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80" r:id="rId5"/>
    <p:sldId id="279" r:id="rId6"/>
    <p:sldId id="258" r:id="rId7"/>
    <p:sldId id="282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8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BDB14-76B6-4265-BEB3-A41DC32BD265}" v="14" dt="2020-11-02T10:15:0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avovrousce.cz/law_in_drap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global.net/EBS/media/EBS/PDFs/Services-Marketing.pdf" TargetMode="External"/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brand.com/best-global-brand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smtClean="0"/>
              <a:pPr/>
              <a:t>1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for Lawyers</a:t>
            </a:r>
            <a:br>
              <a:rPr lang="en-GB" dirty="0"/>
            </a:br>
            <a:r>
              <a:rPr lang="en-GB" dirty="0"/>
              <a:t>Customer services offered by lawyers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Romana Buzková</a:t>
            </a:r>
          </a:p>
          <a:p>
            <a:pPr algn="r"/>
            <a:r>
              <a:rPr lang="en-GB" i="1" dirty="0"/>
              <a:t>Romana.Buzkova@law.muni.cz</a:t>
            </a:r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id="{EE0B629B-79DA-48D7-94E3-46DD045A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71576"/>
            <a:ext cx="2861399" cy="286139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55FACE-CE55-48BC-9AE1-6139F068F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493BB-F755-4E0A-87F3-F9D8D7D18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CF0C3-8F38-4B1A-9EC5-37C40842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know any Czech companies/brands?</a:t>
            </a:r>
          </a:p>
        </p:txBody>
      </p:sp>
      <p:pic>
        <p:nvPicPr>
          <p:cNvPr id="29" name="Zástupný obsah 28">
            <a:extLst>
              <a:ext uri="{FF2B5EF4-FFF2-40B4-BE49-F238E27FC236}">
                <a16:creationId xmlns:a16="http://schemas.microsoft.com/office/drawing/2014/main" id="{9253D1CC-DD6F-44A5-9010-58BF870C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>
          <a:xfrm>
            <a:off x="4455525" y="3834644"/>
            <a:ext cx="3341108" cy="2303356"/>
          </a:xfr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832DB3-28CC-41CC-83BD-E2D4D8EF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" y="2267679"/>
            <a:ext cx="4041525" cy="127244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DF529C4-9F81-4A5F-978C-307AE6FA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3" y="3957163"/>
            <a:ext cx="3662867" cy="206299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3CF9503-D1FC-4145-92C3-391DE2481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5" y="1489699"/>
            <a:ext cx="4259712" cy="2633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517383-C058-422C-BF30-DE517B39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4302862"/>
            <a:ext cx="4700955" cy="13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</a:t>
            </a:r>
            <a:r>
              <a:rPr lang="en-GB" dirty="0"/>
              <a:t>successful example from Brno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dirty="0"/>
              <a:t>Find a (successful) example from your country.</a:t>
            </a:r>
          </a:p>
          <a:p>
            <a:r>
              <a:rPr lang="en-GB" dirty="0"/>
              <a:t>Prepare a short description of the company and its services.</a:t>
            </a:r>
          </a:p>
          <a:p>
            <a:r>
              <a:rPr lang="en-GB" dirty="0"/>
              <a:t>What makes it special? Why do you like it? </a:t>
            </a:r>
          </a:p>
          <a:p>
            <a:r>
              <a:rPr lang="en-GB" dirty="0"/>
              <a:t>Is there anything you do not like?</a:t>
            </a:r>
          </a:p>
          <a:p>
            <a:r>
              <a:rPr lang="en-GB" dirty="0"/>
              <a:t>Do you have any recommendations for improvement?</a:t>
            </a:r>
            <a:endParaRPr lang="cs-CZ" dirty="0"/>
          </a:p>
          <a:p>
            <a:r>
              <a:rPr lang="en-GB" dirty="0"/>
              <a:t>How would you describe the marketing strategy of this company?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51934D0-5387-433A-981E-59E8E66EC3A9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 – Lesson 5</a:t>
            </a:r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</p:txBody>
      </p:sp>
      <p:pic>
        <p:nvPicPr>
          <p:cNvPr id="7" name="Zástupný obsah 6" descr="Obsah obrázku text, mapa&#10;&#10;Popis byl vytvořen automaticky">
            <a:extLst>
              <a:ext uri="{FF2B5EF4-FFF2-40B4-BE49-F238E27FC236}">
                <a16:creationId xmlns:a16="http://schemas.microsoft.com/office/drawing/2014/main" id="{F0DADCA8-FA4F-43B6-92F6-C5455E6A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43" y="1584530"/>
            <a:ext cx="5800182" cy="4230515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68BD6513-8CCA-4D97-BE84-13F42F0BF312}"/>
              </a:ext>
            </a:extLst>
          </p:cNvPr>
          <p:cNvSpPr txBox="1">
            <a:spLocks/>
          </p:cNvSpPr>
          <p:nvPr/>
        </p:nvSpPr>
        <p:spPr>
          <a:xfrm>
            <a:off x="720000" y="158453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Internal</a:t>
            </a:r>
            <a:r>
              <a:rPr lang="cs-CZ" kern="0" dirty="0"/>
              <a:t> marketing </a:t>
            </a:r>
          </a:p>
          <a:p>
            <a:pPr lvl="1"/>
            <a:r>
              <a:rPr lang="en-GB" i="1" kern="0" dirty="0"/>
              <a:t>E</a:t>
            </a:r>
            <a:r>
              <a:rPr lang="cs-CZ" i="1" kern="0" dirty="0" err="1"/>
              <a:t>nabling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Vertical &amp; horizontal communications</a:t>
            </a:r>
            <a:endParaRPr lang="cs-CZ" kern="0" dirty="0"/>
          </a:p>
          <a:p>
            <a:r>
              <a:rPr lang="cs-CZ" kern="0" dirty="0"/>
              <a:t> </a:t>
            </a:r>
            <a:r>
              <a:rPr lang="cs-CZ" kern="0" dirty="0" err="1"/>
              <a:t>External</a:t>
            </a:r>
            <a:r>
              <a:rPr lang="cs-CZ" kern="0" dirty="0"/>
              <a:t> marketing</a:t>
            </a:r>
          </a:p>
          <a:p>
            <a:pPr lvl="1"/>
            <a:r>
              <a:rPr lang="cs-CZ" i="1" kern="0" dirty="0" err="1"/>
              <a:t>Setting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Advertising, sales promotion, direct marketing, </a:t>
            </a:r>
          </a:p>
          <a:p>
            <a:pPr marL="324000" lvl="1" indent="0">
              <a:buNone/>
            </a:pPr>
            <a:r>
              <a:rPr lang="en-GB" kern="0" dirty="0"/>
              <a:t>public relations</a:t>
            </a:r>
          </a:p>
          <a:p>
            <a:r>
              <a:rPr lang="en-GB" kern="0" dirty="0"/>
              <a:t>Interactive marketing</a:t>
            </a:r>
          </a:p>
          <a:p>
            <a:pPr lvl="1"/>
            <a:r>
              <a:rPr lang="en-GB" i="1" kern="0" dirty="0"/>
              <a:t>Delivering the promise</a:t>
            </a:r>
          </a:p>
          <a:p>
            <a:pPr lvl="1"/>
            <a:r>
              <a:rPr lang="en-GB" kern="0" dirty="0"/>
              <a:t>Personal selling, customer service </a:t>
            </a:r>
            <a:r>
              <a:rPr lang="en-GB" kern="0" dirty="0" err="1"/>
              <a:t>center</a:t>
            </a:r>
            <a:r>
              <a:rPr lang="en-GB" kern="0" dirty="0"/>
              <a:t>, </a:t>
            </a:r>
          </a:p>
          <a:p>
            <a:pPr marL="324000" lvl="1" indent="0">
              <a:buNone/>
            </a:pPr>
            <a:r>
              <a:rPr lang="en-GB" kern="0" dirty="0"/>
              <a:t>service encounters, </a:t>
            </a:r>
            <a:r>
              <a:rPr lang="en-GB" kern="0" dirty="0" err="1"/>
              <a:t>servicescapes</a:t>
            </a:r>
            <a:endParaRPr lang="en-GB" kern="0" dirty="0"/>
          </a:p>
          <a:p>
            <a:pPr lvl="1"/>
            <a:endParaRPr lang="en-GB" kern="0" dirty="0"/>
          </a:p>
          <a:p>
            <a:endParaRPr lang="en-GB" kern="0" dirty="0"/>
          </a:p>
          <a:p>
            <a:endParaRPr lang="cs-CZ" kern="0" dirty="0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25D2CF0D-F592-4CB5-9789-E1E9CD5CA763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/>
              <a:t>Marketing for Lawyers – Lesson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GB" dirty="0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en-GB" dirty="0"/>
              <a:t>Why customer service matters: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be provided by a person or by automated means.</a:t>
            </a:r>
          </a:p>
          <a:p>
            <a:r>
              <a:rPr lang="cs-CZ" dirty="0"/>
              <a:t>Understanding of customers</a:t>
            </a:r>
            <a:r>
              <a:rPr lang="en-GB" dirty="0"/>
              <a:t>’</a:t>
            </a:r>
            <a:r>
              <a:rPr lang="cs-CZ" dirty="0"/>
              <a:t> needs and wishes.</a:t>
            </a:r>
          </a:p>
          <a:p>
            <a:r>
              <a:rPr lang="cs-CZ" dirty="0"/>
              <a:t>I</a:t>
            </a:r>
            <a:r>
              <a:rPr lang="en-US" dirty="0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/>
              <a:t>the </a:t>
            </a:r>
            <a:r>
              <a:rPr lang="en-GB" dirty="0"/>
              <a:t>satisfaction</a:t>
            </a:r>
            <a:r>
              <a:rPr lang="cs-CZ" dirty="0"/>
              <a:t> of customers.</a:t>
            </a:r>
            <a:endParaRPr lang="en-US" dirty="0"/>
          </a:p>
          <a:p>
            <a:r>
              <a:rPr lang="en-GB" dirty="0"/>
              <a:t>Generates income and 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Takes place before, during and after the purchase.</a:t>
            </a:r>
          </a:p>
          <a:p>
            <a:r>
              <a:rPr lang="cs-CZ" dirty="0"/>
              <a:t>Examples of </a:t>
            </a:r>
            <a:r>
              <a:rPr lang="en-GB" dirty="0"/>
              <a:t>customer services:</a:t>
            </a:r>
          </a:p>
          <a:p>
            <a:pPr lvl="1"/>
            <a:r>
              <a:rPr lang="cs-CZ" dirty="0"/>
              <a:t>Providing s</a:t>
            </a:r>
            <a:r>
              <a:rPr lang="en-GB" dirty="0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en-GB" dirty="0"/>
              <a:t>Payment options</a:t>
            </a:r>
          </a:p>
          <a:p>
            <a:pPr lvl="1"/>
            <a:r>
              <a:rPr lang="en-US" dirty="0"/>
              <a:t>Transport and packaging of products </a:t>
            </a:r>
            <a:r>
              <a:rPr lang="en-GB" dirty="0"/>
              <a:t>according</a:t>
            </a:r>
            <a:r>
              <a:rPr lang="cs-CZ" dirty="0"/>
              <a:t> to customers' </a:t>
            </a:r>
            <a:r>
              <a:rPr lang="en-GB" dirty="0"/>
              <a:t>preferences</a:t>
            </a:r>
          </a:p>
          <a:p>
            <a:pPr lvl="1"/>
            <a:r>
              <a:rPr lang="en-GB" dirty="0"/>
              <a:t>Maintenance services</a:t>
            </a:r>
          </a:p>
          <a:p>
            <a:pPr lvl="1"/>
            <a:r>
              <a:rPr lang="cs-CZ" dirty="0"/>
              <a:t>Free </a:t>
            </a:r>
            <a:r>
              <a:rPr lang="en-GB" dirty="0"/>
              <a:t>phone connection</a:t>
            </a:r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en-GB" dirty="0"/>
              <a:t>Others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offer it: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Know your product </a:t>
            </a:r>
            <a:r>
              <a:rPr lang="en-GB" dirty="0"/>
              <a:t>(do not leave a customer with an unanswered question).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Body language/communication </a:t>
            </a:r>
            <a:r>
              <a:rPr lang="en-GB" dirty="0"/>
              <a:t>(smile, keep an eye contact</a:t>
            </a:r>
            <a:r>
              <a:rPr lang="cs-CZ" dirty="0"/>
              <a:t>, be polite). </a:t>
            </a:r>
            <a:endParaRPr lang="en-GB" dirty="0"/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Anticipate customers’ needs </a:t>
            </a:r>
            <a:r>
              <a:rPr lang="en-GB" dirty="0"/>
              <a:t>(go the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any kind of service that can be provided in addition to standard legal services.</a:t>
            </a:r>
          </a:p>
          <a:p>
            <a:r>
              <a:rPr lang="en-GB" dirty="0"/>
              <a:t>Try to find a legal office from your country which in your opinion provides good customer</a:t>
            </a:r>
            <a:r>
              <a:rPr lang="cs-CZ" dirty="0"/>
              <a:t> </a:t>
            </a:r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.</a:t>
            </a:r>
            <a:endParaRPr lang="cs-CZ" dirty="0"/>
          </a:p>
          <a:p>
            <a:r>
              <a:rPr lang="cs-CZ" dirty="0" err="1"/>
              <a:t>Example</a:t>
            </a:r>
            <a:r>
              <a:rPr lang="cs-CZ"/>
              <a:t>: </a:t>
            </a:r>
            <a:r>
              <a:rPr lang="cs-CZ" dirty="0">
                <a:hlinkClick r:id="rId2"/>
              </a:rPr>
              <a:t>https://pravovrousce.cz/law_in_drape.html</a:t>
            </a:r>
            <a:r>
              <a:rPr lang="cs-CZ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977"/>
            <a:ext cx="10753200" cy="41399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https://marketbusinessnews.com/financial-glossary/services/</a:t>
            </a:r>
            <a:endParaRPr lang="cs-CZ" dirty="0"/>
          </a:p>
          <a:p>
            <a:r>
              <a:rPr lang="en-GB" dirty="0">
                <a:hlinkClick r:id="rId3"/>
              </a:rPr>
              <a:t>https://www.ebsglobal.net/EBS/media/EBS/PDFs/Services-Marketing.pdf</a:t>
            </a:r>
            <a:endParaRPr lang="en-GB" dirty="0"/>
          </a:p>
          <a:p>
            <a:r>
              <a:rPr lang="en-GB" dirty="0"/>
              <a:t>Kotler, Philip. Marketing Management: Analysis</a:t>
            </a:r>
            <a:r>
              <a:rPr lang="cs-CZ" dirty="0"/>
              <a:t>, </a:t>
            </a:r>
            <a:r>
              <a:rPr lang="cs-CZ" dirty="0" err="1"/>
              <a:t>Planning</a:t>
            </a:r>
            <a:r>
              <a:rPr lang="cs-CZ" dirty="0"/>
              <a:t>, Implementation, and </a:t>
            </a:r>
            <a:r>
              <a:rPr lang="cs-CZ" dirty="0" err="1"/>
              <a:t>Control</a:t>
            </a:r>
            <a:r>
              <a:rPr lang="cs-CZ" dirty="0"/>
              <a:t>. </a:t>
            </a:r>
            <a:r>
              <a:rPr lang="cs-CZ" dirty="0" err="1"/>
              <a:t>Prentice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(1997). </a:t>
            </a:r>
          </a:p>
          <a:p>
            <a:r>
              <a:rPr lang="cs-CZ" dirty="0" err="1"/>
              <a:t>Lovelock</a:t>
            </a:r>
            <a:r>
              <a:rPr lang="cs-CZ" dirty="0"/>
              <a:t>, Christopher</a:t>
            </a:r>
            <a:r>
              <a:rPr lang="en-GB" dirty="0"/>
              <a:t>;</a:t>
            </a:r>
            <a:r>
              <a:rPr lang="cs-CZ" dirty="0"/>
              <a:t> </a:t>
            </a:r>
            <a:r>
              <a:rPr lang="cs-CZ" dirty="0" err="1"/>
              <a:t>Wirtz</a:t>
            </a:r>
            <a:r>
              <a:rPr lang="cs-CZ" dirty="0"/>
              <a:t> </a:t>
            </a:r>
            <a:r>
              <a:rPr lang="cs-CZ" dirty="0" err="1"/>
              <a:t>Jochen</a:t>
            </a:r>
            <a:r>
              <a:rPr lang="cs-CZ" dirty="0"/>
              <a:t>. Services Marketing: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Pearson</a:t>
            </a:r>
            <a:r>
              <a:rPr lang="cs-CZ" dirty="0"/>
              <a:t> (2012). 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D42A57D5-957C-442D-81B6-2A2D99EF41F6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/>
              <a:t>Marketing for Lawyers – Lesson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Marketing for Lawyers </a:t>
            </a:r>
            <a:r>
              <a:rPr lang="cs-CZ" dirty="0"/>
              <a:t>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</a:t>
            </a:r>
            <a:r>
              <a:rPr lang="cs-CZ" dirty="0"/>
              <a:t>,</a:t>
            </a:r>
            <a:r>
              <a:rPr lang="en-GB" dirty="0"/>
              <a:t> global brands</a:t>
            </a:r>
          </a:p>
          <a:p>
            <a:r>
              <a:rPr lang="en-GB" dirty="0"/>
              <a:t>Successful examples</a:t>
            </a:r>
          </a:p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  <a:p>
            <a:r>
              <a:rPr lang="en-GB" dirty="0"/>
              <a:t>Customer service</a:t>
            </a:r>
          </a:p>
          <a:p>
            <a:r>
              <a:rPr lang="en-GB" dirty="0"/>
              <a:t>Services in legal context</a:t>
            </a:r>
          </a:p>
          <a:p>
            <a:endParaRPr lang="en-GB" dirty="0"/>
          </a:p>
        </p:txBody>
      </p:sp>
      <p:pic>
        <p:nvPicPr>
          <p:cNvPr id="7" name="Obrázek 6" descr="Obsah obrázku klávesnice, hodiny&#10;&#10;Popis byl vytvořen automaticky">
            <a:extLst>
              <a:ext uri="{FF2B5EF4-FFF2-40B4-BE49-F238E27FC236}">
                <a16:creationId xmlns:a16="http://schemas.microsoft.com/office/drawing/2014/main" id="{1B576AF0-1738-4616-81A5-C88F998E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r="7478"/>
          <a:stretch/>
        </p:blipFill>
        <p:spPr>
          <a:xfrm>
            <a:off x="5791199" y="1845230"/>
            <a:ext cx="5545981" cy="30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service?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/>
              <a:t>ny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</a:t>
            </a:r>
            <a:r>
              <a:rPr lang="cs-CZ" dirty="0"/>
              <a:t> (Kotler, 1987).</a:t>
            </a:r>
          </a:p>
          <a:p>
            <a:r>
              <a:rPr lang="en-GB" dirty="0"/>
              <a:t>Service-based</a:t>
            </a:r>
            <a:r>
              <a:rPr lang="cs-CZ" dirty="0"/>
              <a:t> business x </a:t>
            </a:r>
            <a:r>
              <a:rPr lang="en-GB" dirty="0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Service x product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</a:t>
            </a:r>
          </a:p>
          <a:p>
            <a:r>
              <a:rPr lang="en-GB" dirty="0"/>
              <a:t>Advertising</a:t>
            </a:r>
          </a:p>
          <a:p>
            <a:r>
              <a:rPr lang="en-GB" dirty="0"/>
              <a:t>Banking and financial services</a:t>
            </a:r>
          </a:p>
          <a:p>
            <a:r>
              <a:rPr lang="en-GB" dirty="0"/>
              <a:t>Communications</a:t>
            </a:r>
          </a:p>
          <a:p>
            <a:r>
              <a:rPr lang="en-GB" dirty="0"/>
              <a:t>Consulting</a:t>
            </a:r>
          </a:p>
          <a:p>
            <a:r>
              <a:rPr lang="en-GB" dirty="0"/>
              <a:t>Education and training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</a:t>
            </a:r>
            <a:r>
              <a:rPr lang="cs-CZ" dirty="0"/>
              <a:t> </a:t>
            </a:r>
            <a:r>
              <a:rPr lang="en-GB" dirty="0"/>
              <a:t>examples</a:t>
            </a:r>
            <a:r>
              <a:rPr lang="cs-CZ" dirty="0"/>
              <a:t> of </a:t>
            </a:r>
            <a:r>
              <a:rPr lang="en-GB" dirty="0"/>
              <a:t>services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GB" dirty="0"/>
              <a:t>Health care </a:t>
            </a:r>
          </a:p>
          <a:p>
            <a:r>
              <a:rPr lang="en-GB" dirty="0"/>
              <a:t>Leasing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Maintenance and repair</a:t>
            </a:r>
          </a:p>
          <a:p>
            <a:r>
              <a:rPr lang="en-GB" dirty="0"/>
              <a:t>Management and catering</a:t>
            </a:r>
          </a:p>
          <a:p>
            <a:r>
              <a:rPr lang="en-GB" dirty="0"/>
              <a:t>Publishing</a:t>
            </a:r>
          </a:p>
          <a:p>
            <a:r>
              <a:rPr lang="en-GB" dirty="0"/>
              <a:t>Transportation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important?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 play an important role in today's world of business – we live in a service economy. </a:t>
            </a:r>
          </a:p>
          <a:p>
            <a:r>
              <a:rPr lang="en-GB" dirty="0"/>
              <a:t>Services sector is the largest sector in the world.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BECDB8-B073-4E1A-8550-1DB97CD39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307C96-FD50-4863-976B-BD71A9F9D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47E96-F24A-4696-8BE9-5E8505BA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Coronavirus impact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29FFA9-943F-4857-B871-42F139094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6" y="1960245"/>
            <a:ext cx="10894287" cy="3649980"/>
          </a:xfrm>
        </p:spPr>
      </p:pic>
    </p:spTree>
    <p:extLst>
      <p:ext uri="{BB962C8B-B14F-4D97-AF65-F5344CB8AC3E}">
        <p14:creationId xmlns:p14="http://schemas.microsoft.com/office/powerpoint/2010/main" val="102943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414000" y="1967826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6426"/>
            <a:ext cx="7920000" cy="252000"/>
          </a:xfrm>
        </p:spPr>
        <p:txBody>
          <a:bodyPr/>
          <a:lstStyle/>
          <a:p>
            <a:r>
              <a:rPr lang="cs-CZ" dirty="0"/>
              <a:t>Marketing for Lawyers – Lesson 5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en-GB" dirty="0"/>
              <a:t>global</a:t>
            </a:r>
            <a:r>
              <a:rPr lang="cs-CZ" dirty="0"/>
              <a:t> brands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986488-0DCB-4BCF-B044-26765073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0" y="4409440"/>
            <a:ext cx="2448560" cy="24485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companies do you think that belong to top 3 in the world?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https://www.interbrand.com/best-global-brands/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447</TotalTime>
  <Words>790</Words>
  <Application>Microsoft Office PowerPoint</Application>
  <PresentationFormat>Širokoúhlá obrazovka</PresentationFormat>
  <Paragraphs>140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Marketing for Lawyers Customer services offered by lawyers</vt:lpstr>
      <vt:lpstr>Content</vt:lpstr>
      <vt:lpstr>What is a service?</vt:lpstr>
      <vt:lpstr>Service x product</vt:lpstr>
      <vt:lpstr>Some examples of services</vt:lpstr>
      <vt:lpstr>Why is it important?</vt:lpstr>
      <vt:lpstr>Coronavirus impact</vt:lpstr>
      <vt:lpstr>Examples</vt:lpstr>
      <vt:lpstr>Best global brands </vt:lpstr>
      <vt:lpstr>Do you know any Czech companies/brands?</vt:lpstr>
      <vt:lpstr>RegioJet (successful example from Brno )</vt:lpstr>
      <vt:lpstr>Task 1</vt:lpstr>
      <vt:lpstr>Services marketing</vt:lpstr>
      <vt:lpstr>Customer service</vt:lpstr>
      <vt:lpstr>Customer service</vt:lpstr>
      <vt:lpstr>Customer service</vt:lpstr>
      <vt:lpstr>Customer service</vt:lpstr>
      <vt:lpstr>Task 2 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Eva Tomášková</cp:lastModifiedBy>
  <cp:revision>171</cp:revision>
  <cp:lastPrinted>1601-01-01T00:00:00Z</cp:lastPrinted>
  <dcterms:created xsi:type="dcterms:W3CDTF">2019-03-10T20:00:05Z</dcterms:created>
  <dcterms:modified xsi:type="dcterms:W3CDTF">2020-11-03T10:04:50Z</dcterms:modified>
</cp:coreProperties>
</file>