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1860" y="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1C03-7E84-4DD5-85A7-EE5ECA46DBB2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413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1C03-7E84-4DD5-85A7-EE5ECA46DBB2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206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1C03-7E84-4DD5-85A7-EE5ECA46DBB2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9112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1C03-7E84-4DD5-85A7-EE5ECA46DBB2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6615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1C03-7E84-4DD5-85A7-EE5ECA46DBB2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8070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1C03-7E84-4DD5-85A7-EE5ECA46DBB2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1341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1C03-7E84-4DD5-85A7-EE5ECA46DBB2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288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1C03-7E84-4DD5-85A7-EE5ECA46DBB2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7429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1C03-7E84-4DD5-85A7-EE5ECA46DBB2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1904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1C03-7E84-4DD5-85A7-EE5ECA46DBB2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004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1C03-7E84-4DD5-85A7-EE5ECA46DBB2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4461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C1C03-7E84-4DD5-85A7-EE5ECA46DBB2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6056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Equal Treatment, Prohibition of Discrimination in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Employment and Occupation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933056"/>
            <a:ext cx="6400800" cy="1752600"/>
          </a:xfrm>
        </p:spPr>
        <p:txBody>
          <a:bodyPr/>
          <a:lstStyle/>
          <a:p>
            <a:r>
              <a:rPr lang="cs-CZ" dirty="0"/>
              <a:t>JUDr. Jana Komendová, Ph.D.</a:t>
            </a:r>
          </a:p>
        </p:txBody>
      </p:sp>
    </p:spTree>
    <p:extLst>
      <p:ext uri="{BB962C8B-B14F-4D97-AF65-F5344CB8AC3E}">
        <p14:creationId xmlns:p14="http://schemas.microsoft.com/office/powerpoint/2010/main" val="2531627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Forms of Discrimination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 discrimination,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Indirect discrimination,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Harassment,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Sexual Harassment,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Instruction to discriminate (EU law makes references to national law or practice)</a:t>
            </a:r>
          </a:p>
        </p:txBody>
      </p:sp>
    </p:spTree>
    <p:extLst>
      <p:ext uri="{BB962C8B-B14F-4D97-AF65-F5344CB8AC3E}">
        <p14:creationId xmlns:p14="http://schemas.microsoft.com/office/powerpoint/2010/main" val="2502877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Discrimination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Unequa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l treatment – less favourable treatment – (in the past, at present, hypothetical)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 feature of a person recognised as prohibited grounds of discrimination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Comparable situation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Causal link</a:t>
            </a:r>
          </a:p>
        </p:txBody>
      </p:sp>
    </p:spTree>
    <p:extLst>
      <p:ext uri="{BB962C8B-B14F-4D97-AF65-F5344CB8AC3E}">
        <p14:creationId xmlns:p14="http://schemas.microsoft.com/office/powerpoint/2010/main" val="2813463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Indirect Discrimination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Apparently neutral of provision of law, criterion or practice,</a:t>
            </a:r>
          </a:p>
          <a:p>
            <a:pPr marL="514350" indent="-514350">
              <a:buAutoNum type="arabicPeriod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 feature of a person recognised as prohibited grounds of discrimination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Comparison with other persons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Negative effect – put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person into disadvantage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Causal link</a:t>
            </a:r>
          </a:p>
        </p:txBody>
      </p:sp>
    </p:spTree>
    <p:extLst>
      <p:ext uri="{BB962C8B-B14F-4D97-AF65-F5344CB8AC3E}">
        <p14:creationId xmlns:p14="http://schemas.microsoft.com/office/powerpoint/2010/main" val="3177514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Harassment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Unwanted conduct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 feature of a person recognised as a ground of discrimination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Negative purpose or effect – violation the dignity of a person and creation an intimidating, hostile, degrading, humiliating or offensive environment</a:t>
            </a:r>
          </a:p>
          <a:p>
            <a:pPr marL="514350" indent="-514350">
              <a:buAutoNum type="arabicPeriod"/>
            </a:pP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Causal link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5917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Sexual Harassment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/>
              <a:t>A</a:t>
            </a:r>
            <a:r>
              <a:rPr lang="en-GB" dirty="0" err="1"/>
              <a:t>ny</a:t>
            </a:r>
            <a:r>
              <a:rPr lang="en-GB" dirty="0"/>
              <a:t> form of unwanted verbal, non-verbal or physical conduct of a sexual nature</a:t>
            </a:r>
          </a:p>
          <a:p>
            <a:pPr marL="514350" indent="-514350">
              <a:buAutoNum type="arabicPeriod"/>
            </a:pPr>
            <a:r>
              <a:rPr lang="en-GB" dirty="0"/>
              <a:t>Negative purpose or effect - of violating the dignity of a person, in particular when creating an intimidating, hostile, degrading, humiliating or offensive environment</a:t>
            </a:r>
          </a:p>
        </p:txBody>
      </p:sp>
    </p:spTree>
    <p:extLst>
      <p:ext uri="{BB962C8B-B14F-4D97-AF65-F5344CB8AC3E}">
        <p14:creationId xmlns:p14="http://schemas.microsoft.com/office/powerpoint/2010/main" val="1975792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Reasonable Accommodation for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Persons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Disabilities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 – to comply with the principle of equal treatment with persons with disabilities</a:t>
            </a:r>
          </a:p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employer’s obligation to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také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measures where needed in a particular case, to enable a person with a disability to have access to, participate in, or advance in employment, or to undergo training, unless such measures would impose a disproportionate burden on the employer</a:t>
            </a:r>
          </a:p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burden shall not be disproportionate when it is sufficiently remedied by measures existing within the framework of the disability policy of the Member State concerned</a:t>
            </a:r>
          </a:p>
        </p:txBody>
      </p:sp>
    </p:spTree>
    <p:extLst>
      <p:ext uri="{BB962C8B-B14F-4D97-AF65-F5344CB8AC3E}">
        <p14:creationId xmlns:p14="http://schemas.microsoft.com/office/powerpoint/2010/main" val="25225762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Exceptions from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rohibition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Discrimination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/>
              <a:t>Occupational requirements</a:t>
            </a:r>
          </a:p>
          <a:p>
            <a:r>
              <a:rPr lang="en-GB" dirty="0"/>
              <a:t>Religion or belief – possibility of a Member State to maintain the legislation concerning occupation within churches and other public or private organisations the ethos </a:t>
            </a:r>
            <a:r>
              <a:rPr lang="cs-CZ" dirty="0"/>
              <a:t>o</a:t>
            </a:r>
            <a:r>
              <a:rPr lang="en-GB" dirty="0"/>
              <a:t>f which is based on religion or belief,</a:t>
            </a:r>
          </a:p>
          <a:p>
            <a:r>
              <a:rPr lang="en-GB" dirty="0"/>
              <a:t>Possibility of a Member State to exclude the part armed force with respect to age and disability</a:t>
            </a:r>
          </a:p>
          <a:p>
            <a:r>
              <a:rPr lang="en-GB" dirty="0"/>
              <a:t>Justifications of </a:t>
            </a:r>
            <a:r>
              <a:rPr lang="en-GB" dirty="0" err="1"/>
              <a:t>of</a:t>
            </a:r>
            <a:r>
              <a:rPr lang="en-GB" dirty="0"/>
              <a:t> differences of treatment on grounds of age  - legitimate aim e. g. legitimate employment policy, labour market and vocational training objectives</a:t>
            </a:r>
          </a:p>
        </p:txBody>
      </p:sp>
    </p:spTree>
    <p:extLst>
      <p:ext uri="{BB962C8B-B14F-4D97-AF65-F5344CB8AC3E}">
        <p14:creationId xmlns:p14="http://schemas.microsoft.com/office/powerpoint/2010/main" val="447028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Prohibited grounds of discrimination</a:t>
            </a:r>
          </a:p>
          <a:p>
            <a:pPr marL="514350" indent="-514350"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Historical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backround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514350" indent="-514350"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legislation concerning fight against discrimination in employment and occupation,</a:t>
            </a:r>
          </a:p>
          <a:p>
            <a:pPr marL="514350" indent="-514350"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Forms of discrimination,</a:t>
            </a:r>
          </a:p>
          <a:p>
            <a:pPr marL="514350" indent="-514350"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Exceptions from prohibition of discrimination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(justifications of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uneqaul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treatment)</a:t>
            </a:r>
          </a:p>
        </p:txBody>
      </p:sp>
    </p:spTree>
    <p:extLst>
      <p:ext uri="{BB962C8B-B14F-4D97-AF65-F5344CB8AC3E}">
        <p14:creationId xmlns:p14="http://schemas.microsoft.com/office/powerpoint/2010/main" val="847233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Prohibited Grounds of Discrimination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primary and secondary law recognises following grounds of discrimination:</a:t>
            </a:r>
          </a:p>
          <a:p>
            <a:pPr marL="514350" indent="-514350">
              <a:buAutoNum type="arabicPeriod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Sex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Racial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ethnic origin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Religion or belief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Disability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Sexual orientation</a:t>
            </a:r>
          </a:p>
        </p:txBody>
      </p:sp>
    </p:spTree>
    <p:extLst>
      <p:ext uri="{BB962C8B-B14F-4D97-AF65-F5344CB8AC3E}">
        <p14:creationId xmlns:p14="http://schemas.microsoft.com/office/powerpoint/2010/main" val="1503780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Historical </a:t>
            </a:r>
            <a:r>
              <a:rPr lang="en-GB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backround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Treaty Establishing the European Economic Community (Treaty of Rome) – the right to equal pay for men and women for equal work or for work of equal value</a:t>
            </a:r>
          </a:p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1970s directives concerning equal opportunities and equal remuneration for men and women</a:t>
            </a:r>
          </a:p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Treaty of Amsterdam (entered into force 1999) – new competences for EU institutions to adopt secondary law with respect to other prohibited grounds</a:t>
            </a:r>
          </a:p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2000 – Racial Equality Directive (race, ethnic origin) Employment Equality Directive (religion or belief, age, disability, sexual orientation)</a:t>
            </a:r>
          </a:p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December 2009 Charter of Fundamental Rights of the Union – part of primary law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3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3" indent="0">
              <a:buNone/>
            </a:pP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79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legislation – Primary Law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Article 19 of TFEU– legal base for adoption of secondary legislation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Article 157 of TFEU – equal pay for men and women for equal work or for work of equal value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Charter of Fundamental Rights of the Union</a:t>
            </a:r>
          </a:p>
        </p:txBody>
      </p:sp>
    </p:spTree>
    <p:extLst>
      <p:ext uri="{BB962C8B-B14F-4D97-AF65-F5344CB8AC3E}">
        <p14:creationId xmlns:p14="http://schemas.microsoft.com/office/powerpoint/2010/main" val="2900279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legislation – secondary law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Directive 2006/54 of the European Parliament and of the Council of 5 July 2006 on the implementation of the principle of equal opportunities and equal treatment of men and women in matters of employment and occupation (Gender Equality Directive)</a:t>
            </a:r>
          </a:p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Directive 2000/43/EC of the Council of 29 June 2000 implementing the principle of equal treatment between persons irrespective of racial or ethnic origin (Racial Equality Directive)</a:t>
            </a:r>
          </a:p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Directive 2000/78/EC of the Council establishing a general framework for equal treatment in employment and occupation (Framework Equality Directive)</a:t>
            </a:r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359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Gender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Equality Directive (2006/54</a:t>
            </a:r>
            <a:r>
              <a:rPr lang="en-US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Replaced directives adopted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1970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s, implements the case-law of the ECJ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 - to ensure gender equality in working life.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Scope of application</a:t>
            </a:r>
          </a:p>
          <a:p>
            <a:pPr lvl="1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access to employment, including promotion, and to vocational training;</a:t>
            </a:r>
          </a:p>
          <a:p>
            <a:pPr lvl="1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working conditions, including pay;</a:t>
            </a:r>
          </a:p>
          <a:p>
            <a:pPr lvl="1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occupational social security schemes</a:t>
            </a: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974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Race Equality Directive (2000/43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GB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 – to put into effect in the Member States the principle of equal treatment</a:t>
            </a:r>
          </a:p>
          <a:p>
            <a:pPr marL="0" indent="0">
              <a:buNone/>
            </a:pPr>
            <a:r>
              <a:rPr lang="en-GB" sz="3800" dirty="0"/>
              <a:t>Scope of Application:</a:t>
            </a:r>
          </a:p>
          <a:p>
            <a:r>
              <a:rPr lang="en-GB" sz="3800" dirty="0"/>
              <a:t>(a) Conditions for access to employment, to self-employment and to occupation, including selection criteria and recruitment conditions, whatever the branch of activity and at all levels of the professional hierarchy, including promotion;</a:t>
            </a:r>
          </a:p>
          <a:p>
            <a:r>
              <a:rPr lang="en-GB" sz="3800" dirty="0"/>
              <a:t>(b) Access to all types and to all levels of vocational guidance, vocational training, advanced vocational training and retraining, including practical work experience;</a:t>
            </a:r>
          </a:p>
          <a:p>
            <a:r>
              <a:rPr lang="en-GB" sz="3800" dirty="0"/>
              <a:t>(c) Employment and working conditions, including dismissals and pay;</a:t>
            </a:r>
          </a:p>
          <a:p>
            <a:r>
              <a:rPr lang="en-GB" sz="3800" dirty="0"/>
              <a:t>(d) Membership of and involvement in an organisation of workers or employers, or any organisation whose members carry on a particular profession, including the benefits provided for by such organisations;</a:t>
            </a:r>
          </a:p>
          <a:p>
            <a:r>
              <a:rPr lang="en-GB" sz="3800" dirty="0"/>
              <a:t>(e) Social protection, including social security and healthcare;</a:t>
            </a:r>
          </a:p>
          <a:p>
            <a:r>
              <a:rPr lang="en-GB" sz="3800" dirty="0"/>
              <a:t>(f) Social advantages;</a:t>
            </a:r>
          </a:p>
          <a:p>
            <a:r>
              <a:rPr lang="en-GB" sz="3800" dirty="0"/>
              <a:t>(g) Education;</a:t>
            </a:r>
          </a:p>
          <a:p>
            <a:r>
              <a:rPr lang="en-GB" sz="3800" dirty="0"/>
              <a:t>(h) Access to and supply of goods and services which are available to the public, including housing.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1760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Employment Equality Directive (2000/78)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 – to put into the effect in the Member States the principle of equal treatment</a:t>
            </a:r>
          </a:p>
          <a:p>
            <a:pPr marL="0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Scope of Application</a:t>
            </a:r>
          </a:p>
          <a:p>
            <a:pPr marL="0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Conditions for access to employment, to self-employment or to occupation, including selection criteria and recruitment conditions, whatever the branch of activity and at all levels of the professional hierarchy, including promotion;</a:t>
            </a:r>
          </a:p>
          <a:p>
            <a:pPr marL="0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Access to all types and to all levels of vocational guidance, vocational training, advanced vocational training and retraining, including practical work experience;</a:t>
            </a:r>
          </a:p>
          <a:p>
            <a:pPr marL="0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Employment and working conditions, including dismissals and pay;</a:t>
            </a:r>
          </a:p>
          <a:p>
            <a:pPr marL="0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Membership of, and involvement in, an organisation of workers or employers, or any organisation whose members carry on a particular profession, including the benefits provided for by such organisations.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47528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1096</Words>
  <Application>Microsoft Office PowerPoint</Application>
  <PresentationFormat>Předvádění na obrazovce (4:3)</PresentationFormat>
  <Paragraphs>91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Motiv systému Office</vt:lpstr>
      <vt:lpstr>Equal Treatment, Prohibition of Discrimination in Employment and Occupation</vt:lpstr>
      <vt:lpstr>Programme</vt:lpstr>
      <vt:lpstr>Prohibited Grounds of Discrimination</vt:lpstr>
      <vt:lpstr>Historical backround</vt:lpstr>
      <vt:lpstr>EU legislation – Primary Law</vt:lpstr>
      <vt:lpstr>EU legislation – secondary law</vt:lpstr>
      <vt:lpstr>Gender Equality Directive (2006/54)</vt:lpstr>
      <vt:lpstr>Race Equality Directive (2000/43)</vt:lpstr>
      <vt:lpstr>Employment Equality Directive (2000/78)</vt:lpstr>
      <vt:lpstr>Forms of Discrimination</vt:lpstr>
      <vt:lpstr>Direct Discrimination</vt:lpstr>
      <vt:lpstr>Indirect Discrimination</vt:lpstr>
      <vt:lpstr>Harassment</vt:lpstr>
      <vt:lpstr>Sexual Harassment</vt:lpstr>
      <vt:lpstr>Reasonable Accommodation for Persons with Disabilities</vt:lpstr>
      <vt:lpstr>Exceptions from Prohibition of Discrimination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Equal Treatment, Prohibition of Discrimination in Emloyment and Occupation</dc:title>
  <dc:creator>Jana Komendová</dc:creator>
  <cp:lastModifiedBy>40001</cp:lastModifiedBy>
  <cp:revision>19</cp:revision>
  <dcterms:created xsi:type="dcterms:W3CDTF">2019-03-18T16:12:19Z</dcterms:created>
  <dcterms:modified xsi:type="dcterms:W3CDTF">2020-10-26T12:42:30Z</dcterms:modified>
  <cp:contentStatus>Konečný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