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9" r:id="rId7"/>
    <p:sldId id="270" r:id="rId8"/>
    <p:sldId id="261" r:id="rId9"/>
    <p:sldId id="262" r:id="rId10"/>
    <p:sldId id="263" r:id="rId11"/>
    <p:sldId id="264" r:id="rId12"/>
    <p:sldId id="266" r:id="rId13"/>
    <p:sldId id="267" r:id="rId14"/>
    <p:sldId id="268" r:id="rId15"/>
    <p:sldId id="271" r:id="rId16"/>
    <p:sldId id="272" r:id="rId17"/>
    <p:sldId id="273" r:id="rId1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860"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99B3DFC-3547-48A3-B6F3-3CA983E42617}" type="datetimeFigureOut">
              <a:rPr lang="cs-CZ" smtClean="0"/>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287097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9B3DFC-3547-48A3-B6F3-3CA983E42617}" type="datetimeFigureOut">
              <a:rPr lang="cs-CZ" smtClean="0"/>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269683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9B3DFC-3547-48A3-B6F3-3CA983E42617}" type="datetimeFigureOut">
              <a:rPr lang="cs-CZ" smtClean="0"/>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261510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9B3DFC-3547-48A3-B6F3-3CA983E42617}" type="datetimeFigureOut">
              <a:rPr lang="cs-CZ" smtClean="0"/>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2949654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F99B3DFC-3547-48A3-B6F3-3CA983E42617}" type="datetimeFigureOut">
              <a:rPr lang="cs-CZ" smtClean="0"/>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321426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99B3DFC-3547-48A3-B6F3-3CA983E42617}" type="datetimeFigureOut">
              <a:rPr lang="cs-CZ" smtClean="0"/>
              <a:t>16.11.2020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11322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99B3DFC-3547-48A3-B6F3-3CA983E42617}" type="datetimeFigureOut">
              <a:rPr lang="cs-CZ" smtClean="0"/>
              <a:t>16.11.2020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1732661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99B3DFC-3547-48A3-B6F3-3CA983E42617}" type="datetimeFigureOut">
              <a:rPr lang="cs-CZ" smtClean="0"/>
              <a:t>16.11.2020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356299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99B3DFC-3547-48A3-B6F3-3CA983E42617}" type="datetimeFigureOut">
              <a:rPr lang="cs-CZ" smtClean="0"/>
              <a:t>16.11.2020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122450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99B3DFC-3547-48A3-B6F3-3CA983E42617}" type="datetimeFigureOut">
              <a:rPr lang="cs-CZ" smtClean="0"/>
              <a:t>16.11.2020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138574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99B3DFC-3547-48A3-B6F3-3CA983E42617}" type="datetimeFigureOut">
              <a:rPr lang="cs-CZ" smtClean="0"/>
              <a:t>16.11.2020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058896-498D-4034-B630-926381AAB37E}" type="slidenum">
              <a:rPr lang="cs-CZ" smtClean="0"/>
              <a:t>‹#›</a:t>
            </a:fld>
            <a:endParaRPr lang="cs-CZ"/>
          </a:p>
        </p:txBody>
      </p:sp>
    </p:spTree>
    <p:extLst>
      <p:ext uri="{BB962C8B-B14F-4D97-AF65-F5344CB8AC3E}">
        <p14:creationId xmlns:p14="http://schemas.microsoft.com/office/powerpoint/2010/main" val="34172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B3DFC-3547-48A3-B6F3-3CA983E42617}" type="datetimeFigureOut">
              <a:rPr lang="cs-CZ" smtClean="0"/>
              <a:t>16.11.2020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58896-498D-4034-B630-926381AAB37E}" type="slidenum">
              <a:rPr lang="cs-CZ" smtClean="0"/>
              <a:t>‹#›</a:t>
            </a:fld>
            <a:endParaRPr lang="cs-CZ"/>
          </a:p>
        </p:txBody>
      </p:sp>
    </p:spTree>
    <p:extLst>
      <p:ext uri="{BB962C8B-B14F-4D97-AF65-F5344CB8AC3E}">
        <p14:creationId xmlns:p14="http://schemas.microsoft.com/office/powerpoint/2010/main" val="3488887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Protection of Young Persons at </a:t>
            </a:r>
            <a:r>
              <a:rPr lang="en-GB" b="1" dirty="0">
                <a:latin typeface="Times New Roman" panose="02020603050405020304" pitchFamily="18" charset="0"/>
                <a:cs typeface="Times New Roman" panose="02020603050405020304" pitchFamily="18" charset="0"/>
              </a:rPr>
              <a:t>Work, Protection of Childcare</a:t>
            </a:r>
          </a:p>
        </p:txBody>
      </p:sp>
      <p:sp>
        <p:nvSpPr>
          <p:cNvPr id="3" name="Podnadpis 2"/>
          <p:cNvSpPr>
            <a:spLocks noGrp="1"/>
          </p:cNvSpPr>
          <p:nvPr>
            <p:ph type="subTitle" idx="1"/>
          </p:nvPr>
        </p:nvSpPr>
        <p:spPr/>
        <p:txBody>
          <a:bodyPr/>
          <a:lstStyle/>
          <a:p>
            <a:r>
              <a:rPr lang="cs-CZ" dirty="0"/>
              <a:t>JUDr. Jana Komendová, Ph.D.</a:t>
            </a:r>
          </a:p>
        </p:txBody>
      </p:sp>
    </p:spTree>
    <p:extLst>
      <p:ext uri="{BB962C8B-B14F-4D97-AF65-F5344CB8AC3E}">
        <p14:creationId xmlns:p14="http://schemas.microsoft.com/office/powerpoint/2010/main" val="3654476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Forms of Protection</a:t>
            </a:r>
          </a:p>
        </p:txBody>
      </p:sp>
      <p:sp>
        <p:nvSpPr>
          <p:cNvPr id="3" name="Zástupný symbol pro obsah 2"/>
          <p:cNvSpPr>
            <a:spLocks noGrp="1"/>
          </p:cNvSpPr>
          <p:nvPr>
            <p:ph idx="1"/>
          </p:nvPr>
        </p:nvSpPr>
        <p:spPr/>
        <p:txBody>
          <a:bodyPr>
            <a:normAutofit/>
          </a:bodyPr>
          <a:lstStyle/>
          <a:p>
            <a:pPr algn="just"/>
            <a:r>
              <a:rPr lang="en-GB" dirty="0">
                <a:latin typeface="Times New Roman" panose="02020603050405020304" pitchFamily="18" charset="0"/>
                <a:cs typeface="Times New Roman" panose="02020603050405020304" pitchFamily="18" charset="0"/>
              </a:rPr>
              <a:t>Prohibition of some ty</a:t>
            </a:r>
            <a:r>
              <a:rPr lang="en-US" dirty="0">
                <a:latin typeface="Times New Roman" panose="02020603050405020304" pitchFamily="18" charset="0"/>
                <a:cs typeface="Times New Roman" panose="02020603050405020304" pitchFamily="18" charset="0"/>
              </a:rPr>
              <a:t>pes of work – transfer to alternative work,</a:t>
            </a:r>
          </a:p>
          <a:p>
            <a:pPr algn="just"/>
            <a:r>
              <a:rPr lang="en-GB" dirty="0">
                <a:latin typeface="Times New Roman" panose="02020603050405020304" pitchFamily="18" charset="0"/>
                <a:cs typeface="Times New Roman" panose="02020603050405020304" pitchFamily="18" charset="0"/>
              </a:rPr>
              <a:t>Non-obligation to perform night work – transfer to daytime work,</a:t>
            </a:r>
          </a:p>
          <a:p>
            <a:pPr algn="just"/>
            <a:r>
              <a:rPr lang="en-GB" dirty="0">
                <a:latin typeface="Times New Roman" panose="02020603050405020304" pitchFamily="18" charset="0"/>
                <a:cs typeface="Times New Roman" panose="02020603050405020304" pitchFamily="18" charset="0"/>
              </a:rPr>
              <a:t>Time-off for ante-natal examination,</a:t>
            </a:r>
          </a:p>
          <a:p>
            <a:pPr algn="just"/>
            <a:r>
              <a:rPr lang="en-GB" dirty="0">
                <a:latin typeface="Times New Roman" panose="02020603050405020304" pitchFamily="18" charset="0"/>
                <a:cs typeface="Times New Roman" panose="02020603050405020304" pitchFamily="18" charset="0"/>
              </a:rPr>
              <a:t>Maternity leave – paid obstacle to work,</a:t>
            </a:r>
          </a:p>
          <a:p>
            <a:pPr algn="just"/>
            <a:r>
              <a:rPr lang="en-GB" dirty="0">
                <a:latin typeface="Times New Roman" panose="02020603050405020304" pitchFamily="18" charset="0"/>
                <a:cs typeface="Times New Roman" panose="02020603050405020304" pitchFamily="18" charset="0"/>
              </a:rPr>
              <a:t>Protection against dismissal</a:t>
            </a:r>
          </a:p>
          <a:p>
            <a:endParaRPr lang="cs-CZ" dirty="0"/>
          </a:p>
          <a:p>
            <a:endParaRPr lang="cs-CZ" dirty="0"/>
          </a:p>
        </p:txBody>
      </p:sp>
    </p:spTree>
    <p:extLst>
      <p:ext uri="{BB962C8B-B14F-4D97-AF65-F5344CB8AC3E}">
        <p14:creationId xmlns:p14="http://schemas.microsoft.com/office/powerpoint/2010/main" val="4042109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Maternity Leave</a:t>
            </a:r>
          </a:p>
        </p:txBody>
      </p:sp>
      <p:sp>
        <p:nvSpPr>
          <p:cNvPr id="3" name="Zástupný symbol pro obsah 2"/>
          <p:cNvSpPr>
            <a:spLocks noGrp="1"/>
          </p:cNvSpPr>
          <p:nvPr>
            <p:ph idx="1"/>
          </p:nvPr>
        </p:nvSpPr>
        <p:spPr/>
        <p:txBody>
          <a:bodyPr>
            <a:normAutofit/>
          </a:bodyPr>
          <a:lstStyle/>
          <a:p>
            <a:r>
              <a:rPr lang="en-GB" dirty="0">
                <a:latin typeface="Times New Roman" panose="02020603050405020304" pitchFamily="18" charset="0"/>
                <a:cs typeface="Times New Roman" panose="02020603050405020304" pitchFamily="18" charset="0"/>
              </a:rPr>
              <a:t>Workers are entitled to a continuous period of maternity leave of a least 14 weeks allocated before and/or after confinement. Two-week maternity leave is obligatory.</a:t>
            </a:r>
          </a:p>
          <a:p>
            <a:r>
              <a:rPr lang="en-GB" dirty="0">
                <a:latin typeface="Times New Roman" panose="02020603050405020304" pitchFamily="18" charset="0"/>
                <a:cs typeface="Times New Roman" panose="02020603050405020304" pitchFamily="18" charset="0"/>
              </a:rPr>
              <a:t>Maintenance of payment: in the form of wage reimbursement or adequate allowance  </a:t>
            </a:r>
          </a:p>
        </p:txBody>
      </p:sp>
    </p:spTree>
    <p:extLst>
      <p:ext uri="{BB962C8B-B14F-4D97-AF65-F5344CB8AC3E}">
        <p14:creationId xmlns:p14="http://schemas.microsoft.com/office/powerpoint/2010/main" val="86934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Prohibition of Dismissal</a:t>
            </a:r>
          </a:p>
        </p:txBody>
      </p:sp>
      <p:sp>
        <p:nvSpPr>
          <p:cNvPr id="3" name="Zástupný symbol pro obsah 2"/>
          <p:cNvSpPr>
            <a:spLocks noGrp="1"/>
          </p:cNvSpPr>
          <p:nvPr>
            <p:ph idx="1"/>
          </p:nvPr>
        </p:nvSpPr>
        <p:spPr>
          <a:xfrm>
            <a:off x="426577" y="1628800"/>
            <a:ext cx="8229600" cy="4525963"/>
          </a:xfrm>
        </p:spPr>
        <p:txBody>
          <a:bodyPr>
            <a:normAutofit fontScale="77500" lnSpcReduction="20000"/>
          </a:bodyPr>
          <a:lstStyle/>
          <a:p>
            <a:r>
              <a:rPr lang="en-GB" dirty="0">
                <a:latin typeface="Times New Roman" panose="02020603050405020304" pitchFamily="18" charset="0"/>
                <a:cs typeface="Times New Roman" panose="02020603050405020304" pitchFamily="18" charset="0"/>
              </a:rPr>
              <a:t>It is recognized as a part of the workers’ health.</a:t>
            </a:r>
          </a:p>
          <a:p>
            <a:r>
              <a:rPr lang="en-GB" dirty="0">
                <a:latin typeface="Times New Roman" panose="02020603050405020304" pitchFamily="18" charset="0"/>
                <a:cs typeface="Times New Roman" panose="02020603050405020304" pitchFamily="18" charset="0"/>
              </a:rPr>
              <a:t>Prohibition of dismissal of workers during the period from the beginning of their pregnancy to the end of the maternity leave save in exceptional cases not connected with their condition which are permitted under national legislation and/or practice and, where applicable, provided that the competent authority has given its consent;</a:t>
            </a:r>
          </a:p>
          <a:p>
            <a:r>
              <a:rPr lang="en-GB" dirty="0">
                <a:latin typeface="Times New Roman" panose="02020603050405020304" pitchFamily="18" charset="0"/>
                <a:cs typeface="Times New Roman" panose="02020603050405020304" pitchFamily="18" charset="0"/>
              </a:rPr>
              <a:t>If a worker, is dismissed during this period the employer must cite duly substantiated grounds for her dismissal in writing</a:t>
            </a:r>
          </a:p>
          <a:p>
            <a:r>
              <a:rPr lang="en-GB" dirty="0">
                <a:latin typeface="Times New Roman" panose="02020603050405020304" pitchFamily="18" charset="0"/>
                <a:cs typeface="Times New Roman" panose="02020603050405020304" pitchFamily="18" charset="0"/>
              </a:rPr>
              <a:t>Member States shall take the necessary measures to protect workers, within from consequences of dismissal which is unlawful.</a:t>
            </a:r>
          </a:p>
          <a:p>
            <a:endParaRPr lang="cs-CZ" dirty="0"/>
          </a:p>
          <a:p>
            <a:endParaRPr lang="cs-CZ" dirty="0"/>
          </a:p>
        </p:txBody>
      </p:sp>
    </p:spTree>
    <p:extLst>
      <p:ext uri="{BB962C8B-B14F-4D97-AF65-F5344CB8AC3E}">
        <p14:creationId xmlns:p14="http://schemas.microsoft.com/office/powerpoint/2010/main" val="267093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Protection of Both Parents</a:t>
            </a:r>
          </a:p>
        </p:txBody>
      </p:sp>
      <p:sp>
        <p:nvSpPr>
          <p:cNvPr id="3" name="Zástupný symbol pro obsah 2"/>
          <p:cNvSpPr>
            <a:spLocks noGrp="1"/>
          </p:cNvSpPr>
          <p:nvPr>
            <p:ph idx="1"/>
          </p:nvPr>
        </p:nvSpPr>
        <p:spPr/>
        <p:txBody>
          <a:bodyPr>
            <a:normAutofit fontScale="92500" lnSpcReduction="20000"/>
          </a:bodyPr>
          <a:lstStyle/>
          <a:p>
            <a:pPr algn="just"/>
            <a:r>
              <a:rPr lang="en-GB" dirty="0">
                <a:latin typeface="Times New Roman" panose="02020603050405020304" pitchFamily="18" charset="0"/>
                <a:cs typeface="Times New Roman" panose="02020603050405020304" pitchFamily="18" charset="0"/>
              </a:rPr>
              <a:t>Legal framework - Directive 2010/18/EU implementing the revised Framework Agreement on parental leave concluded by BUSINESSEUROPE, UEAPME, CEEP and ETUC and repealing Directive 96/34/EC</a:t>
            </a:r>
          </a:p>
          <a:p>
            <a:pPr algn="just"/>
            <a:r>
              <a:rPr lang="en-GB" dirty="0">
                <a:latin typeface="Times New Roman" panose="02020603050405020304" pitchFamily="18" charset="0"/>
                <a:cs typeface="Times New Roman" panose="02020603050405020304" pitchFamily="18" charset="0"/>
              </a:rPr>
              <a:t>Purpose  - set out minimum requirements on parental leave and time off from work on grounds of force majeure as an important means of reconciling work and family life and promoting equal opportunities and treatment between men and women.</a:t>
            </a:r>
          </a:p>
          <a:p>
            <a:pPr marL="0" indent="0">
              <a:buNone/>
            </a:pPr>
            <a:endParaRPr lang="cs-CZ" dirty="0"/>
          </a:p>
          <a:p>
            <a:endParaRPr lang="cs-CZ" dirty="0"/>
          </a:p>
        </p:txBody>
      </p:sp>
    </p:spTree>
    <p:extLst>
      <p:ext uri="{BB962C8B-B14F-4D97-AF65-F5344CB8AC3E}">
        <p14:creationId xmlns:p14="http://schemas.microsoft.com/office/powerpoint/2010/main" val="521120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Parental Leave</a:t>
            </a:r>
          </a:p>
        </p:txBody>
      </p:sp>
      <p:sp>
        <p:nvSpPr>
          <p:cNvPr id="3" name="Zástupný symbol pro obsah 2"/>
          <p:cNvSpPr>
            <a:spLocks noGrp="1"/>
          </p:cNvSpPr>
          <p:nvPr>
            <p:ph idx="1"/>
          </p:nvPr>
        </p:nvSpPr>
        <p:spPr/>
        <p:txBody>
          <a:bodyPr>
            <a:normAutofit/>
          </a:bodyPr>
          <a:lstStyle/>
          <a:p>
            <a:pPr marL="0" indent="0">
              <a:buNone/>
            </a:pPr>
            <a:r>
              <a:rPr lang="en-GB" dirty="0" err="1">
                <a:latin typeface="Times New Roman" panose="02020603050405020304" pitchFamily="18" charset="0"/>
                <a:cs typeface="Times New Roman" panose="02020603050405020304" pitchFamily="18" charset="0"/>
              </a:rPr>
              <a:t>Purp</a:t>
            </a:r>
            <a:r>
              <a:rPr lang="cs-CZ" dirty="0" err="1">
                <a:latin typeface="Times New Roman" panose="02020603050405020304" pitchFamily="18" charset="0"/>
                <a:cs typeface="Times New Roman" panose="02020603050405020304" pitchFamily="18" charset="0"/>
              </a:rPr>
              <a:t>ise</a:t>
            </a:r>
            <a:r>
              <a:rPr lang="en-GB" dirty="0">
                <a:latin typeface="Times New Roman" panose="02020603050405020304" pitchFamily="18" charset="0"/>
                <a:cs typeface="Times New Roman" panose="02020603050405020304" pitchFamily="18" charset="0"/>
              </a:rPr>
              <a:t> of parental leave – to </a:t>
            </a:r>
            <a:r>
              <a:rPr lang="en-GB" dirty="0" err="1">
                <a:latin typeface="Times New Roman" panose="02020603050405020304" pitchFamily="18" charset="0"/>
                <a:cs typeface="Times New Roman" panose="02020603050405020304" pitchFamily="18" charset="0"/>
              </a:rPr>
              <a:t>tak</a:t>
            </a:r>
            <a:r>
              <a:rPr lang="cs-CZ" dirty="0">
                <a:latin typeface="Times New Roman" panose="02020603050405020304" pitchFamily="18" charset="0"/>
                <a:cs typeface="Times New Roman" panose="02020603050405020304" pitchFamily="18" charset="0"/>
              </a:rPr>
              <a:t>e</a:t>
            </a:r>
            <a:r>
              <a:rPr lang="en-GB" dirty="0">
                <a:latin typeface="Times New Roman" panose="02020603050405020304" pitchFamily="18" charset="0"/>
                <a:cs typeface="Times New Roman" panose="02020603050405020304" pitchFamily="18" charset="0"/>
              </a:rPr>
              <a:t> care for a child</a:t>
            </a:r>
          </a:p>
          <a:p>
            <a:pPr marL="0" indent="0">
              <a:buNone/>
            </a:pPr>
            <a:r>
              <a:rPr lang="en-GB" dirty="0">
                <a:latin typeface="Times New Roman" panose="02020603050405020304" pitchFamily="18" charset="0"/>
                <a:cs typeface="Times New Roman" panose="02020603050405020304" pitchFamily="18" charset="0"/>
              </a:rPr>
              <a:t>Right of men and women workers to an individual right to parental leave on the grounds of the birth or adoption of a child to take care of that child until a given age up to eight years to be defined by Member States and/or social partners.</a:t>
            </a:r>
          </a:p>
          <a:p>
            <a:pPr marL="0" indent="0">
              <a:buNone/>
            </a:pPr>
            <a:r>
              <a:rPr lang="en-GB" dirty="0">
                <a:latin typeface="Times New Roman" panose="02020603050405020304" pitchFamily="18" charset="0"/>
                <a:cs typeface="Times New Roman" panose="02020603050405020304" pitchFamily="18" charset="0"/>
              </a:rPr>
              <a:t>The minim</a:t>
            </a:r>
            <a:r>
              <a:rPr lang="cs-CZ" dirty="0">
                <a:latin typeface="Times New Roman" panose="02020603050405020304" pitchFamily="18" charset="0"/>
                <a:cs typeface="Times New Roman" panose="02020603050405020304" pitchFamily="18" charset="0"/>
              </a:rPr>
              <a:t>al</a:t>
            </a:r>
            <a:r>
              <a:rPr lang="en-GB" dirty="0">
                <a:latin typeface="Times New Roman" panose="02020603050405020304" pitchFamily="18" charset="0"/>
                <a:cs typeface="Times New Roman" panose="02020603050405020304" pitchFamily="18" charset="0"/>
              </a:rPr>
              <a:t> length – 4 months</a:t>
            </a:r>
          </a:p>
        </p:txBody>
      </p:sp>
    </p:spTree>
    <p:extLst>
      <p:ext uri="{BB962C8B-B14F-4D97-AF65-F5344CB8AC3E}">
        <p14:creationId xmlns:p14="http://schemas.microsoft.com/office/powerpoint/2010/main" val="1313570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3200" b="1" dirty="0">
                <a:latin typeface="Times New Roman" panose="02020603050405020304" pitchFamily="18" charset="0"/>
                <a:cs typeface="Times New Roman" panose="02020603050405020304" pitchFamily="18" charset="0"/>
              </a:rPr>
              <a:t>Prohibition of Less Favourable Treatment on  the grounds of Parental Leave</a:t>
            </a:r>
          </a:p>
        </p:txBody>
      </p:sp>
      <p:sp>
        <p:nvSpPr>
          <p:cNvPr id="3" name="Zástupný symbol pro obsah 2"/>
          <p:cNvSpPr>
            <a:spLocks noGrp="1"/>
          </p:cNvSpPr>
          <p:nvPr>
            <p:ph idx="1"/>
          </p:nvPr>
        </p:nvSpPr>
        <p:spPr>
          <a:xfrm>
            <a:off x="683568" y="1772816"/>
            <a:ext cx="8229600" cy="4525963"/>
          </a:xfrm>
        </p:spPr>
        <p:txBody>
          <a:bodyPr/>
          <a:lstStyle/>
          <a:p>
            <a:r>
              <a:rPr lang="en-GB" dirty="0">
                <a:latin typeface="Times New Roman" panose="02020603050405020304" pitchFamily="18" charset="0"/>
                <a:cs typeface="Times New Roman" panose="02020603050405020304" pitchFamily="18" charset="0"/>
              </a:rPr>
              <a:t>The right of a worker to return to the same or </a:t>
            </a:r>
            <a:r>
              <a:rPr lang="en-GB" dirty="0" err="1">
                <a:latin typeface="Times New Roman" panose="02020603050405020304" pitchFamily="18" charset="0"/>
                <a:cs typeface="Times New Roman" panose="02020603050405020304" pitchFamily="18" charset="0"/>
              </a:rPr>
              <a:t>similaw</a:t>
            </a:r>
            <a:r>
              <a:rPr lang="en-GB" dirty="0">
                <a:latin typeface="Times New Roman" panose="02020603050405020304" pitchFamily="18" charset="0"/>
                <a:cs typeface="Times New Roman" panose="02020603050405020304" pitchFamily="18" charset="0"/>
              </a:rPr>
              <a:t> job at the end of parental leave,</a:t>
            </a:r>
          </a:p>
          <a:p>
            <a:r>
              <a:rPr lang="en-GB" dirty="0">
                <a:latin typeface="Times New Roman" panose="02020603050405020304" pitchFamily="18" charset="0"/>
                <a:cs typeface="Times New Roman" panose="02020603050405020304" pitchFamily="18" charset="0"/>
              </a:rPr>
              <a:t>Maintenance of all rights of employees,</a:t>
            </a:r>
          </a:p>
          <a:p>
            <a:r>
              <a:rPr lang="en-GB" dirty="0">
                <a:latin typeface="Times New Roman" panose="02020603050405020304" pitchFamily="18" charset="0"/>
                <a:cs typeface="Times New Roman" panose="02020603050405020304" pitchFamily="18" charset="0"/>
              </a:rPr>
              <a:t>Protection workers against less favourable treatment or dismissal on the grounds of an application for, or the taking of, parental leave </a:t>
            </a:r>
          </a:p>
        </p:txBody>
      </p:sp>
    </p:spTree>
    <p:extLst>
      <p:ext uri="{BB962C8B-B14F-4D97-AF65-F5344CB8AC3E}">
        <p14:creationId xmlns:p14="http://schemas.microsoft.com/office/powerpoint/2010/main" val="177985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a:latin typeface="Times New Roman" panose="02020603050405020304" pitchFamily="18" charset="0"/>
                <a:cs typeface="Times New Roman" panose="02020603050405020304" pitchFamily="18" charset="0"/>
              </a:rPr>
              <a:t>Time off Work on the grounds of Force Majeure</a:t>
            </a:r>
          </a:p>
        </p:txBody>
      </p:sp>
      <p:sp>
        <p:nvSpPr>
          <p:cNvPr id="3" name="Zástupný symbol pro obsah 2"/>
          <p:cNvSpPr>
            <a:spLocks noGrp="1"/>
          </p:cNvSpPr>
          <p:nvPr>
            <p:ph idx="1"/>
          </p:nvPr>
        </p:nvSpPr>
        <p:spPr/>
        <p:txBody>
          <a:bodyPr/>
          <a:lstStyle/>
          <a:p>
            <a:pPr marL="0" indent="0">
              <a:buNone/>
            </a:pPr>
            <a:r>
              <a:rPr lang="en-GB" dirty="0">
                <a:latin typeface="Times New Roman" panose="02020603050405020304" pitchFamily="18" charset="0"/>
                <a:cs typeface="Times New Roman" panose="02020603050405020304" pitchFamily="18" charset="0"/>
              </a:rPr>
              <a:t>Time off from work for urgent family reasons in cases of sickness or accident making the immediate presence of the worker indispensable</a:t>
            </a:r>
          </a:p>
          <a:p>
            <a:pPr marL="0" indent="0">
              <a:buNone/>
            </a:pPr>
            <a:r>
              <a:rPr lang="en-GB" dirty="0">
                <a:latin typeface="Times New Roman" panose="02020603050405020304" pitchFamily="18" charset="0"/>
                <a:cs typeface="Times New Roman" panose="02020603050405020304" pitchFamily="18" charset="0"/>
              </a:rPr>
              <a:t>Conditions shall be laid down by national law, collective agreements and/or practice</a:t>
            </a:r>
          </a:p>
        </p:txBody>
      </p:sp>
    </p:spTree>
    <p:extLst>
      <p:ext uri="{BB962C8B-B14F-4D97-AF65-F5344CB8AC3E}">
        <p14:creationId xmlns:p14="http://schemas.microsoft.com/office/powerpoint/2010/main" val="437220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B229B3-EBB0-49A1-BDB6-DD283B4133CD}"/>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New </a:t>
            </a:r>
            <a:r>
              <a:rPr lang="en-US" b="1" dirty="0">
                <a:latin typeface="Times New Roman" panose="02020603050405020304" pitchFamily="18" charset="0"/>
                <a:cs typeface="Times New Roman" panose="02020603050405020304" pitchFamily="18" charset="0"/>
              </a:rPr>
              <a:t>legislation</a:t>
            </a:r>
          </a:p>
        </p:txBody>
      </p:sp>
      <p:sp>
        <p:nvSpPr>
          <p:cNvPr id="3" name="Zástupný symbol pro obsah 2">
            <a:extLst>
              <a:ext uri="{FF2B5EF4-FFF2-40B4-BE49-F238E27FC236}">
                <a16:creationId xmlns:a16="http://schemas.microsoft.com/office/drawing/2014/main" id="{7B8163C3-D95C-45E8-8536-7897713CE33F}"/>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Directive (EU) 2019/1158 of the European Parliament and of the European Council of 20 June 2019 on work-life balance for parents and </a:t>
            </a:r>
            <a:r>
              <a:rPr lang="en-US" dirty="0" err="1">
                <a:latin typeface="Times New Roman" panose="02020603050405020304" pitchFamily="18" charset="0"/>
                <a:cs typeface="Times New Roman" panose="02020603050405020304" pitchFamily="18" charset="0"/>
              </a:rPr>
              <a:t>carers</a:t>
            </a:r>
            <a:r>
              <a:rPr lang="en-US" dirty="0">
                <a:latin typeface="Times New Roman" panose="02020603050405020304" pitchFamily="18" charset="0"/>
                <a:cs typeface="Times New Roman" panose="02020603050405020304" pitchFamily="18" charset="0"/>
              </a:rPr>
              <a:t> and repealing Council Directive  2010/18</a:t>
            </a:r>
          </a:p>
          <a:p>
            <a:pPr marL="0" indent="0">
              <a:buNone/>
            </a:pPr>
            <a:r>
              <a:rPr lang="en-US" dirty="0">
                <a:latin typeface="Times New Roman" panose="02020603050405020304" pitchFamily="18" charset="0"/>
                <a:cs typeface="Times New Roman" panose="02020603050405020304" pitchFamily="18" charset="0"/>
              </a:rPr>
              <a:t>Deadline for implementation</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 August 2022</a:t>
            </a:r>
          </a:p>
        </p:txBody>
      </p:sp>
    </p:spTree>
    <p:extLst>
      <p:ext uri="{BB962C8B-B14F-4D97-AF65-F5344CB8AC3E}">
        <p14:creationId xmlns:p14="http://schemas.microsoft.com/office/powerpoint/2010/main" val="15216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Programme</a:t>
            </a:r>
          </a:p>
        </p:txBody>
      </p:sp>
      <p:sp>
        <p:nvSpPr>
          <p:cNvPr id="3" name="Zástupný symbol pro obsah 2"/>
          <p:cNvSpPr>
            <a:spLocks noGrp="1"/>
          </p:cNvSpPr>
          <p:nvPr>
            <p:ph idx="1"/>
          </p:nvPr>
        </p:nvSpPr>
        <p:spPr/>
        <p:txBody>
          <a:bodyPr/>
          <a:lstStyle/>
          <a:p>
            <a:pPr marL="514350" indent="-514350">
              <a:buAutoNum type="arabicPeriod"/>
            </a:pPr>
            <a:r>
              <a:rPr lang="en-GB" dirty="0">
                <a:latin typeface="Times New Roman" panose="02020603050405020304" pitchFamily="18" charset="0"/>
                <a:cs typeface="Times New Roman" panose="02020603050405020304" pitchFamily="18" charset="0"/>
              </a:rPr>
              <a:t>Prohibition of child work,</a:t>
            </a:r>
          </a:p>
          <a:p>
            <a:pPr marL="514350" indent="-514350">
              <a:buAutoNum type="arabicPeriod"/>
            </a:pPr>
            <a:r>
              <a:rPr lang="en-GB" dirty="0">
                <a:latin typeface="Times New Roman" panose="02020603050405020304" pitchFamily="18" charset="0"/>
                <a:cs typeface="Times New Roman" panose="02020603050405020304" pitchFamily="18" charset="0"/>
              </a:rPr>
              <a:t>Protection of juvenile employees,</a:t>
            </a:r>
          </a:p>
          <a:p>
            <a:pPr marL="0" indent="0">
              <a:buNone/>
            </a:pPr>
            <a:r>
              <a:rPr lang="en-GB" dirty="0">
                <a:latin typeface="Times New Roman" panose="02020603050405020304" pitchFamily="18" charset="0"/>
                <a:cs typeface="Times New Roman" panose="02020603050405020304" pitchFamily="18" charset="0"/>
              </a:rPr>
              <a:t>3. Health and safety at work of pregnant employees, </a:t>
            </a:r>
            <a:r>
              <a:rPr lang="cs-CZ" dirty="0" err="1">
                <a:latin typeface="Times New Roman" panose="02020603050405020304" pitchFamily="18" charset="0"/>
                <a:cs typeface="Times New Roman" panose="02020603050405020304" pitchFamily="18" charset="0"/>
              </a:rPr>
              <a:t>employees</a:t>
            </a:r>
            <a:r>
              <a:rPr lang="en-GB" dirty="0">
                <a:latin typeface="Times New Roman" panose="02020603050405020304" pitchFamily="18" charset="0"/>
                <a:cs typeface="Times New Roman" panose="02020603050405020304" pitchFamily="18" charset="0"/>
              </a:rPr>
              <a:t> who are breast-feeding a</a:t>
            </a:r>
            <a:r>
              <a:rPr lang="cs-CZ" dirty="0">
                <a:latin typeface="Times New Roman" panose="02020603050405020304" pitchFamily="18" charset="0"/>
                <a:cs typeface="Times New Roman" panose="02020603050405020304" pitchFamily="18" charset="0"/>
              </a:rPr>
              <a:t>n</a:t>
            </a:r>
            <a:r>
              <a:rPr lang="en-GB" dirty="0">
                <a:latin typeface="Times New Roman" panose="02020603050405020304" pitchFamily="18" charset="0"/>
                <a:cs typeface="Times New Roman" panose="02020603050405020304" pitchFamily="18" charset="0"/>
              </a:rPr>
              <a:t>d employees after childbirth,</a:t>
            </a:r>
          </a:p>
          <a:p>
            <a:pPr marL="0" indent="0">
              <a:buNone/>
            </a:pPr>
            <a:r>
              <a:rPr lang="en-GB" dirty="0">
                <a:latin typeface="Times New Roman" panose="02020603050405020304" pitchFamily="18" charset="0"/>
                <a:cs typeface="Times New Roman" panose="02020603050405020304" pitchFamily="18" charset="0"/>
              </a:rPr>
              <a:t>4. Maternity leave, prohibition of notice</a:t>
            </a:r>
            <a:r>
              <a:rPr lang="cs-CZ"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5. Parental leave, reconciliation of family life and professional life </a:t>
            </a:r>
          </a:p>
        </p:txBody>
      </p:sp>
    </p:spTree>
    <p:extLst>
      <p:ext uri="{BB962C8B-B14F-4D97-AF65-F5344CB8AC3E}">
        <p14:creationId xmlns:p14="http://schemas.microsoft.com/office/powerpoint/2010/main" val="3869831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Protection of Young Persons</a:t>
            </a:r>
          </a:p>
        </p:txBody>
      </p:sp>
      <p:sp>
        <p:nvSpPr>
          <p:cNvPr id="3" name="Zástupný symbol pro obsah 2"/>
          <p:cNvSpPr>
            <a:spLocks noGrp="1"/>
          </p:cNvSpPr>
          <p:nvPr>
            <p:ph idx="1"/>
          </p:nvPr>
        </p:nvSpPr>
        <p:spPr/>
        <p:txBody>
          <a:bodyPr>
            <a:normAutofit fontScale="77500" lnSpcReduction="20000"/>
          </a:bodyPr>
          <a:lstStyle/>
          <a:p>
            <a:r>
              <a:rPr lang="en-US" b="1" dirty="0">
                <a:latin typeface="Times New Roman" panose="02020603050405020304" pitchFamily="18" charset="0"/>
                <a:cs typeface="Times New Roman" panose="02020603050405020304" pitchFamily="18" charset="0"/>
              </a:rPr>
              <a:t>Legal Framework</a:t>
            </a:r>
          </a:p>
          <a:p>
            <a:r>
              <a:rPr lang="en-GB" dirty="0">
                <a:latin typeface="Times New Roman" panose="02020603050405020304" pitchFamily="18" charset="0"/>
                <a:cs typeface="Times New Roman" panose="02020603050405020304" pitchFamily="18" charset="0"/>
              </a:rPr>
              <a:t>International standards: UN Convention on Rights of Child (1989)</a:t>
            </a:r>
            <a:endParaRPr lang="cs-CZ" dirty="0">
              <a:latin typeface="Times New Roman" panose="02020603050405020304" pitchFamily="18" charset="0"/>
              <a:cs typeface="Times New Roman" panose="02020603050405020304" pitchFamily="18" charset="0"/>
            </a:endParaRPr>
          </a:p>
          <a:p>
            <a:r>
              <a:rPr lang="en-GB">
                <a:latin typeface="Times New Roman" panose="02020603050405020304" pitchFamily="18" charset="0"/>
                <a:cs typeface="Times New Roman" panose="02020603050405020304" pitchFamily="18" charset="0"/>
              </a:rPr>
              <a:t>ILO </a:t>
            </a:r>
            <a:r>
              <a:rPr lang="en-GB" dirty="0">
                <a:latin typeface="Times New Roman" panose="02020603050405020304" pitchFamily="18" charset="0"/>
                <a:cs typeface="Times New Roman" panose="02020603050405020304" pitchFamily="18" charset="0"/>
              </a:rPr>
              <a:t>conventions (prohibition of </a:t>
            </a:r>
            <a:r>
              <a:rPr lang="en-GB">
                <a:latin typeface="Times New Roman" panose="02020603050405020304" pitchFamily="18" charset="0"/>
                <a:cs typeface="Times New Roman" panose="02020603050405020304" pitchFamily="18" charset="0"/>
              </a:rPr>
              <a:t>child labour</a:t>
            </a:r>
            <a:r>
              <a:rPr lang="en-GB" dirty="0">
                <a:latin typeface="Times New Roman" panose="02020603050405020304" pitchFamily="18" charset="0"/>
                <a:cs typeface="Times New Roman" panose="02020603050405020304" pitchFamily="18" charset="0"/>
              </a:rPr>
              <a:t>, 	minimum age for entrance in employment)</a:t>
            </a:r>
          </a:p>
          <a:p>
            <a:r>
              <a:rPr lang="en-GB" dirty="0">
                <a:latin typeface="Times New Roman" panose="02020603050405020304" pitchFamily="18" charset="0"/>
                <a:cs typeface="Times New Roman" panose="02020603050405020304" pitchFamily="18" charset="0"/>
              </a:rPr>
              <a:t>EU law  - Council Directive 94/33/EC on Protection Young People at Work</a:t>
            </a:r>
          </a:p>
          <a:p>
            <a:r>
              <a:rPr lang="en-GB" dirty="0">
                <a:latin typeface="Times New Roman" panose="02020603050405020304" pitchFamily="18" charset="0"/>
                <a:cs typeface="Times New Roman" panose="02020603050405020304" pitchFamily="18" charset="0"/>
              </a:rPr>
              <a:t>Definitions</a:t>
            </a:r>
            <a:r>
              <a:rPr lang="en-GB" i="1"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r>
              <a:rPr lang="en-GB" i="1" dirty="0">
                <a:latin typeface="Times New Roman" panose="02020603050405020304" pitchFamily="18" charset="0"/>
                <a:cs typeface="Times New Roman" panose="02020603050405020304" pitchFamily="18" charset="0"/>
              </a:rPr>
              <a:t>Child</a:t>
            </a:r>
            <a:r>
              <a:rPr lang="en-GB" b="1" dirty="0">
                <a:latin typeface="Times New Roman" panose="02020603050405020304" pitchFamily="18" charset="0"/>
                <a:cs typeface="Times New Roman" panose="02020603050405020304" pitchFamily="18" charset="0"/>
              </a:rPr>
              <a:t> – </a:t>
            </a:r>
            <a:r>
              <a:rPr lang="en-GB" dirty="0">
                <a:latin typeface="Times New Roman" panose="02020603050405020304" pitchFamily="18" charset="0"/>
                <a:cs typeface="Times New Roman" panose="02020603050405020304" pitchFamily="18" charset="0"/>
              </a:rPr>
              <a:t>any person who is less than 15 or more then 15 but subjected to compulsory school attendance.</a:t>
            </a:r>
            <a:r>
              <a:rPr lang="en-GB" b="1"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r>
              <a:rPr lang="en-GB" i="1" dirty="0">
                <a:latin typeface="Times New Roman" panose="02020603050405020304" pitchFamily="18" charset="0"/>
                <a:cs typeface="Times New Roman" panose="02020603050405020304" pitchFamily="18" charset="0"/>
              </a:rPr>
              <a:t>Adolescent</a:t>
            </a:r>
            <a:r>
              <a:rPr lang="en-GB" b="1" dirty="0">
                <a:latin typeface="Times New Roman" panose="02020603050405020304" pitchFamily="18" charset="0"/>
                <a:cs typeface="Times New Roman" panose="02020603050405020304" pitchFamily="18" charset="0"/>
              </a:rPr>
              <a:t> – </a:t>
            </a:r>
            <a:r>
              <a:rPr lang="en-GB" dirty="0">
                <a:latin typeface="Times New Roman" panose="02020603050405020304" pitchFamily="18" charset="0"/>
                <a:cs typeface="Times New Roman" panose="02020603050405020304" pitchFamily="18" charset="0"/>
              </a:rPr>
              <a:t>young person of at least 15 years of age, less than 18 who is no longer subjected to compulsory school attendance</a:t>
            </a:r>
          </a:p>
          <a:p>
            <a:endParaRPr lang="cs-CZ" dirty="0"/>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303497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TT" b="1" dirty="0">
                <a:latin typeface="Times New Roman" panose="02020603050405020304" pitchFamily="18" charset="0"/>
                <a:cs typeface="Times New Roman" panose="02020603050405020304" pitchFamily="18" charset="0"/>
              </a:rPr>
              <a:t>Prohibition of Child Work</a:t>
            </a:r>
          </a:p>
        </p:txBody>
      </p:sp>
      <p:sp>
        <p:nvSpPr>
          <p:cNvPr id="3" name="Zástupný symbol pro obsah 2"/>
          <p:cNvSpPr>
            <a:spLocks noGrp="1"/>
          </p:cNvSpPr>
          <p:nvPr>
            <p:ph idx="1"/>
          </p:nvPr>
        </p:nvSpPr>
        <p:spPr/>
        <p:txBody>
          <a:bodyPr>
            <a:normAutofit fontScale="70000" lnSpcReduction="20000"/>
          </a:bodyPr>
          <a:lstStyle/>
          <a:p>
            <a:pPr marL="0" indent="0">
              <a:buNone/>
            </a:pPr>
            <a:r>
              <a:rPr lang="en-GB" sz="3400" dirty="0">
                <a:latin typeface="Times New Roman" panose="02020603050405020304" pitchFamily="18" charset="0"/>
                <a:cs typeface="Times New Roman" panose="02020603050405020304" pitchFamily="18" charset="0"/>
              </a:rPr>
              <a:t>Member States shall take necessary measures to prohibit work by children. Possibility to lay down exceptions for:</a:t>
            </a:r>
          </a:p>
          <a:p>
            <a:pPr lvl="0"/>
            <a:r>
              <a:rPr lang="en-GB" sz="3400" dirty="0">
                <a:latin typeface="Times New Roman" panose="02020603050405020304" pitchFamily="18" charset="0"/>
                <a:cs typeface="Times New Roman" panose="02020603050405020304" pitchFamily="18" charset="0"/>
              </a:rPr>
              <a:t>children pursuing cultural or similar activities  </a:t>
            </a:r>
          </a:p>
          <a:p>
            <a:pPr lvl="0"/>
            <a:r>
              <a:rPr lang="en-GB" sz="3400" dirty="0">
                <a:latin typeface="Times New Roman" panose="02020603050405020304" pitchFamily="18" charset="0"/>
                <a:cs typeface="Times New Roman" panose="02020603050405020304" pitchFamily="18" charset="0"/>
              </a:rPr>
              <a:t>children of at least 14 years of age working under a combined work/training scheme or an in-plant work-experience scheme, provided that such work is done in accordance with the conditions laid down by the competent authority; </a:t>
            </a:r>
          </a:p>
          <a:p>
            <a:r>
              <a:rPr lang="en-GB" sz="3400" dirty="0">
                <a:latin typeface="Times New Roman" panose="02020603050405020304" pitchFamily="18" charset="0"/>
                <a:cs typeface="Times New Roman" panose="02020603050405020304" pitchFamily="18" charset="0"/>
              </a:rPr>
              <a:t>children of at least 14 years of age performing light work </a:t>
            </a:r>
          </a:p>
          <a:p>
            <a:pPr marL="0" indent="0">
              <a:buNone/>
            </a:pPr>
            <a:r>
              <a:rPr lang="en-GB" sz="3400" dirty="0">
                <a:latin typeface="Times New Roman" panose="02020603050405020304" pitchFamily="18" charset="0"/>
                <a:cs typeface="Times New Roman" panose="02020603050405020304" pitchFamily="18" charset="0"/>
              </a:rPr>
              <a:t>Cultural or similar activities (sports, artistic, advertising) is subjected to prior authorisation by competent authority In individual cases.   </a:t>
            </a:r>
          </a:p>
          <a:p>
            <a:pPr marL="0" indent="0">
              <a:buNone/>
            </a:pPr>
            <a:r>
              <a:rPr lang="en-GB" sz="3400" dirty="0">
                <a:latin typeface="Times New Roman" panose="02020603050405020304" pitchFamily="18" charset="0"/>
                <a:cs typeface="Times New Roman" panose="02020603050405020304" pitchFamily="18" charset="0"/>
              </a:rPr>
              <a:t>It may not be harmful for school attendance or vocational guidance</a:t>
            </a:r>
          </a:p>
          <a:p>
            <a:endParaRPr lang="cs-CZ" dirty="0"/>
          </a:p>
        </p:txBody>
      </p:sp>
      <p:sp>
        <p:nvSpPr>
          <p:cNvPr id="5" name="Rectangle 2"/>
          <p:cNvSpPr>
            <a:spLocks noChangeArrowheads="1"/>
          </p:cNvSpPr>
          <p:nvPr/>
        </p:nvSpPr>
        <p:spPr bwMode="auto">
          <a:xfrm flipV="1">
            <a:off x="1115616" y="-813956"/>
            <a:ext cx="100091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cs-CZ"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Possibility of the Member State to provide for exceptions:</a:t>
            </a:r>
            <a:endParaRPr kumimoji="0" lang="en-GB"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165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a:latin typeface="Times New Roman" panose="02020603050405020304" pitchFamily="18" charset="0"/>
                <a:cs typeface="Times New Roman" panose="02020603050405020304" pitchFamily="18" charset="0"/>
              </a:rPr>
              <a:t>Working Condition of Juvenile Employees</a:t>
            </a:r>
          </a:p>
        </p:txBody>
      </p:sp>
      <p:sp>
        <p:nvSpPr>
          <p:cNvPr id="3" name="Zástupný symbol pro obsah 2"/>
          <p:cNvSpPr>
            <a:spLocks noGrp="1"/>
          </p:cNvSpPr>
          <p:nvPr>
            <p:ph idx="1"/>
          </p:nvPr>
        </p:nvSpPr>
        <p:spPr/>
        <p:txBody>
          <a:bodyPr>
            <a:normAutofit fontScale="70000" lnSpcReduction="20000"/>
          </a:bodyPr>
          <a:lstStyle/>
          <a:p>
            <a:pPr marL="0" indent="0">
              <a:buNone/>
            </a:pPr>
            <a:r>
              <a:rPr lang="en-US" dirty="0">
                <a:latin typeface="Times New Roman" panose="02020603050405020304" pitchFamily="18" charset="0"/>
                <a:cs typeface="Times New Roman" panose="02020603050405020304" pitchFamily="18" charset="0"/>
              </a:rPr>
              <a:t>Prohibition of some types of work  (vulnerability of young people shall be taken into account)</a:t>
            </a:r>
          </a:p>
          <a:p>
            <a:pPr marL="0" indent="0">
              <a:buNone/>
            </a:pPr>
            <a:r>
              <a:rPr lang="en-US" dirty="0">
                <a:latin typeface="Times New Roman" panose="02020603050405020304" pitchFamily="18" charset="0"/>
                <a:cs typeface="Times New Roman" panose="02020603050405020304" pitchFamily="18" charset="0"/>
              </a:rPr>
              <a:t>Prohibition of work </a:t>
            </a:r>
          </a:p>
          <a:p>
            <a:pPr lvl="0"/>
            <a:r>
              <a:rPr lang="en-US" dirty="0">
                <a:latin typeface="Times New Roman" panose="02020603050405020304" pitchFamily="18" charset="0"/>
                <a:cs typeface="Times New Roman" panose="02020603050405020304" pitchFamily="18" charset="0"/>
              </a:rPr>
              <a:t>beyond the physical or psychological capacity of young people</a:t>
            </a:r>
          </a:p>
          <a:p>
            <a:pPr lvl="0"/>
            <a:r>
              <a:rPr lang="en-US" dirty="0">
                <a:latin typeface="Times New Roman" panose="02020603050405020304" pitchFamily="18" charset="0"/>
                <a:cs typeface="Times New Roman" panose="02020603050405020304" pitchFamily="18" charset="0"/>
              </a:rPr>
              <a:t>work involving harmful exposure to agents which are toxic, carcinogenic, cause heritable genetic damage, or harm to the unborn child or which in any other way chronically affect human health; </a:t>
            </a:r>
          </a:p>
          <a:p>
            <a:pPr lvl="0"/>
            <a:r>
              <a:rPr lang="en-US" dirty="0">
                <a:latin typeface="Times New Roman" panose="02020603050405020304" pitchFamily="18" charset="0"/>
                <a:cs typeface="Times New Roman" panose="02020603050405020304" pitchFamily="18" charset="0"/>
              </a:rPr>
              <a:t>work involving harmful exposure to radiation; </a:t>
            </a:r>
          </a:p>
          <a:p>
            <a:pPr lvl="0"/>
            <a:r>
              <a:rPr lang="en-US" dirty="0">
                <a:latin typeface="Times New Roman" panose="02020603050405020304" pitchFamily="18" charset="0"/>
                <a:cs typeface="Times New Roman" panose="02020603050405020304" pitchFamily="18" charset="0"/>
              </a:rPr>
              <a:t>work involving the risk of accidents which it may be assumed cannot be recognized or avoided by young persons owing to their insufficient attention to safety or lack of experience or training; or</a:t>
            </a:r>
          </a:p>
          <a:p>
            <a:pPr lvl="0"/>
            <a:r>
              <a:rPr lang="en-US" dirty="0">
                <a:latin typeface="Times New Roman" panose="02020603050405020304" pitchFamily="18" charset="0"/>
                <a:cs typeface="Times New Roman" panose="02020603050405020304" pitchFamily="18" charset="0"/>
              </a:rPr>
              <a:t>work in which there is a risk to health from extreme cold or heat, or from noise or vibration. </a:t>
            </a:r>
          </a:p>
          <a:p>
            <a:endParaRPr lang="cs-CZ" dirty="0"/>
          </a:p>
        </p:txBody>
      </p:sp>
    </p:spTree>
    <p:extLst>
      <p:ext uri="{BB962C8B-B14F-4D97-AF65-F5344CB8AC3E}">
        <p14:creationId xmlns:p14="http://schemas.microsoft.com/office/powerpoint/2010/main" val="290168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a:latin typeface="Times New Roman" panose="02020603050405020304" pitchFamily="18" charset="0"/>
                <a:cs typeface="Times New Roman" panose="02020603050405020304" pitchFamily="18" charset="0"/>
              </a:rPr>
              <a:t>Working </a:t>
            </a:r>
            <a:r>
              <a:rPr lang="cs-CZ" b="1" dirty="0">
                <a:latin typeface="Times New Roman" panose="02020603050405020304" pitchFamily="18" charset="0"/>
                <a:cs typeface="Times New Roman" panose="02020603050405020304" pitchFamily="18" charset="0"/>
              </a:rPr>
              <a:t>H</a:t>
            </a:r>
            <a:r>
              <a:rPr lang="en-GB" b="1" dirty="0">
                <a:latin typeface="Times New Roman" panose="02020603050405020304" pitchFamily="18" charset="0"/>
                <a:cs typeface="Times New Roman" panose="02020603050405020304" pitchFamily="18" charset="0"/>
              </a:rPr>
              <a:t>ours of Juvenile Employees</a:t>
            </a:r>
          </a:p>
        </p:txBody>
      </p:sp>
      <p:sp>
        <p:nvSpPr>
          <p:cNvPr id="3" name="Zástupný symbol pro obsah 2"/>
          <p:cNvSpPr>
            <a:spLocks noGrp="1"/>
          </p:cNvSpPr>
          <p:nvPr>
            <p:ph idx="1"/>
          </p:nvPr>
        </p:nvSpPr>
        <p:spPr/>
        <p:txBody>
          <a:bodyPr>
            <a:normAutofit fontScale="92500" lnSpcReduction="10000"/>
          </a:bodyPr>
          <a:lstStyle/>
          <a:p>
            <a:r>
              <a:rPr lang="en-GB" dirty="0"/>
              <a:t>Limitation of working hours of adolescents  - maximum 8 hours per day, 40 hours per week. </a:t>
            </a:r>
            <a:endParaRPr lang="cs-CZ" dirty="0"/>
          </a:p>
          <a:p>
            <a:r>
              <a:rPr lang="en-GB" dirty="0"/>
              <a:t>Rest periods:</a:t>
            </a:r>
            <a:endParaRPr lang="cs-CZ" dirty="0"/>
          </a:p>
          <a:p>
            <a:r>
              <a:rPr lang="en-GB" dirty="0"/>
              <a:t>Daily rest during 24 hours, adolescent is entitled to 12 </a:t>
            </a:r>
            <a:r>
              <a:rPr lang="en-GB" dirty="0" err="1"/>
              <a:t>continous</a:t>
            </a:r>
            <a:r>
              <a:rPr lang="en-GB" dirty="0"/>
              <a:t> hours of rest period</a:t>
            </a:r>
            <a:endParaRPr lang="cs-CZ" dirty="0"/>
          </a:p>
          <a:p>
            <a:r>
              <a:rPr lang="en-GB" dirty="0"/>
              <a:t>Weekly rest during each 7days period at least 2 days for both children and adolescents.</a:t>
            </a:r>
            <a:endParaRPr lang="cs-CZ" dirty="0"/>
          </a:p>
          <a:p>
            <a:r>
              <a:rPr lang="en-GB" dirty="0"/>
              <a:t>Breaks at work after 4,5 hours of work at least 30 minutes</a:t>
            </a:r>
            <a:endParaRPr lang="cs-CZ" dirty="0"/>
          </a:p>
          <a:p>
            <a:endParaRPr lang="cs-CZ" dirty="0"/>
          </a:p>
        </p:txBody>
      </p:sp>
    </p:spTree>
    <p:extLst>
      <p:ext uri="{BB962C8B-B14F-4D97-AF65-F5344CB8AC3E}">
        <p14:creationId xmlns:p14="http://schemas.microsoft.com/office/powerpoint/2010/main" val="81447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Prohibition of Night Work</a:t>
            </a:r>
          </a:p>
        </p:txBody>
      </p:sp>
      <p:sp>
        <p:nvSpPr>
          <p:cNvPr id="3" name="Zástupný symbol pro obsah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Children – prohibition of work between 8 p.m. and 6 a.am.</a:t>
            </a:r>
          </a:p>
          <a:p>
            <a:r>
              <a:rPr lang="en-GB" dirty="0">
                <a:latin typeface="Times New Roman" panose="02020603050405020304" pitchFamily="18" charset="0"/>
                <a:cs typeface="Times New Roman" panose="02020603050405020304" pitchFamily="18" charset="0"/>
              </a:rPr>
              <a:t>Adolescents – prohibition of work between 10 p. m. and 6 a. m. or 11 p. m. and 7 a . </a:t>
            </a:r>
            <a:r>
              <a:rPr lang="cs-CZ" dirty="0">
                <a:latin typeface="Times New Roman" panose="02020603050405020304" pitchFamily="18" charset="0"/>
                <a:cs typeface="Times New Roman" panose="02020603050405020304" pitchFamily="18" charset="0"/>
              </a:rPr>
              <a:t>m</a:t>
            </a:r>
            <a:r>
              <a:rPr lang="en-GB" dirty="0">
                <a:latin typeface="Times New Roman" panose="02020603050405020304" pitchFamily="18" charset="0"/>
                <a:cs typeface="Times New Roman" panose="02020603050405020304" pitchFamily="18" charset="0"/>
              </a:rPr>
              <a:t>. In any case between midnight and 5 a. m. </a:t>
            </a:r>
          </a:p>
        </p:txBody>
      </p:sp>
    </p:spTree>
    <p:extLst>
      <p:ext uri="{BB962C8B-B14F-4D97-AF65-F5344CB8AC3E}">
        <p14:creationId xmlns:p14="http://schemas.microsoft.com/office/powerpoint/2010/main" val="3979945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Protection of Women - Mothers</a:t>
            </a:r>
          </a:p>
        </p:txBody>
      </p:sp>
      <p:sp>
        <p:nvSpPr>
          <p:cNvPr id="3" name="Zástupný symbol pro obsah 2"/>
          <p:cNvSpPr>
            <a:spLocks noGrp="1"/>
          </p:cNvSpPr>
          <p:nvPr>
            <p:ph idx="1"/>
          </p:nvPr>
        </p:nvSpPr>
        <p:spPr/>
        <p:txBody>
          <a:bodyPr>
            <a:normAutofit fontScale="92500" lnSpcReduction="10000"/>
          </a:bodyPr>
          <a:lstStyle/>
          <a:p>
            <a:r>
              <a:rPr lang="en-GB" dirty="0">
                <a:latin typeface="Times New Roman" panose="02020603050405020304" pitchFamily="18" charset="0"/>
                <a:cs typeface="Times New Roman" panose="02020603050405020304" pitchFamily="18" charset="0"/>
              </a:rPr>
              <a:t>Protection of pregnant women and women who are breastfeeding, women who ha</a:t>
            </a:r>
            <a:r>
              <a:rPr lang="cs-CZ">
                <a:latin typeface="Times New Roman" panose="02020603050405020304" pitchFamily="18" charset="0"/>
                <a:cs typeface="Times New Roman" panose="02020603050405020304" pitchFamily="18" charset="0"/>
              </a:rPr>
              <a:t>ve </a:t>
            </a:r>
            <a:r>
              <a:rPr lang="en-GB">
                <a:latin typeface="Times New Roman" panose="02020603050405020304" pitchFamily="18" charset="0"/>
                <a:cs typeface="Times New Roman" panose="02020603050405020304" pitchFamily="18" charset="0"/>
              </a:rPr>
              <a:t>recently </a:t>
            </a:r>
            <a:r>
              <a:rPr lang="en-GB" dirty="0">
                <a:latin typeface="Times New Roman" panose="02020603050405020304" pitchFamily="18" charset="0"/>
                <a:cs typeface="Times New Roman" panose="02020603050405020304" pitchFamily="18" charset="0"/>
              </a:rPr>
              <a:t>given birth</a:t>
            </a:r>
          </a:p>
          <a:p>
            <a:r>
              <a:rPr lang="en-GB" dirty="0">
                <a:latin typeface="Times New Roman" panose="02020603050405020304" pitchFamily="18" charset="0"/>
                <a:cs typeface="Times New Roman" panose="02020603050405020304" pitchFamily="18" charset="0"/>
              </a:rPr>
              <a:t>Legal framework - Council Directive 92/85/EEC concerning the implementation of measures to encourage improvements in the safety and health of pregnant workers, workers who have recently given birth and women who are breastfeeding (Tenth individual Directive within the meaning of Article 16(1) of Directive 89/391/EEC).</a:t>
            </a:r>
          </a:p>
          <a:p>
            <a:endParaRPr lang="cs-CZ" dirty="0"/>
          </a:p>
          <a:p>
            <a:endParaRPr lang="cs-CZ" dirty="0"/>
          </a:p>
        </p:txBody>
      </p:sp>
    </p:spTree>
    <p:extLst>
      <p:ext uri="{BB962C8B-B14F-4D97-AF65-F5344CB8AC3E}">
        <p14:creationId xmlns:p14="http://schemas.microsoft.com/office/powerpoint/2010/main" val="822045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Definitions</a:t>
            </a:r>
          </a:p>
        </p:txBody>
      </p:sp>
      <p:sp>
        <p:nvSpPr>
          <p:cNvPr id="3" name="Zástupný symbol pro obsah 2"/>
          <p:cNvSpPr>
            <a:spLocks noGrp="1"/>
          </p:cNvSpPr>
          <p:nvPr>
            <p:ph idx="1"/>
          </p:nvPr>
        </p:nvSpPr>
        <p:spPr/>
        <p:txBody>
          <a:bodyPr>
            <a:normAutofit/>
          </a:bodyPr>
          <a:lstStyle/>
          <a:p>
            <a:pPr algn="just"/>
            <a:r>
              <a:rPr lang="en-GB" dirty="0">
                <a:latin typeface="Times New Roman" panose="02020603050405020304" pitchFamily="18" charset="0"/>
                <a:cs typeface="Times New Roman" panose="02020603050405020304" pitchFamily="18" charset="0"/>
              </a:rPr>
              <a:t>Pregnant worker –worker who is pregnant and informs her employer of her condition</a:t>
            </a:r>
            <a:endParaRPr lang="cs-CZ"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Worker who ha</a:t>
            </a:r>
            <a:r>
              <a:rPr lang="cs-CZ" dirty="0">
                <a:latin typeface="Times New Roman" panose="02020603050405020304" pitchFamily="18" charset="0"/>
                <a:cs typeface="Times New Roman" panose="02020603050405020304" pitchFamily="18" charset="0"/>
              </a:rPr>
              <a:t>s </a:t>
            </a:r>
            <a:r>
              <a:rPr lang="en-GB" dirty="0">
                <a:latin typeface="Times New Roman" panose="02020603050405020304" pitchFamily="18" charset="0"/>
                <a:cs typeface="Times New Roman" panose="02020603050405020304" pitchFamily="18" charset="0"/>
              </a:rPr>
              <a:t>recently given birth - worker who ha</a:t>
            </a:r>
            <a:r>
              <a:rPr lang="cs-CZ" dirty="0">
                <a:latin typeface="Times New Roman" panose="02020603050405020304" pitchFamily="18" charset="0"/>
                <a:cs typeface="Times New Roman" panose="02020603050405020304" pitchFamily="18" charset="0"/>
              </a:rPr>
              <a:t>s</a:t>
            </a:r>
            <a:r>
              <a:rPr lang="en-GB" dirty="0">
                <a:latin typeface="Times New Roman" panose="02020603050405020304" pitchFamily="18" charset="0"/>
                <a:cs typeface="Times New Roman" panose="02020603050405020304" pitchFamily="18" charset="0"/>
              </a:rPr>
              <a:t> recently given and informs her employer of her condition </a:t>
            </a:r>
            <a:endParaRPr lang="cs-CZ"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Worker who is breastfeeding</a:t>
            </a:r>
            <a:r>
              <a:rPr lang="cs-CZ"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 worker who is breastfeeding and informs her employer of this fact.</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9192320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1171</Words>
  <Application>Microsoft Office PowerPoint</Application>
  <PresentationFormat>Předvádění na obrazovce (4:3)</PresentationFormat>
  <Paragraphs>81</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Times New Roman</vt:lpstr>
      <vt:lpstr>Motiv systému Office</vt:lpstr>
      <vt:lpstr>Protection of Young Persons at Work, Protection of Childcare</vt:lpstr>
      <vt:lpstr>Programme</vt:lpstr>
      <vt:lpstr>Protection of Young Persons</vt:lpstr>
      <vt:lpstr>Prohibition of Child Work</vt:lpstr>
      <vt:lpstr>Working Condition of Juvenile Employees</vt:lpstr>
      <vt:lpstr>Working Hours of Juvenile Employees</vt:lpstr>
      <vt:lpstr>Prohibition of Night Work</vt:lpstr>
      <vt:lpstr>Protection of Women - Mothers</vt:lpstr>
      <vt:lpstr>Definitions</vt:lpstr>
      <vt:lpstr>Forms of Protection</vt:lpstr>
      <vt:lpstr>Maternity Leave</vt:lpstr>
      <vt:lpstr>Prohibition of Dismissal</vt:lpstr>
      <vt:lpstr>Protection of Both Parents</vt:lpstr>
      <vt:lpstr>Parental Leave</vt:lpstr>
      <vt:lpstr>Prohibition of Less Favourable Treatment on  the grounds of Parental Leave</vt:lpstr>
      <vt:lpstr>Time off Work on the grounds of Force Majeure</vt:lpstr>
      <vt:lpstr>New legislation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Protection of Young Persons at Work, Protection of Childcare</dc:title>
  <dc:creator>Jana Komendová</dc:creator>
  <cp:lastModifiedBy>40001</cp:lastModifiedBy>
  <cp:revision>22</cp:revision>
  <cp:lastPrinted>2019-11-06T16:56:29Z</cp:lastPrinted>
  <dcterms:created xsi:type="dcterms:W3CDTF">2019-04-15T14:47:56Z</dcterms:created>
  <dcterms:modified xsi:type="dcterms:W3CDTF">2020-11-16T11:57:01Z</dcterms:modified>
</cp:coreProperties>
</file>