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A49494-A7E9-413E-8995-C57B9E0BFB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DC5289A-CAFB-4854-87BA-A29A0882B7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pl-PL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47B82B-19F2-4368-A306-1B6F1DD61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7D81-2783-4AB9-BF37-48BD340D08D8}" type="datetimeFigureOut">
              <a:rPr lang="pl-PL" smtClean="0"/>
              <a:t>26.11.2020</a:t>
            </a:fld>
            <a:endParaRPr lang="pl-PL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DF7E8C-956E-4BB4-96B1-B1A72DC52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D590DB-3175-4F91-935F-06E128B40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5BCE7-F7A6-4E90-8091-6B05061FF1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1673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400291-4C92-4C06-83FD-1D82E2EA0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5BCA129-147A-4E16-BD6E-FD27C2E5F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l-PL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088478-2D5E-4A30-8748-B85C03439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7D81-2783-4AB9-BF37-48BD340D08D8}" type="datetimeFigureOut">
              <a:rPr lang="pl-PL" smtClean="0"/>
              <a:t>26.11.2020</a:t>
            </a:fld>
            <a:endParaRPr lang="pl-PL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5B0CD4-B19D-4EE8-A4DF-DE830391A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C19D81-02C0-48F5-B50E-9B99ADAF5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5BCE7-F7A6-4E90-8091-6B05061FF1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2566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F478B2E-FD56-43FA-B201-9FB03ED15B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747793C-030A-4DF0-9DEF-D6D6469805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l-PL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805E6A-D59D-46D9-80C0-92FD1C7D7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7D81-2783-4AB9-BF37-48BD340D08D8}" type="datetimeFigureOut">
              <a:rPr lang="pl-PL" smtClean="0"/>
              <a:t>26.11.2020</a:t>
            </a:fld>
            <a:endParaRPr lang="pl-PL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99DF4BE-C2E9-46C9-A1BB-478B115D1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B506E4-5C0C-4885-9A97-137435760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5BCE7-F7A6-4E90-8091-6B05061FF1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2818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BAB94A-3AEF-4902-861E-BB6081B11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FFB302-F7C1-491B-9E14-8393C51AD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l-PL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702205-61C5-4E8F-B7A8-C8F7CE707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7D81-2783-4AB9-BF37-48BD340D08D8}" type="datetimeFigureOut">
              <a:rPr lang="pl-PL" smtClean="0"/>
              <a:t>26.11.2020</a:t>
            </a:fld>
            <a:endParaRPr lang="pl-PL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3E6056-B690-4893-9F74-CA7891357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56B4DD-8B28-46FF-8995-AE476ECDC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5BCE7-F7A6-4E90-8091-6B05061FF1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1353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B1D1C5-74B8-489A-B4AF-6BDB2BA2F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03BC356-EF28-4C79-96A0-CBEDF2B1C2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B678D7F-2F1A-4318-A314-01671E2D5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7D81-2783-4AB9-BF37-48BD340D08D8}" type="datetimeFigureOut">
              <a:rPr lang="pl-PL" smtClean="0"/>
              <a:t>26.11.2020</a:t>
            </a:fld>
            <a:endParaRPr lang="pl-PL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49EE82-E06B-4A77-A223-326B0B2F1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1DC0554-7113-4158-B544-949B1A8B6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5BCE7-F7A6-4E90-8091-6B05061FF1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1585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4D48CF-37C7-4E9E-B9CF-5108A4257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196043-9DBD-4E6F-BE65-5E889E5BFD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l-PL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59C4E0F-7DE7-4FD1-BBE3-6B226F7062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l-PL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EB02EF7-2F73-455C-AA3D-378B76746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7D81-2783-4AB9-BF37-48BD340D08D8}" type="datetimeFigureOut">
              <a:rPr lang="pl-PL" smtClean="0"/>
              <a:t>26.11.2020</a:t>
            </a:fld>
            <a:endParaRPr lang="pl-PL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4A75F18-B285-497F-A857-DF13E3BEB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A5AF630-2A4F-4ADB-B9D6-045137BA8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5BCE7-F7A6-4E90-8091-6B05061FF1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0055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4F5318-1811-4302-9859-1A2A3C14A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44287F7-567A-48C1-8DEB-F875C70EEE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EC4561E-23E1-4764-8F83-1C61FBBA15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l-PL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7B9F7853-89A1-4B3D-92C5-B9CCD19D42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487B931-42BF-4C28-9FD6-339064201F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l-PL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0BA524F-AECF-4F20-88DD-7EA2E6DF6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7D81-2783-4AB9-BF37-48BD340D08D8}" type="datetimeFigureOut">
              <a:rPr lang="pl-PL" smtClean="0"/>
              <a:t>26.11.2020</a:t>
            </a:fld>
            <a:endParaRPr lang="pl-PL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FB171FC-DD53-4CB2-9909-F2C21FEEB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C4D1542-859E-4001-BF3E-17AC912FB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5BCE7-F7A6-4E90-8091-6B05061FF1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1222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EC3245-DBA2-4800-81F3-D60BDDF46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23D2D18-A07B-4931-A02D-E29FAFBC2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7D81-2783-4AB9-BF37-48BD340D08D8}" type="datetimeFigureOut">
              <a:rPr lang="pl-PL" smtClean="0"/>
              <a:t>26.11.2020</a:t>
            </a:fld>
            <a:endParaRPr lang="pl-PL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0190129-C6F1-418A-8F06-1D08B2DC1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F10461E-E66A-4F86-BC2E-B80DCE33B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5BCE7-F7A6-4E90-8091-6B05061FF1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3545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1ED10B5-6257-486C-856D-E9780D7DF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7D81-2783-4AB9-BF37-48BD340D08D8}" type="datetimeFigureOut">
              <a:rPr lang="pl-PL" smtClean="0"/>
              <a:t>26.11.2020</a:t>
            </a:fld>
            <a:endParaRPr lang="pl-PL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23C3FC2-8224-448C-84A9-CE93DA5ED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C4C9C03-91F4-4914-8976-BF3A0994B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5BCE7-F7A6-4E90-8091-6B05061FF1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400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BF7FDB-BCF2-4768-9AA0-F8A7FDAC8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1A992F-9AB7-4236-B4B7-FD87EDA39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l-PL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195A5E8-63D2-49DE-AB43-D89FCDF910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B1CF280-10C8-40CA-8A51-9ED1C9834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7D81-2783-4AB9-BF37-48BD340D08D8}" type="datetimeFigureOut">
              <a:rPr lang="pl-PL" smtClean="0"/>
              <a:t>26.11.2020</a:t>
            </a:fld>
            <a:endParaRPr lang="pl-PL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C598FBD-7F57-47A1-BDC0-6B3818557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4E9999-8F6B-4E93-A59F-2F62EABD7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5BCE7-F7A6-4E90-8091-6B05061FF1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7949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BCA674-7A82-465C-9084-77B6919DA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845A19C-1E26-4E67-ABF6-D7B04E24F5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9B90D22-4E73-4A72-8D07-0FE1E3B88C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63F36A8-74CB-433E-8AC7-247C3A917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7D81-2783-4AB9-BF37-48BD340D08D8}" type="datetimeFigureOut">
              <a:rPr lang="pl-PL" smtClean="0"/>
              <a:t>26.11.2020</a:t>
            </a:fld>
            <a:endParaRPr lang="pl-PL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2D928C9-90D6-48E8-810D-B7CB876A3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853B071-A01D-477F-818D-C02352911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5BCE7-F7A6-4E90-8091-6B05061FF1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0356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A92A9EF-2A53-4844-9FD1-31D5909A5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pl-PL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A4E0342-C7A7-4DCF-8233-76E93B2FAD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l-PL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926279-5883-4F4A-9393-E3FF8D8A8B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E7D81-2783-4AB9-BF37-48BD340D08D8}" type="datetimeFigureOut">
              <a:rPr lang="pl-PL" smtClean="0"/>
              <a:t>26.11.2020</a:t>
            </a:fld>
            <a:endParaRPr lang="pl-PL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E09A45-1E36-4209-BC42-57A096D50C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5F586D-9258-4864-BF91-B27BFF013D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5BCE7-F7A6-4E90-8091-6B05061FF1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4844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D53FB2-5597-45C8-BDFC-3A722AA69B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/>
              <a:t>Cvičné</a:t>
            </a:r>
            <a:r>
              <a:rPr lang="pl-PL" dirty="0"/>
              <a:t> testy B a C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E80CAF3-3517-4232-8354-DBBF35CA3E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 err="1"/>
              <a:t>Může</a:t>
            </a:r>
            <a:r>
              <a:rPr lang="pl-PL" dirty="0"/>
              <a:t> </a:t>
            </a:r>
            <a:r>
              <a:rPr lang="pl-PL" dirty="0" err="1"/>
              <a:t>být</a:t>
            </a:r>
            <a:r>
              <a:rPr lang="pl-PL" dirty="0"/>
              <a:t> </a:t>
            </a:r>
            <a:r>
              <a:rPr lang="pl-PL" dirty="0" err="1"/>
              <a:t>více</a:t>
            </a:r>
            <a:r>
              <a:rPr lang="pl-PL" dirty="0"/>
              <a:t> </a:t>
            </a:r>
            <a:r>
              <a:rPr lang="pl-PL" dirty="0" err="1"/>
              <a:t>správných</a:t>
            </a:r>
            <a:r>
              <a:rPr lang="pl-PL" dirty="0"/>
              <a:t> </a:t>
            </a:r>
            <a:r>
              <a:rPr lang="pl-PL" dirty="0" err="1"/>
              <a:t>odpovědí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25468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6CC363-855D-41BF-817B-07CC6C1D6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pl-PL" dirty="0"/>
              <a:t> 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ACAD77-FC59-4B45-9013-1696A2B7A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6"/>
            <a:ext cx="10515600" cy="60451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b="1" dirty="0"/>
              <a:t>																			</a:t>
            </a:r>
            <a:r>
              <a:rPr lang="cs-CZ" sz="4500" b="1" dirty="0"/>
              <a:t>Sada B</a:t>
            </a:r>
            <a:endParaRPr lang="cs-CZ" sz="4500" dirty="0"/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sz="3400" b="1" dirty="0"/>
              <a:t>1. O Evropské komisi platí:</a:t>
            </a:r>
            <a:br>
              <a:rPr lang="cs-CZ" sz="3400" dirty="0"/>
            </a:br>
            <a:endParaRPr lang="cs-CZ" sz="3400" dirty="0"/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sz="3400" dirty="0"/>
              <a:t>a) předkládá návrhy aktů sekundárního práva Radě a Evropskému parlamentu,</a:t>
            </a:r>
            <a:br>
              <a:rPr lang="cs-CZ" sz="3400" dirty="0"/>
            </a:br>
            <a:r>
              <a:rPr lang="cs-CZ" sz="3400" dirty="0"/>
              <a:t>b) může vetovat rozhodnutí Rady,</a:t>
            </a:r>
            <a:br>
              <a:rPr lang="cs-CZ" sz="3400" dirty="0"/>
            </a:br>
            <a:r>
              <a:rPr lang="cs-CZ" sz="3400" dirty="0"/>
              <a:t>c) uplatňuje se v ní vážené hlasování,</a:t>
            </a:r>
            <a:br>
              <a:rPr lang="cs-CZ" sz="3400" dirty="0"/>
            </a:br>
            <a:r>
              <a:rPr lang="cs-CZ" sz="3400" dirty="0"/>
              <a:t>d) může podávat žaloby k Soudnímu dvoru proti členským státům.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sz="3400" dirty="0"/>
              <a:t> 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sz="3400" b="1" dirty="0"/>
              <a:t>2. Mezi základní novinky, které přinesla Lisabonská smlouva, patří:</a:t>
            </a:r>
            <a:endParaRPr lang="cs-CZ" sz="3400" dirty="0"/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sz="3400" b="1" dirty="0"/>
              <a:t> </a:t>
            </a:r>
            <a:endParaRPr lang="cs-CZ" sz="3400" dirty="0"/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sz="3400" dirty="0"/>
              <a:t>a) zavedení spolurozhodovací pravomoci Evropského parlamentu,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sz="3400" dirty="0"/>
              <a:t>b) zavedení práva veta pro malé členské státy při hlasování v Radě,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sz="3400" dirty="0"/>
              <a:t>c) nahrazení Evropského společenství nově pojatou Evropskou unií,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sz="3400" dirty="0"/>
              <a:t>d) rozšíření členské základny EU o Chorvatsko. 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sz="3400" b="1" dirty="0"/>
              <a:t> </a:t>
            </a:r>
            <a:endParaRPr lang="cs-CZ" sz="3400" dirty="0"/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sz="3400" b="1" dirty="0"/>
              <a:t>3. Vážené hlasování a kvalifikovaná většina: </a:t>
            </a:r>
            <a:br>
              <a:rPr lang="cs-CZ" sz="3400" b="1" dirty="0"/>
            </a:br>
            <a:endParaRPr lang="cs-CZ" sz="3400" dirty="0"/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sz="3400" dirty="0"/>
              <a:t>a) obojí se uplatňuje při hlasování Komise,</a:t>
            </a:r>
            <a:br>
              <a:rPr lang="cs-CZ" sz="3400" dirty="0"/>
            </a:br>
            <a:r>
              <a:rPr lang="cs-CZ" sz="3400" dirty="0"/>
              <a:t>b) obojí se uplatňuje při hlasování Rady EU,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sz="3400" dirty="0"/>
              <a:t>c) kvalifikovaná většina je určena procentem ze základu,</a:t>
            </a:r>
            <a:br>
              <a:rPr lang="cs-CZ" sz="3400" dirty="0"/>
            </a:br>
            <a:r>
              <a:rPr lang="cs-CZ" sz="3400" dirty="0"/>
              <a:t>d) současný systém váženého hlasování vychází z demografického kritéria.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251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6CC363-855D-41BF-817B-07CC6C1D6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pl-PL"/>
              <a:t>   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ACAD77-FC59-4B45-9013-1696A2B7A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3060"/>
            <a:ext cx="10515600" cy="573390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/>
              <a:t>4. Není-li implementace směrnice provedena členským státem řádně a včas, mohou nastat tyto důsledky: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a) přímý účinek směrnice,</a:t>
            </a:r>
          </a:p>
          <a:p>
            <a:pPr marL="0" indent="0">
              <a:buNone/>
            </a:pPr>
            <a:r>
              <a:rPr lang="cs-CZ" dirty="0"/>
              <a:t>b) pokuta uložená Komisí členskému státu,</a:t>
            </a:r>
          </a:p>
          <a:p>
            <a:pPr marL="0" indent="0">
              <a:buNone/>
            </a:pPr>
            <a:r>
              <a:rPr lang="cs-CZ" dirty="0"/>
              <a:t>c) pokuta uložená Soudním dvorem členskému státu,</a:t>
            </a:r>
          </a:p>
          <a:p>
            <a:pPr marL="0" indent="0">
              <a:buNone/>
            </a:pPr>
            <a:r>
              <a:rPr lang="cs-CZ" dirty="0"/>
              <a:t>d) opakuje-li se taková situace soustavně, může být členský stát vyloučen z EU.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b="1" dirty="0"/>
              <a:t>5. Pojem "sekundární právo EU " zahrnuje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a) tzv. zřizovací smlouvy EU,</a:t>
            </a:r>
          </a:p>
          <a:p>
            <a:pPr marL="0" indent="0">
              <a:buNone/>
            </a:pPr>
            <a:r>
              <a:rPr lang="cs-CZ" dirty="0"/>
              <a:t>b) legislativní akty orgánů EU,</a:t>
            </a:r>
          </a:p>
          <a:p>
            <a:pPr marL="0" indent="0">
              <a:buNone/>
            </a:pPr>
            <a:r>
              <a:rPr lang="cs-CZ" dirty="0"/>
              <a:t>c) směrnice Rady, při jejichž přijímání vystupuje Komise jako spolurozhodovací orgán,</a:t>
            </a:r>
          </a:p>
          <a:p>
            <a:pPr marL="0" indent="0">
              <a:buNone/>
            </a:pPr>
            <a:r>
              <a:rPr lang="cs-CZ" dirty="0"/>
              <a:t>d) smlouvy o přístupu nových členů.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6. Směrnice je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a) závazný akt normativní povahy, který může přímo zavazovat jak členské státy, tak i jejich vnitrostátní subjekty práva (osoby),</a:t>
            </a:r>
          </a:p>
          <a:p>
            <a:pPr marL="0" indent="0">
              <a:buNone/>
            </a:pPr>
            <a:r>
              <a:rPr lang="cs-CZ" dirty="0"/>
              <a:t>b) nezávazný akt normativní povahy, který však bývá respektován pro svou politickou autoritu,</a:t>
            </a:r>
          </a:p>
          <a:p>
            <a:pPr marL="0" indent="0">
              <a:buNone/>
            </a:pPr>
            <a:r>
              <a:rPr lang="cs-CZ" dirty="0"/>
              <a:t>c) akt zavazující jen konkrétní subjekty, jimž je adresován (např. banky),</a:t>
            </a:r>
          </a:p>
          <a:p>
            <a:pPr marL="0" indent="0">
              <a:buNone/>
            </a:pPr>
            <a:r>
              <a:rPr lang="cs-CZ" dirty="0"/>
              <a:t>d) akt zavazující jen členské státy a stanovící jen výsledek, jehož má být dosaženo.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92312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6CC363-855D-41BF-817B-07CC6C1D6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pl-PL"/>
              <a:t>   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ACAD77-FC59-4B45-9013-1696A2B7A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9048"/>
            <a:ext cx="10515600" cy="598382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/>
              <a:t>									Sada B</a:t>
            </a:r>
          </a:p>
          <a:p>
            <a:pPr marL="0" indent="0">
              <a:buNone/>
            </a:pPr>
            <a:r>
              <a:rPr lang="cs-CZ" b="1" dirty="0"/>
              <a:t>7. O Evropské komisi platí: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a) je to orgán EU, prosazující zájmy členských států,</a:t>
            </a:r>
          </a:p>
          <a:p>
            <a:pPr marL="0" indent="0">
              <a:buNone/>
            </a:pPr>
            <a:r>
              <a:rPr lang="cs-CZ" dirty="0"/>
              <a:t>b) jednou z jejích pravomocí je dozor nad dodržováním práva EU,</a:t>
            </a:r>
          </a:p>
          <a:p>
            <a:pPr marL="0" indent="0">
              <a:buNone/>
            </a:pPr>
            <a:r>
              <a:rPr lang="cs-CZ" dirty="0"/>
              <a:t>c) členové Komise musí být nezávislí na členských státech,</a:t>
            </a:r>
          </a:p>
          <a:p>
            <a:pPr marL="0" indent="0">
              <a:buNone/>
            </a:pPr>
            <a:r>
              <a:rPr lang="cs-CZ" dirty="0"/>
              <a:t>d) může ukládat členským státům pokuty za porušování práva EU .</a:t>
            </a:r>
          </a:p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 8. Základní funkce (pravomoci) Soudního dvora EU jsou: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 </a:t>
            </a:r>
            <a:r>
              <a:rPr lang="cs-CZ" b="1" dirty="0"/>
              <a:t>...........................................................................................................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 </a:t>
            </a:r>
          </a:p>
          <a:p>
            <a:pPr marL="0" indent="0">
              <a:buNone/>
            </a:pPr>
            <a:r>
              <a:rPr lang="cs-CZ" b="1" dirty="0"/>
              <a:t>...........................................................................................................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 </a:t>
            </a:r>
          </a:p>
          <a:p>
            <a:pPr marL="0" indent="0">
              <a:buNone/>
            </a:pPr>
            <a:r>
              <a:rPr lang="cs-CZ" b="1" dirty="0"/>
              <a:t>...........................................................................................................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 </a:t>
            </a:r>
          </a:p>
          <a:p>
            <a:pPr marL="0" indent="0">
              <a:buNone/>
            </a:pPr>
            <a:r>
              <a:rPr lang="cs-CZ" b="1" dirty="0"/>
              <a:t>9. Vystoupení členského státu z EU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 </a:t>
            </a:r>
            <a:r>
              <a:rPr lang="cs-CZ" dirty="0"/>
              <a:t>a) není vůbec možné,</a:t>
            </a:r>
          </a:p>
          <a:p>
            <a:pPr marL="0" indent="0">
              <a:buNone/>
            </a:pPr>
            <a:r>
              <a:rPr lang="cs-CZ" dirty="0"/>
              <a:t>b) je možné výhradně v případě dohody všech členských států,</a:t>
            </a:r>
          </a:p>
          <a:p>
            <a:pPr marL="0" indent="0">
              <a:buNone/>
            </a:pPr>
            <a:r>
              <a:rPr lang="cs-CZ" dirty="0"/>
              <a:t>c) je možné i jednostranně,</a:t>
            </a:r>
          </a:p>
          <a:p>
            <a:pPr marL="0" indent="0">
              <a:buNone/>
            </a:pPr>
            <a:r>
              <a:rPr lang="cs-CZ" dirty="0"/>
              <a:t>d) je možné jen na základě rozhodnutí Evropské rady.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35639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6CC363-855D-41BF-817B-07CC6C1D6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pl-PL"/>
              <a:t>   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ACAD77-FC59-4B45-9013-1696A2B7A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3890"/>
            <a:ext cx="10515600" cy="5740922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b="1" dirty="0"/>
              <a:t>10. Kdy je dosaženo kvalifikované většiny při hlasování v Radě EU (tzv. dvojí většina)?</a:t>
            </a:r>
            <a:endParaRPr lang="cs-CZ" dirty="0"/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endParaRPr lang="cs-CZ" b="1" dirty="0"/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b="1" dirty="0"/>
              <a:t>..................................................................................................</a:t>
            </a:r>
            <a:endParaRPr lang="cs-CZ" dirty="0"/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b="1" dirty="0"/>
              <a:t> </a:t>
            </a:r>
            <a:endParaRPr lang="cs-CZ" dirty="0"/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b="1" dirty="0"/>
              <a:t> .................................................................................................</a:t>
            </a:r>
            <a:endParaRPr lang="cs-CZ" dirty="0"/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b="1" dirty="0"/>
              <a:t> </a:t>
            </a:r>
            <a:endParaRPr lang="cs-CZ" dirty="0"/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dirty="0"/>
              <a:t> </a:t>
            </a:r>
            <a:r>
              <a:rPr lang="cs-CZ" b="1" dirty="0"/>
              <a:t>11. Funkce Soudního dvora EU:</a:t>
            </a:r>
            <a:endParaRPr lang="cs-CZ" dirty="0"/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dirty="0"/>
              <a:t> a) řeší žaloby Komise na členské státy o dodržování (porušování) práva EU,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dirty="0"/>
              <a:t>b) poskytuje směrodatný výklad práva EU, a tím ho sjednocuje,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dirty="0"/>
              <a:t>c) rozhoduje především o žalobách jednotlivců na porušování lidských práv vůči svým státům,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dirty="0"/>
              <a:t>d) může ukládat členským státům pokuty, a to jak na návrh Komise, tak i bez návrhu.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dirty="0"/>
              <a:t> 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b="1" dirty="0"/>
              <a:t>12. Hlasování v Radě EU: </a:t>
            </a:r>
            <a:br>
              <a:rPr lang="cs-CZ" b="1" dirty="0"/>
            </a:br>
            <a:r>
              <a:rPr lang="cs-CZ" dirty="0"/>
              <a:t>a) jednotlivé státy mají rovný počet hlasů podle zásady svrchované rovnosti,</a:t>
            </a:r>
            <a:br>
              <a:rPr lang="cs-CZ" dirty="0"/>
            </a:br>
            <a:r>
              <a:rPr lang="cs-CZ" dirty="0"/>
              <a:t>b) jednotlivé státy mají různý počet hlasů (vážené hlasování),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dirty="0"/>
              <a:t>c) Rada EU v některých případech rozhoduje kvalifikovanou většinou, přičemž přijaté rozhodnutí je závazné i pro přehlasované státy,</a:t>
            </a:r>
            <a:br>
              <a:rPr lang="cs-CZ" dirty="0"/>
            </a:br>
            <a:r>
              <a:rPr lang="cs-CZ" dirty="0"/>
              <a:t>d) Rada EU rozhoduje vždy kvalifikovanou většinou, ale rozhodnutí není závazné pro přehlasované státy.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89622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6CC363-855D-41BF-817B-07CC6C1D6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pl-PL"/>
              <a:t>   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ACAD77-FC59-4B45-9013-1696A2B7A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6120"/>
            <a:ext cx="10515600" cy="529084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																					Sada C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  <a:r>
              <a:rPr lang="cs-CZ" b="1" dirty="0"/>
              <a:t>1. Hlavní funkce (pravomoci) Komise jsou: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 </a:t>
            </a:r>
          </a:p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2. Od Lisabonské smlouvy (2009) má EU právní subjektivitu. Co to konkrétně znamená?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  </a:t>
            </a:r>
          </a:p>
          <a:p>
            <a:pPr marL="0" indent="0">
              <a:buNone/>
            </a:pPr>
            <a:r>
              <a:rPr lang="cs-CZ" b="1" dirty="0"/>
              <a:t>3. Evropský parlament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r>
              <a:rPr lang="cs-CZ" dirty="0"/>
              <a:t>a) je poradním orgánem Evropské komise,</a:t>
            </a:r>
            <a:br>
              <a:rPr lang="cs-CZ" dirty="0"/>
            </a:br>
            <a:r>
              <a:rPr lang="cs-CZ" dirty="0"/>
              <a:t>b) je jediným legislativním orgánem EU,</a:t>
            </a:r>
            <a:br>
              <a:rPr lang="cs-CZ" dirty="0"/>
            </a:br>
            <a:r>
              <a:rPr lang="cs-CZ" dirty="0"/>
              <a:t>c) je složen z poslanců volených v přímých volbách,</a:t>
            </a:r>
            <a:br>
              <a:rPr lang="cs-CZ" dirty="0"/>
            </a:br>
            <a:r>
              <a:rPr lang="cs-CZ" dirty="0"/>
              <a:t>d) může vyslovit nedůvěru Evropské komisi jako celku.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2464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6CC363-855D-41BF-817B-07CC6C1D6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pl-PL"/>
              <a:t>   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ACAD77-FC59-4B45-9013-1696A2B7A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0194"/>
            <a:ext cx="10515600" cy="600268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 									Sada C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4. Mezi základní novinky, které přinesla Lisabonská smlouva, patří: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 </a:t>
            </a:r>
            <a:r>
              <a:rPr lang="cs-CZ" dirty="0"/>
              <a:t>a) zavedení spolurozhodovací pravomoci Evropského parlamentu,</a:t>
            </a:r>
          </a:p>
          <a:p>
            <a:pPr marL="0" indent="0">
              <a:buNone/>
            </a:pPr>
            <a:r>
              <a:rPr lang="cs-CZ" dirty="0"/>
              <a:t>b) zavedení práva veta pro malé členské státy při hlasování v Radě,</a:t>
            </a:r>
          </a:p>
          <a:p>
            <a:pPr marL="0" indent="0">
              <a:buNone/>
            </a:pPr>
            <a:r>
              <a:rPr lang="cs-CZ" dirty="0"/>
              <a:t>c) nahrazení Evropského společenství nově pojatou Evropskou unií,</a:t>
            </a:r>
          </a:p>
          <a:p>
            <a:pPr marL="0" indent="0">
              <a:buNone/>
            </a:pPr>
            <a:r>
              <a:rPr lang="cs-CZ" dirty="0"/>
              <a:t>d) rozšíření členské základny EU o Chorvatsko. </a:t>
            </a:r>
          </a:p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5. Jakým způsobem a jakou cestou získává EU své pravomoci? Co je to "zásada svěřených pravomocí"?</a:t>
            </a:r>
            <a:endParaRPr lang="cs-CZ" dirty="0"/>
          </a:p>
          <a:p>
            <a:pPr marL="0" indent="0">
              <a:buNone/>
            </a:pPr>
            <a:br>
              <a:rPr lang="cs-CZ" dirty="0"/>
            </a:br>
            <a:endParaRPr lang="cs-CZ" dirty="0"/>
          </a:p>
          <a:p>
            <a:pPr marL="0" indent="0">
              <a:buNone/>
            </a:pPr>
            <a:r>
              <a:rPr lang="cs-CZ" b="1" dirty="0"/>
              <a:t> </a:t>
            </a: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b="1" dirty="0"/>
              <a:t>6. Uveďte dvě základní smlouvy primárního práva, na jejichž základě funguje EU v současné době. </a:t>
            </a:r>
            <a:r>
              <a:rPr lang="cs-CZ" dirty="0"/>
              <a:t>K tomu ještě uveďte smlouvu, na jejímž základě vzniklo členství ČR v EU. </a:t>
            </a:r>
            <a:r>
              <a:rPr lang="cs-CZ" b="1" i="1" dirty="0"/>
              <a:t>(Neuvádějte jednotlivé revizní smlouvy, jako Lisabonská, Amsterodamská apod., ani Smlouvu o </a:t>
            </a:r>
            <a:r>
              <a:rPr lang="cs-CZ" b="1" i="1" dirty="0" err="1"/>
              <a:t>EURATOMu</a:t>
            </a:r>
            <a:r>
              <a:rPr lang="cs-CZ" b="1" i="1" dirty="0"/>
              <a:t>.)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5855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6CC363-855D-41BF-817B-07CC6C1D6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pl-PL"/>
              <a:t>   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ACAD77-FC59-4B45-9013-1696A2B7A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1038"/>
            <a:ext cx="10515600" cy="5663201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b="1" dirty="0"/>
              <a:t>7. Pojem "primární právo EU " zahrnuje</a:t>
            </a:r>
            <a:endParaRPr lang="cs-CZ" dirty="0"/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dirty="0"/>
              <a:t>a) tzv. zřizovací smlouvy EU,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dirty="0"/>
              <a:t>b) legislativní akty orgánů EU,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dirty="0"/>
              <a:t>c) směrnice Rady, při jejichž přijímání vystupuje Komise jako spolurozhodovací orgán,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dirty="0"/>
              <a:t>d) smlouvy o přístupu nových členů.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dirty="0"/>
              <a:t> 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b="1" dirty="0"/>
              <a:t>8. Důsledkem uplatnění zásady přednosti (primátu) normy práva EU před právní normou vnitrostátního práva, která je s ní v rozporu, je</a:t>
            </a:r>
            <a:endParaRPr lang="cs-CZ" dirty="0"/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dirty="0"/>
              <a:t>a) neaplikovatelnost příslušné vnitrostátní právní normy, aniž by byla rušena,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dirty="0"/>
              <a:t>b) neplatnost příslušného (nesouladného) vnitrostátního předpisu,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dirty="0"/>
              <a:t>c) mimo jiné přednost kteréhokoli nařízení EU před kterýmkoli vnitrostátním zákonem,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dirty="0"/>
              <a:t>d) vždy automatické zrušení příslušné vnitrostátní normy.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dirty="0"/>
              <a:t> 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b="1" dirty="0"/>
              <a:t>9. O Evropské komisi platí:</a:t>
            </a:r>
            <a:endParaRPr lang="cs-CZ" dirty="0"/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dirty="0"/>
              <a:t>a) je to orgán EU, prosazující zájmy členských států,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dirty="0"/>
              <a:t>b) jednou z jejích pravomocí je dozor nad dodržováním práva EU,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dirty="0"/>
              <a:t>c) členové Komise musí být nezávislí na členských státech,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dirty="0"/>
              <a:t>d) může ukládat členským státům pokuty za porušování práva EU.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42318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6CC363-855D-41BF-817B-07CC6C1D6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pl-PL"/>
              <a:t>   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ACAD77-FC59-4B45-9013-1696A2B7A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9048"/>
            <a:ext cx="10515600" cy="5910606"/>
          </a:xfrm>
        </p:spPr>
        <p:txBody>
          <a:bodyPr>
            <a:normAutofit fontScale="62500" lnSpcReduction="20000"/>
          </a:bodyPr>
          <a:lstStyle/>
          <a:p>
            <a:pPr marL="3657600" lvl="8" indent="0">
              <a:lnSpc>
                <a:spcPct val="120000"/>
              </a:lnSpc>
              <a:buNone/>
            </a:pPr>
            <a:r>
              <a:rPr lang="cs-CZ" b="1" dirty="0"/>
              <a:t>					</a:t>
            </a:r>
            <a:r>
              <a:rPr lang="cs-CZ" sz="2900" b="1" dirty="0"/>
              <a:t>Sada C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b="1" dirty="0"/>
              <a:t>10. Evropská unie - současný stav (2020):</a:t>
            </a:r>
            <a:endParaRPr lang="cs-CZ" dirty="0"/>
          </a:p>
          <a:p>
            <a:pPr marL="0" indent="0">
              <a:lnSpc>
                <a:spcPct val="120000"/>
              </a:lnSpc>
              <a:buNone/>
            </a:pPr>
            <a:r>
              <a:rPr lang="cs-CZ" dirty="0"/>
              <a:t>a) vznikla v r. 1958 na základě tzv. Římské smlouvy,</a:t>
            </a:r>
            <a:br>
              <a:rPr lang="cs-CZ" dirty="0"/>
            </a:br>
            <a:r>
              <a:rPr lang="cs-CZ" dirty="0"/>
              <a:t>b) nahradila Evropské společenství, které již neexistuje,</a:t>
            </a:r>
            <a:br>
              <a:rPr lang="cs-CZ" dirty="0"/>
            </a:br>
            <a:r>
              <a:rPr lang="cs-CZ" dirty="0"/>
              <a:t>c) je nadstátní organizací s právní subjektivitou,</a:t>
            </a:r>
            <a:br>
              <a:rPr lang="cs-CZ" dirty="0"/>
            </a:br>
            <a:r>
              <a:rPr lang="cs-CZ" dirty="0"/>
              <a:t>d) zahrnuje tři tzv. pilíře, z nichž jeden je "komunitární" a dva "mezivládní".</a:t>
            </a:r>
          </a:p>
          <a:p>
            <a:pPr marL="0" indent="0">
              <a:lnSpc>
                <a:spcPct val="130000"/>
              </a:lnSpc>
              <a:buNone/>
            </a:pPr>
            <a:endParaRPr lang="cs-CZ" b="1" dirty="0"/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b="1" dirty="0"/>
              <a:t>11. Členské státy jsou povinny respektovat rozhodnutí a legislativu přijaté institucemi Unie</a:t>
            </a:r>
            <a:endParaRPr lang="cs-CZ" dirty="0"/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dirty="0"/>
              <a:t>a) jen v případě, že s nimi souhlasí,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dirty="0"/>
              <a:t>b) vždy, tedy i když s nimi nesouhlasí,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dirty="0"/>
              <a:t>c) jen v případě, že jde o rozhodnutí Evropské rady,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dirty="0"/>
              <a:t>d) jen v případě, že byla přijata jednomyslně.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cs-CZ" dirty="0"/>
              <a:t> 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b="1" dirty="0"/>
              <a:t>12. Mezi zakládající členy Evropských společenství patří</a:t>
            </a:r>
            <a:endParaRPr lang="cs-CZ" dirty="0"/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dirty="0"/>
              <a:t>a) Francie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dirty="0"/>
              <a:t>b) Španělsko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dirty="0"/>
              <a:t>c) Švýcarsko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cs-CZ" dirty="0"/>
              <a:t>d) Velká Británie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31065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1262</Words>
  <Application>Microsoft Office PowerPoint</Application>
  <PresentationFormat>Širokoúhlá obrazovka</PresentationFormat>
  <Paragraphs>132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Cvičné testy B a C</vt:lpstr>
      <vt:lpstr>   </vt:lpstr>
      <vt:lpstr>   </vt:lpstr>
      <vt:lpstr>   </vt:lpstr>
      <vt:lpstr>   </vt:lpstr>
      <vt:lpstr>   </vt:lpstr>
      <vt:lpstr>   </vt:lpstr>
      <vt:lpstr>   </vt:lpstr>
      <vt:lpstr>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Cvičné testy B a C</dc:title>
  <dc:creator>Tyc Vladimir</dc:creator>
  <cp:lastModifiedBy>Tyc Vladimir</cp:lastModifiedBy>
  <cp:revision>3</cp:revision>
  <dcterms:created xsi:type="dcterms:W3CDTF">2020-11-26T19:31:29Z</dcterms:created>
  <dcterms:modified xsi:type="dcterms:W3CDTF">2020-11-26T19:50:10Z</dcterms:modified>
</cp:coreProperties>
</file>