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0" r:id="rId3"/>
    <p:sldId id="258" r:id="rId4"/>
    <p:sldId id="257" r:id="rId5"/>
    <p:sldId id="259" r:id="rId6"/>
    <p:sldId id="269" r:id="rId7"/>
    <p:sldId id="260" r:id="rId8"/>
    <p:sldId id="267" r:id="rId9"/>
    <p:sldId id="268" r:id="rId10"/>
    <p:sldId id="261" r:id="rId11"/>
    <p:sldId id="263" r:id="rId12"/>
    <p:sldId id="265" r:id="rId13"/>
    <p:sldId id="266" r:id="rId14"/>
    <p:sldId id="264" r:id="rId15"/>
    <p:sldId id="276" r:id="rId16"/>
    <p:sldId id="277" r:id="rId17"/>
    <p:sldId id="278" r:id="rId18"/>
    <p:sldId id="279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CFFCC"/>
    <a:srgbClr val="99FF99"/>
    <a:srgbClr val="0033CC"/>
    <a:srgbClr val="000099"/>
    <a:srgbClr val="CC6600"/>
    <a:srgbClr val="0000CC"/>
    <a:srgbClr val="FFFF99"/>
    <a:srgbClr val="82F0E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810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2868F-241F-4059-BE9F-575B5D0D8FC3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0D6F0-0FA5-4C73-B132-CF00A4717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9699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94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9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19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6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39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5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56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3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2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79BE3-8844-478E-BF22-4B21E0F4C2C0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2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3312367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cs-CZ" sz="6600" dirty="0">
                <a:solidFill>
                  <a:srgbClr val="FFFF99"/>
                </a:solidFill>
              </a:rPr>
              <a:t>Pravomoci EU</a:t>
            </a:r>
            <a:br>
              <a:rPr lang="cs-CZ" sz="6600" dirty="0">
                <a:solidFill>
                  <a:srgbClr val="FFFF99"/>
                </a:solidFill>
              </a:rPr>
            </a:br>
            <a:r>
              <a:rPr lang="cs-CZ" sz="6000" dirty="0">
                <a:solidFill>
                  <a:srgbClr val="FFFF99"/>
                </a:solidFill>
              </a:rPr>
              <a:t>Flexibilita</a:t>
            </a:r>
            <a:br>
              <a:rPr lang="cs-CZ" sz="6600" dirty="0">
                <a:solidFill>
                  <a:srgbClr val="FFFF99"/>
                </a:solidFill>
              </a:rPr>
            </a:br>
            <a:br>
              <a:rPr lang="cs-CZ" sz="2000" dirty="0">
                <a:solidFill>
                  <a:srgbClr val="FFFF99"/>
                </a:solidFill>
              </a:rPr>
            </a:br>
            <a:r>
              <a:rPr lang="cs-CZ" sz="2000" dirty="0">
                <a:solidFill>
                  <a:srgbClr val="FFFF99"/>
                </a:solidFill>
              </a:rPr>
              <a:t>2021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40960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003708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dirty="0"/>
              <a:t>Článek 5 Smlouvy o EU</a:t>
            </a:r>
          </a:p>
          <a:p>
            <a:r>
              <a:rPr lang="cs-CZ" dirty="0"/>
              <a:t>4. Podle </a:t>
            </a:r>
            <a:r>
              <a:rPr lang="cs-CZ" b="1" dirty="0">
                <a:solidFill>
                  <a:srgbClr val="FF0000"/>
                </a:solidFill>
              </a:rPr>
              <a:t>zásady proporcionality </a:t>
            </a:r>
            <a:r>
              <a:rPr lang="cs-CZ" dirty="0"/>
              <a:t>nepřekročí obsah ani forma činnosti Unie rámec toho, co je </a:t>
            </a:r>
            <a:r>
              <a:rPr lang="cs-CZ" b="1" dirty="0"/>
              <a:t>nezbytné pro dosažení cílů </a:t>
            </a:r>
            <a:r>
              <a:rPr lang="cs-CZ" dirty="0"/>
              <a:t>Smluv.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603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8BCFE7"/>
          </a:solidFill>
        </p:spPr>
        <p:txBody>
          <a:bodyPr/>
          <a:lstStyle/>
          <a:p>
            <a:r>
              <a:rPr lang="cs-CZ" dirty="0"/>
              <a:t>„Flexibilita“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i="1" dirty="0"/>
              <a:t>Článek 352</a:t>
            </a:r>
          </a:p>
          <a:p>
            <a:pPr marL="0" indent="0">
              <a:buNone/>
            </a:pPr>
            <a:r>
              <a:rPr lang="cs-CZ" dirty="0"/>
              <a:t>Ukáže-li se, že </a:t>
            </a:r>
            <a:r>
              <a:rPr lang="cs-CZ" b="1" i="1" u="sng" dirty="0">
                <a:solidFill>
                  <a:srgbClr val="C00000"/>
                </a:solidFill>
              </a:rPr>
              <a:t>k dosažení některého z cílů </a:t>
            </a:r>
            <a:r>
              <a:rPr lang="cs-CZ" dirty="0"/>
              <a:t>stanovených Smlouvami je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nezbytná určitá činnost Unie </a:t>
            </a:r>
            <a:r>
              <a:rPr lang="cs-CZ" dirty="0"/>
              <a:t>v rámci </a:t>
            </a:r>
            <a:r>
              <a:rPr lang="cs-CZ" b="1" dirty="0"/>
              <a:t>politik </a:t>
            </a:r>
            <a:r>
              <a:rPr lang="cs-CZ" dirty="0"/>
              <a:t>vymezených Smlouvami, které však k této činnosti </a:t>
            </a: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haroni" panose="02010803020104030203" pitchFamily="2" charset="-79"/>
              </a:rPr>
              <a:t>neposkytují nezbytné pravomoci</a:t>
            </a:r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cs-CZ" b="1" dirty="0">
                <a:solidFill>
                  <a:srgbClr val="FF0000"/>
                </a:solidFill>
              </a:rPr>
              <a:t>přijme </a:t>
            </a:r>
            <a:r>
              <a:rPr lang="cs-CZ" b="1" i="1" u="sng" dirty="0">
                <a:solidFill>
                  <a:srgbClr val="FF0000"/>
                </a:solidFill>
              </a:rPr>
              <a:t>Rada</a:t>
            </a:r>
            <a:r>
              <a:rPr lang="cs-CZ" b="1" dirty="0">
                <a:solidFill>
                  <a:srgbClr val="FF0000"/>
                </a:solidFill>
              </a:rPr>
              <a:t> na návrh Komise </a:t>
            </a:r>
            <a:r>
              <a:rPr lang="cs-CZ" b="1" i="1" u="sng" dirty="0">
                <a:solidFill>
                  <a:srgbClr val="FF0000"/>
                </a:solidFill>
              </a:rPr>
              <a:t>jednomyslně</a:t>
            </a:r>
            <a:r>
              <a:rPr lang="cs-CZ" b="1" dirty="0">
                <a:solidFill>
                  <a:srgbClr val="FF0000"/>
                </a:solidFill>
              </a:rPr>
              <a:t> po obdržení </a:t>
            </a:r>
            <a:r>
              <a:rPr lang="cs-CZ" b="1" i="1" u="sng" dirty="0">
                <a:solidFill>
                  <a:srgbClr val="FF0000"/>
                </a:solidFill>
              </a:rPr>
              <a:t>souhlasu Evropského parlamentu</a:t>
            </a:r>
            <a:r>
              <a:rPr lang="cs-CZ" b="1" dirty="0">
                <a:solidFill>
                  <a:srgbClr val="FF0000"/>
                </a:solidFill>
              </a:rPr>
              <a:t> vhodná ustanovení.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3825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– </a:t>
            </a:r>
            <a:br>
              <a:rPr lang="cs-CZ" dirty="0"/>
            </a:br>
            <a:r>
              <a:rPr lang="cs-CZ" dirty="0"/>
              <a:t>oblasti pravomoci sdílené a podpůrné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r>
              <a:rPr lang="cs-CZ" dirty="0"/>
              <a:t>Článek 83</a:t>
            </a:r>
          </a:p>
          <a:p>
            <a:r>
              <a:rPr lang="cs-CZ" dirty="0"/>
              <a:t>1. Evropský parlament a Rada mohou řádným legislativním postupem stanovit </a:t>
            </a:r>
            <a:r>
              <a:rPr lang="cs-CZ" b="1" dirty="0"/>
              <a:t>formou směrnic </a:t>
            </a:r>
            <a:r>
              <a:rPr lang="cs-CZ" dirty="0"/>
              <a:t>minimální pravidla týkající se </a:t>
            </a:r>
            <a:r>
              <a:rPr lang="cs-CZ" b="1" dirty="0"/>
              <a:t>vymezení trestných činů a sankcí </a:t>
            </a:r>
            <a:r>
              <a:rPr lang="cs-CZ" dirty="0"/>
              <a:t>v oblastech mimořádně závažné trestné činnosti s přeshraničním rozměrem z důvodu povahy nebo dopadu těchto trestných činů nebo kvůli zvláštní potřebě potírat ji na společném základě.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Článek 84</a:t>
            </a:r>
          </a:p>
          <a:p>
            <a:r>
              <a:rPr lang="cs-CZ" dirty="0"/>
              <a:t>Evropský parlament a Rada mohou řádným legislativním postupem přijmout </a:t>
            </a:r>
            <a:r>
              <a:rPr lang="cs-CZ" b="1" dirty="0"/>
              <a:t>pobídková a podpůrná opatření </a:t>
            </a:r>
            <a:r>
              <a:rPr lang="cs-CZ" dirty="0"/>
              <a:t>pro činnost členských států v oblasti předcházení trestné činnosti, s vyloučením harmonizace právních předpisů členských států.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398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</a:t>
            </a:r>
            <a:br>
              <a:rPr lang="cs-CZ" dirty="0"/>
            </a:br>
            <a:r>
              <a:rPr lang="cs-CZ" dirty="0"/>
              <a:t>v oblasti pravomoci sdílené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/>
              <a:t>Článek 153</a:t>
            </a:r>
          </a:p>
          <a:p>
            <a:r>
              <a:rPr lang="cs-CZ" dirty="0"/>
              <a:t>1. Za účelem dosažení cílů stanovených v článku 151 </a:t>
            </a:r>
            <a:r>
              <a:rPr lang="cs-CZ" b="1" dirty="0"/>
              <a:t>Unie podporuje a doplňuje činnost členských států </a:t>
            </a:r>
            <a:r>
              <a:rPr lang="cs-CZ" dirty="0"/>
              <a:t>v těchto oblastech:</a:t>
            </a:r>
          </a:p>
          <a:p>
            <a:r>
              <a:rPr lang="cs-CZ" dirty="0"/>
              <a:t>a) zlepšování především pracovního prostředí tak, aby bylo chráněno zdraví a bezpečnost pracovníků,</a:t>
            </a:r>
          </a:p>
          <a:p>
            <a:r>
              <a:rPr lang="cs-CZ" dirty="0"/>
              <a:t>b) pracovní podmínky,</a:t>
            </a:r>
          </a:p>
          <a:p>
            <a:r>
              <a:rPr lang="cs-CZ" dirty="0"/>
              <a:t>c) sociální zabezpečení a sociální ochrana pracovníků,</a:t>
            </a:r>
          </a:p>
          <a:p>
            <a:r>
              <a:rPr lang="cs-CZ" dirty="0"/>
              <a:t>d) ochrana pracovníků při skončení pracovního poměru,….</a:t>
            </a:r>
          </a:p>
          <a:p>
            <a:endParaRPr lang="cs-CZ" dirty="0"/>
          </a:p>
          <a:p>
            <a:r>
              <a:rPr lang="cs-CZ" b="1" dirty="0"/>
              <a:t>Za tímto účelem mohou Evropský parlament a Rada </a:t>
            </a:r>
            <a:r>
              <a:rPr lang="cs-CZ" b="1" i="1" dirty="0">
                <a:solidFill>
                  <a:srgbClr val="C00000"/>
                </a:solidFill>
              </a:rPr>
              <a:t>směrnicemi</a:t>
            </a:r>
            <a:r>
              <a:rPr lang="cs-CZ" b="1" i="1" dirty="0"/>
              <a:t> </a:t>
            </a:r>
            <a:r>
              <a:rPr lang="cs-CZ" b="1" dirty="0"/>
              <a:t>stanovit </a:t>
            </a:r>
            <a:r>
              <a:rPr lang="cs-CZ" dirty="0"/>
              <a:t>v oblastech uvedených v odst. 1 písm. a) až i) </a:t>
            </a:r>
            <a:r>
              <a:rPr lang="cs-CZ" b="1" dirty="0"/>
              <a:t>minimální požadavky, </a:t>
            </a:r>
            <a:r>
              <a:rPr lang="cs-CZ" dirty="0"/>
              <a:t>které se uplatní postupně s přihlédnutím ke stávajícím podmínkám a technickým předpisům jednotlivých členských států. </a:t>
            </a:r>
          </a:p>
          <a:p>
            <a:r>
              <a:rPr lang="cs-CZ" b="1" i="1" dirty="0">
                <a:solidFill>
                  <a:srgbClr val="000099"/>
                </a:solidFill>
              </a:rPr>
              <a:t>Evropský parlament a Rada rozhodují řádným legislativním postupem </a:t>
            </a:r>
            <a:r>
              <a:rPr lang="cs-CZ" dirty="0"/>
              <a:t>po konzultaci s Hospodářským a sociálním výborem a Výborem regionů.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338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Příklad konkrétní pravomoci – </a:t>
            </a:r>
            <a:br>
              <a:rPr lang="cs-CZ" dirty="0"/>
            </a:br>
            <a:r>
              <a:rPr lang="cs-CZ" dirty="0"/>
              <a:t>sdílená pravomoc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OCHRANA SPOTŘEBITELE</a:t>
            </a:r>
          </a:p>
          <a:p>
            <a:pPr marL="0" indent="0">
              <a:buNone/>
            </a:pPr>
            <a:r>
              <a:rPr lang="cs-CZ" dirty="0"/>
              <a:t>Článek 169</a:t>
            </a:r>
          </a:p>
          <a:p>
            <a:pPr marL="0" indent="0">
              <a:buNone/>
            </a:pPr>
            <a:r>
              <a:rPr lang="cs-CZ" dirty="0"/>
              <a:t>1. K podpoře zájmů spotřebitelů a k zajištění vysoké úrovně ochrany spotřebitele </a:t>
            </a:r>
            <a:r>
              <a:rPr lang="cs-CZ" b="1" dirty="0"/>
              <a:t>přispívá Unie </a:t>
            </a:r>
            <a:r>
              <a:rPr lang="cs-CZ" dirty="0"/>
              <a:t>k ochraně zdraví, bezpečnosti a hospodářských zájmů spotřebitelů, ….</a:t>
            </a:r>
          </a:p>
          <a:p>
            <a:pPr marL="0" indent="0">
              <a:buNone/>
            </a:pPr>
            <a:r>
              <a:rPr lang="cs-CZ" dirty="0"/>
              <a:t>2. Unie přispívá k dosažení cílů uvedených v odstavci 1 </a:t>
            </a:r>
            <a:r>
              <a:rPr lang="cs-CZ" b="1" dirty="0"/>
              <a:t>prostřednictvím:</a:t>
            </a:r>
          </a:p>
          <a:p>
            <a:pPr marL="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FF0000"/>
                </a:solidFill>
              </a:rPr>
              <a:t>opatření přijatých podle článku 114 </a:t>
            </a:r>
            <a:r>
              <a:rPr lang="cs-CZ" dirty="0"/>
              <a:t>v souvislosti s vytvářením vnitřního trhu;</a:t>
            </a:r>
          </a:p>
          <a:p>
            <a:pPr marL="0" indent="0">
              <a:buNone/>
            </a:pPr>
            <a:r>
              <a:rPr lang="cs-CZ" dirty="0"/>
              <a:t>b) opatření, která podporují, doplňují a sledují politiku členských států.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SBLIŽOVÁNÍ PRÁVNÍCH PŘEDPISŮ</a:t>
            </a:r>
          </a:p>
          <a:p>
            <a:pPr marL="0" indent="0">
              <a:buNone/>
            </a:pPr>
            <a:r>
              <a:rPr lang="cs-CZ" dirty="0"/>
              <a:t>Článek 114</a:t>
            </a:r>
          </a:p>
          <a:p>
            <a:pPr marL="0" indent="0">
              <a:buNone/>
            </a:pPr>
            <a:r>
              <a:rPr lang="cs-CZ" b="1" i="1" dirty="0"/>
              <a:t>Evropský parlament a Rada řádným legislativním postupem </a:t>
            </a:r>
            <a:r>
              <a:rPr lang="cs-CZ" dirty="0"/>
              <a:t>po konzultaci s Hospodářským a sociálním výborem </a:t>
            </a:r>
            <a:r>
              <a:rPr lang="cs-CZ" b="1" dirty="0"/>
              <a:t>přijímají </a:t>
            </a:r>
            <a:r>
              <a:rPr lang="cs-CZ" b="1" dirty="0">
                <a:solidFill>
                  <a:srgbClr val="FF0000"/>
                </a:solidFill>
              </a:rPr>
              <a:t>opatření ke sbližování </a:t>
            </a:r>
            <a:r>
              <a:rPr lang="cs-CZ" b="1" dirty="0"/>
              <a:t>ustanovení právních a správních předpisů členských států, </a:t>
            </a:r>
            <a:r>
              <a:rPr lang="cs-CZ" dirty="0"/>
              <a:t>jejichž účelem je vytvoření a fungování vnitřního trhu.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opatření = legislativní opatření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278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Posílená spolupráce 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býv</a:t>
            </a:r>
            <a:r>
              <a:rPr lang="cs-CZ" dirty="0"/>
              <a:t>. užší spolupráce)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diferenciace členské základny - čím dále větší - jak ji zvládnout?</a:t>
            </a:r>
            <a:br>
              <a:rPr lang="cs-CZ" dirty="0"/>
            </a:br>
            <a:endParaRPr lang="cs-CZ" dirty="0"/>
          </a:p>
          <a:p>
            <a:r>
              <a:rPr lang="cs-CZ" dirty="0"/>
              <a:t>dnes: HNP/obyv. je v EU mezi 45 a 129 (</a:t>
            </a:r>
            <a:r>
              <a:rPr lang="cs-CZ" dirty="0" err="1"/>
              <a:t>koef</a:t>
            </a:r>
            <a:r>
              <a:rPr lang="cs-CZ" dirty="0"/>
              <a:t>. EU = 100)</a:t>
            </a:r>
            <a:br>
              <a:rPr lang="cs-CZ" dirty="0"/>
            </a:br>
            <a:endParaRPr lang="cs-CZ" dirty="0"/>
          </a:p>
          <a:p>
            <a:r>
              <a:rPr lang="cs-CZ" dirty="0"/>
              <a:t>nutnost diferenciace</a:t>
            </a:r>
            <a:br>
              <a:rPr lang="cs-CZ" dirty="0"/>
            </a:br>
            <a:endParaRPr lang="cs-CZ" dirty="0"/>
          </a:p>
          <a:p>
            <a:r>
              <a:rPr lang="cs-CZ" dirty="0"/>
              <a:t>2 řešení (čekat až na posledního nebo umožnit skupině iniciativnějších zájemců postup vpřed)</a:t>
            </a:r>
            <a:br>
              <a:rPr lang="cs-CZ" dirty="0"/>
            </a:br>
            <a:endParaRPr lang="cs-CZ" dirty="0"/>
          </a:p>
          <a:p>
            <a:r>
              <a:rPr lang="cs-CZ" dirty="0"/>
              <a:t>důvody: 1. chybí vůle, 2. chybí způsobilost</a:t>
            </a:r>
            <a:br>
              <a:rPr lang="cs-CZ" dirty="0"/>
            </a:br>
            <a:endParaRPr lang="cs-CZ" dirty="0"/>
          </a:p>
          <a:p>
            <a:r>
              <a:rPr lang="cs-CZ" dirty="0"/>
              <a:t>výhody a nevýhody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29147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87315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Diferenciace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  <a:solidFill>
            <a:srgbClr val="FFFF99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i="1" dirty="0"/>
              <a:t>Diferenciace různými cestami před zavedením posílené spolupráce nebo jiným způsobem: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- primární právo</a:t>
            </a:r>
          </a:p>
          <a:p>
            <a:r>
              <a:rPr lang="cs-CZ" dirty="0" err="1"/>
              <a:t>Schengen</a:t>
            </a:r>
            <a:r>
              <a:rPr lang="cs-CZ" dirty="0"/>
              <a:t>: GB, IE, (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Maastricht: měnová unie, justice a vnitro (GB, </a:t>
            </a:r>
            <a:r>
              <a:rPr lang="cs-CZ" dirty="0" err="1"/>
              <a:t>DK</a:t>
            </a:r>
            <a:r>
              <a:rPr lang="cs-CZ" dirty="0"/>
              <a:t>), sociální politika (GB)</a:t>
            </a:r>
          </a:p>
          <a:p>
            <a:r>
              <a:rPr lang="cs-CZ" dirty="0"/>
              <a:t>Amsterodam: justiční prostor (GB, IE, </a:t>
            </a:r>
            <a:r>
              <a:rPr lang="cs-CZ" dirty="0" err="1"/>
              <a:t>DK</a:t>
            </a:r>
            <a:r>
              <a:rPr lang="cs-CZ" dirty="0"/>
              <a:t>) </a:t>
            </a:r>
          </a:p>
          <a:p>
            <a:r>
              <a:rPr lang="cs-CZ" dirty="0"/>
              <a:t>Listina základních práv: GB, </a:t>
            </a:r>
            <a:r>
              <a:rPr lang="cs-CZ" dirty="0" err="1"/>
              <a:t>PL</a:t>
            </a:r>
            <a:r>
              <a:rPr lang="cs-CZ" dirty="0"/>
              <a:t>, (CZ)</a:t>
            </a:r>
          </a:p>
          <a:p>
            <a:r>
              <a:rPr lang="cs-CZ" dirty="0"/>
              <a:t>měnová unie (zcela odmítly GB a </a:t>
            </a:r>
            <a:r>
              <a:rPr lang="cs-CZ" dirty="0" err="1"/>
              <a:t>DK</a:t>
            </a:r>
            <a:r>
              <a:rPr lang="cs-CZ" dirty="0"/>
              <a:t>)</a:t>
            </a:r>
          </a:p>
          <a:p>
            <a:r>
              <a:rPr lang="cs-CZ" dirty="0"/>
              <a:t>rozpočtová smlouva („fiskální kompakt“) (odmítly GB a CZ)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dirty="0"/>
              <a:t>- sekundární právo: četné výjimky (přímo ve směrnicích - DPH, výjimky udělené Komisí)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Posílená spolupráce – Amsterodam – představy v době zavedení:</a:t>
            </a:r>
            <a:br>
              <a:rPr lang="cs-CZ" b="1" dirty="0">
                <a:solidFill>
                  <a:srgbClr val="FF0000"/>
                </a:solidFill>
              </a:rPr>
            </a:br>
            <a:endParaRPr lang="cs-CZ" b="1" dirty="0">
              <a:solidFill>
                <a:srgbClr val="FF0000"/>
              </a:solidFill>
            </a:endParaRPr>
          </a:p>
          <a:p>
            <a:r>
              <a:rPr lang="cs-CZ" dirty="0"/>
              <a:t>1. vícerychlostní Evropa (všichni souhlasí, ale někteří přijmou později)</a:t>
            </a:r>
          </a:p>
          <a:p>
            <a:r>
              <a:rPr lang="cs-CZ" dirty="0"/>
              <a:t>2. proměnné uspořádání (někteří zcela odmítají)</a:t>
            </a:r>
          </a:p>
          <a:p>
            <a:r>
              <a:rPr lang="cs-CZ" dirty="0"/>
              <a:t>3. diferenciace výběrem podle vlastní vůle (à la </a:t>
            </a:r>
            <a:r>
              <a:rPr lang="cs-CZ" dirty="0" err="1"/>
              <a:t>carte</a:t>
            </a:r>
            <a:r>
              <a:rPr lang="cs-CZ" dirty="0"/>
              <a:t>) (každý jinak) (?)</a:t>
            </a:r>
          </a:p>
        </p:txBody>
      </p:sp>
    </p:spTree>
    <p:extLst>
      <p:ext uri="{BB962C8B-B14F-4D97-AF65-F5344CB8AC3E}">
        <p14:creationId xmlns:p14="http://schemas.microsoft.com/office/powerpoint/2010/main" val="4245682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dirty="0"/>
              <a:t>Důvody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rgbClr val="FFFF99"/>
          </a:solidFill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nevhodnost použití přehlasování v rámci kvalifikované většiny</a:t>
            </a:r>
          </a:p>
          <a:p>
            <a:r>
              <a:rPr lang="cs-CZ" dirty="0"/>
              <a:t>překonání nedosažitelné jednomyslnosti</a:t>
            </a:r>
          </a:p>
          <a:p>
            <a:r>
              <a:rPr lang="cs-CZ" dirty="0"/>
              <a:t>je to poslední a jediná možnost jak opatření přijmout</a:t>
            </a:r>
          </a:p>
          <a:p>
            <a:r>
              <a:rPr lang="cs-CZ" dirty="0"/>
              <a:t>lze se dodatečně připojit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05563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586"/>
            <a:ext cx="8229600" cy="159323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Podmínky a postup dle Lisabonu:</a:t>
            </a:r>
            <a:br>
              <a:rPr lang="cs-CZ" dirty="0"/>
            </a:br>
            <a:br>
              <a:rPr lang="cs-CZ" dirty="0"/>
            </a:br>
            <a:r>
              <a:rPr lang="cs-CZ" dirty="0"/>
              <a:t>Podmínky a postup dle Lisabonu:</a:t>
            </a:r>
            <a:br>
              <a:rPr lang="cs-CZ" dirty="0"/>
            </a:br>
            <a:r>
              <a:rPr lang="cs-CZ" dirty="0"/>
              <a:t>čl. 43-45 </a:t>
            </a:r>
            <a:r>
              <a:rPr lang="cs-CZ" dirty="0" err="1"/>
              <a:t>SEU</a:t>
            </a:r>
            <a:r>
              <a:rPr lang="cs-CZ" dirty="0"/>
              <a:t>, 326-334 </a:t>
            </a:r>
            <a:r>
              <a:rPr lang="cs-CZ" dirty="0" err="1"/>
              <a:t>SFEU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všechny oblasti sdílené pravomoci (i </a:t>
            </a:r>
            <a:r>
              <a:rPr lang="cs-CZ" dirty="0" err="1"/>
              <a:t>SZBP</a:t>
            </a:r>
            <a:r>
              <a:rPr lang="cs-CZ" dirty="0"/>
              <a:t>)</a:t>
            </a:r>
          </a:p>
          <a:p>
            <a:r>
              <a:rPr lang="cs-CZ" dirty="0"/>
              <a:t>minimum 9 účastníků</a:t>
            </a:r>
          </a:p>
          <a:p>
            <a:r>
              <a:rPr lang="cs-CZ" dirty="0"/>
              <a:t>povoluje Rada </a:t>
            </a:r>
            <a:r>
              <a:rPr lang="cs-CZ" dirty="0" err="1"/>
              <a:t>kvalif</a:t>
            </a:r>
            <a:r>
              <a:rPr lang="cs-CZ" dirty="0"/>
              <a:t>. většinou - na návrh Komise a se souhlasem Evrop. parlamentu</a:t>
            </a:r>
          </a:p>
          <a:p>
            <a:r>
              <a:rPr lang="cs-CZ" dirty="0"/>
              <a:t>v případě </a:t>
            </a:r>
            <a:r>
              <a:rPr lang="cs-CZ" dirty="0" err="1"/>
              <a:t>SZBP</a:t>
            </a:r>
            <a:r>
              <a:rPr lang="cs-CZ" dirty="0"/>
              <a:t> Rada jednomyslně</a:t>
            </a:r>
          </a:p>
          <a:p>
            <a:r>
              <a:rPr lang="cs-CZ" dirty="0"/>
              <a:t>jen účastníci budou přijímat příslušné akty (např. nařízení)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Zatím 4 případy nepříliš významné</a:t>
            </a:r>
          </a:p>
          <a:p>
            <a:endParaRPr lang="cs-CZ" i="1" dirty="0">
              <a:solidFill>
                <a:schemeClr val="accent3">
                  <a:lumMod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8914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cs-CZ" sz="3600" dirty="0"/>
              <a:t>Podstata přenosu pravomocí:</a:t>
            </a:r>
            <a:br>
              <a:rPr lang="cs-CZ" sz="3600" dirty="0"/>
            </a:br>
            <a:r>
              <a:rPr lang="cs-CZ" sz="3600" dirty="0" err="1"/>
              <a:t>Costa</a:t>
            </a:r>
            <a:r>
              <a:rPr lang="cs-CZ" sz="3600" dirty="0"/>
              <a:t> v. </a:t>
            </a:r>
            <a:r>
              <a:rPr lang="cs-CZ" sz="3600" dirty="0" err="1"/>
              <a:t>ENEL</a:t>
            </a:r>
            <a:r>
              <a:rPr lang="cs-CZ" sz="3600" dirty="0"/>
              <a:t> 6/64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/>
              <a:t>Založením Společenství na neomezenou dobu, které má</a:t>
            </a:r>
          </a:p>
          <a:p>
            <a:pPr lvl="1"/>
            <a:r>
              <a:rPr lang="cs-CZ" dirty="0"/>
              <a:t>vlastní orgány, právní subjektivitu, způsobilost k právním úkonům</a:t>
            </a:r>
          </a:p>
          <a:p>
            <a:pPr lvl="1"/>
            <a:r>
              <a:rPr lang="cs-CZ" dirty="0"/>
              <a:t>a zvláště </a:t>
            </a:r>
            <a:r>
              <a:rPr lang="cs-CZ" b="1" u="sng" dirty="0">
                <a:solidFill>
                  <a:srgbClr val="C00000"/>
                </a:solidFill>
              </a:rPr>
              <a:t>skutečné pravomoci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/>
              <a:t>vyplývající z </a:t>
            </a:r>
            <a:r>
              <a:rPr lang="cs-CZ" b="1" u="sng" dirty="0"/>
              <a:t>omezení svrchovaných pravomocí</a:t>
            </a:r>
            <a:r>
              <a:rPr lang="cs-CZ" b="1" dirty="0"/>
              <a:t> </a:t>
            </a:r>
            <a:r>
              <a:rPr lang="cs-CZ" dirty="0"/>
              <a:t>nebo </a:t>
            </a:r>
            <a:r>
              <a:rPr lang="cs-CZ" b="1" dirty="0">
                <a:solidFill>
                  <a:srgbClr val="C00000"/>
                </a:solidFill>
              </a:rPr>
              <a:t>jejich </a:t>
            </a:r>
            <a:r>
              <a:rPr lang="cs-CZ" b="1" u="sng" dirty="0">
                <a:solidFill>
                  <a:srgbClr val="C00000"/>
                </a:solidFill>
              </a:rPr>
              <a:t>přenosu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dirty="0"/>
              <a:t>ze států na Společenství, </a:t>
            </a:r>
          </a:p>
          <a:p>
            <a:pPr lvl="1"/>
            <a:r>
              <a:rPr lang="cs-CZ" dirty="0"/>
              <a:t>tyto </a:t>
            </a:r>
            <a:r>
              <a:rPr lang="cs-CZ" b="1" u="sng" dirty="0">
                <a:solidFill>
                  <a:srgbClr val="C00000"/>
                </a:solidFill>
              </a:rPr>
              <a:t>státy omezily</a:t>
            </a:r>
            <a:r>
              <a:rPr lang="cs-CZ" b="1" dirty="0">
                <a:solidFill>
                  <a:srgbClr val="C00000"/>
                </a:solidFill>
              </a:rPr>
              <a:t>, byť jen v omezených oblastech, </a:t>
            </a:r>
            <a:r>
              <a:rPr lang="cs-CZ" b="1" u="sng" dirty="0">
                <a:solidFill>
                  <a:srgbClr val="C00000"/>
                </a:solidFill>
              </a:rPr>
              <a:t>svá suverénní práva</a:t>
            </a:r>
            <a:r>
              <a:rPr lang="cs-CZ" b="1" dirty="0">
                <a:solidFill>
                  <a:srgbClr val="C00000"/>
                </a:solidFill>
              </a:rPr>
              <a:t>,</a:t>
            </a:r>
            <a:r>
              <a:rPr lang="cs-CZ" dirty="0"/>
              <a:t> a vytvořily tak soubor práva použitelného na své státní příslušníky i na sebe samotné. </a:t>
            </a:r>
          </a:p>
          <a:p>
            <a:r>
              <a:rPr lang="cs-CZ" sz="3100" dirty="0"/>
              <a:t>Přenos práv a povinností učiněný státy </a:t>
            </a:r>
            <a:r>
              <a:rPr lang="cs-CZ" sz="3100" b="1" dirty="0"/>
              <a:t>z jejich vnitrostátního právního řádu do právního řádu Společenství</a:t>
            </a:r>
            <a:r>
              <a:rPr lang="cs-CZ" sz="3100" dirty="0"/>
              <a:t>, způsobuje </a:t>
            </a:r>
            <a:r>
              <a:rPr lang="cs-CZ" sz="3100" b="1" dirty="0">
                <a:solidFill>
                  <a:srgbClr val="C00000"/>
                </a:solidFill>
              </a:rPr>
              <a:t>konečné omezení jejich suverénních práv</a:t>
            </a:r>
          </a:p>
          <a:p>
            <a:r>
              <a:rPr lang="cs-CZ" b="1" i="1" dirty="0">
                <a:solidFill>
                  <a:srgbClr val="FF0000"/>
                </a:solidFill>
              </a:rPr>
              <a:t>Nejde o přenos suverenity! EU žádnou nemá.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408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0000CC"/>
          </a:solidFill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00"/>
                </a:solidFill>
              </a:rPr>
              <a:t>Zásada svěřených pravomocí </a:t>
            </a:r>
            <a:br>
              <a:rPr lang="cs-CZ" b="1" dirty="0"/>
            </a:br>
            <a:r>
              <a:rPr lang="cs-CZ" b="1" dirty="0">
                <a:solidFill>
                  <a:schemeClr val="bg1"/>
                </a:solidFill>
              </a:rPr>
              <a:t>Typy pravomocí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Článek 5 Smlouvy o EU</a:t>
            </a:r>
          </a:p>
          <a:p>
            <a:pPr marL="0" indent="0">
              <a:buNone/>
            </a:pPr>
            <a:r>
              <a:rPr lang="cs-CZ" dirty="0"/>
              <a:t>Podle </a:t>
            </a:r>
            <a:r>
              <a:rPr lang="cs-CZ" b="1" dirty="0">
                <a:solidFill>
                  <a:srgbClr val="FF0000"/>
                </a:solidFill>
              </a:rPr>
              <a:t>zásady svěření pravomocí </a:t>
            </a:r>
            <a:r>
              <a:rPr lang="cs-CZ" dirty="0"/>
              <a:t>jedná Unie pouze v mezích </a:t>
            </a:r>
            <a:r>
              <a:rPr lang="cs-CZ" b="1" dirty="0"/>
              <a:t>pravomocí svěřených jí ve Smlouvách členskými státy</a:t>
            </a:r>
            <a:r>
              <a:rPr lang="cs-CZ" dirty="0"/>
              <a:t> pro </a:t>
            </a:r>
            <a:r>
              <a:rPr lang="cs-CZ" b="1" dirty="0"/>
              <a:t>dosažení cílů </a:t>
            </a:r>
            <a:r>
              <a:rPr lang="cs-CZ" dirty="0"/>
              <a:t>stanovených ve Smlouvách. Pravomoci, které nejsou Smlouvami Unii svěřeny, náležejí členským státům.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UNIE MÁ JEN TY PRAVOMOCI, KTERÉ JÍ ČLENSKÉ STÁTY DOBROVOLNĚ A VĚDOMĚ PŘEDALY SE SOUHLASEM SVÝCH PARLAMENTŮ</a:t>
            </a:r>
          </a:p>
          <a:p>
            <a:pPr marL="0" indent="0">
              <a:buNone/>
            </a:pPr>
            <a:endParaRPr lang="cs-CZ" b="1" dirty="0">
              <a:solidFill>
                <a:srgbClr val="0C0595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T y p y  p r a v o m o c í :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1. výlučné,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2. sdílené a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3. podpůrné, koordinační a doplňkové.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001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/>
              <a:t>1. Výlučné pravomoci (čl. 3 </a:t>
            </a:r>
            <a:r>
              <a:rPr lang="cs-CZ" b="1" dirty="0" err="1"/>
              <a:t>SFEU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i="1" dirty="0"/>
              <a:t>Taxativní výčet:</a:t>
            </a:r>
          </a:p>
          <a:p>
            <a:pPr lvl="0"/>
            <a:r>
              <a:rPr lang="cs-CZ" dirty="0"/>
              <a:t>celní unie</a:t>
            </a:r>
          </a:p>
          <a:p>
            <a:pPr lvl="0"/>
            <a:r>
              <a:rPr lang="cs-CZ" dirty="0"/>
              <a:t>stanovení pravidel hospodářské soutěže nezbytných pro fungování vnitřního trhu</a:t>
            </a:r>
          </a:p>
          <a:p>
            <a:pPr lvl="0"/>
            <a:r>
              <a:rPr lang="cs-CZ" dirty="0"/>
              <a:t>měnová politika pro členské státy, jejichž měnou je euro</a:t>
            </a:r>
          </a:p>
          <a:p>
            <a:pPr lvl="0"/>
            <a:r>
              <a:rPr lang="cs-CZ" dirty="0"/>
              <a:t>zachování biologických mořských zdrojů v rámci společné rybolovné politiky</a:t>
            </a:r>
          </a:p>
          <a:p>
            <a:pPr lvl="0"/>
            <a:r>
              <a:rPr lang="cs-CZ" dirty="0"/>
              <a:t>společná obchodní politika</a:t>
            </a:r>
          </a:p>
          <a:p>
            <a:pPr marL="0" lvl="0" indent="0">
              <a:buNone/>
            </a:pPr>
            <a:endParaRPr lang="cs-CZ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/>
              <a:t>Čl. 2 odst. 1: Svěřují-li v určité oblasti Smlouvy Unii výlučnou pravomoc, </a:t>
            </a:r>
            <a:r>
              <a:rPr lang="cs-CZ" b="1" dirty="0">
                <a:solidFill>
                  <a:srgbClr val="C00000"/>
                </a:solidFill>
              </a:rPr>
              <a:t>může pouze Unie vytvářet a přijímat právně závazné akty </a:t>
            </a:r>
            <a:r>
              <a:rPr lang="cs-CZ" dirty="0"/>
              <a:t>a členské státy tak mohou činit pouze tehdy, jsou-li k tomu Unií zmocněny nebo provádějí-li akty Unie.</a:t>
            </a:r>
            <a:endParaRPr lang="cs-CZ" dirty="0">
              <a:solidFill>
                <a:srgbClr val="C00000"/>
              </a:solidFill>
            </a:endParaRPr>
          </a:p>
          <a:p>
            <a:pPr marL="0" lvl="0" indent="0">
              <a:buNone/>
            </a:pPr>
            <a:r>
              <a:rPr lang="cs-CZ" dirty="0">
                <a:solidFill>
                  <a:srgbClr val="C00000"/>
                </a:solidFill>
              </a:rPr>
              <a:t>Členské státy nemohou jednat ani kdyby unijní úprava chyběla.</a:t>
            </a:r>
          </a:p>
        </p:txBody>
      </p:sp>
    </p:spTree>
    <p:extLst>
      <p:ext uri="{BB962C8B-B14F-4D97-AF65-F5344CB8AC3E}">
        <p14:creationId xmlns:p14="http://schemas.microsoft.com/office/powerpoint/2010/main" val="2022675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/>
              <a:t>2. Sdílené pravomoci (čl. 4 </a:t>
            </a:r>
            <a:r>
              <a:rPr lang="cs-CZ" b="1" dirty="0" err="1"/>
              <a:t>SFEU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sz="4400" b="1" dirty="0">
                <a:solidFill>
                  <a:srgbClr val="C00000"/>
                </a:solidFill>
              </a:rPr>
              <a:t>Vše mimo oblast pravomoci výlučné a podpůrné (tj. mimo čl. 3 a 6 SFEU)</a:t>
            </a:r>
          </a:p>
          <a:p>
            <a:pPr marL="0" lvl="0" indent="0">
              <a:buNone/>
            </a:pPr>
            <a:r>
              <a:rPr lang="cs-CZ" sz="1900" b="1" dirty="0">
                <a:solidFill>
                  <a:srgbClr val="C00000"/>
                </a:solidFill>
              </a:rPr>
              <a:t>  </a:t>
            </a:r>
          </a:p>
          <a:p>
            <a:pPr marL="0" lvl="0" indent="0">
              <a:buNone/>
            </a:pPr>
            <a:r>
              <a:rPr lang="cs-CZ" dirty="0"/>
              <a:t>ZEJMÉNA V OBLASTECH  </a:t>
            </a:r>
            <a:r>
              <a:rPr lang="cs-CZ" dirty="0">
                <a:solidFill>
                  <a:srgbClr val="0033CC"/>
                </a:solidFill>
              </a:rPr>
              <a:t>(… co je to oblast ?):</a:t>
            </a:r>
          </a:p>
          <a:p>
            <a:pPr lvl="0"/>
            <a:r>
              <a:rPr lang="cs-CZ" dirty="0"/>
              <a:t>vnitřní trh </a:t>
            </a:r>
            <a:r>
              <a:rPr lang="cs-CZ" dirty="0">
                <a:solidFill>
                  <a:srgbClr val="0033CC"/>
                </a:solidFill>
              </a:rPr>
              <a:t>(včetně duševního vlastnictví, ochrany zdraví apod.) - ?</a:t>
            </a:r>
          </a:p>
          <a:p>
            <a:pPr lvl="0"/>
            <a:r>
              <a:rPr lang="cs-CZ" dirty="0"/>
              <a:t>sociální politika</a:t>
            </a:r>
          </a:p>
          <a:p>
            <a:pPr lvl="0"/>
            <a:r>
              <a:rPr lang="cs-CZ" dirty="0"/>
              <a:t>zemědělství a rybolov, vyjma zachování biologických mořských zdrojů</a:t>
            </a:r>
          </a:p>
          <a:p>
            <a:pPr lvl="0"/>
            <a:r>
              <a:rPr lang="cs-CZ" dirty="0"/>
              <a:t>životní prostředí, ochrana spotřebitele</a:t>
            </a:r>
          </a:p>
          <a:p>
            <a:pPr lvl="0"/>
            <a:r>
              <a:rPr lang="cs-CZ" dirty="0"/>
              <a:t>doprava, transevropské sítě, energetika</a:t>
            </a:r>
          </a:p>
          <a:p>
            <a:pPr lvl="0"/>
            <a:r>
              <a:rPr lang="cs-CZ" dirty="0"/>
              <a:t>prostor svobody, bezpečnosti a práva</a:t>
            </a:r>
          </a:p>
          <a:p>
            <a:pPr lvl="0"/>
            <a:r>
              <a:rPr lang="cs-CZ" dirty="0"/>
              <a:t>společné otázky bezpečnosti v oblasti veřejného zdraví</a:t>
            </a:r>
          </a:p>
          <a:p>
            <a:pPr lvl="0"/>
            <a:r>
              <a:rPr lang="cs-CZ" dirty="0"/>
              <a:t>činnost v oblasti výzkumu, technologického rozvoje a vesmíru, aj.</a:t>
            </a:r>
          </a:p>
        </p:txBody>
      </p:sp>
    </p:spTree>
    <p:extLst>
      <p:ext uri="{BB962C8B-B14F-4D97-AF65-F5344CB8AC3E}">
        <p14:creationId xmlns:p14="http://schemas.microsoft.com/office/powerpoint/2010/main" val="1185962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/>
              <a:t>2. Sdílené pravomoci - podstata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/>
              <a:t>Čl. 2 odst. 2 </a:t>
            </a:r>
            <a:r>
              <a:rPr lang="cs-CZ" dirty="0" err="1"/>
              <a:t>SFEU</a:t>
            </a:r>
            <a:r>
              <a:rPr lang="cs-CZ" dirty="0"/>
              <a:t>:</a:t>
            </a:r>
          </a:p>
          <a:p>
            <a:pPr marL="0" lvl="0" indent="0">
              <a:buNone/>
            </a:pPr>
            <a:r>
              <a:rPr lang="cs-CZ" dirty="0"/>
              <a:t>Svěřují-li </a:t>
            </a:r>
            <a:r>
              <a:rPr lang="cs-CZ" i="1" dirty="0">
                <a:solidFill>
                  <a:srgbClr val="000099"/>
                </a:solidFill>
              </a:rPr>
              <a:t>v určité oblasti </a:t>
            </a:r>
            <a:r>
              <a:rPr lang="cs-CZ" dirty="0"/>
              <a:t>Smlouvy Unii pravomoc </a:t>
            </a:r>
            <a:r>
              <a:rPr lang="cs-CZ" u="sng" dirty="0"/>
              <a:t>sdílenou</a:t>
            </a:r>
            <a:r>
              <a:rPr lang="cs-CZ" dirty="0"/>
              <a:t> s členskými státy, mohou v této oblasti vytvářet a přijímat právně závazné akty Unie i členské státy. </a:t>
            </a:r>
          </a:p>
          <a:p>
            <a:pPr marL="0" lvl="0" indent="0">
              <a:buNone/>
            </a:pPr>
            <a:r>
              <a:rPr lang="cs-CZ" u="sng" dirty="0">
                <a:solidFill>
                  <a:srgbClr val="C00000"/>
                </a:solidFill>
              </a:rPr>
              <a:t>ALE: členské státy vykonávají svou pravomoc jen v rozsahu, v jakém ji Unie nevykonala </a:t>
            </a:r>
            <a:r>
              <a:rPr lang="cs-CZ" dirty="0"/>
              <a:t>nebo přestala vykonávat</a:t>
            </a:r>
          </a:p>
        </p:txBody>
      </p:sp>
    </p:spTree>
    <p:extLst>
      <p:ext uri="{BB962C8B-B14F-4D97-AF65-F5344CB8AC3E}">
        <p14:creationId xmlns:p14="http://schemas.microsoft.com/office/powerpoint/2010/main" val="2522493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b="1" dirty="0"/>
              <a:t>3. Podpůrné, koordinační a doplňkové pravomoci (čl. 6 </a:t>
            </a:r>
            <a:r>
              <a:rPr lang="cs-CZ" b="1" dirty="0" err="1"/>
              <a:t>SFEU</a:t>
            </a:r>
            <a:r>
              <a:rPr lang="cs-CZ" b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ochrana a zlepšování lidského zdraví</a:t>
            </a:r>
          </a:p>
          <a:p>
            <a:pPr lvl="0"/>
            <a:r>
              <a:rPr lang="cs-CZ" dirty="0"/>
              <a:t>průmysl</a:t>
            </a:r>
          </a:p>
          <a:p>
            <a:pPr lvl="0"/>
            <a:r>
              <a:rPr lang="cs-CZ" dirty="0"/>
              <a:t>kultura</a:t>
            </a:r>
          </a:p>
          <a:p>
            <a:pPr lvl="0"/>
            <a:r>
              <a:rPr lang="cs-CZ" dirty="0"/>
              <a:t>cestovní ruch</a:t>
            </a:r>
          </a:p>
          <a:p>
            <a:pPr lvl="0"/>
            <a:r>
              <a:rPr lang="cs-CZ" dirty="0"/>
              <a:t>všeobecné vzdělávání, odborné vzdělávání (školství), mládež a sport</a:t>
            </a:r>
          </a:p>
          <a:p>
            <a:pPr lvl="0"/>
            <a:r>
              <a:rPr lang="cs-CZ" dirty="0"/>
              <a:t>civilní ochrana</a:t>
            </a:r>
          </a:p>
          <a:p>
            <a:r>
              <a:rPr lang="cs-CZ" dirty="0"/>
              <a:t>správní spolupráce</a:t>
            </a:r>
          </a:p>
          <a:p>
            <a:pPr marL="0" indent="0">
              <a:buNone/>
            </a:pPr>
            <a:r>
              <a:rPr lang="cs-CZ" dirty="0"/>
              <a:t>(jen v rozsahu stanoveném Smlouvami)</a:t>
            </a:r>
          </a:p>
        </p:txBody>
      </p:sp>
    </p:spTree>
    <p:extLst>
      <p:ext uri="{BB962C8B-B14F-4D97-AF65-F5344CB8AC3E}">
        <p14:creationId xmlns:p14="http://schemas.microsoft.com/office/powerpoint/2010/main" val="3176936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1662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C00000"/>
                </a:solidFill>
              </a:rPr>
              <a:t>Týkají se rozsahu VÝKONU PRAVOMOCÍ, ne jejich vymezení</a:t>
            </a:r>
          </a:p>
          <a:p>
            <a:r>
              <a:rPr lang="cs-CZ" sz="2000" u="sng" dirty="0"/>
              <a:t>Článek 5 Smlouvy o EU</a:t>
            </a:r>
          </a:p>
          <a:p>
            <a:r>
              <a:rPr lang="cs-CZ" sz="2400" dirty="0"/>
              <a:t>3. Podle </a:t>
            </a:r>
            <a:r>
              <a:rPr lang="cs-CZ" sz="2400" b="1" u="sng" dirty="0">
                <a:solidFill>
                  <a:srgbClr val="FF0000"/>
                </a:solidFill>
              </a:rPr>
              <a:t>zásady subsidiarity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jedná Unie v oblastech, které nespadají do její výlučné pravomoci, pouze tehdy a do té míry, </a:t>
            </a:r>
            <a:r>
              <a:rPr lang="cs-CZ" sz="2400" b="1" dirty="0"/>
              <a:t>pokud cílů zamýšlené činnosti nemůže být dosaženo uspokojivě členskými státy</a:t>
            </a:r>
            <a:r>
              <a:rPr lang="cs-CZ" sz="2400" dirty="0"/>
              <a:t> na úrovni ústřední, regionální či místní, ale spíše jich, z důvodu jejího rozsahu či účinků, může být </a:t>
            </a:r>
            <a:r>
              <a:rPr lang="cs-CZ" sz="2400" b="1" dirty="0">
                <a:solidFill>
                  <a:srgbClr val="C00000"/>
                </a:solidFill>
              </a:rPr>
              <a:t>lépe dosaženo na úrovni Unie. 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Vnitrostátní parlamenty</a:t>
            </a:r>
            <a:r>
              <a:rPr lang="cs-CZ" sz="2400" dirty="0">
                <a:solidFill>
                  <a:srgbClr val="C00000"/>
                </a:solidFill>
              </a:rPr>
              <a:t> </a:t>
            </a:r>
            <a:r>
              <a:rPr lang="cs-CZ" sz="2400" dirty="0"/>
              <a:t>dbají na dodržování zásady subsidiarity v souladu s postupem uvedeným v tomto protokolu </a:t>
            </a:r>
            <a:r>
              <a:rPr lang="cs-CZ" sz="2400" b="1" dirty="0">
                <a:solidFill>
                  <a:srgbClr val="CC6600"/>
                </a:solidFill>
              </a:rPr>
              <a:t>(žlutá a oranžová karta)</a:t>
            </a:r>
          </a:p>
          <a:p>
            <a:pPr marL="0" indent="0">
              <a:buNone/>
            </a:pPr>
            <a:endParaRPr lang="cs-CZ" sz="2400" b="1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63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/>
              <a:t>Principy subsidiarity a proporcionality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>
                <a:solidFill>
                  <a:srgbClr val="0000CC"/>
                </a:solidFill>
              </a:rPr>
              <a:t>má činnost </a:t>
            </a:r>
            <a:r>
              <a:rPr lang="cs-CZ" u="sng" dirty="0">
                <a:solidFill>
                  <a:srgbClr val="0000CC"/>
                </a:solidFill>
              </a:rPr>
              <a:t>nadnárodní aspekty, </a:t>
            </a:r>
            <a:r>
              <a:rPr lang="cs-CZ" dirty="0">
                <a:solidFill>
                  <a:srgbClr val="0000CC"/>
                </a:solidFill>
              </a:rPr>
              <a:t>které členské státy nemohou uspokojivě vyřešit?</a:t>
            </a:r>
          </a:p>
          <a:p>
            <a:r>
              <a:rPr lang="cs-CZ" dirty="0">
                <a:solidFill>
                  <a:srgbClr val="0000CC"/>
                </a:solidFill>
              </a:rPr>
              <a:t>byla by činnost nebo nečinnost </a:t>
            </a:r>
            <a:r>
              <a:rPr lang="cs-CZ" u="sng" dirty="0">
                <a:solidFill>
                  <a:srgbClr val="0000CC"/>
                </a:solidFill>
              </a:rPr>
              <a:t>členského státu v rozporu s cíli Smlouvy?</a:t>
            </a:r>
          </a:p>
          <a:p>
            <a:r>
              <a:rPr lang="cs-CZ" dirty="0">
                <a:solidFill>
                  <a:srgbClr val="0000CC"/>
                </a:solidFill>
              </a:rPr>
              <a:t>přináší činnost </a:t>
            </a:r>
            <a:r>
              <a:rPr lang="cs-CZ" u="sng" dirty="0">
                <a:solidFill>
                  <a:srgbClr val="0000CC"/>
                </a:solidFill>
              </a:rPr>
              <a:t>na evropské úrovni zjevné výhody?</a:t>
            </a:r>
          </a:p>
          <a:p>
            <a:endParaRPr lang="cs-CZ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483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1415</Words>
  <Application>Microsoft Office PowerPoint</Application>
  <PresentationFormat>Předvádění na obrazovce (4:3)</PresentationFormat>
  <Paragraphs>138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Aharoni</vt:lpstr>
      <vt:lpstr>Arial</vt:lpstr>
      <vt:lpstr>Arial Black</vt:lpstr>
      <vt:lpstr>Calibri</vt:lpstr>
      <vt:lpstr>Motiv systému Office</vt:lpstr>
      <vt:lpstr>Pravomoci EU Flexibilita  2021</vt:lpstr>
      <vt:lpstr>Podstata přenosu pravomocí: Costa v. ENEL 6/64</vt:lpstr>
      <vt:lpstr>Zásada svěřených pravomocí  Typy pravomocí EU</vt:lpstr>
      <vt:lpstr>1. Výlučné pravomoci (čl. 3 SFEU)</vt:lpstr>
      <vt:lpstr>2. Sdílené pravomoci (čl. 4 SFEU)</vt:lpstr>
      <vt:lpstr>2. Sdílené pravomoci - podstata</vt:lpstr>
      <vt:lpstr>3. Podpůrné, koordinační a doplňkové pravomoci (čl. 6 SFEU)</vt:lpstr>
      <vt:lpstr>Principy subsidiarity a proporcionality</vt:lpstr>
      <vt:lpstr>Principy subsidiarity a proporcionality</vt:lpstr>
      <vt:lpstr>Principy subsidiarity a proporcionality</vt:lpstr>
      <vt:lpstr>„Flexibilita“</vt:lpstr>
      <vt:lpstr>Příklad konkrétní pravomoci –  oblasti pravomoci sdílené a podpůrné</vt:lpstr>
      <vt:lpstr>Příklad konkrétní pravomoci  v oblasti pravomoci sdílené</vt:lpstr>
      <vt:lpstr>Příklad konkrétní pravomoci –  sdílená pravomoc</vt:lpstr>
      <vt:lpstr>Posílená spolupráce  (býv. užší spolupráce)</vt:lpstr>
      <vt:lpstr>Diferenciace</vt:lpstr>
      <vt:lpstr>Důvody</vt:lpstr>
      <vt:lpstr>Podmínky a postup dle Lisabonu:  Podmínky a postup dle Lisabonu: čl. 43-45 SEU, 326-334 SFEU  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Pravomoci EU</dc:title>
  <dc:creator>Vladimír Týč</dc:creator>
  <cp:lastModifiedBy>Tyc Vladimir</cp:lastModifiedBy>
  <cp:revision>54</cp:revision>
  <dcterms:created xsi:type="dcterms:W3CDTF">2014-03-05T12:51:14Z</dcterms:created>
  <dcterms:modified xsi:type="dcterms:W3CDTF">2021-09-27T10:59:00Z</dcterms:modified>
</cp:coreProperties>
</file>