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0" r:id="rId3"/>
    <p:sldId id="258" r:id="rId4"/>
    <p:sldId id="257" r:id="rId5"/>
    <p:sldId id="259" r:id="rId6"/>
    <p:sldId id="269" r:id="rId7"/>
    <p:sldId id="260" r:id="rId8"/>
    <p:sldId id="267" r:id="rId9"/>
    <p:sldId id="268" r:id="rId10"/>
    <p:sldId id="261" r:id="rId11"/>
    <p:sldId id="263" r:id="rId12"/>
    <p:sldId id="265" r:id="rId13"/>
    <p:sldId id="266" r:id="rId14"/>
    <p:sldId id="264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FFCC"/>
    <a:srgbClr val="99FF99"/>
    <a:srgbClr val="0033CC"/>
    <a:srgbClr val="000099"/>
    <a:srgbClr val="CC6600"/>
    <a:srgbClr val="0000CC"/>
    <a:srgbClr val="FFFF99"/>
    <a:srgbClr val="82F0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81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2868F-241F-4059-BE9F-575B5D0D8FC3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0D6F0-0FA5-4C73-B132-CF00A4717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69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6600" dirty="0">
                <a:solidFill>
                  <a:srgbClr val="FFFF99"/>
                </a:solidFill>
              </a:rPr>
              <a:t>Pravomoci EU</a:t>
            </a:r>
            <a:br>
              <a:rPr lang="cs-CZ" sz="6600" dirty="0">
                <a:solidFill>
                  <a:srgbClr val="FFFF99"/>
                </a:solidFill>
              </a:rPr>
            </a:br>
            <a:r>
              <a:rPr lang="cs-CZ" sz="6000" dirty="0">
                <a:solidFill>
                  <a:srgbClr val="FFFF99"/>
                </a:solidFill>
              </a:rPr>
              <a:t>Flexibilita</a:t>
            </a:r>
            <a:br>
              <a:rPr lang="cs-CZ" sz="6600" dirty="0">
                <a:solidFill>
                  <a:srgbClr val="FFFF99"/>
                </a:solidFill>
              </a:rPr>
            </a:br>
            <a:br>
              <a:rPr lang="cs-CZ" sz="2000" dirty="0">
                <a:solidFill>
                  <a:srgbClr val="FFFF99"/>
                </a:solidFill>
              </a:rPr>
            </a:br>
            <a:r>
              <a:rPr lang="cs-CZ" sz="2000" dirty="0">
                <a:solidFill>
                  <a:srgbClr val="FFFF99"/>
                </a:solidFill>
              </a:rPr>
              <a:t>2021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dirty="0"/>
              <a:t>Článek 5 Smlouvy o EU</a:t>
            </a:r>
          </a:p>
          <a:p>
            <a:r>
              <a:rPr lang="cs-CZ" dirty="0"/>
              <a:t>4.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/>
              <a:t>Smluv.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/>
              <a:t>„Flexibilita“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/>
              <a:t>Článek 352</a:t>
            </a:r>
          </a:p>
          <a:p>
            <a:pPr marL="0" indent="0">
              <a:buNone/>
            </a:pPr>
            <a:r>
              <a:rPr lang="cs-CZ" dirty="0"/>
              <a:t>Ukáže-li se, že </a:t>
            </a:r>
            <a:r>
              <a:rPr lang="cs-CZ" b="1" i="1" u="sng" dirty="0">
                <a:solidFill>
                  <a:srgbClr val="C00000"/>
                </a:solidFill>
              </a:rPr>
              <a:t>k dosažení některého z cílů </a:t>
            </a:r>
            <a:r>
              <a:rPr lang="cs-CZ" dirty="0"/>
              <a:t>stanovených Smlouvami je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nezbytná určitá činnost Unie </a:t>
            </a:r>
            <a:r>
              <a:rPr lang="cs-CZ" dirty="0"/>
              <a:t>v rámci </a:t>
            </a:r>
            <a:r>
              <a:rPr lang="cs-CZ" b="1" dirty="0"/>
              <a:t>politik </a:t>
            </a:r>
            <a:r>
              <a:rPr lang="cs-CZ" dirty="0"/>
              <a:t>vymezených Smlouvami, které však k této činnosti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neposkytují nezbytné pravomoci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přijme </a:t>
            </a:r>
            <a:r>
              <a:rPr lang="cs-CZ" b="1" i="1" u="sng" dirty="0">
                <a:solidFill>
                  <a:srgbClr val="FF0000"/>
                </a:solidFill>
              </a:rPr>
              <a:t>Rada</a:t>
            </a:r>
            <a:r>
              <a:rPr lang="cs-CZ" b="1" dirty="0">
                <a:solidFill>
                  <a:srgbClr val="FF0000"/>
                </a:solidFill>
              </a:rPr>
              <a:t> na návrh Komise </a:t>
            </a:r>
            <a:r>
              <a:rPr lang="cs-CZ" b="1" i="1" u="sng" dirty="0">
                <a:solidFill>
                  <a:srgbClr val="FF0000"/>
                </a:solidFill>
              </a:rPr>
              <a:t>jednomyslně</a:t>
            </a:r>
            <a:r>
              <a:rPr lang="cs-CZ" b="1" dirty="0">
                <a:solidFill>
                  <a:srgbClr val="FF0000"/>
                </a:solidFill>
              </a:rPr>
              <a:t> po obdržení </a:t>
            </a:r>
            <a:r>
              <a:rPr lang="cs-CZ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b="1" dirty="0">
                <a:solidFill>
                  <a:srgbClr val="FF0000"/>
                </a:solidFill>
              </a:rPr>
              <a:t> vhodná ustanovení.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oblasti pravomoci sdílené a podpůrné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Článek 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</a:t>
            </a:r>
            <a:br>
              <a:rPr lang="cs-CZ" dirty="0"/>
            </a:br>
            <a:r>
              <a:rPr lang="cs-CZ" dirty="0"/>
              <a:t>v oblasti pravomoci sdílené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/>
              <a:t>1.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poměru,….</a:t>
            </a:r>
          </a:p>
          <a:p>
            <a:endParaRPr lang="cs-CZ" dirty="0"/>
          </a:p>
          <a:p>
            <a:r>
              <a:rPr lang="cs-CZ" b="1" dirty="0"/>
              <a:t>Za tímto účelem mohou Evropský parlament a Rada </a:t>
            </a:r>
            <a:r>
              <a:rPr lang="cs-CZ" b="1" i="1" dirty="0">
                <a:solidFill>
                  <a:srgbClr val="C00000"/>
                </a:solidFill>
              </a:rPr>
              <a:t>směrnicemi</a:t>
            </a:r>
            <a:r>
              <a:rPr lang="cs-CZ" b="1" i="1" dirty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sdílená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/>
              <a:t>1.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….</a:t>
            </a:r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/>
              <a:t>Evropský 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opatření = legislativní opatření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Posílená spolupráce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býv</a:t>
            </a:r>
            <a:r>
              <a:rPr lang="cs-CZ" dirty="0"/>
              <a:t>. užší spolupráce)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zvládnout?</a:t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100)</a:t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/>
              <a:t>2 řešení (čekat až na posledního nebo umožnit skupině iniciativnějších zájemců postup vpřed)</a:t>
            </a:r>
            <a:br>
              <a:rPr lang="cs-CZ" dirty="0"/>
            </a:br>
            <a:endParaRPr lang="cs-CZ" dirty="0"/>
          </a:p>
          <a:p>
            <a:r>
              <a:rPr lang="cs-CZ" dirty="0"/>
              <a:t>důvody: 1. chybí vůle, 2. chybí způsobilost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Diferenciace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/>
              <a:t>Diferenciace různými cestami před zavedením posílené spolupráce nebo jiným způsobem: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primární právo</a:t>
            </a: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(„fiskální kompakt“) (odmítly GB a CZ)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Posílená spolupráce – Amsterodam – představy v době zavedení: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jinak) (?)</a:t>
            </a:r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Důvody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nevhodnost 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</a:t>
            </a:r>
          </a:p>
          <a:p>
            <a:r>
              <a:rPr lang="cs-CZ" dirty="0"/>
              <a:t>lze se dodatečně připojit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>čl. 43-45 </a:t>
            </a:r>
            <a:r>
              <a:rPr lang="cs-CZ" dirty="0" err="1"/>
              <a:t>SEU</a:t>
            </a:r>
            <a:r>
              <a:rPr lang="cs-CZ" dirty="0"/>
              <a:t>, 326-334 </a:t>
            </a:r>
            <a:r>
              <a:rPr lang="cs-CZ" dirty="0" err="1"/>
              <a:t>SFEU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všechny oblasti sdílené pravomoci (i </a:t>
            </a:r>
            <a:r>
              <a:rPr lang="cs-CZ" dirty="0" err="1"/>
              <a:t>SZBP</a:t>
            </a:r>
            <a:r>
              <a:rPr lang="cs-CZ" dirty="0"/>
              <a:t>)</a:t>
            </a:r>
          </a:p>
          <a:p>
            <a:r>
              <a:rPr lang="cs-CZ" dirty="0"/>
              <a:t>minimum 9 účastníků</a:t>
            </a:r>
          </a:p>
          <a:p>
            <a:r>
              <a:rPr lang="cs-CZ" dirty="0"/>
              <a:t>povoluje Rada </a:t>
            </a:r>
            <a:r>
              <a:rPr lang="cs-CZ" dirty="0" err="1"/>
              <a:t>kvalif</a:t>
            </a:r>
            <a:r>
              <a:rPr lang="cs-CZ" dirty="0"/>
              <a:t>. většinou - na návrh Komise a se souhlasem Evrop. parlamentu</a:t>
            </a:r>
          </a:p>
          <a:p>
            <a:r>
              <a:rPr lang="cs-CZ" dirty="0"/>
              <a:t>v případě </a:t>
            </a:r>
            <a:r>
              <a:rPr lang="cs-CZ" dirty="0" err="1"/>
              <a:t>SZBP</a:t>
            </a:r>
            <a:r>
              <a:rPr lang="cs-CZ" dirty="0"/>
              <a:t> Rada jednomyslně</a:t>
            </a:r>
          </a:p>
          <a:p>
            <a:r>
              <a:rPr lang="cs-CZ" dirty="0"/>
              <a:t>jen účastníci budou přijímat příslušné akty (např. nařízení)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Zatím 4 případy nepříliš významné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91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cs-CZ" sz="3600" dirty="0"/>
              <a:t>Podstata přenosu pravomocí:</a:t>
            </a:r>
            <a:br>
              <a:rPr lang="cs-CZ" sz="3600" dirty="0"/>
            </a:br>
            <a:r>
              <a:rPr lang="cs-CZ" sz="3600" dirty="0" err="1"/>
              <a:t>Costa</a:t>
            </a:r>
            <a:r>
              <a:rPr lang="cs-CZ" sz="3600" dirty="0"/>
              <a:t> v. </a:t>
            </a:r>
            <a:r>
              <a:rPr lang="cs-CZ" sz="3600" dirty="0" err="1"/>
              <a:t>ENEL</a:t>
            </a:r>
            <a:r>
              <a:rPr lang="cs-CZ" sz="3600" dirty="0"/>
              <a:t> 6/64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/>
              <a:t>Založením Společenství na neomezenou dobu, které má</a:t>
            </a:r>
          </a:p>
          <a:p>
            <a:pPr lvl="1"/>
            <a:r>
              <a:rPr lang="cs-CZ" dirty="0"/>
              <a:t>vlastní orgány, právní subjektivitu, způsobilost k právním úkonům</a:t>
            </a:r>
          </a:p>
          <a:p>
            <a:pPr lvl="1"/>
            <a:r>
              <a:rPr lang="cs-CZ" dirty="0"/>
              <a:t>a zvláště </a:t>
            </a:r>
            <a:r>
              <a:rPr lang="cs-CZ" b="1" u="sng" dirty="0">
                <a:solidFill>
                  <a:srgbClr val="C00000"/>
                </a:solidFill>
              </a:rPr>
              <a:t>skutečné pravomoci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vyplývající z </a:t>
            </a:r>
            <a:r>
              <a:rPr lang="cs-CZ" b="1" u="sng" dirty="0"/>
              <a:t>omezení svrchovaných pravomocí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C00000"/>
                </a:solidFill>
              </a:rPr>
              <a:t>jejich </a:t>
            </a:r>
            <a:r>
              <a:rPr lang="cs-CZ" b="1" u="sng" dirty="0">
                <a:solidFill>
                  <a:srgbClr val="C00000"/>
                </a:solidFill>
              </a:rPr>
              <a:t>přenosu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ze států na Společenství, </a:t>
            </a:r>
          </a:p>
          <a:p>
            <a:pPr lvl="1"/>
            <a:r>
              <a:rPr lang="cs-CZ" dirty="0"/>
              <a:t>tyto </a:t>
            </a:r>
            <a:r>
              <a:rPr lang="cs-CZ" b="1" u="sng" dirty="0">
                <a:solidFill>
                  <a:srgbClr val="C00000"/>
                </a:solidFill>
              </a:rPr>
              <a:t>státy omezily</a:t>
            </a:r>
            <a:r>
              <a:rPr lang="cs-CZ" b="1" dirty="0">
                <a:solidFill>
                  <a:srgbClr val="C00000"/>
                </a:solidFill>
              </a:rPr>
              <a:t>, byť jen v omezených oblastech, </a:t>
            </a:r>
            <a:r>
              <a:rPr lang="cs-CZ" b="1" u="sng" dirty="0">
                <a:solidFill>
                  <a:srgbClr val="C00000"/>
                </a:solidFill>
              </a:rPr>
              <a:t>svá suverénní práva</a:t>
            </a:r>
            <a:r>
              <a:rPr lang="cs-CZ" b="1" dirty="0">
                <a:solidFill>
                  <a:srgbClr val="C00000"/>
                </a:solidFill>
              </a:rPr>
              <a:t>,</a:t>
            </a:r>
            <a:r>
              <a:rPr lang="cs-CZ" dirty="0"/>
              <a:t> a vytvořily tak soubor práva použitelného na své státní příslušníky i na sebe samotné. </a:t>
            </a:r>
          </a:p>
          <a:p>
            <a:r>
              <a:rPr lang="cs-CZ" sz="3100" dirty="0"/>
              <a:t>Přenos práv a povinností učiněný státy </a:t>
            </a:r>
            <a:r>
              <a:rPr lang="cs-CZ" sz="3100" b="1" dirty="0"/>
              <a:t>z jejich vnitrostátního právního řádu do právního řádu Společenství</a:t>
            </a:r>
            <a:r>
              <a:rPr lang="cs-CZ" sz="3100" dirty="0"/>
              <a:t>, způsobuje </a:t>
            </a:r>
            <a:r>
              <a:rPr lang="cs-CZ" sz="3100" b="1" dirty="0">
                <a:solidFill>
                  <a:srgbClr val="C00000"/>
                </a:solidFill>
              </a:rPr>
              <a:t>konečné omezení jejich suverénních práv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Nejde o přenos suverenity! EU žádnou nemá.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0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Zásada svěřených pravomocí </a:t>
            </a:r>
            <a:br>
              <a:rPr lang="cs-CZ" b="1" dirty="0"/>
            </a:br>
            <a:r>
              <a:rPr lang="cs-CZ" b="1" dirty="0">
                <a:solidFill>
                  <a:schemeClr val="bg1"/>
                </a:solidFill>
              </a:rPr>
              <a:t>Typy pravomocí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Článek 5 Smlouvy o EU</a:t>
            </a:r>
          </a:p>
          <a:p>
            <a:pPr marL="0" indent="0">
              <a:buNone/>
            </a:pPr>
            <a:r>
              <a:rPr lang="cs-CZ" dirty="0"/>
              <a:t>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Pravomoci, které nejsou Smlouvami Unii svěřeny, náležejí členským státům.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UNIE MÁ JEN TY PRAVOMOCI, KTERÉ JÍ ČLENSKÉ STÁTY DOBROVOLNĚ A VĚDOMĚ PŘEDALY SE SOUHLASEM SVÝCH PARLAMENTŮ</a:t>
            </a:r>
          </a:p>
          <a:p>
            <a:pPr marL="0" indent="0">
              <a:buNone/>
            </a:pPr>
            <a:endParaRPr lang="cs-CZ" b="1" dirty="0">
              <a:solidFill>
                <a:srgbClr val="0C0595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T y p y  p r a v o m o c í 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1.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/>
              <a:t>1. Výlučné pravomoci (čl. 3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i="1" dirty="0"/>
              <a:t>Taxativní výčet:</a:t>
            </a:r>
          </a:p>
          <a:p>
            <a:pPr lvl="0"/>
            <a:r>
              <a:rPr lang="cs-CZ" dirty="0"/>
              <a:t>celní unie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rybolovné politiky</a:t>
            </a:r>
          </a:p>
          <a:p>
            <a:pPr lvl="0"/>
            <a:r>
              <a:rPr lang="cs-CZ" dirty="0"/>
              <a:t>společná obchodní politika</a:t>
            </a:r>
          </a:p>
          <a:p>
            <a:pPr marL="0" lv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/>
              <a:t>Čl. 2 odst. 1: Svěřují-li v určité oblasti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</a:rPr>
              <a:t>Členské státy nemohou jednat ani kdyby unijní úprava chyběla.</a:t>
            </a: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(čl. 4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>
                <a:solidFill>
                  <a:srgbClr val="C00000"/>
                </a:solidFill>
              </a:rPr>
              <a:t>  </a:t>
            </a:r>
          </a:p>
          <a:p>
            <a:pPr marL="0" lvl="0" indent="0">
              <a:buNone/>
            </a:pPr>
            <a:r>
              <a:rPr lang="cs-CZ" dirty="0"/>
              <a:t>ZEJMÉNA V OBLASTECH  </a:t>
            </a:r>
            <a:r>
              <a:rPr lang="cs-CZ" dirty="0">
                <a:solidFill>
                  <a:srgbClr val="0033CC"/>
                </a:solidFill>
              </a:rPr>
              <a:t>(… co je to oblast ?):</a:t>
            </a:r>
          </a:p>
          <a:p>
            <a:pPr lvl="0"/>
            <a:r>
              <a:rPr lang="cs-CZ" dirty="0"/>
              <a:t>vnitřní trh </a:t>
            </a:r>
            <a:r>
              <a:rPr lang="cs-CZ" dirty="0">
                <a:solidFill>
                  <a:srgbClr val="0033CC"/>
                </a:solidFill>
              </a:rPr>
              <a:t>(včetně duševního vlastnictví, ochrany zdraví apod.) - ?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zemědělství a rybolov, vyjma zachování biologických mořských zdrojů</a:t>
            </a:r>
          </a:p>
          <a:p>
            <a:pPr lvl="0"/>
            <a:r>
              <a:rPr lang="cs-CZ" dirty="0"/>
              <a:t>životní prostředí, ochrana spotřebitele</a:t>
            </a:r>
          </a:p>
          <a:p>
            <a:pPr lvl="0"/>
            <a:r>
              <a:rPr lang="cs-CZ" dirty="0"/>
              <a:t>doprava, transevropské sítě, 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vesmíru, aj.</a:t>
            </a:r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Čl. 2 odst. 2 </a:t>
            </a:r>
            <a:r>
              <a:rPr lang="cs-CZ" dirty="0" err="1"/>
              <a:t>SFEU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mohou v této oblasti vytvářet a přijímat právně závazné akty Unie i členské státy. </a:t>
            </a:r>
          </a:p>
          <a:p>
            <a:pPr marL="0" lvl="0" indent="0">
              <a:buNone/>
            </a:pPr>
            <a:r>
              <a:rPr lang="cs-CZ" u="sng" dirty="0">
                <a:solidFill>
                  <a:srgbClr val="C00000"/>
                </a:solidFill>
              </a:rPr>
              <a:t>ALE: členské státy vykonávají svou pravomoc jen v rozsahu, v jakém ji Unie nevykonala </a:t>
            </a:r>
            <a:r>
              <a:rPr lang="cs-CZ" dirty="0"/>
              <a:t>nebo přestala vykonávat</a:t>
            </a: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3. Podpůrné, koordinační a doplňkové pravomoci (čl. 6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ochrana a zlepšování lidského zdraví</a:t>
            </a:r>
          </a:p>
          <a:p>
            <a:pPr lvl="0"/>
            <a:r>
              <a:rPr lang="cs-CZ" dirty="0"/>
              <a:t>průmysl</a:t>
            </a:r>
          </a:p>
          <a:p>
            <a:pPr lvl="0"/>
            <a:r>
              <a:rPr lang="cs-CZ" dirty="0"/>
              <a:t>kultura</a:t>
            </a:r>
          </a:p>
          <a:p>
            <a:pPr lvl="0"/>
            <a:r>
              <a:rPr lang="cs-CZ" dirty="0"/>
              <a:t>cestovní ruch</a:t>
            </a:r>
          </a:p>
          <a:p>
            <a:pPr lvl="0"/>
            <a:r>
              <a:rPr lang="cs-CZ" dirty="0"/>
              <a:t>všeobecné vzdělávání, odborné vzdělávání (školství), 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spolupráce</a:t>
            </a:r>
          </a:p>
          <a:p>
            <a:pPr marL="0" indent="0">
              <a:buNone/>
            </a:pPr>
            <a:r>
              <a:rPr lang="cs-CZ" dirty="0"/>
              <a:t>(jen v rozsahu stanoveném Smlouvami)</a:t>
            </a:r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Týkají se rozsahu VÝKONU PRAVOMOCÍ, ne jejich vymezení</a:t>
            </a:r>
          </a:p>
          <a:p>
            <a:r>
              <a:rPr lang="cs-CZ" sz="2000" u="sng" dirty="0"/>
              <a:t>Článek 5 Smlouvy o EU</a:t>
            </a:r>
          </a:p>
          <a:p>
            <a:r>
              <a:rPr lang="cs-CZ" sz="2400" dirty="0"/>
              <a:t>3. Podle </a:t>
            </a:r>
            <a:r>
              <a:rPr lang="cs-CZ" sz="2400" b="1" u="sng" dirty="0">
                <a:solidFill>
                  <a:srgbClr val="FF0000"/>
                </a:solidFill>
              </a:rPr>
              <a:t>zásady subsidiarity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jedná Unie v oblastech, které nespadají do její výlučné pravomoci, pouze tehdy a do té míry, </a:t>
            </a:r>
            <a:r>
              <a:rPr lang="cs-CZ" sz="2400" b="1" dirty="0"/>
              <a:t>pokud cílů zamýšlené činnosti nemůže být dosaženo uspokojivě členskými státy</a:t>
            </a:r>
            <a:r>
              <a:rPr lang="cs-CZ" sz="2400" dirty="0"/>
              <a:t> na úrovni ústřední, regionální či místní, ale spíše jich, z důvodu jejího rozsahu či účinků, může být </a:t>
            </a:r>
            <a:r>
              <a:rPr lang="cs-CZ" sz="2400" b="1" dirty="0">
                <a:solidFill>
                  <a:srgbClr val="C00000"/>
                </a:solidFill>
              </a:rPr>
              <a:t>lépe dosaženo na úrovni Unie. 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protokolu </a:t>
            </a:r>
            <a:r>
              <a:rPr lang="cs-CZ" sz="2400" b="1" dirty="0">
                <a:solidFill>
                  <a:srgbClr val="CC6600"/>
                </a:solidFill>
              </a:rPr>
              <a:t>(žlutá a oranžová karta)</a:t>
            </a:r>
          </a:p>
          <a:p>
            <a:pPr marL="0" indent="0">
              <a:buNone/>
            </a:pPr>
            <a:endParaRPr lang="cs-CZ" sz="2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aspekty, </a:t>
            </a:r>
            <a:r>
              <a:rPr lang="cs-CZ" dirty="0">
                <a:solidFill>
                  <a:srgbClr val="0000CC"/>
                </a:solidFill>
              </a:rPr>
              <a:t>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výhody?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1415</Words>
  <Application>Microsoft Office PowerPoint</Application>
  <PresentationFormat>Předvádění na obrazovce (4:3)</PresentationFormat>
  <Paragraphs>138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Aharoni</vt:lpstr>
      <vt:lpstr>Arial</vt:lpstr>
      <vt:lpstr>Arial Black</vt:lpstr>
      <vt:lpstr>Calibri</vt:lpstr>
      <vt:lpstr>Motiv systému Office</vt:lpstr>
      <vt:lpstr>Pravomoci EU Flexibilita  2021</vt:lpstr>
      <vt:lpstr>Podstata přenosu pravomocí: Costa v. ENEL 6/64</vt:lpstr>
      <vt:lpstr>Zásada svěřených pravomocí  Typy pravomocí EU</vt:lpstr>
      <vt:lpstr>1. Výlučné pravomoci (čl. 3 SFEU)</vt:lpstr>
      <vt:lpstr>2. Sdílené pravomoci (čl. 4 SFEU)</vt:lpstr>
      <vt:lpstr>2. Sdílené pravomoci - podstata</vt:lpstr>
      <vt:lpstr>3. Podpůrné, koordinační a doplňkové pravomoci (čl. 6 SFEU)</vt:lpstr>
      <vt:lpstr>Principy subsidiarity a proporcionality</vt:lpstr>
      <vt:lpstr>Principy subsidiarity a proporcionality</vt:lpstr>
      <vt:lpstr>Principy subsidiarity a proporcionality</vt:lpstr>
      <vt:lpstr>„Flexibilita“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Posílená spolupráce  (býv. užší spolupráce)</vt:lpstr>
      <vt:lpstr>Diferenciace</vt:lpstr>
      <vt:lpstr>Důvody</vt:lpstr>
      <vt:lpstr>Podmínky a postup dle Lisabonu:  Podmínky a postup dle Lisabonu: čl. 43-45 SEU, 326-334 SFEU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Tyc Vladimir</cp:lastModifiedBy>
  <cp:revision>54</cp:revision>
  <dcterms:created xsi:type="dcterms:W3CDTF">2014-03-05T12:51:14Z</dcterms:created>
  <dcterms:modified xsi:type="dcterms:W3CDTF">2021-09-27T10:59:00Z</dcterms:modified>
</cp:coreProperties>
</file>