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13" r:id="rId2"/>
    <p:sldId id="334" r:id="rId3"/>
    <p:sldId id="262" r:id="rId4"/>
    <p:sldId id="288" r:id="rId5"/>
    <p:sldId id="340" r:id="rId6"/>
    <p:sldId id="345" r:id="rId7"/>
    <p:sldId id="290" r:id="rId8"/>
    <p:sldId id="317" r:id="rId9"/>
    <p:sldId id="318" r:id="rId10"/>
    <p:sldId id="347" r:id="rId11"/>
    <p:sldId id="346" r:id="rId12"/>
    <p:sldId id="292" r:id="rId13"/>
    <p:sldId id="293" r:id="rId14"/>
    <p:sldId id="348" r:id="rId15"/>
    <p:sldId id="337" r:id="rId16"/>
    <p:sldId id="336" r:id="rId17"/>
    <p:sldId id="294" r:id="rId18"/>
    <p:sldId id="295" r:id="rId19"/>
    <p:sldId id="296" r:id="rId20"/>
    <p:sldId id="297" r:id="rId21"/>
    <p:sldId id="339" r:id="rId22"/>
    <p:sldId id="289" r:id="rId23"/>
    <p:sldId id="335" r:id="rId24"/>
    <p:sldId id="343" r:id="rId25"/>
    <p:sldId id="342" r:id="rId26"/>
    <p:sldId id="338" r:id="rId27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0000"/>
    <a:srgbClr val="FF3300"/>
    <a:srgbClr val="0000FF"/>
    <a:srgbClr val="00FFCC"/>
    <a:srgbClr val="336600"/>
    <a:srgbClr val="000099"/>
    <a:srgbClr val="99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1751C6BF-D8C8-4958-AA9D-B050C30166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10DE7BA-536B-45EB-BDF5-3D4D9F1FEB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br>
              <a:rPr lang="cs-CZ" altLang="cs-CZ" sz="1800"/>
            </a:br>
            <a:r>
              <a:rPr lang="cs-CZ" altLang="cs-CZ" b="1">
                <a:solidFill>
                  <a:srgbClr val="CC0000"/>
                </a:solidFill>
              </a:rPr>
              <a:t>PRÁVO </a:t>
            </a:r>
            <a:r>
              <a:rPr lang="cs-CZ" altLang="cs-CZ" b="1" dirty="0">
                <a:solidFill>
                  <a:srgbClr val="CC0000"/>
                </a:solidFill>
              </a:rPr>
              <a:t>EVROPSKÉ UNIE 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dirty="0"/>
              <a:t> </a:t>
            </a:r>
            <a:r>
              <a:rPr lang="cs-CZ" altLang="cs-CZ" sz="3200" dirty="0">
                <a:solidFill>
                  <a:schemeClr val="accent2"/>
                </a:solidFill>
              </a:rPr>
              <a:t>Jednotný vnitřní trh</a:t>
            </a:r>
            <a:br>
              <a:rPr lang="cs-CZ" altLang="cs-CZ" sz="3200" dirty="0">
                <a:solidFill>
                  <a:schemeClr val="accent2"/>
                </a:solidFill>
              </a:rPr>
            </a:br>
            <a:r>
              <a:rPr lang="cs-CZ" altLang="cs-CZ" sz="3200" dirty="0">
                <a:solidFill>
                  <a:schemeClr val="accent2"/>
                </a:solidFill>
              </a:rPr>
              <a:t>Volný </a:t>
            </a:r>
            <a:r>
              <a:rPr lang="cs-CZ" altLang="cs-CZ" sz="3200">
                <a:solidFill>
                  <a:schemeClr val="accent2"/>
                </a:solidFill>
              </a:rPr>
              <a:t>pohyb zboží</a:t>
            </a:r>
            <a:r>
              <a:rPr lang="cs-CZ" altLang="cs-CZ" sz="3200">
                <a:solidFill>
                  <a:srgbClr val="006600"/>
                </a:solidFill>
              </a:rPr>
              <a:t> 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MU </a:t>
            </a:r>
            <a:r>
              <a:rPr lang="cs-CZ" altLang="cs-CZ" sz="3200">
                <a:solidFill>
                  <a:srgbClr val="006600"/>
                </a:solidFill>
              </a:rPr>
              <a:t>– VŠB-TU 2022</a:t>
            </a:r>
            <a:endParaRPr lang="cs-CZ" altLang="cs-CZ" sz="32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Článek 26 SFEU</a:t>
            </a:r>
          </a:p>
          <a:p>
            <a:r>
              <a:rPr lang="cs-CZ" sz="2800" dirty="0"/>
              <a:t>1. Unie přijímá opatření určená k vytvoření nebo zajištění fungování vnitřního trhu v souladu s příslušnými ustanoveními Smluv.</a:t>
            </a:r>
          </a:p>
          <a:p>
            <a:r>
              <a:rPr lang="cs-CZ" sz="2800" dirty="0">
                <a:solidFill>
                  <a:srgbClr val="FF0000"/>
                </a:solidFill>
              </a:rPr>
              <a:t>2. Vnitřní trh zahrnuje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prostor bez vnitřních hranic,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4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FFC000"/>
          </a:solidFill>
        </p:spPr>
        <p:txBody>
          <a:bodyPr/>
          <a:lstStyle/>
          <a:p>
            <a:r>
              <a:rPr lang="cs-CZ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32859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</a:t>
            </a:r>
            <a:r>
              <a:rPr lang="cs-CZ" sz="2200" b="1" dirty="0"/>
              <a:t>zboží</a:t>
            </a:r>
            <a:r>
              <a:rPr lang="cs-CZ" sz="2200" dirty="0"/>
              <a:t> znamená také např. </a:t>
            </a:r>
          </a:p>
          <a:p>
            <a:pPr lvl="1"/>
            <a:r>
              <a:rPr lang="cs-CZ" sz="2200" dirty="0"/>
              <a:t>zemědělské výrobky, </a:t>
            </a:r>
          </a:p>
          <a:p>
            <a:pPr lvl="1"/>
            <a:r>
              <a:rPr lang="cs-CZ" sz="2200" dirty="0"/>
              <a:t>umělecké předměty (včetně mincí se sběratelskou hodnotou), </a:t>
            </a:r>
          </a:p>
          <a:p>
            <a:pPr lvl="1"/>
            <a:r>
              <a:rPr lang="cs-CZ" sz="2200" dirty="0"/>
              <a:t>předměty duševního vlastnictví, </a:t>
            </a:r>
          </a:p>
          <a:p>
            <a:pPr lvl="1"/>
            <a:r>
              <a:rPr lang="cs-CZ" sz="2200" dirty="0"/>
              <a:t>zboží dovezené a určené k osobní spotřebě jednotlivce (léky či výrobky běžné spotřeby),</a:t>
            </a:r>
          </a:p>
          <a:p>
            <a:pPr lvl="1"/>
            <a:r>
              <a:rPr lang="cs-CZ" sz="2200" dirty="0"/>
              <a:t>odpady ať už recyklovatelné či nerecyklovatelné </a:t>
            </a:r>
          </a:p>
          <a:p>
            <a:pPr lvl="1"/>
            <a:r>
              <a:rPr lang="cs-CZ" sz="2200" dirty="0"/>
              <a:t>energie. </a:t>
            </a:r>
          </a:p>
          <a:p>
            <a:pPr lvl="1"/>
            <a:r>
              <a:rPr lang="cs-CZ" sz="2200" dirty="0"/>
              <a:t>Není zbožím </a:t>
            </a:r>
            <a:r>
              <a:rPr lang="cs-CZ" sz="2400" dirty="0"/>
              <a:t>res extra </a:t>
            </a:r>
            <a:r>
              <a:rPr lang="cs-CZ" sz="2400" dirty="0" err="1"/>
              <a:t>commercium</a:t>
            </a:r>
            <a:r>
              <a:rPr lang="cs-CZ" sz="2400" dirty="0"/>
              <a:t>, tedy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112567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>
                <a:solidFill>
                  <a:srgbClr val="CC0000"/>
                </a:solidFill>
              </a:rPr>
              <a:t>Co je </a:t>
            </a:r>
            <a:r>
              <a:rPr lang="cs-CZ" altLang="cs-CZ" sz="2400" b="1" dirty="0">
                <a:solidFill>
                  <a:srgbClr val="CC0000"/>
                </a:solidFill>
              </a:rPr>
              <a:t>„</a:t>
            </a:r>
            <a:r>
              <a:rPr lang="cs-CZ" altLang="cs-CZ" sz="2400" b="1" u="sng" dirty="0">
                <a:solidFill>
                  <a:srgbClr val="CC0000"/>
                </a:solidFill>
              </a:rPr>
              <a:t>volný</a:t>
            </a:r>
            <a:r>
              <a:rPr lang="cs-CZ" altLang="cs-CZ" sz="2400" b="1" dirty="0">
                <a:solidFill>
                  <a:srgbClr val="CC0000"/>
                </a:solidFill>
              </a:rPr>
              <a:t>“ </a:t>
            </a:r>
            <a:r>
              <a:rPr lang="cs-CZ" altLang="cs-CZ" sz="2400" dirty="0">
                <a:solidFill>
                  <a:srgbClr val="CC0000"/>
                </a:solidFill>
              </a:rPr>
              <a:t>pohyb zboží (obchod) - 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6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fiskální</a:t>
            </a:r>
            <a:r>
              <a:rPr lang="cs-CZ" altLang="cs-CZ" sz="20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sz="2000" b="1" dirty="0"/>
              <a:t>zákaz cel</a:t>
            </a:r>
            <a:r>
              <a:rPr lang="cs-CZ" altLang="cs-CZ" sz="2000" dirty="0"/>
              <a:t> a jiných dávek, </a:t>
            </a:r>
            <a:r>
              <a:rPr lang="cs-CZ" altLang="cs-CZ" sz="2000" b="1" dirty="0"/>
              <a:t>daňové</a:t>
            </a:r>
            <a:r>
              <a:rPr lang="cs-CZ" altLang="cs-CZ" sz="2000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dirty="0">
                <a:solidFill>
                  <a:srgbClr val="000099"/>
                </a:solidFill>
              </a:rPr>
              <a:t>-   </a:t>
            </a:r>
            <a:r>
              <a:rPr lang="cs-CZ" altLang="cs-CZ" sz="20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zákaz množstevních omezení, </a:t>
            </a:r>
            <a:r>
              <a:rPr lang="cs-CZ" altLang="cs-CZ" sz="2000" dirty="0">
                <a:solidFill>
                  <a:schemeClr val="tx1"/>
                </a:solidFill>
              </a:rPr>
              <a:t>zákazů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další</a:t>
            </a:r>
            <a:r>
              <a:rPr lang="cs-CZ" altLang="cs-CZ" sz="2000" dirty="0"/>
              <a:t> </a:t>
            </a:r>
          </a:p>
          <a:p>
            <a:pPr lvl="2" eaLnBrk="1" hangingPunct="1">
              <a:defRPr/>
            </a:pPr>
            <a:r>
              <a:rPr lang="cs-CZ" altLang="cs-CZ" sz="2000" dirty="0"/>
              <a:t>např. státní monopoly obchodní povahy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zákaz omezování dovozu</a:t>
            </a:r>
          </a:p>
          <a:p>
            <a:pPr lvl="2"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4"/>
            <a:ext cx="8229600" cy="4176861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/>
              <a:t>Čl.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>
                <a:highlight>
                  <a:srgbClr val="FFFF00"/>
                </a:highlight>
              </a:rPr>
              <a:t>Chybí </a:t>
            </a:r>
            <a:r>
              <a:rPr lang="cs-CZ" altLang="cs-CZ" sz="2400" b="1" i="1" u="sng" dirty="0">
                <a:highlight>
                  <a:srgbClr val="FFFF00"/>
                </a:highlight>
              </a:rPr>
              <a:t>definice</a:t>
            </a:r>
            <a:r>
              <a:rPr lang="cs-CZ" altLang="cs-CZ" sz="2400" b="1" i="1" dirty="0">
                <a:highlight>
                  <a:srgbClr val="FFFF00"/>
                </a:highlight>
              </a:rPr>
              <a:t> opatření s rovnocenným účinkem </a:t>
            </a:r>
            <a:r>
              <a:rPr lang="cs-CZ" altLang="cs-CZ" sz="2400" dirty="0">
                <a:highlight>
                  <a:srgbClr val="FFFF00"/>
                </a:highlight>
              </a:rPr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 b="1" i="1" dirty="0">
                <a:solidFill>
                  <a:schemeClr val="accent2"/>
                </a:solidFill>
              </a:rPr>
              <a:t>- původce opatření: stát (nikoli soukromý subjekt) </a:t>
            </a:r>
            <a:r>
              <a:rPr lang="cs-CZ" altLang="cs-CZ" sz="2400" i="1" dirty="0">
                <a:solidFill>
                  <a:schemeClr val="accent2"/>
                </a:solidFill>
              </a:rPr>
              <a:t>– různé formy</a:t>
            </a:r>
          </a:p>
          <a:p>
            <a:pPr eaLnBrk="1" hangingPunct="1"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20755-4033-46AA-8D41-8D4E6AC0EBA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3600"/>
              <a:t>Důležitá role judikatury Soudního dvora EU u volného pohybu zboží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38B550-C310-4CF1-8DB2-4327C25C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997152"/>
          </a:xfrm>
        </p:spPr>
        <p:txBody>
          <a:bodyPr/>
          <a:lstStyle/>
          <a:p>
            <a:r>
              <a:rPr lang="cs-CZ"/>
              <a:t>právní úprava v primárním i sekundárním právu je velmi kusá a nedostatečná</a:t>
            </a:r>
          </a:p>
          <a:p>
            <a:r>
              <a:rPr lang="cs-CZ"/>
              <a:t>mezery v právu zaplňuje judikatura (rozsudky) Soudního dvora</a:t>
            </a:r>
          </a:p>
          <a:p>
            <a:r>
              <a:rPr lang="cs-CZ"/>
              <a:t>týká se zejm. vymezení „opatření s rovnocenným účinkem jako kvantitativní omezení“ dovozu, příp. vývozu</a:t>
            </a:r>
          </a:p>
          <a:p>
            <a:r>
              <a:rPr lang="cs-CZ"/>
              <a:t>toto je velmi praktická otázka – každodenní problémy intraunijního obchodu – VIZ DÁLE</a:t>
            </a:r>
          </a:p>
        </p:txBody>
      </p:sp>
    </p:spTree>
    <p:extLst>
      <p:ext uri="{BB962C8B-B14F-4D97-AF65-F5344CB8AC3E}">
        <p14:creationId xmlns:p14="http://schemas.microsoft.com/office/powerpoint/2010/main" val="496359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3F0DE-6913-4977-BF37-0C2003C4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1a</a:t>
            </a:r>
            <a:r>
              <a:rPr lang="cs-CZ" altLang="cs-CZ" sz="3600" b="1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B99A5-2505-4B3F-8CC5-1570A74A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0322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chemeClr val="tx1"/>
                </a:solidFill>
              </a:rPr>
              <a:t>Původní definice, později překonaná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  <a:highlight>
                  <a:srgbClr val="FFFF00"/>
                </a:highlight>
              </a:rPr>
              <a:t>Dassonville (8/74):</a:t>
            </a:r>
            <a:r>
              <a:rPr lang="cs-CZ" altLang="cs-CZ" sz="2800">
                <a:highlight>
                  <a:srgbClr val="FFFF00"/>
                </a:highlight>
              </a:rPr>
              <a:t> jakékoli opatření </a:t>
            </a:r>
            <a:r>
              <a:rPr lang="cs-CZ" altLang="cs-CZ" sz="2800" i="1">
                <a:highlight>
                  <a:srgbClr val="FFFF00"/>
                </a:highlight>
              </a:rPr>
              <a:t>státu,</a:t>
            </a:r>
            <a:r>
              <a:rPr lang="cs-CZ" altLang="cs-CZ" sz="2800">
                <a:highlight>
                  <a:srgbClr val="FFFF00"/>
                </a:highlight>
              </a:rPr>
              <a:t> které znamená</a:t>
            </a:r>
          </a:p>
          <a:p>
            <a:pPr lvl="1" eaLnBrk="1" hangingPunct="1"/>
            <a:r>
              <a:rPr lang="cs-CZ" altLang="cs-CZ">
                <a:highlight>
                  <a:srgbClr val="FFFF00"/>
                </a:highlight>
              </a:rPr>
              <a:t>přímé nebo nepřímé</a:t>
            </a:r>
          </a:p>
          <a:p>
            <a:pPr lvl="1" eaLnBrk="1" hangingPunct="1"/>
            <a:r>
              <a:rPr lang="cs-CZ" altLang="cs-CZ">
                <a:highlight>
                  <a:srgbClr val="FFFF00"/>
                </a:highlight>
              </a:rPr>
              <a:t>skutečné nebo potencionální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cs-CZ" altLang="cs-CZ">
                <a:highlight>
                  <a:srgbClr val="FFFF00"/>
                </a:highlight>
              </a:rPr>
              <a:t>omezení pohybu zboží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FDF71D5-8EFA-4671-86BA-85FB9E72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251"/>
            <a:ext cx="8228013" cy="1440582"/>
          </a:xfrm>
          <a:solidFill>
            <a:srgbClr val="00FFCC"/>
          </a:solidFill>
        </p:spPr>
        <p:txBody>
          <a:bodyPr/>
          <a:lstStyle/>
          <a:p>
            <a:r>
              <a:rPr lang="cs-CZ" altLang="cs-CZ" dirty="0"/>
              <a:t>Směrnice Komise č. 70/50</a:t>
            </a:r>
            <a:br>
              <a:rPr lang="cs-CZ" altLang="cs-CZ" dirty="0"/>
            </a:br>
            <a:r>
              <a:rPr lang="cs-CZ" altLang="cs-CZ" sz="1600" dirty="0"/>
              <a:t>ze dne 22. prosince 1969 založená na čl. 33 odst. 7 o zrušení opatření s účinkem rovnocenným množstevním omezením dovozu, na která se nevztahují jiné předpisy přijaté na základě Smlouvy o EHS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29D9973-162B-4097-B6A9-54C92717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80248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2000" dirty="0"/>
              <a:t>směrnice Komise pro přechodné období (</a:t>
            </a:r>
            <a:r>
              <a:rPr lang="cs-CZ" altLang="cs-CZ" sz="2000"/>
              <a:t>do 31.12.1969, od té doby formálně NEPLATÍ, ale stále je inspirací pro rozhodování)</a:t>
            </a:r>
            <a:endParaRPr lang="cs-CZ" altLang="cs-CZ" sz="2000" dirty="0"/>
          </a:p>
          <a:p>
            <a:r>
              <a:rPr lang="cs-CZ" altLang="cs-CZ" sz="2000" dirty="0"/>
              <a:t>účel: odstranit zatím existující opatření s rovnocenným účinkem</a:t>
            </a:r>
          </a:p>
          <a:p>
            <a:r>
              <a:rPr lang="cs-CZ" altLang="cs-CZ" sz="2000" dirty="0"/>
              <a:t>proto nutnost jejich vymezení </a:t>
            </a:r>
            <a:r>
              <a:rPr lang="cs-CZ" altLang="cs-CZ" sz="2000" b="1" i="1" dirty="0">
                <a:solidFill>
                  <a:srgbClr val="C00000"/>
                </a:solidFill>
              </a:rPr>
              <a:t>(omezují dovoz zvýhodňováním domácího zboží)</a:t>
            </a:r>
            <a:r>
              <a:rPr lang="cs-CZ" altLang="cs-CZ" sz="2000" b="1" dirty="0"/>
              <a:t>: </a:t>
            </a:r>
          </a:p>
          <a:p>
            <a:pPr lvl="1"/>
            <a:r>
              <a:rPr lang="cs-CZ" altLang="cs-CZ" sz="2000" b="1" dirty="0"/>
              <a:t>diskriminační (</a:t>
            </a:r>
            <a:r>
              <a:rPr lang="cs-CZ" altLang="cs-CZ" sz="2000" b="1"/>
              <a:t>odlišný režim dováženého a tuzemského zboží)</a:t>
            </a:r>
            <a:endParaRPr lang="cs-CZ" altLang="cs-CZ" sz="2000" b="1" dirty="0"/>
          </a:p>
          <a:p>
            <a:pPr lvl="1"/>
            <a:r>
              <a:rPr lang="cs-CZ" altLang="cs-CZ" sz="2000" b="1" dirty="0"/>
              <a:t>nediskriminační (stejný režim – vadí jen při zneužití)</a:t>
            </a:r>
          </a:p>
          <a:p>
            <a:pPr lvl="2"/>
            <a:r>
              <a:rPr lang="cs-CZ" altLang="cs-CZ" sz="1600" dirty="0"/>
              <a:t>judikát </a:t>
            </a:r>
            <a:r>
              <a:rPr lang="cs-CZ" altLang="cs-CZ" sz="1600" dirty="0" err="1"/>
              <a:t>Rau</a:t>
            </a:r>
            <a:r>
              <a:rPr lang="cs-CZ" altLang="cs-CZ" sz="1600" dirty="0"/>
              <a:t> 261/81 – margarín v Belgii povinně v kostkách (balení výrobku)</a:t>
            </a:r>
          </a:p>
          <a:p>
            <a:pPr lvl="2"/>
            <a:r>
              <a:rPr lang="cs-CZ" altLang="cs-CZ" sz="1600" dirty="0"/>
              <a:t>uvedení země původu zboží – nežádoucí (předsudky) (označování výrobku)</a:t>
            </a:r>
          </a:p>
          <a:p>
            <a:r>
              <a:rPr lang="cs-CZ" altLang="cs-CZ" sz="2000" dirty="0"/>
              <a:t>demonstrativní výčet opatření</a:t>
            </a:r>
          </a:p>
          <a:p>
            <a:r>
              <a:rPr lang="cs-CZ" altLang="cs-CZ" sz="2000" dirty="0"/>
              <a:t>převzato a někdy překonáno judikaturou – někdy přísnější (</a:t>
            </a:r>
            <a:r>
              <a:rPr lang="cs-CZ" altLang="cs-CZ" sz="2000" dirty="0" err="1"/>
              <a:t>Dassonville</a:t>
            </a:r>
            <a:r>
              <a:rPr lang="cs-CZ" altLang="cs-CZ" sz="2000" dirty="0"/>
              <a:t>)</a:t>
            </a:r>
          </a:p>
          <a:p>
            <a:r>
              <a:rPr lang="cs-CZ" altLang="cs-CZ" sz="2000" dirty="0"/>
              <a:t>ale dodnes se na ni Soudní dvůr odvolává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587501-80DB-4418-AF0D-9B3866C01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018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600" dirty="0"/>
              <a:t>Kvantitativní omezení dovozu a </a:t>
            </a:r>
            <a:r>
              <a:rPr lang="cs-CZ" altLang="cs-CZ" sz="3600" dirty="0">
                <a:solidFill>
                  <a:srgbClr val="CC0000"/>
                </a:solidFill>
              </a:rPr>
              <a:t>opatření s rovnocenným účinkem 2</a:t>
            </a:r>
            <a:r>
              <a:rPr lang="cs-CZ" altLang="cs-CZ" sz="36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6BB6D98-86EB-4519-9254-315A1376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817938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dirty="0"/>
              <a:t>Neadekvátní šíře „</a:t>
            </a:r>
            <a:r>
              <a:rPr lang="cs-CZ" altLang="cs-CZ" dirty="0" err="1"/>
              <a:t>dassonvillské</a:t>
            </a:r>
            <a:r>
              <a:rPr lang="cs-CZ" altLang="cs-CZ" dirty="0"/>
              <a:t>“ definice </a:t>
            </a:r>
          </a:p>
          <a:p>
            <a:pPr eaLnBrk="1" hangingPunct="1"/>
            <a:r>
              <a:rPr lang="cs-CZ" altLang="cs-CZ" b="1" dirty="0" err="1">
                <a:solidFill>
                  <a:srgbClr val="CC0000"/>
                </a:solidFill>
              </a:rPr>
              <a:t>Cassis</a:t>
            </a:r>
            <a:r>
              <a:rPr lang="cs-CZ" altLang="cs-CZ" b="1" dirty="0">
                <a:solidFill>
                  <a:srgbClr val="CC0000"/>
                </a:solidFill>
              </a:rPr>
              <a:t> de Dijon (120/78):</a:t>
            </a:r>
            <a:r>
              <a:rPr lang="cs-CZ" altLang="cs-CZ" dirty="0"/>
              <a:t> další odůvodněná omezení: </a:t>
            </a:r>
          </a:p>
          <a:p>
            <a:pPr lvl="1" eaLnBrk="1" hangingPunct="1"/>
            <a:r>
              <a:rPr lang="cs-CZ" altLang="cs-CZ" b="1" dirty="0">
                <a:solidFill>
                  <a:srgbClr val="C00000"/>
                </a:solidFill>
              </a:rPr>
              <a:t>kategorické požadavky </a:t>
            </a:r>
            <a:r>
              <a:rPr lang="cs-CZ" altLang="cs-CZ" dirty="0"/>
              <a:t>(vitální zájmy) státu uznávané komunitárním (unijním) právem</a:t>
            </a:r>
          </a:p>
          <a:p>
            <a:pPr lvl="1" eaLnBrk="1" hangingPunct="1"/>
            <a:r>
              <a:rPr lang="cs-CZ" altLang="cs-CZ" b="1" dirty="0">
                <a:solidFill>
                  <a:srgbClr val="C00000"/>
                </a:solidFill>
              </a:rPr>
              <a:t>proporcionalita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C00000"/>
                </a:solidFill>
              </a:rPr>
              <a:t>a nezbytnost </a:t>
            </a:r>
            <a:r>
              <a:rPr lang="cs-CZ" altLang="cs-CZ" dirty="0"/>
              <a:t>jejich uplatnění</a:t>
            </a:r>
          </a:p>
          <a:p>
            <a:pPr lvl="1" eaLnBrk="1" hangingPunct="1"/>
            <a:r>
              <a:rPr lang="cs-CZ" altLang="cs-CZ" dirty="0">
                <a:solidFill>
                  <a:srgbClr val="C00000"/>
                </a:solidFill>
              </a:rPr>
              <a:t>nesmí být diskriminační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C4DEFF-D496-4152-B5A5-7466DC1F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28215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</a:t>
            </a:r>
            <a:r>
              <a:rPr lang="cs-CZ" altLang="cs-CZ" sz="3200" dirty="0">
                <a:solidFill>
                  <a:srgbClr val="CC0000"/>
                </a:solidFill>
              </a:rPr>
              <a:t>opatření s rovnocenným účinkem 3</a:t>
            </a:r>
            <a:r>
              <a:rPr lang="cs-CZ" altLang="cs-CZ" sz="3200" dirty="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8AAC72-AB8B-41CE-BE36-8BD0D6AA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609505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400" dirty="0"/>
              <a:t>další narušení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sz="1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důsledek absurdit zákazu nedělního prodeje v GB (rozsudek </a:t>
            </a:r>
            <a:r>
              <a:rPr lang="cs-CZ" sz="1800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Torfaen</a:t>
            </a:r>
            <a:r>
              <a:rPr lang="cs-CZ" sz="1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145/88). Jednalo se o zákaz nedělního prodeje některého zboží v Anglii a Walesu, který se vztahoval na zboží bez ohledu na jeho původ. Soud uvedl, že pokud tato pravidla </a:t>
            </a:r>
            <a:r>
              <a:rPr lang="cs-CZ" sz="1800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nečiní prodej dováženého zboží</a:t>
            </a:r>
            <a:r>
              <a:rPr lang="cs-CZ" sz="1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nikterak </a:t>
            </a:r>
            <a:r>
              <a:rPr lang="cs-CZ" sz="1800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obtížnějším</a:t>
            </a:r>
            <a:r>
              <a:rPr lang="cs-CZ" sz="1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oproti prodeji domácí produkce a jsou aplikována </a:t>
            </a:r>
            <a:r>
              <a:rPr lang="cs-CZ" sz="1800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proporcionálně</a:t>
            </a:r>
            <a:r>
              <a:rPr lang="cs-CZ" sz="1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, pak nejsou v rozporu s článkem 34 (</a:t>
            </a:r>
            <a:r>
              <a:rPr lang="cs-CZ" sz="1800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příliš flexibilní</a:t>
            </a:r>
            <a:r>
              <a:rPr lang="cs-CZ" sz="18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). Zhodnocení proporcionality těchto opatření ponechána na národních soudech. Nicméně anglické soudy rozhodovaly nejednotně a Soudní dvůr tak definitivně rozhodl, že tento způsob prodeje je v souladu s evropským právem. Soud následně hledal nějaké obecnější doktrinální řešení pro sporné způsoby prodeje zboží.</a:t>
            </a:r>
            <a:endParaRPr lang="cs-CZ" altLang="cs-CZ" sz="1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Keck</a:t>
            </a:r>
            <a:r>
              <a:rPr lang="cs-CZ" altLang="cs-CZ" sz="2400" b="1" dirty="0">
                <a:solidFill>
                  <a:srgbClr val="CC0000"/>
                </a:solidFill>
              </a:rPr>
              <a:t> a </a:t>
            </a:r>
            <a:r>
              <a:rPr lang="cs-CZ" altLang="cs-CZ" sz="2400" b="1" dirty="0" err="1">
                <a:solidFill>
                  <a:srgbClr val="CC0000"/>
                </a:solidFill>
              </a:rPr>
              <a:t>Mithouard</a:t>
            </a:r>
            <a:r>
              <a:rPr lang="cs-CZ" altLang="cs-CZ" sz="2400" b="1" dirty="0">
                <a:solidFill>
                  <a:srgbClr val="CC0000"/>
                </a:solidFill>
              </a:rPr>
              <a:t> (C-267,268/91):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u="sng" dirty="0"/>
              <a:t>nediskriminační</a:t>
            </a:r>
            <a:r>
              <a:rPr lang="cs-CZ" altLang="cs-CZ" sz="2400" dirty="0"/>
              <a:t> marketingové metody přípustné</a:t>
            </a:r>
          </a:p>
          <a:p>
            <a:pPr eaLnBrk="1" hangingPunct="1"/>
            <a:r>
              <a:rPr lang="cs-CZ" altLang="cs-CZ" sz="2400" dirty="0"/>
              <a:t>faktická opatření členského státu, nečinnost </a:t>
            </a:r>
            <a:r>
              <a:rPr lang="cs-CZ" altLang="cs-CZ" sz="2400" b="1" dirty="0">
                <a:solidFill>
                  <a:srgbClr val="FF3300"/>
                </a:solidFill>
              </a:rPr>
              <a:t>(jahody)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 Kvantitativní omezení dovozu a </a:t>
            </a:r>
            <a:r>
              <a:rPr lang="cs-CZ" altLang="cs-CZ" sz="4000">
                <a:solidFill>
                  <a:schemeClr val="tx1"/>
                </a:solidFill>
              </a:rPr>
              <a:t>opatření s rovnocenným účinkem:</a:t>
            </a:r>
            <a:r>
              <a:rPr lang="cs-CZ" altLang="cs-CZ">
                <a:solidFill>
                  <a:srgbClr val="CC0000"/>
                </a:solidFill>
              </a:rPr>
              <a:t> dovolené výjimky</a:t>
            </a:r>
            <a:r>
              <a:rPr lang="cs-CZ" altLang="cs-CZ" sz="4000"/>
              <a:t> </a:t>
            </a:r>
            <a:r>
              <a:rPr lang="cs-CZ" altLang="cs-CZ" sz="4000">
                <a:solidFill>
                  <a:srgbClr val="CC0000"/>
                </a:solidFill>
              </a:rPr>
              <a:t>(čl. 36 SFEU)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/>
              <a:t>ochrana  veřejné mravnosti</a:t>
            </a:r>
          </a:p>
          <a:p>
            <a:pPr eaLnBrk="1" hangingPunct="1"/>
            <a:r>
              <a:rPr lang="cs-CZ" altLang="cs-CZ" sz="2800"/>
              <a:t>ochrana  veřejného pořádku a bezpečnosti</a:t>
            </a:r>
          </a:p>
          <a:p>
            <a:pPr eaLnBrk="1" hangingPunct="1"/>
            <a:r>
              <a:rPr lang="cs-CZ" altLang="cs-CZ" sz="2800"/>
              <a:t>ochrana  života a zdraví</a:t>
            </a:r>
          </a:p>
          <a:p>
            <a:pPr eaLnBrk="1" hangingPunct="1"/>
            <a:r>
              <a:rPr lang="cs-CZ" altLang="cs-CZ" sz="2800"/>
              <a:t>ochrana  kulturního bohatství</a:t>
            </a:r>
          </a:p>
          <a:p>
            <a:pPr eaLnBrk="1" hangingPunct="1"/>
            <a:r>
              <a:rPr lang="cs-CZ" altLang="cs-CZ" sz="2800"/>
              <a:t>ochrana  práv k duševnímu vlastnictví</a:t>
            </a:r>
          </a:p>
          <a:p>
            <a:pPr eaLnBrk="1" hangingPunct="1"/>
            <a:r>
              <a:rPr lang="cs-CZ" altLang="cs-CZ" sz="2800">
                <a:solidFill>
                  <a:srgbClr val="0000FF"/>
                </a:solidFill>
              </a:rPr>
              <a:t>DŮLEŽITÁ obecná podmínka: není svévolná diskriminace ani skryté omezování obchodu</a:t>
            </a:r>
          </a:p>
          <a:p>
            <a:pPr eaLnBrk="1" hangingPunct="1"/>
            <a:endParaRPr lang="cs-CZ" altLang="cs-CZ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samostatná unijní úprava (primární, nařízení) – paralelně s </a:t>
            </a:r>
            <a:r>
              <a:rPr lang="cs-CZ" altLang="cs-CZ" dirty="0" err="1"/>
              <a:t>vnitrostát</a:t>
            </a:r>
            <a:r>
              <a:rPr lang="cs-CZ" altLang="cs-CZ" dirty="0"/>
              <a:t>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zajímají nás směrnice?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4691AA9-8DFE-408E-8DC9-C6FE8CD64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Metodika určování přípustnosti opatření: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A42BB71-A24B-4579-B2A0-B3527E12B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8013" cy="4208462"/>
          </a:xfrm>
        </p:spPr>
        <p:txBody>
          <a:bodyPr/>
          <a:lstStyle/>
          <a:p>
            <a:pPr eaLnBrk="1" hangingPunct="1"/>
            <a:r>
              <a:rPr lang="cs-CZ" altLang="cs-CZ"/>
              <a:t>výjimka podle čl. 36: </a:t>
            </a:r>
          </a:p>
          <a:p>
            <a:pPr lvl="1" eaLnBrk="1" hangingPunct="1"/>
            <a:r>
              <a:rPr lang="cs-CZ" altLang="cs-CZ"/>
              <a:t> </a:t>
            </a:r>
            <a:r>
              <a:rPr lang="cs-CZ" altLang="cs-CZ" b="1">
                <a:solidFill>
                  <a:srgbClr val="009900"/>
                </a:solidFill>
              </a:rPr>
              <a:t>ANO – </a:t>
            </a:r>
            <a:r>
              <a:rPr lang="cs-CZ" altLang="cs-CZ">
                <a:solidFill>
                  <a:srgbClr val="009900"/>
                </a:solidFill>
              </a:rPr>
              <a:t>opatření přípustné</a:t>
            </a:r>
          </a:p>
          <a:p>
            <a:pPr lvl="1" eaLnBrk="1" hangingPunct="1"/>
            <a:r>
              <a:rPr lang="cs-CZ" altLang="cs-CZ" b="1">
                <a:solidFill>
                  <a:srgbClr val="CC0000"/>
                </a:solidFill>
              </a:rPr>
              <a:t> NE – </a:t>
            </a:r>
            <a:r>
              <a:rPr lang="cs-CZ" altLang="cs-CZ">
                <a:solidFill>
                  <a:srgbClr val="CC0000"/>
                </a:solidFill>
              </a:rPr>
              <a:t>pokračování k judikatuře ESD</a:t>
            </a:r>
          </a:p>
          <a:p>
            <a:pPr eaLnBrk="1" hangingPunct="1"/>
            <a:r>
              <a:rPr lang="cs-CZ" altLang="cs-CZ"/>
              <a:t>výjimka obsažená v judikatuře k čl. 34:</a:t>
            </a:r>
          </a:p>
          <a:p>
            <a:pPr lvl="1" eaLnBrk="1" hangingPunct="1"/>
            <a:r>
              <a:rPr lang="cs-CZ" altLang="cs-CZ" b="1"/>
              <a:t> </a:t>
            </a:r>
            <a:r>
              <a:rPr lang="cs-CZ" altLang="cs-CZ" b="1">
                <a:solidFill>
                  <a:srgbClr val="009900"/>
                </a:solidFill>
              </a:rPr>
              <a:t>ANO</a:t>
            </a:r>
            <a:r>
              <a:rPr lang="cs-CZ" altLang="cs-CZ">
                <a:solidFill>
                  <a:srgbClr val="009900"/>
                </a:solidFill>
              </a:rPr>
              <a:t> – opatření přípustné</a:t>
            </a:r>
          </a:p>
          <a:p>
            <a:pPr lvl="1" eaLnBrk="1" hangingPunct="1"/>
            <a:r>
              <a:rPr lang="cs-CZ" altLang="cs-CZ"/>
              <a:t> </a:t>
            </a:r>
            <a:r>
              <a:rPr lang="cs-CZ" altLang="cs-CZ" b="1">
                <a:solidFill>
                  <a:srgbClr val="CC0000"/>
                </a:solidFill>
              </a:rPr>
              <a:t>NE</a:t>
            </a:r>
            <a:r>
              <a:rPr lang="cs-CZ" altLang="cs-CZ">
                <a:solidFill>
                  <a:srgbClr val="CC0000"/>
                </a:solidFill>
              </a:rPr>
              <a:t> – opatření definitivně nepřípustné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69FB3-A079-4F0D-91CC-649E941E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244755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Podmínky pro pohyb zboží </a:t>
            </a:r>
            <a:br>
              <a:rPr lang="cs-CZ" sz="3600" dirty="0"/>
            </a:br>
            <a:r>
              <a:rPr lang="cs-CZ" sz="3600" dirty="0"/>
              <a:t>Jak se řeší různé (konfliktní) požadavky na zboží (vč. dováženého)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558179A-341A-4EA6-BE15-6F0CFC86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8013" cy="3487663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Různé požadavky na zboží uváděné na trh se řeší:</a:t>
            </a:r>
          </a:p>
          <a:p>
            <a:pPr lvl="1"/>
            <a:r>
              <a:rPr lang="cs-CZ" altLang="cs-CZ" dirty="0"/>
              <a:t>harmonizací (sjednocením) podmínek (norem)</a:t>
            </a:r>
          </a:p>
          <a:p>
            <a:pPr lvl="1"/>
            <a:r>
              <a:rPr lang="cs-CZ" altLang="cs-CZ" dirty="0"/>
              <a:t>vzájemným uznáváním podmínek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Právní režim EU tvoří:</a:t>
            </a:r>
          </a:p>
          <a:p>
            <a:pPr lvl="1" eaLnBrk="1" hangingPunct="1"/>
            <a:r>
              <a:rPr lang="cs-CZ" altLang="cs-CZ" sz="3200"/>
              <a:t>vlastní </a:t>
            </a:r>
            <a:r>
              <a:rPr lang="cs-CZ" altLang="cs-CZ" sz="3200" b="1">
                <a:solidFill>
                  <a:srgbClr val="FF0000"/>
                </a:solidFill>
              </a:rPr>
              <a:t>předpisy EU</a:t>
            </a:r>
            <a:r>
              <a:rPr lang="cs-CZ" altLang="cs-CZ" sz="3200"/>
              <a:t> – primární právo, nařízení platné ve všech členských státech</a:t>
            </a:r>
          </a:p>
          <a:p>
            <a:pPr lvl="1" eaLnBrk="1" hangingPunct="1"/>
            <a:r>
              <a:rPr lang="cs-CZ" altLang="cs-CZ" sz="3200"/>
              <a:t>právní předpisy </a:t>
            </a:r>
            <a:r>
              <a:rPr lang="cs-CZ" altLang="cs-CZ" sz="3200" b="1">
                <a:solidFill>
                  <a:srgbClr val="FF0000"/>
                </a:solidFill>
              </a:rPr>
              <a:t>členských států</a:t>
            </a:r>
            <a:r>
              <a:rPr lang="cs-CZ" altLang="cs-CZ" sz="3200"/>
              <a:t> přizpůsobené (modifikované) podle směrnic</a:t>
            </a:r>
            <a:r>
              <a:rPr lang="cs-CZ" altLang="cs-CZ" sz="3200">
                <a:solidFill>
                  <a:srgbClr val="0000FF"/>
                </a:solidFill>
              </a:rPr>
              <a:t>    = výsledek </a:t>
            </a:r>
            <a:r>
              <a:rPr lang="cs-CZ" altLang="cs-CZ" sz="3200" b="1">
                <a:solidFill>
                  <a:srgbClr val="0000FF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3200">
                <a:solidFill>
                  <a:srgbClr val="0000FF"/>
                </a:solidFill>
              </a:rPr>
              <a:t> </a:t>
            </a:r>
          </a:p>
          <a:p>
            <a:pPr lvl="2" eaLnBrk="1" hangingPunct="1"/>
            <a:r>
              <a:rPr lang="cs-CZ" altLang="cs-CZ" sz="2800">
                <a:solidFill>
                  <a:srgbClr val="660033"/>
                </a:solidFill>
              </a:rPr>
              <a:t>předěl: 1986 – JEA (kvalifikovaná většina)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487"/>
          </a:xfrm>
          <a:solidFill>
            <a:srgbClr val="FFFF99"/>
          </a:solidFill>
        </p:spPr>
        <p:txBody>
          <a:bodyPr/>
          <a:lstStyle/>
          <a:p>
            <a:r>
              <a:rPr lang="cs-CZ" altLang="cs-CZ"/>
              <a:t>Postupy při harmonizaci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8013" cy="57483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1400" dirty="0">
                <a:solidFill>
                  <a:srgbClr val="990000"/>
                </a:solidFill>
              </a:rPr>
              <a:t>Čl. </a:t>
            </a:r>
            <a:r>
              <a:rPr lang="cs-CZ" sz="1600" b="1" dirty="0">
                <a:solidFill>
                  <a:schemeClr val="tx1"/>
                </a:solidFill>
              </a:rPr>
              <a:t>113:</a:t>
            </a:r>
            <a:r>
              <a:rPr lang="cs-CZ" sz="1400" dirty="0">
                <a:solidFill>
                  <a:srgbClr val="990000"/>
                </a:solidFill>
              </a:rPr>
              <a:t> Rada </a:t>
            </a:r>
            <a:r>
              <a:rPr lang="cs-CZ" sz="1400" u="sng" dirty="0">
                <a:solidFill>
                  <a:srgbClr val="990000"/>
                </a:solidFill>
              </a:rPr>
              <a:t>zvláštním legislativním postupem </a:t>
            </a:r>
            <a:r>
              <a:rPr lang="cs-CZ" sz="1400" dirty="0">
                <a:solidFill>
                  <a:srgbClr val="990000"/>
                </a:solidFill>
              </a:rPr>
              <a:t>a po konzultaci s Evropským parlamentem a Hospodářským a sociálním výborem </a:t>
            </a:r>
            <a:r>
              <a:rPr lang="cs-CZ" sz="1400" u="sng" dirty="0">
                <a:solidFill>
                  <a:srgbClr val="990000"/>
                </a:solidFill>
              </a:rPr>
              <a:t>jednomyslně </a:t>
            </a:r>
            <a:r>
              <a:rPr lang="cs-CZ" sz="1400" dirty="0">
                <a:solidFill>
                  <a:srgbClr val="990000"/>
                </a:solidFill>
              </a:rPr>
              <a:t>přijme ustanovení k harmonizaci právních předpisů týkajících se daní z obratu, spotřebních daní a jiných </a:t>
            </a:r>
            <a:r>
              <a:rPr lang="cs-CZ" sz="1600" b="1" dirty="0">
                <a:solidFill>
                  <a:srgbClr val="990000"/>
                </a:solidFill>
              </a:rPr>
              <a:t>nepřímých daní </a:t>
            </a:r>
            <a:r>
              <a:rPr lang="cs-CZ" sz="1400" dirty="0">
                <a:solidFill>
                  <a:srgbClr val="990000"/>
                </a:solidFill>
              </a:rPr>
              <a:t>v rozsahu, ...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dirty="0">
                <a:highlight>
                  <a:srgbClr val="FFFF00"/>
                </a:highlight>
              </a:rPr>
              <a:t>** Čl. </a:t>
            </a:r>
            <a:r>
              <a:rPr lang="cs-CZ" sz="1600" b="1" dirty="0">
                <a:highlight>
                  <a:srgbClr val="FFFF00"/>
                </a:highlight>
              </a:rPr>
              <a:t>114:</a:t>
            </a:r>
            <a:r>
              <a:rPr lang="cs-CZ" sz="1400" dirty="0">
                <a:highlight>
                  <a:srgbClr val="FFFF00"/>
                </a:highlight>
              </a:rPr>
              <a:t> </a:t>
            </a:r>
            <a:r>
              <a:rPr lang="cs-CZ" sz="1400" b="1" dirty="0">
                <a:highlight>
                  <a:srgbClr val="FFFF00"/>
                </a:highlight>
              </a:rPr>
              <a:t>Evropský parlament a Rada </a:t>
            </a:r>
            <a:r>
              <a:rPr lang="cs-CZ" sz="1600" b="1" u="sng" dirty="0">
                <a:highlight>
                  <a:srgbClr val="FFFF00"/>
                </a:highlight>
              </a:rPr>
              <a:t>řádným </a:t>
            </a:r>
            <a:r>
              <a:rPr lang="cs-CZ" sz="1400" b="1" u="sng" dirty="0">
                <a:highlight>
                  <a:srgbClr val="FFFF00"/>
                </a:highlight>
              </a:rPr>
              <a:t>legislativním postupem</a:t>
            </a:r>
            <a:r>
              <a:rPr lang="cs-CZ" sz="1400" dirty="0">
                <a:highlight>
                  <a:srgbClr val="FFFF00"/>
                </a:highlight>
              </a:rPr>
              <a:t> … přijímají opatření ke sbližování ustanovení právních a správních předpisů členských států, </a:t>
            </a:r>
            <a:r>
              <a:rPr lang="cs-CZ" sz="1600" b="1" dirty="0">
                <a:solidFill>
                  <a:srgbClr val="FF0000"/>
                </a:solidFill>
                <a:highlight>
                  <a:srgbClr val="FFFF00"/>
                </a:highlight>
              </a:rPr>
              <a:t>jejichž účelem je vytvoření a fungování vnitřního trhu (</a:t>
            </a:r>
            <a:r>
              <a:rPr lang="cs-CZ" sz="16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přímo vytvářejí</a:t>
            </a:r>
            <a:r>
              <a:rPr lang="cs-CZ" sz="1600" b="1" dirty="0">
                <a:solidFill>
                  <a:srgbClr val="FF0000"/>
                </a:solidFill>
                <a:highlight>
                  <a:srgbClr val="FFFF00"/>
                </a:highlight>
              </a:rPr>
              <a:t>).</a:t>
            </a:r>
            <a:endParaRPr lang="cs-CZ" sz="16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>
              <a:buFont typeface="Arial" charset="0"/>
              <a:buChar char="•"/>
              <a:defRPr/>
            </a:pPr>
            <a:r>
              <a:rPr lang="cs-CZ" sz="1200" b="1" i="1" dirty="0"/>
              <a:t>Nevztahuje se na ustanovení o </a:t>
            </a:r>
            <a:r>
              <a:rPr lang="cs-CZ" sz="1200" b="1" i="1" u="sng" dirty="0"/>
              <a:t>daních,</a:t>
            </a:r>
            <a:r>
              <a:rPr lang="cs-CZ" sz="1200" b="1" i="1" dirty="0"/>
              <a:t> ustanovení týkající se volného pohybu osob, ani na ustanovení týkající se práv a zájmů zaměstnanců.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b="1" dirty="0">
                <a:solidFill>
                  <a:schemeClr val="accent6"/>
                </a:solidFill>
                <a:highlight>
                  <a:srgbClr val="FFFF00"/>
                </a:highlight>
              </a:rPr>
              <a:t>4. VÝJIMKY (POJISTKY PRO DŮSLEDKY UPLATNĚNÍ KVALIFIKOVANÉ VĚTŠINY):</a:t>
            </a:r>
            <a:r>
              <a:rPr lang="cs-CZ" sz="1400" b="1" dirty="0">
                <a:solidFill>
                  <a:schemeClr val="accent6"/>
                </a:solidFill>
              </a:rPr>
              <a:t> Pokládá-li členský stát po přijetí harmonizačních opatření za nezbytné </a:t>
            </a:r>
            <a:r>
              <a:rPr lang="cs-CZ" sz="1400" b="1" u="sng" dirty="0">
                <a:solidFill>
                  <a:schemeClr val="accent6"/>
                </a:solidFill>
              </a:rPr>
              <a:t>ponechat si</a:t>
            </a:r>
            <a:r>
              <a:rPr lang="cs-CZ" sz="1400" b="1" dirty="0">
                <a:solidFill>
                  <a:schemeClr val="accent6"/>
                </a:solidFill>
              </a:rPr>
              <a:t> vlastní vnitrostátní předpisy ze závažných důvodů uvedených v článku 36 nebo týkající se ochrany životního nebo pracovního prostředí, oznámí je Komisi spolu s důvody pro jejich ponechání.</a:t>
            </a:r>
            <a:endParaRPr lang="cs-CZ" sz="1400" dirty="0">
              <a:solidFill>
                <a:schemeClr val="accent6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dirty="0">
                <a:solidFill>
                  <a:schemeClr val="accent6"/>
                </a:solidFill>
              </a:rPr>
              <a:t>5. Pokládá-li členský stát po přijetí harmonizačních opatření za nezbytné </a:t>
            </a:r>
            <a:r>
              <a:rPr lang="cs-CZ" sz="1400" b="1" u="sng" dirty="0">
                <a:solidFill>
                  <a:schemeClr val="accent6"/>
                </a:solidFill>
              </a:rPr>
              <a:t>zavést</a:t>
            </a:r>
            <a:r>
              <a:rPr lang="cs-CZ" sz="1400" dirty="0">
                <a:solidFill>
                  <a:schemeClr val="accent6"/>
                </a:solidFill>
              </a:rPr>
              <a:t> vnitrostátní předpisy, opírající se o nové vědecké poznatky </a:t>
            </a:r>
            <a:r>
              <a:rPr lang="cs-CZ" sz="1400" u="sng" dirty="0">
                <a:solidFill>
                  <a:schemeClr val="accent6"/>
                </a:solidFill>
              </a:rPr>
              <a:t>k ochraně životního prostředí nebo pracovního prostředí, </a:t>
            </a:r>
            <a:r>
              <a:rPr lang="cs-CZ" sz="1400" dirty="0">
                <a:solidFill>
                  <a:schemeClr val="accent6"/>
                </a:solidFill>
              </a:rPr>
              <a:t>z důvodu zvláštního problému, který se objeví dodatečně oznámí zamýšlené předpisy Komisi spolu s důvody pro jejich zavedení.</a:t>
            </a:r>
          </a:p>
          <a:p>
            <a:pPr>
              <a:buFont typeface="Arial" charset="0"/>
              <a:buChar char="•"/>
              <a:defRPr/>
            </a:pPr>
            <a:r>
              <a:rPr lang="cs-CZ" sz="1400" b="1" dirty="0">
                <a:solidFill>
                  <a:schemeClr val="accent6"/>
                </a:solidFill>
              </a:rPr>
              <a:t>6. Komise ...  dotyčné vnitrostátní právní předpisy </a:t>
            </a:r>
            <a:r>
              <a:rPr lang="cs-CZ" sz="1400" b="1" u="sng" dirty="0">
                <a:solidFill>
                  <a:schemeClr val="accent6"/>
                </a:solidFill>
              </a:rPr>
              <a:t>schválí nebo zamítne</a:t>
            </a:r>
            <a:r>
              <a:rPr lang="cs-CZ" sz="1400" b="1" dirty="0">
                <a:solidFill>
                  <a:schemeClr val="accent6"/>
                </a:solidFill>
              </a:rPr>
              <a:t> poté, co prověří, zda neslouží jako </a:t>
            </a:r>
            <a:r>
              <a:rPr lang="cs-CZ" sz="1400" b="1" u="sng" dirty="0">
                <a:solidFill>
                  <a:schemeClr val="accent6"/>
                </a:solidFill>
              </a:rPr>
              <a:t>prostředek svévolné diskriminace </a:t>
            </a:r>
            <a:r>
              <a:rPr lang="cs-CZ" sz="1400" b="1" dirty="0">
                <a:solidFill>
                  <a:schemeClr val="accent6"/>
                </a:solidFill>
              </a:rPr>
              <a:t>nebo zastřeného omezování obchodu mezi členskými státy a nenarušují fungování vnitřního trhu.</a:t>
            </a:r>
            <a:endParaRPr lang="cs-CZ" sz="1400" dirty="0">
              <a:solidFill>
                <a:schemeClr val="accent6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dirty="0"/>
              <a:t>** Čl</a:t>
            </a:r>
            <a:r>
              <a:rPr lang="cs-CZ" sz="1600" b="1" dirty="0"/>
              <a:t>. 115: </a:t>
            </a:r>
            <a:r>
              <a:rPr lang="cs-CZ" sz="1400" dirty="0"/>
              <a:t>Aniž je dotčen článek 114, Rada </a:t>
            </a:r>
            <a:r>
              <a:rPr lang="cs-CZ" sz="1600" b="1" u="sng" dirty="0"/>
              <a:t>zvláštním</a:t>
            </a:r>
            <a:r>
              <a:rPr lang="cs-CZ" sz="1400" b="1" u="sng" dirty="0"/>
              <a:t> legislativním postupem</a:t>
            </a:r>
            <a:r>
              <a:rPr lang="cs-CZ" sz="1400" b="1" dirty="0"/>
              <a:t> a po konzultaci s Evropským parlamentem</a:t>
            </a:r>
            <a:r>
              <a:rPr lang="cs-CZ" sz="1400" dirty="0"/>
              <a:t> a Hospodářským a sociálním výborem jednomyslně přijímá směrnice o sbližování právních a správních předpisů členských států, </a:t>
            </a:r>
            <a:r>
              <a:rPr lang="cs-CZ" sz="1400" dirty="0">
                <a:solidFill>
                  <a:srgbClr val="FF3300"/>
                </a:solidFill>
              </a:rPr>
              <a:t>které mají </a:t>
            </a:r>
            <a:r>
              <a:rPr lang="cs-CZ" sz="1600" b="1" dirty="0">
                <a:solidFill>
                  <a:srgbClr val="FF0000"/>
                </a:solidFill>
              </a:rPr>
              <a:t>přímý vliv na vytváření nebo fungování vnitřního trhu (</a:t>
            </a:r>
            <a:r>
              <a:rPr lang="cs-CZ" sz="1600" b="1" u="sng" dirty="0">
                <a:solidFill>
                  <a:srgbClr val="FF0000"/>
                </a:solidFill>
              </a:rPr>
              <a:t>pouze ovlivňují</a:t>
            </a:r>
            <a:r>
              <a:rPr lang="cs-CZ" sz="1600" b="1" dirty="0">
                <a:solidFill>
                  <a:srgbClr val="FF0000"/>
                </a:solidFill>
              </a:rPr>
              <a:t>)</a:t>
            </a:r>
            <a:endParaRPr lang="cs-CZ" sz="1600" dirty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A090C-2C3B-44F2-928E-F5A2F28E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Technické</a:t>
            </a:r>
            <a:r>
              <a:rPr lang="pl-PL" dirty="0"/>
              <a:t> a </a:t>
            </a:r>
            <a:r>
              <a:rPr lang="pl-PL" dirty="0" err="1"/>
              <a:t>podobné</a:t>
            </a:r>
            <a:r>
              <a:rPr lang="pl-PL" dirty="0"/>
              <a:t>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10C1F5-6CB0-409A-85E4-70A42D979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4927823"/>
          </a:xfrm>
        </p:spPr>
        <p:txBody>
          <a:bodyPr/>
          <a:lstStyle/>
          <a:p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Nový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přístup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rychlý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):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směrnice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pro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velké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skupiny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výrobků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např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plynové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spotřebiče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lékařské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nástroje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) –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pouze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omezený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počet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požadavků</a:t>
            </a:r>
            <a:endParaRPr lang="pl-PL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Technické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normy k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těmto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směrnicím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vytvářejí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nevládní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organizace</a:t>
            </a:r>
            <a:endParaRPr lang="pl-PL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Certifikace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shoda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výrobku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se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směrnicemi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) –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provádějí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jednotlivé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státy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vzájemné</a:t>
            </a:r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dirty="0" err="1">
                <a:solidFill>
                  <a:schemeClr val="bg1">
                    <a:lumMod val="65000"/>
                  </a:schemeClr>
                </a:solidFill>
              </a:rPr>
              <a:t>uznávání</a:t>
            </a:r>
            <a:endParaRPr lang="pl-PL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l-PL" dirty="0">
                <a:solidFill>
                  <a:schemeClr val="bg1">
                    <a:lumMod val="65000"/>
                  </a:schemeClr>
                </a:solidFill>
              </a:rPr>
              <a:t>CE</a:t>
            </a:r>
          </a:p>
        </p:txBody>
      </p:sp>
    </p:spTree>
    <p:extLst>
      <p:ext uri="{BB962C8B-B14F-4D97-AF65-F5344CB8AC3E}">
        <p14:creationId xmlns:p14="http://schemas.microsoft.com/office/powerpoint/2010/main" val="1890360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D26E5-332E-4CB2-8901-EDA9EABC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Princip</a:t>
            </a:r>
            <a:r>
              <a:rPr lang="pl-PL" dirty="0"/>
              <a:t> </a:t>
            </a:r>
            <a:r>
              <a:rPr lang="pl-PL" dirty="0" err="1"/>
              <a:t>vzájemného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3E05E-89FD-464A-A9E4-3A550898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Cassis</a:t>
            </a:r>
            <a:r>
              <a:rPr lang="cs-CZ" sz="1800" dirty="0"/>
              <a:t> de Dijon: Šlo tehdy o spor, zdali může Německo (nebo jakákoli jiná země)  bránit v dovozu francouzského likéru </a:t>
            </a:r>
            <a:r>
              <a:rPr lang="cs-CZ" sz="1800" dirty="0" err="1"/>
              <a:t>Cassis</a:t>
            </a:r>
            <a:r>
              <a:rPr lang="cs-CZ" sz="1800" dirty="0"/>
              <a:t> de Dijon (nebo jakéhokoli jiného výrobku) </a:t>
            </a:r>
            <a:r>
              <a:rPr lang="cs-CZ" sz="1800" b="1" dirty="0"/>
              <a:t>jen proto, že neodpovídal německým nebo jiným předpisům </a:t>
            </a:r>
            <a:r>
              <a:rPr lang="cs-CZ" sz="1800" dirty="0"/>
              <a:t>pro tento druh nápojů nebo jiného výrobku. Nemůže, ale zde byl závěr zvrácen uplatněním kategorických požadavků. </a:t>
            </a:r>
          </a:p>
          <a:p>
            <a:r>
              <a:rPr lang="cs-CZ" sz="1800" dirty="0"/>
              <a:t>Od té doby platí ve vzájemném obchodě zásada, že </a:t>
            </a:r>
            <a:r>
              <a:rPr lang="cs-CZ" sz="1800" dirty="0">
                <a:highlight>
                  <a:srgbClr val="FFFF00"/>
                </a:highlight>
              </a:rPr>
              <a:t>výrobek legálně vyrobený a uvedený na trh v jednom členském státě musí mít </a:t>
            </a:r>
            <a:r>
              <a:rPr lang="cs-CZ" sz="1800" b="1" dirty="0">
                <a:highlight>
                  <a:srgbClr val="FFFF00"/>
                </a:highlight>
              </a:rPr>
              <a:t>volný přístup i na trhy všech ostatních členských zemí EU, bez ohledu na to, zda odpovídá předpisům těchto členských států</a:t>
            </a:r>
            <a:r>
              <a:rPr lang="cs-CZ" sz="1800" dirty="0">
                <a:highlight>
                  <a:srgbClr val="FFFF00"/>
                </a:highlight>
              </a:rPr>
              <a:t>. </a:t>
            </a:r>
            <a:r>
              <a:rPr lang="cs-CZ" sz="1800" dirty="0">
                <a:solidFill>
                  <a:srgbClr val="FF0000"/>
                </a:solidFill>
              </a:rPr>
              <a:t>Soud vycházel z toho, že všechny členské státy ochraňují na srovnatelné úrovni zdraví, bezpečnost a životní prostředí svých občanů a že mezi nimi neexistují zásadní rozdíly.</a:t>
            </a:r>
          </a:p>
          <a:p>
            <a:r>
              <a:rPr lang="cs-CZ" sz="1800" b="1" dirty="0"/>
              <a:t>Vzájemné uznávání výrobků</a:t>
            </a:r>
            <a:r>
              <a:rPr lang="cs-CZ" sz="1800" dirty="0"/>
              <a:t> se stalo vůdčí zásadou pro uvolnění vzájemného obchodu členských zemí. Podle odhadu kolem poloviny tohoto obchodu probíhá dnes podle těchto zásad.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459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DA4807FC-18B3-4A24-99A5-97155561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3200"/>
              <a:t>Princip vzájemného uznávání</a:t>
            </a:r>
            <a:br>
              <a:rPr lang="cs-CZ" altLang="cs-CZ" sz="3200"/>
            </a:br>
            <a:r>
              <a:rPr lang="cs-CZ" altLang="cs-CZ" sz="3200"/>
              <a:t>(nařízení 2019/515)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57541D29-4D57-4643-98EC-993370C8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113337"/>
          </a:xfrm>
        </p:spPr>
        <p:txBody>
          <a:bodyPr/>
          <a:lstStyle/>
          <a:p>
            <a:r>
              <a:rPr lang="cs-CZ" altLang="cs-CZ" sz="2000" b="1" dirty="0">
                <a:solidFill>
                  <a:srgbClr val="C00000"/>
                </a:solidFill>
              </a:rPr>
              <a:t>alternativa k harmonizaci (unifikaci) norem,</a:t>
            </a:r>
            <a:r>
              <a:rPr lang="cs-CZ" altLang="cs-CZ" sz="2000" dirty="0"/>
              <a:t> tedy požadavků na výrobky</a:t>
            </a:r>
          </a:p>
          <a:p>
            <a:r>
              <a:rPr lang="cs-CZ" altLang="cs-CZ" sz="2000" dirty="0"/>
              <a:t>zboží má splňovat určité </a:t>
            </a:r>
            <a:r>
              <a:rPr lang="cs-CZ" altLang="cs-CZ" sz="2000" b="1" dirty="0">
                <a:solidFill>
                  <a:srgbClr val="C00000"/>
                </a:solidFill>
              </a:rPr>
              <a:t>technické požadavky</a:t>
            </a:r>
            <a:r>
              <a:rPr lang="cs-CZ" altLang="cs-CZ" sz="2000" dirty="0">
                <a:solidFill>
                  <a:srgbClr val="C00000"/>
                </a:solidFill>
              </a:rPr>
              <a:t>, </a:t>
            </a:r>
            <a:r>
              <a:rPr lang="cs-CZ" altLang="cs-CZ" sz="2000" dirty="0"/>
              <a:t>např. na název, tvar, velikost, hmotnost, složení, označování nebo balení</a:t>
            </a:r>
          </a:p>
          <a:p>
            <a:r>
              <a:rPr lang="cs-CZ" altLang="cs-CZ" sz="2000" dirty="0"/>
              <a:t>u zboží či aspektů zboží, na které se harmonizační pravidla </a:t>
            </a:r>
            <a:r>
              <a:rPr lang="cs-CZ" altLang="cs-CZ" sz="2000" b="1" dirty="0"/>
              <a:t>nevztahují</a:t>
            </a:r>
            <a:r>
              <a:rPr lang="cs-CZ" altLang="cs-CZ" sz="2000" dirty="0"/>
              <a:t> vyčerpávajícím způsobem, uplatňuje se zásada vzájemného uznávání, </a:t>
            </a:r>
            <a:r>
              <a:rPr lang="cs-CZ" altLang="cs-CZ" sz="2000" dirty="0">
                <a:solidFill>
                  <a:srgbClr val="C00000"/>
                </a:solidFill>
              </a:rPr>
              <a:t>jak ji vymezil Soudní dvůr Evropské unie </a:t>
            </a:r>
            <a:r>
              <a:rPr lang="cs-CZ" altLang="cs-CZ" sz="2000" dirty="0"/>
              <a:t>(např. mléko UHT – 124/81, </a:t>
            </a:r>
            <a:r>
              <a:rPr lang="cs-CZ" altLang="cs-CZ" sz="2000" dirty="0" err="1"/>
              <a:t>Deserbais</a:t>
            </a:r>
            <a:r>
              <a:rPr lang="cs-CZ" altLang="cs-CZ" sz="2000" dirty="0"/>
              <a:t> / Eidam – 286/86)</a:t>
            </a:r>
          </a:p>
          <a:p>
            <a:r>
              <a:rPr lang="cs-CZ" altLang="cs-CZ" sz="2000" b="1" i="1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nesmějí zakázat na svém území prodej zboží uvedeného v souladu s právními předpisy na trh v jiném členském státě</a:t>
            </a:r>
          </a:p>
          <a:p>
            <a:r>
              <a:rPr lang="cs-CZ" altLang="cs-CZ" sz="2000" b="1" dirty="0">
                <a:solidFill>
                  <a:srgbClr val="000099"/>
                </a:solidFill>
              </a:rPr>
              <a:t>VÝJIMKY:</a:t>
            </a:r>
            <a:r>
              <a:rPr lang="cs-CZ" altLang="cs-CZ" sz="2000" dirty="0"/>
              <a:t> z důvodů stanovených v </a:t>
            </a:r>
            <a:r>
              <a:rPr lang="cs-CZ" altLang="cs-CZ" sz="2000" dirty="0">
                <a:solidFill>
                  <a:srgbClr val="C00000"/>
                </a:solidFill>
              </a:rPr>
              <a:t>článku 36 </a:t>
            </a:r>
            <a:r>
              <a:rPr lang="cs-CZ" altLang="cs-CZ" sz="2000" dirty="0"/>
              <a:t>SFEU nebo na základě jiných </a:t>
            </a:r>
            <a:r>
              <a:rPr lang="cs-CZ" altLang="cs-CZ" sz="2000" b="1" dirty="0">
                <a:solidFill>
                  <a:srgbClr val="C00000"/>
                </a:solidFill>
              </a:rPr>
              <a:t>naléhavých důvodů obecného zájmu (kategorických požadavků) </a:t>
            </a:r>
            <a:r>
              <a:rPr lang="cs-CZ" altLang="cs-CZ" sz="2000" dirty="0"/>
              <a:t>uznaných judikaturou Soudního dvora (zejm. ochrana spotřebitele, ochrana životního prostředí, veřejného zdraví a ochrana lidských práv) </a:t>
            </a:r>
            <a:r>
              <a:rPr lang="cs-CZ" altLang="cs-CZ" sz="2000" i="1" dirty="0">
                <a:solidFill>
                  <a:srgbClr val="0000FF"/>
                </a:solidFill>
              </a:rPr>
              <a:t>(</a:t>
            </a:r>
            <a:r>
              <a:rPr lang="cs-CZ" altLang="cs-CZ" sz="2000" i="1" dirty="0" err="1">
                <a:solidFill>
                  <a:srgbClr val="0000FF"/>
                </a:solidFill>
              </a:rPr>
              <a:t>neuzn</a:t>
            </a:r>
            <a:r>
              <a:rPr lang="cs-CZ" altLang="cs-CZ" sz="2000" i="1" dirty="0">
                <a:solidFill>
                  <a:srgbClr val="0000FF"/>
                </a:solidFill>
              </a:rPr>
              <a:t>.: 261/81 </a:t>
            </a:r>
            <a:r>
              <a:rPr lang="cs-CZ" altLang="cs-CZ" sz="2000" i="1" dirty="0" err="1">
                <a:solidFill>
                  <a:srgbClr val="0000FF"/>
                </a:solidFill>
              </a:rPr>
              <a:t>Rau</a:t>
            </a:r>
            <a:r>
              <a:rPr lang="cs-CZ" altLang="cs-CZ" sz="2000" i="1" dirty="0">
                <a:solidFill>
                  <a:srgbClr val="0000FF"/>
                </a:solidFill>
              </a:rPr>
              <a:t>, 174/82 </a:t>
            </a:r>
            <a:r>
              <a:rPr lang="cs-CZ" altLang="cs-CZ" sz="2000" i="1" dirty="0" err="1">
                <a:solidFill>
                  <a:srgbClr val="0000FF"/>
                </a:solidFill>
              </a:rPr>
              <a:t>Muesli</a:t>
            </a:r>
            <a:r>
              <a:rPr lang="cs-CZ" altLang="cs-CZ" sz="2000" i="1" dirty="0">
                <a:solidFill>
                  <a:srgbClr val="0000FF"/>
                </a:solidFill>
              </a:rPr>
              <a:t>)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FC8FCAC8-6E34-48FE-BA98-35F31F18A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F567D79-EF35-473D-BE50-70D9876DB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FB146DA-72CF-47D1-A40D-F46471450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23557" name="Line 4">
            <a:extLst>
              <a:ext uri="{FF2B5EF4-FFF2-40B4-BE49-F238E27FC236}">
                <a16:creationId xmlns:a16="http://schemas.microsoft.com/office/drawing/2014/main" id="{2A50E2CA-463D-4AF1-A809-14F58C2323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58" name="Line 5">
            <a:extLst>
              <a:ext uri="{FF2B5EF4-FFF2-40B4-BE49-F238E27FC236}">
                <a16:creationId xmlns:a16="http://schemas.microsoft.com/office/drawing/2014/main" id="{830AA32E-4A9E-465B-91DA-E78FA3D40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D2A694E8-416F-44AD-99F5-3F288D8E5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0" name="Line 7">
            <a:extLst>
              <a:ext uri="{FF2B5EF4-FFF2-40B4-BE49-F238E27FC236}">
                <a16:creationId xmlns:a16="http://schemas.microsoft.com/office/drawing/2014/main" id="{ABBC4E1E-7650-40B3-A988-D50C2E5441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C1397D68-5E83-4267-910B-99E389DAA55B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0732B86F-5050-430B-9588-B95A650EABBB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95CD2E3A-2F73-43A5-B94D-25E00BA77BBE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A295C288-64D2-4728-ABBB-E240BCF3D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6F56E989-C5D3-4DC0-8FC1-92B7A926F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7104E67-483F-4126-A4F3-2E5F30BFE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1F95CC6D-4397-4E5E-96E5-3106FD82C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D874D70C-5BF4-4220-B2E9-12019D995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prameny sekundárního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práva v jednotlivých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vztazích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4032250"/>
          </a:xfrm>
          <a:solidFill>
            <a:srgbClr val="FFCC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Společný trh</a:t>
            </a:r>
            <a:b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dirty="0">
                <a:latin typeface="Arial Unicode MS" pitchFamily="34" charset="-128"/>
              </a:rPr>
              <a:t>Sbližování práva v EU</a:t>
            </a:r>
            <a:br>
              <a:rPr lang="cs-CZ" altLang="cs-CZ" b="1" dirty="0">
                <a:latin typeface="Arial Unicode MS" pitchFamily="34" charset="-128"/>
              </a:rPr>
            </a:br>
            <a:r>
              <a:rPr lang="cs-CZ" altLang="cs-CZ" b="1" dirty="0">
                <a:solidFill>
                  <a:srgbClr val="0066FF"/>
                </a:solidFill>
                <a:latin typeface="Arial Unicode MS" pitchFamily="34" charset="-128"/>
              </a:rPr>
              <a:t>pramen: SFEU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/>
          <a:lstStyle/>
          <a:p>
            <a:r>
              <a:rPr lang="pl-PL" sz="2800" dirty="0" err="1"/>
              <a:t>Založen</a:t>
            </a:r>
            <a:r>
              <a:rPr lang="pl-PL" sz="2800" dirty="0"/>
              <a:t> na 4 </a:t>
            </a:r>
            <a:r>
              <a:rPr lang="pl-PL" sz="2800" dirty="0" err="1"/>
              <a:t>základních</a:t>
            </a:r>
            <a:r>
              <a:rPr lang="pl-PL" sz="2800" dirty="0"/>
              <a:t> </a:t>
            </a:r>
            <a:r>
              <a:rPr lang="pl-PL" sz="2800" dirty="0" err="1"/>
              <a:t>svobodách</a:t>
            </a:r>
            <a:r>
              <a:rPr lang="pl-PL" sz="2800" dirty="0"/>
              <a:t>:</a:t>
            </a:r>
          </a:p>
          <a:p>
            <a:pPr eaLnBrk="1" hangingPunct="1"/>
            <a:r>
              <a:rPr lang="cs-CZ" altLang="cs-CZ" sz="28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mění</a:t>
            </a:r>
            <a:r>
              <a:rPr lang="pl-PL" dirty="0"/>
              <a:t> na </a:t>
            </a:r>
            <a:r>
              <a:rPr lang="pl-PL" dirty="0" err="1"/>
              <a:t>jednotný</a:t>
            </a:r>
            <a:r>
              <a:rPr lang="pl-PL" dirty="0"/>
              <a:t> </a:t>
            </a:r>
            <a:r>
              <a:rPr lang="pl-PL" dirty="0" err="1"/>
              <a:t>vnitřní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 err="1"/>
              <a:t>Původně</a:t>
            </a:r>
            <a:r>
              <a:rPr lang="pl-PL" dirty="0"/>
              <a:t> </a:t>
            </a:r>
            <a:r>
              <a:rPr lang="pl-PL" dirty="0" err="1"/>
              <a:t>zcela</a:t>
            </a:r>
            <a:r>
              <a:rPr lang="pl-PL" dirty="0"/>
              <a:t> </a:t>
            </a:r>
            <a:r>
              <a:rPr lang="pl-PL" dirty="0" err="1"/>
              <a:t>převažující</a:t>
            </a:r>
            <a:r>
              <a:rPr lang="pl-PL" dirty="0"/>
              <a:t>, </a:t>
            </a:r>
            <a:r>
              <a:rPr lang="pl-PL" dirty="0" err="1"/>
              <a:t>prakticky</a:t>
            </a:r>
            <a:r>
              <a:rPr lang="pl-PL" dirty="0"/>
              <a:t> </a:t>
            </a:r>
            <a:r>
              <a:rPr lang="pl-PL" b="1" dirty="0" err="1"/>
              <a:t>jediný</a:t>
            </a:r>
            <a:r>
              <a:rPr lang="pl-PL" b="1" dirty="0"/>
              <a:t> </a:t>
            </a:r>
            <a:r>
              <a:rPr lang="pl-PL" b="1" dirty="0" err="1"/>
              <a:t>smysl</a:t>
            </a:r>
            <a:r>
              <a:rPr lang="pl-PL" dirty="0"/>
              <a:t> </a:t>
            </a:r>
            <a:r>
              <a:rPr lang="pl-PL" dirty="0" err="1"/>
              <a:t>evropské</a:t>
            </a:r>
            <a:r>
              <a:rPr lang="pl-PL" dirty="0"/>
              <a:t> </a:t>
            </a:r>
            <a:r>
              <a:rPr lang="pl-PL" dirty="0" err="1"/>
              <a:t>hospodářské</a:t>
            </a:r>
            <a:r>
              <a:rPr lang="pl-PL" dirty="0"/>
              <a:t> </a:t>
            </a:r>
            <a:r>
              <a:rPr lang="pl-PL" dirty="0" err="1"/>
              <a:t>integrace</a:t>
            </a:r>
            <a:r>
              <a:rPr lang="pl-PL" dirty="0"/>
              <a:t>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společné</a:t>
            </a:r>
            <a:r>
              <a:rPr lang="pl-PL" dirty="0"/>
              <a:t> </a:t>
            </a:r>
            <a:r>
              <a:rPr lang="pl-PL" dirty="0" err="1"/>
              <a:t>politiky</a:t>
            </a:r>
            <a:r>
              <a:rPr lang="pl-PL" dirty="0"/>
              <a:t>: </a:t>
            </a:r>
            <a:r>
              <a:rPr lang="pl-PL" dirty="0" err="1"/>
              <a:t>tradiční</a:t>
            </a:r>
            <a:r>
              <a:rPr lang="pl-PL" dirty="0"/>
              <a:t> – </a:t>
            </a:r>
            <a:r>
              <a:rPr lang="pl-PL" dirty="0" err="1"/>
              <a:t>zeměd-dopr-obch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92D050"/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1600" dirty="0"/>
              <a:t>zrušení dosavadních překážek volného pohybu, </a:t>
            </a:r>
          </a:p>
          <a:p>
            <a:pPr lvl="1"/>
            <a:r>
              <a:rPr lang="cs-CZ" sz="1600" dirty="0"/>
              <a:t>odbourání všech hraničních kontrol uvnitř Společenství a </a:t>
            </a:r>
          </a:p>
          <a:p>
            <a:pPr lvl="1"/>
            <a:r>
              <a:rPr lang="cs-CZ" sz="1600" dirty="0"/>
              <a:t>odstranění zbývajících důvodů, které vedly k fragmentaci trhu</a:t>
            </a:r>
          </a:p>
          <a:p>
            <a:r>
              <a:rPr lang="cs-CZ" sz="2000" dirty="0"/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1600" dirty="0"/>
              <a:t>tzv. </a:t>
            </a:r>
            <a:r>
              <a:rPr lang="cs-CZ" sz="1600" b="1" dirty="0"/>
              <a:t>materiální překážky </a:t>
            </a:r>
            <a:r>
              <a:rPr lang="cs-CZ" sz="1600" dirty="0"/>
              <a:t>- odstranění kontrol zboží i osob na vnitřních hranicích,</a:t>
            </a:r>
          </a:p>
          <a:p>
            <a:pPr lvl="1"/>
            <a:r>
              <a:rPr lang="cs-CZ" sz="1600" b="1" dirty="0"/>
              <a:t>technické překážky, </a:t>
            </a:r>
            <a:r>
              <a:rPr lang="cs-CZ" sz="16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1600" b="1" dirty="0"/>
              <a:t>fiskální překážky, </a:t>
            </a:r>
            <a:r>
              <a:rPr lang="cs-CZ" sz="1600" dirty="0"/>
              <a:t>v rámci nichž bylo primárním cílem Společenství odstranit rozdíly v daňově-právních předpisech.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Společný trh  x  </a:t>
            </a:r>
            <a:br>
              <a:rPr lang="cs-CZ" altLang="cs-CZ" sz="4000" b="1"/>
            </a:br>
            <a:r>
              <a:rPr lang="cs-CZ" altLang="cs-CZ" sz="4000" b="1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D9FBFF"/>
              </a:gs>
              <a:gs pos="100000">
                <a:srgbClr val="FFCC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akt 1986, Maastrichtská smlouva</a:t>
            </a:r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rozšíření 4 základních </a:t>
            </a:r>
            <a:r>
              <a:rPr lang="cs-CZ" altLang="cs-CZ" b="1" dirty="0"/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/>
              <a:t>nových společných politik,</a:t>
            </a:r>
            <a:r>
              <a:rPr lang="cs-CZ" altLang="cs-CZ" dirty="0"/>
              <a:t> 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dirty="0"/>
              <a:t>zboží, </a:t>
            </a:r>
          </a:p>
          <a:p>
            <a:pPr lvl="1" eaLnBrk="1" hangingPunct="1"/>
            <a:r>
              <a:rPr lang="cs-CZ" altLang="cs-CZ" dirty="0"/>
              <a:t>osob, </a:t>
            </a:r>
          </a:p>
          <a:p>
            <a:pPr lvl="1" eaLnBrk="1" hangingPunct="1"/>
            <a:r>
              <a:rPr lang="cs-CZ" altLang="cs-CZ" dirty="0"/>
              <a:t>služeb, </a:t>
            </a:r>
          </a:p>
          <a:p>
            <a:pPr lvl="1" eaLnBrk="1" hangingPunct="1"/>
            <a:r>
              <a:rPr lang="cs-CZ" altLang="cs-CZ" dirty="0"/>
              <a:t>kapitálu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obchodní, sociální, (soutěžní)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2056</Words>
  <Application>Microsoft Office PowerPoint</Application>
  <PresentationFormat>Předvádění na obrazovce (4:3)</PresentationFormat>
  <Paragraphs>183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 Unicode MS</vt:lpstr>
      <vt:lpstr>Arial</vt:lpstr>
      <vt:lpstr>Times New Roman</vt:lpstr>
      <vt:lpstr>Wingdings</vt:lpstr>
      <vt:lpstr>Výchozí návrh</vt:lpstr>
      <vt:lpstr> PRÁVO EVROPSKÉ UNIE      Jednotný vnitřní trh Volný pohyb zboží    MU – VŠB-TU 2022</vt:lpstr>
      <vt:lpstr>Právo EU jako integrační nástroj</vt:lpstr>
      <vt:lpstr>Prezentace aplikace PowerPoint</vt:lpstr>
      <vt:lpstr>Společný trh Jednotný vnitřní trh Sbližování práva v EU pramen: SFEU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Co je zboží ?</vt:lpstr>
      <vt:lpstr>Volný pohyb zboží (uvnitř Unie)</vt:lpstr>
      <vt:lpstr>Administrativní překážky.  Kvantitativní omezení dovozu a  opatření s rovnocenným účinkem 1 </vt:lpstr>
      <vt:lpstr>Důležitá role judikatury Soudního dvora EU u volného pohybu zboží</vt:lpstr>
      <vt:lpstr>Administrativní překážky.  Kvantitativní omezení dovozu a  opatření s rovnocenným účinkem 1a </vt:lpstr>
      <vt:lpstr>Směrnice Komise č. 70/50 ze dne 22. prosince 1969 založená na čl. 33 odst. 7 o zrušení opatření s účinkem rovnocenným množstevním omezením dovozu, na která se nevztahují jiné předpisy přijaté na základě Smlouvy o EHS</vt:lpstr>
      <vt:lpstr> Kvantitativní omezení dovozu a opatření s rovnocenným účinkem 2 </vt:lpstr>
      <vt:lpstr> Kvantitativní omezení dovozu a opatření s rovnocenným účinkem 3 </vt:lpstr>
      <vt:lpstr> Kvantitativní omezení dovozu a opatření s rovnocenným účinkem: dovolené výjimky (čl. 36 SFEU)</vt:lpstr>
      <vt:lpstr>Metodika určování přípustnosti opatření:</vt:lpstr>
      <vt:lpstr>Podmínky pro pohyb zboží  Jak se řeší různé (konfliktní) požadavky na zboží (vč. dováženého)</vt:lpstr>
      <vt:lpstr>Sbližování (harmonizace) práva</vt:lpstr>
      <vt:lpstr>Postupy při harmonizaci</vt:lpstr>
      <vt:lpstr>Technické a podobné normy</vt:lpstr>
      <vt:lpstr>Princip vzájemného uznávání</vt:lpstr>
      <vt:lpstr>Princip vzájemného uznávání (nařízení 2019/515)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82</cp:revision>
  <dcterms:modified xsi:type="dcterms:W3CDTF">2021-11-10T21:10:33Z</dcterms:modified>
</cp:coreProperties>
</file>