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73" r:id="rId4"/>
    <p:sldId id="300" r:id="rId5"/>
    <p:sldId id="258" r:id="rId6"/>
    <p:sldId id="274" r:id="rId7"/>
    <p:sldId id="259" r:id="rId8"/>
    <p:sldId id="260" r:id="rId9"/>
    <p:sldId id="275" r:id="rId10"/>
    <p:sldId id="276" r:id="rId11"/>
    <p:sldId id="277" r:id="rId12"/>
    <p:sldId id="261" r:id="rId13"/>
    <p:sldId id="281" r:id="rId14"/>
    <p:sldId id="282" r:id="rId15"/>
    <p:sldId id="283" r:id="rId16"/>
    <p:sldId id="262" r:id="rId17"/>
    <p:sldId id="298" r:id="rId18"/>
    <p:sldId id="299" r:id="rId19"/>
    <p:sldId id="264" r:id="rId20"/>
    <p:sldId id="263" r:id="rId21"/>
    <p:sldId id="265" r:id="rId22"/>
    <p:sldId id="266" r:id="rId23"/>
    <p:sldId id="284" r:id="rId24"/>
    <p:sldId id="285" r:id="rId25"/>
    <p:sldId id="267" r:id="rId26"/>
    <p:sldId id="270" r:id="rId27"/>
    <p:sldId id="272" r:id="rId28"/>
    <p:sldId id="286" r:id="rId29"/>
    <p:sldId id="287" r:id="rId30"/>
    <p:sldId id="268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FF"/>
    <a:srgbClr val="C5C5FF"/>
    <a:srgbClr val="9999FF"/>
    <a:srgbClr val="F9FBA3"/>
    <a:srgbClr val="00FFFF"/>
    <a:srgbClr val="FFFFCC"/>
    <a:srgbClr val="CC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59A2434-83B3-4E4B-ABD6-263D7A602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D8B8C0B-3F91-4365-B8BF-A702C8BDA9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48C9B02-A9D0-4B6C-8A14-63B70ECD62E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27763F9-372B-43ED-9E92-CA6DA2F2F9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0CC46B-FFFA-4555-9944-40EB0780D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3D115F7-65B8-4EC6-A0C8-DC3D843F0A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ADD32DE-C668-4353-8C15-16C2E96EC9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0E7B75-F30A-43E9-8A1B-618E8AB2911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B430A44A-CD70-4B06-B2F4-5F35B73493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5187BFD-2B5D-4F0A-8425-8DA2937FDB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6274D75F-F5CB-4947-9D15-7BA436A37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27A9-A008-4BA1-A6F1-05F5EF2AB6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C99A136-B2A3-40D4-A505-66573CC0B6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8EA34A-4235-4FC5-B2CF-047CD6392B4F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F2534DA-F7B9-4C12-9EA5-4EE60FC7A0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A2A9CB3-CEFA-46DE-A36F-1E4C5B452C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82F1AE24-E3B8-495B-A9FC-3965207038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4DAB0F-24C2-4437-A057-928CEDF252A3}" type="slidenum">
              <a:rPr lang="cs-CZ" altLang="cs-CZ" smtClean="0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043CD2B-2F6C-41F1-B0CE-9C8EB9CF9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F8EE0EB-2F57-4FED-B0E6-72F527E9F5B0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E351A29-3F88-4176-8EE6-4AAC00744C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8A3A93-4B8B-40A1-8D60-D8D7F116FB27}" type="slidenum">
              <a:rPr lang="cs-CZ" altLang="cs-CZ" smtClean="0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698E9C09-7370-4E3F-A9E6-154B72973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32A36F5-9255-4833-A91E-EDD78BC89AA8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4723637F-4B48-44CB-818A-F75EB22ADA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0E07C4-7D85-4802-BBE7-E54F8D31CDAC}" type="slidenum">
              <a:rPr lang="cs-CZ" altLang="cs-CZ" smtClean="0"/>
              <a:pPr>
                <a:spcBef>
                  <a:spcPct val="0"/>
                </a:spcBef>
              </a:pPr>
              <a:t>32</a:t>
            </a:fld>
            <a:endParaRPr lang="cs-CZ" altLang="cs-CZ"/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FB29C6DA-5FF1-4F2C-80A2-F21BA5EEA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68EAB8A-7210-4907-813D-E9ED0F8029C1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63111F6-B426-4ADD-80A6-21FF82314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0BBCBD-9230-4DE6-8E04-6140F467A09E}" type="slidenum">
              <a:rPr lang="cs-CZ" altLang="cs-CZ" smtClean="0"/>
              <a:pPr>
                <a:spcBef>
                  <a:spcPct val="0"/>
                </a:spcBef>
              </a:pPr>
              <a:t>33</a:t>
            </a:fld>
            <a:endParaRPr lang="cs-CZ" altLang="cs-CZ"/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AAB360AA-EAAE-4581-BEDC-B870C8D4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0E81033-EC0E-4638-9BCC-6165FE9E27AF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7A6457F-6892-4FB1-84DB-600ED0340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F1ACA3-4134-48CE-B1D9-C1D5D824F72E}" type="slidenum">
              <a:rPr lang="cs-CZ" altLang="cs-CZ" smtClean="0"/>
              <a:pPr>
                <a:spcBef>
                  <a:spcPct val="0"/>
                </a:spcBef>
              </a:pPr>
              <a:t>34</a:t>
            </a:fld>
            <a:endParaRPr lang="cs-CZ" altLang="cs-CZ"/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31EC8DF4-FEF5-48AD-A665-241EC406B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7B6568D-F4C3-48FA-B543-2D7FC3B5003C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33D7375E-4D2D-42D4-9409-48F393E4E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04D7E3-851B-4129-8673-758BDB21F9B1}" type="slidenum">
              <a:rPr lang="cs-CZ" altLang="cs-CZ" smtClean="0"/>
              <a:pPr>
                <a:spcBef>
                  <a:spcPct val="0"/>
                </a:spcBef>
              </a:pPr>
              <a:t>35</a:t>
            </a:fld>
            <a:endParaRPr lang="cs-CZ" altLang="cs-CZ"/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88195D95-765A-404F-9A50-4257C40CF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44938" y="4763"/>
            <a:ext cx="21605876" cy="15524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DBF7D94-47C6-43FF-8B27-82478788AD07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18D9114-6CA9-48C5-A50E-8D1513DF8E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A2CD15-DF32-41AC-B8C1-83633E930AD0}" type="slidenum">
              <a:rPr lang="cs-CZ" altLang="cs-CZ" smtClean="0"/>
              <a:pPr>
                <a:spcBef>
                  <a:spcPct val="0"/>
                </a:spcBef>
              </a:pPr>
              <a:t>36</a:t>
            </a:fld>
            <a:endParaRPr lang="cs-CZ" altLang="cs-CZ"/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F6CD606D-D060-41B0-8C04-7E4659E87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6DC62CC-F8A9-4548-A7D0-CFFF94A223D3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08BFE5CB-8861-4F8E-9F14-415F2DDDA3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F2E32D-B407-4BF8-9FA6-1E096CFCE47B}" type="slidenum">
              <a:rPr lang="cs-CZ" altLang="cs-CZ" smtClean="0"/>
              <a:pPr>
                <a:spcBef>
                  <a:spcPct val="0"/>
                </a:spcBef>
              </a:pPr>
              <a:t>37</a:t>
            </a:fld>
            <a:endParaRPr lang="cs-CZ" altLang="cs-CZ"/>
          </a:p>
        </p:txBody>
      </p:sp>
      <p:sp>
        <p:nvSpPr>
          <p:cNvPr id="50179" name="Text Box 2">
            <a:extLst>
              <a:ext uri="{FF2B5EF4-FFF2-40B4-BE49-F238E27FC236}">
                <a16:creationId xmlns:a16="http://schemas.microsoft.com/office/drawing/2014/main" id="{A52E3277-E65C-4295-AEA5-4F04B5A1F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FC7B091-1CDD-4A35-BB26-FCB157EDE9E0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503CD-137F-4E3D-A30D-37E32B430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54F642-1DAF-470C-B2C2-EA36330E7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5F5DBE-946E-4BE8-817F-E3A906A0F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94835-2EE6-4A0E-96C4-322016239B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09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102A71-C31B-44B4-BCB0-62E0242EA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B2C5C-9862-4719-B496-6B6912819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34FECE-52C4-4D88-8F77-AD5B05429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F7264-3BFD-40DC-A903-673826A170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065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8ADC0B-75AC-45B1-BD96-513A8FEB83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FFF61-715F-47D1-BFDE-BD9BFA23A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73FE18-A5DB-4353-86F5-F4A785A1D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AEDC-D30C-4058-B54C-6450C0C9B6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83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B79A5E-AA60-4C94-A281-E956C1AF6F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A08B4C-D7E3-455C-B109-BFCC01BEA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B7E178-30E8-4CFF-9208-8B280FC61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3B09-2111-4279-B355-E6E0F0C51D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8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FC40AA-AC61-4F2E-85B3-D7BAD3EE4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42729-A380-4925-A10C-4C9A45494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6A6727-7A3F-488D-87CE-72A905176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5930A-B234-45CE-82F2-1A4CCAA5F3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354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F5705B-778D-46C7-ABCE-E8EC137F1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E77CF-14BC-4ED7-A842-8725D30DA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10FC4-BBAA-467B-A18E-4242B030D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D8937-FD72-4542-A52F-8BF958BF38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044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CB8FE1-5083-4860-BC77-9B9D7BFD1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66FAD6-B11B-480E-89BD-918063CB2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23112C-5768-42BF-8053-17C30EEE9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AFBD-B0F9-44CB-A1F5-F98E31AE61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92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2C7675-19DC-4597-B229-C1B0CF05A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F6A549-4429-4058-9A07-1830E8FB9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CE38BC-54E8-4800-84B0-B6F628FC54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9F6E9-A8EB-45A8-811B-F1F58F74BA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0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AFAA5A-B890-4037-A508-21FAE74307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57A8EF-39FE-48BB-941A-3759D046E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EDBCEC-8BA5-4ECF-90BA-3944B94C2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7B8F-FC04-4D30-AFAA-2DCD828589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2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6EEB0-66E8-4331-B0CF-44414E8DF7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8FDC7-6D9D-4207-9543-9881EF2C0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8F7EE0-0F33-4E50-9C27-A40587AF6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DABF-AE9C-47F1-B7CC-AD407C6C15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69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69976D-1763-42F5-901C-E276E1BE1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025B44-A882-4D35-A099-BCFB3BCFF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12BCD1-A756-42DA-BC66-968E330DD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AEC6E-3615-4337-8313-6230DC5A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90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D24717-FAC0-44FB-B5AB-08790BD60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5B6FF2-010C-4A5E-8E12-F48E80443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F1B6BAB-5ED9-4EB1-8B8A-22C1AA1846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0983C94-C2B6-4FA1-9E67-AD37B3111A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EC8DEC-6E98-4BDC-9804-B5A2F07B8A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0158C0-D437-4558-9D8E-E8FA97FC2F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72C302-E83C-4C92-A2C5-837644E623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2592388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FF66"/>
                </a:solidFill>
              </a:rPr>
              <a:t>Autonomie,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nadřazenost a přednost 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2E1DB1-C6D3-4A8E-9AAA-F26F3CC3E7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0438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endParaRPr lang="cs-CZ" altLang="cs-CZ" sz="2800">
              <a:solidFill>
                <a:srgbClr val="F8FEA8"/>
              </a:solidFill>
            </a:endParaRPr>
          </a:p>
          <a:p>
            <a:pPr eaLnBrk="1" hangingPunct="1"/>
            <a:r>
              <a:rPr lang="cs-CZ" altLang="cs-CZ" sz="4400" b="1">
                <a:solidFill>
                  <a:srgbClr val="FFFF66"/>
                </a:solidFill>
              </a:rPr>
              <a:t>Přímý účinek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0323F66-D60D-46C2-BD4A-38D8B3D08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>
                <a:solidFill>
                  <a:schemeClr val="bg1">
                    <a:lumMod val="50000"/>
                  </a:schemeClr>
                </a:solidFill>
              </a:rPr>
              <a:t>Omezení suverenity: její dvojí pojetí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FC54ADF-E9A1-4096-A083-2CD9AA2F7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„Nezávislost státní moci na jakékoli jiné moci uvnitř i vně“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1. Z tohoto hlediska je suverenita členského státu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</a:rPr>
              <a:t>omezená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– musí přijímat rozhodování a legislativu EU </a:t>
            </a:r>
            <a:r>
              <a:rPr lang="cs-CZ" altLang="cs-CZ" b="1" i="1" dirty="0">
                <a:solidFill>
                  <a:schemeClr val="bg1">
                    <a:lumMod val="50000"/>
                  </a:schemeClr>
                </a:solidFill>
              </a:rPr>
              <a:t>i proti své vůli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2. Stalo se tak ale </a:t>
            </a:r>
            <a:r>
              <a:rPr lang="cs-CZ" altLang="cs-CZ" b="1" i="1" dirty="0">
                <a:solidFill>
                  <a:schemeClr val="bg1">
                    <a:lumMod val="50000"/>
                  </a:schemeClr>
                </a:solidFill>
              </a:rPr>
              <a:t>vědomě a dobrovolně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vstupem do EU. Možno </a:t>
            </a:r>
            <a:r>
              <a:rPr lang="cs-CZ" altLang="cs-CZ" b="1" i="1" dirty="0">
                <a:solidFill>
                  <a:schemeClr val="bg1">
                    <a:lumMod val="50000"/>
                  </a:schemeClr>
                </a:solidFill>
              </a:rPr>
              <a:t>vystoupit.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To je důkaz přetrvávající </a:t>
            </a:r>
            <a:r>
              <a:rPr lang="cs-CZ" altLang="cs-CZ" b="1" dirty="0">
                <a:solidFill>
                  <a:schemeClr val="bg1">
                    <a:lumMod val="50000"/>
                  </a:schemeClr>
                </a:solidFill>
              </a:rPr>
              <a:t>plné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suverenity.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477A559-0AFE-43C1-84BB-8C265D795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>
                <a:solidFill>
                  <a:schemeClr val="bg1">
                    <a:lumMod val="50000"/>
                  </a:schemeClr>
                </a:solidFill>
              </a:rPr>
              <a:t>Argumenty ve prospěch druhého pojetí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F6223C6-A042-4200-B627-71479489E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a) suverenita by byla omezená uzavřením kterékoli mezinárodní smlouvy – každá smlouva stanoví pro stát povinnosti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err="1">
                <a:solidFill>
                  <a:schemeClr val="bg1">
                    <a:lumMod val="50000"/>
                  </a:schemeClr>
                </a:solidFill>
              </a:rPr>
              <a:t>nn</a:t>
            </a:r>
            <a:endParaRPr lang="cs-CZ" alt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b) vysoký stupeň integrace nelze uskutečnit klasickou mezinárodně právní cestou.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Přenos výkonu pravomocí: členské státy zůstávají „pány Smluv“ (jednomyslnost)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16532B6-C801-4E30-826A-C15BAC5A4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EU = stát 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C0D07E9-99B9-451E-BCC2-2459EF872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EU není státem - nemá státní moc, jen vykonává pravomoci z vůle čl-států</a:t>
            </a:r>
          </a:p>
          <a:p>
            <a:pPr eaLnBrk="1" hangingPunct="1"/>
            <a:r>
              <a:rPr lang="cs-CZ" altLang="cs-CZ"/>
              <a:t>EU tak nemá vlastní suverenitu. Čl-státy </a:t>
            </a:r>
            <a:r>
              <a:rPr lang="cs-CZ" altLang="cs-CZ">
                <a:solidFill>
                  <a:srgbClr val="C21C0A"/>
                </a:solidFill>
              </a:rPr>
              <a:t>nepřenesly na EU své funkce státně mocenské</a:t>
            </a:r>
          </a:p>
          <a:p>
            <a:pPr eaLnBrk="1" hangingPunct="1"/>
            <a:r>
              <a:rPr lang="cs-CZ" altLang="cs-CZ" b="1">
                <a:solidFill>
                  <a:srgbClr val="C21C0A"/>
                </a:solidFill>
              </a:rPr>
              <a:t>monopol státní moci členů EU je zachován</a:t>
            </a: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9129D1B-7BCA-494C-AF7F-76E1D6772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E1664A2-B4B0-4258-A77A-2CD94D57F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</a:t>
            </a:r>
            <a:r>
              <a:rPr lang="cs-CZ" altLang="cs-CZ" b="1"/>
              <a:t>jen kompetence k výkonu pravomocí členských států </a:t>
            </a:r>
            <a:r>
              <a:rPr lang="cs-CZ" altLang="cs-CZ"/>
              <a:t>(pod jejich kontrolou)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B6B9B6A-3499-4393-B835-EB0CC5868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Interpretace práva EU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C9FBF0A-275D-4E4D-B291-7EDEF572C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čl. 19 SEU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výlučný monopol Soudního dvora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vlastní výkladová pravidla – autonomní výklad (aby mohl být jednotný)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metoda výkladu: převládá jazykový a teleologický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problém: výklad ustanovení o přenosu výkonu pravomocí – je-li jejich rozsah sporný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E40DF0E-78E3-475A-8064-FA7AF5FC9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 h r n u t 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138E27-878D-49B2-9EA8-774A6373C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 sz="2800"/>
              <a:t>1. Právo EU = specifický právní systém, </a:t>
            </a:r>
            <a:r>
              <a:rPr lang="cs-CZ" altLang="cs-CZ" sz="2800" i="1"/>
              <a:t>autonomní (oddělený od vnitrost. a mezin. práva)</a:t>
            </a:r>
          </a:p>
          <a:p>
            <a:pPr eaLnBrk="1" hangingPunct="1"/>
            <a:r>
              <a:rPr lang="cs-CZ" altLang="cs-CZ" sz="2800"/>
              <a:t>2. </a:t>
            </a:r>
            <a:r>
              <a:rPr lang="cs-CZ" altLang="cs-CZ" sz="2800" i="1"/>
              <a:t>Suverenita</a:t>
            </a:r>
            <a:r>
              <a:rPr lang="cs-CZ" altLang="cs-CZ" sz="2800"/>
              <a:t> členských států celkově </a:t>
            </a:r>
            <a:r>
              <a:rPr lang="cs-CZ" altLang="cs-CZ" sz="2800" i="1"/>
              <a:t>zachována</a:t>
            </a:r>
            <a:r>
              <a:rPr lang="cs-CZ" altLang="cs-CZ" sz="2800"/>
              <a:t> – podřizují se podmíněně a na základě předem daného souhlasu</a:t>
            </a:r>
          </a:p>
          <a:p>
            <a:pPr eaLnBrk="1" hangingPunct="1"/>
            <a:r>
              <a:rPr lang="cs-CZ" altLang="cs-CZ" sz="2800"/>
              <a:t>3. </a:t>
            </a:r>
            <a:r>
              <a:rPr lang="cs-CZ" altLang="cs-CZ" sz="2800" i="1"/>
              <a:t>Pravomoci </a:t>
            </a:r>
            <a:r>
              <a:rPr lang="cs-CZ" altLang="cs-CZ" sz="2800"/>
              <a:t>EU musí být přesně vymezeny, spory by neměl řešit ESD (?)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A43EF7C-6F38-4E3B-91F8-BEA8C130E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Z Á S A D A    P Ř E D N O S T 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F4735E-6FCA-468C-98FD-C2F8BB3B2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prolog: jak je to u mezinárodních smluv: čl. 10 Ústavy</a:t>
            </a:r>
            <a:br>
              <a:rPr lang="cs-CZ" altLang="cs-CZ" sz="2000"/>
            </a:b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Van Gend en Loos (26/62):</a:t>
            </a:r>
            <a:r>
              <a:rPr lang="cs-CZ" altLang="cs-CZ" sz="2000"/>
              <a:t> právo EHS je "nový právní řád MP", který se vztahuje i na jednotlivce</a:t>
            </a:r>
            <a:br>
              <a:rPr lang="cs-CZ" altLang="cs-CZ" sz="2000"/>
            </a:b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Costa v. ENEL (6/64):</a:t>
            </a:r>
            <a:r>
              <a:rPr lang="cs-CZ" altLang="cs-CZ" sz="2000"/>
              <a:t> právo EHS je 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přenos pravomocí = nadstátní charakter EHS (EU)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ZÁKONODÁRNÉ ANI JINÉ AKTY ČLENSKÝCH STÁTŮ NEMOHOU ZPOCHYBNIT ZÁVAZKY PŘEVZATÉ SMLOUVOU EHS = přednost práva EHS, jinak by nemělo smysl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Simmenthal (106/77) </a:t>
            </a:r>
            <a:r>
              <a:rPr lang="cs-CZ" altLang="cs-CZ" sz="2000"/>
              <a:t>– posuzuje sám aplikující soud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/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/>
              <a:t>2. Jeho nadřazenost zaručuje jeho smysl - nemůže být eliminováno členskými státy. Projev: zásada přednosti (nadřazenosti) neuvedená ve Smlouvách, ale vyvozená ESD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9233323C-C00C-461A-8E7B-FFB1096B2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r>
              <a:rPr lang="cs-CZ" altLang="cs-CZ" sz="4000"/>
              <a:t>Přednost – pokrač.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FD05C8DC-0002-4C6A-ABB4-44228D7159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00FFFF"/>
          </a:solidFill>
        </p:spPr>
        <p:txBody>
          <a:bodyPr/>
          <a:lstStyle/>
          <a:p>
            <a:r>
              <a:rPr lang="cs-CZ" altLang="cs-CZ" sz="2800"/>
              <a:t>nelze aplikovat rozpornou vnitrostátní normu </a:t>
            </a:r>
            <a:br>
              <a:rPr lang="cs-CZ" altLang="cs-CZ" sz="2800"/>
            </a:br>
            <a:r>
              <a:rPr lang="cs-CZ" altLang="cs-CZ" sz="2800"/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endParaRPr lang="cs-CZ" altLang="cs-CZ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AE4C4DDA-0C2F-4DD1-AA0D-E88C30233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99CCFF"/>
          </a:solidFill>
        </p:spPr>
        <p:txBody>
          <a:bodyPr/>
          <a:lstStyle/>
          <a:p>
            <a:r>
              <a:rPr lang="cs-CZ" altLang="cs-CZ" sz="3600"/>
              <a:t>Přednost – pokrač.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232FCE3F-DBCB-4833-9BA4-C26BE8A54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00FFFF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1800" b="1">
                <a:solidFill>
                  <a:schemeClr val="bg1">
                    <a:lumMod val="65000"/>
                  </a:schemeClr>
                </a:solidFill>
              </a:rPr>
              <a:t>nelze aplikovat rozpornou vnitrostátní normu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80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Tx/>
              <a:buNone/>
            </a:pP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Zásahy do vnitrostátního práva: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nemá být přijímána nová rozporná vnitrostátní norma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je třeba zrušit rozpornou vnitrostátní normu a přijmout přehlednou souladnou úpravu (Komise v. Itálie C-162/99, Komise v. Francie C-160/99)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SIMMENTHAL 106/77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1. o přednostní aplikaci rozhoduje aplikující soud sám (ne ústavní soud)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2. norma evropského práva má přednost i před pozdější národní normou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3. je třeba zabránit vytvoření nové rozporné vnitrostátní úpravy </a:t>
            </a:r>
            <a:br>
              <a:rPr lang="cs-CZ" altLang="cs-CZ" sz="1800">
                <a:solidFill>
                  <a:schemeClr val="bg1">
                    <a:lumMod val="65000"/>
                  </a:schemeClr>
                </a:solidFill>
              </a:rPr>
            </a:br>
            <a:br>
              <a:rPr lang="cs-CZ" altLang="cs-CZ" sz="1800" b="1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unijní právo musí být ve všech čl-státech </a:t>
            </a:r>
            <a:r>
              <a:rPr lang="cs-CZ" altLang="cs-CZ" sz="1800" b="1">
                <a:solidFill>
                  <a:schemeClr val="bg1">
                    <a:lumMod val="65000"/>
                  </a:schemeClr>
                </a:solidFill>
              </a:rPr>
              <a:t>aplikováno jednotně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139CC57-5694-403A-8F46-2051D35E9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8D0F431-DE70-436C-A887-C28B279FA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ESD: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Čl-státy: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solidFill>
                  <a:srgbClr val="A50021"/>
                </a:solidFill>
              </a:rPr>
              <a:t>PŘEDNOST JE STANOVENA JEN JUDIKATUROU ESD – NESTANOVÍ JI VÝSLOVNĚ SMLOUVA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Pravomoci ESD jsou omezeny na výklad a aplikaci práva! Proto ESD vychází obvykle jen z aplikační přednosti.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chemeClr val="bg1">
                    <a:lumMod val="65000"/>
                  </a:schemeClr>
                </a:solidFill>
              </a:rPr>
              <a:t>Aplikační přednost (pozdějšího) práva EU se týká i dřívějších vnitrostátních aktů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2F8E71-5452-42F3-AC36-EE097C8A5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8B4CCC-37B3-46B6-ACFC-EA063DB5F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</a:t>
            </a:r>
            <a:r>
              <a:rPr lang="cs-CZ" sz="2800" i="1" dirty="0"/>
              <a:t>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 (čl. 19 SEU):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817FB1-65BC-4CB4-983A-A19816C8B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EE2849F-DD48-4571-8947-B697E060D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400" b="1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0000CC"/>
                </a:solidFill>
              </a:rPr>
              <a:t>čl. I-6 bývalé Ústavní smlouvy: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0000CC"/>
                </a:solidFill>
              </a:rPr>
              <a:t>prohl.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A50021"/>
                </a:solidFill>
              </a:rPr>
              <a:t>Konference připomíná, že v souladu s ustálenou judikaturou Soudního dvora Evropské unie mají Smlouvy a právo přijímané Unií na základě Smluv přednost před právem členských států, za podmínek stanovených touto judikaturou.</a:t>
            </a:r>
            <a:br>
              <a:rPr lang="cs-CZ" altLang="cs-CZ" sz="1400" b="1">
                <a:solidFill>
                  <a:srgbClr val="A50021"/>
                </a:solidFill>
              </a:rPr>
            </a:br>
            <a:endParaRPr lang="cs-CZ" altLang="cs-CZ" sz="1400" b="1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>
                <a:solidFill>
                  <a:schemeClr val="bg1">
                    <a:lumMod val="65000"/>
                  </a:schemeClr>
                </a:solidFill>
              </a:rPr>
              <a:t>Konference dále rozhodla, že se k tomuto závěrečnému aktu připojí </a:t>
            </a:r>
            <a:r>
              <a:rPr lang="cs-CZ" altLang="cs-CZ" sz="1400" b="1">
                <a:solidFill>
                  <a:schemeClr val="bg1">
                    <a:lumMod val="65000"/>
                  </a:schemeClr>
                </a:solidFill>
              </a:rPr>
              <a:t>stanovisko právní služby Rady</a:t>
            </a:r>
            <a:r>
              <a:rPr lang="cs-CZ" altLang="cs-CZ" sz="1400">
                <a:solidFill>
                  <a:schemeClr val="bg1">
                    <a:lumMod val="65000"/>
                  </a:schemeClr>
                </a:solidFill>
              </a:rPr>
              <a:t> o přednosti práva ES </a:t>
            </a:r>
            <a:r>
              <a:rPr lang="cs-CZ" altLang="cs-CZ" sz="1400" i="1">
                <a:solidFill>
                  <a:schemeClr val="bg1">
                    <a:lumMod val="65000"/>
                  </a:schemeClr>
                </a:solidFill>
              </a:rPr>
              <a:t>ze dne 22. června 2007:</a:t>
            </a:r>
            <a:br>
              <a:rPr lang="cs-CZ" altLang="cs-CZ" sz="140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 i="1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i="1">
                <a:solidFill>
                  <a:schemeClr val="bg1">
                    <a:lumMod val="65000"/>
                  </a:schemeClr>
                </a:solidFill>
              </a:rPr>
              <a:t>Z judikatury Soudního dvora vyplývá, že přednost práva ES je základní zásadou práva Společenství. Podle Soudního dvora je tato zásada neodmyslitelným prvkem zvláštní povahy Evropského společenství. V době prvního rozsudku této ustálené judikatury (rozsudek ze dne 15. července 1964 ve věci 6/64, Costa/ENEL</a:t>
            </a:r>
            <a:r>
              <a:rPr lang="cs-CZ" altLang="cs-CZ" sz="1400" b="1" i="1">
                <a:solidFill>
                  <a:schemeClr val="bg1">
                    <a:lumMod val="65000"/>
                  </a:schemeClr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cs-CZ" altLang="cs-CZ" sz="1400" i="1">
                <a:solidFill>
                  <a:schemeClr val="bg1">
                    <a:lumMod val="65000"/>
                  </a:schemeClr>
                </a:solidFill>
              </a:rPr>
              <a:t>) nebyla ve Smlouvě žádná zmínka o přednosti. Je tomu tak i dnes. Skutečnost, že zásada přednosti nebude v budoucí smlouvě uvedena, nezmění žádným způsobem existenci této zásady ani stávající judikaturu Soudního dvora.“</a:t>
            </a:r>
            <a:br>
              <a:rPr lang="cs-CZ" altLang="cs-CZ" sz="140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 b="1">
              <a:solidFill>
                <a:schemeClr val="bg1">
                  <a:lumMod val="65000"/>
                </a:schemeClr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b="1">
                <a:solidFill>
                  <a:schemeClr val="bg1">
                    <a:lumMod val="65000"/>
                  </a:schemeClr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cs-CZ" altLang="cs-CZ" sz="1400" i="1">
                <a:solidFill>
                  <a:schemeClr val="bg1">
                    <a:lumMod val="65000"/>
                  </a:schemeClr>
                </a:solidFill>
              </a:rPr>
              <a:t>„Z toho vyplývá, (…) že právo vytvořené </a:t>
            </a:r>
            <a:r>
              <a:rPr lang="cs-CZ" altLang="cs-CZ" sz="1400" b="1" i="1">
                <a:solidFill>
                  <a:schemeClr val="bg1">
                    <a:lumMod val="65000"/>
                  </a:schemeClr>
                </a:solidFill>
              </a:rPr>
              <a:t>Smlouvou, tedy autonomním pramenem práva,</a:t>
            </a:r>
            <a:r>
              <a:rPr lang="cs-CZ" altLang="cs-CZ" sz="1400" i="1">
                <a:solidFill>
                  <a:schemeClr val="bg1">
                    <a:lumMod val="65000"/>
                  </a:schemeClr>
                </a:solidFill>
              </a:rPr>
              <a:t> by nemělo být vzhledem ke své zvláštní a původní povaze převáženo vnitrostátními právními předpisy jakéhokoli charakteru, pokud nemá ztratit svůj charakter práva Společenství a pokud nemá být zpochybněn právní základ Společenství samotného.“</a:t>
            </a:r>
            <a:br>
              <a:rPr lang="cs-CZ" altLang="cs-CZ" sz="140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9998379-635D-4F1A-A73F-4951B5157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AC12433-CA7C-455E-8CD6-66DC6DA5E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posuzovat soulad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rušit vnitrostátní normy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- rozpor NESMÍ ZKOUMAT ÚSTAVNÍ SOUD, ale aplikující nižší soud 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ESD může konstatovat povinnost </a:t>
            </a:r>
            <a:r>
              <a:rPr lang="cs-CZ" altLang="cs-CZ" sz="2800" b="1" dirty="0" err="1">
                <a:solidFill>
                  <a:srgbClr val="A50021"/>
                </a:solidFill>
              </a:rPr>
              <a:t>čl</a:t>
            </a:r>
            <a:r>
              <a:rPr lang="cs-CZ" altLang="cs-CZ" sz="2800" b="1" dirty="0">
                <a:solidFill>
                  <a:srgbClr val="A50021"/>
                </a:solidFill>
              </a:rPr>
              <a:t>-státu zrušit rozpornou normu nebo ji nepřijímat – nevyhovění je porušením práva EU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Franc. námořníci – </a:t>
            </a:r>
            <a:r>
              <a:rPr lang="cs-CZ" altLang="cs-CZ" sz="2800" dirty="0" err="1"/>
              <a:t>rozh</a:t>
            </a:r>
            <a:r>
              <a:rPr lang="cs-CZ" altLang="cs-CZ" sz="2800" dirty="0"/>
              <a:t>. 167/73 a C-334/94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E2BB93B-6270-4F6C-8E12-BB7A6C876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5339C7-E070-46C6-BF53-A9D14D3EB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ESD: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(1974), ECB 2020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Žádný zásadní (otevřený) konflikt v současné době nikde neexistuje (kromě Polska – od 7.10.2021 – nález ÚS)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A4EE87C-BCB8-4785-80B4-EFAF2F130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3600"/>
              <a:t>Různé projevy </a:t>
            </a:r>
            <a:r>
              <a:rPr lang="cs-CZ" altLang="cs-CZ" sz="3600" b="1">
                <a:solidFill>
                  <a:srgbClr val="C21C0A"/>
                </a:solidFill>
              </a:rPr>
              <a:t>nadřazenosti</a:t>
            </a:r>
            <a:r>
              <a:rPr lang="cs-CZ" altLang="cs-CZ" sz="3600"/>
              <a:t> práva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4652473-9E17-40E6-B91D-573444DDE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C9FAFF"/>
          </a:solidFill>
        </p:spPr>
        <p:txBody>
          <a:bodyPr/>
          <a:lstStyle/>
          <a:p>
            <a:pPr lvl="1" eaLnBrk="1" hangingPunct="1"/>
            <a:r>
              <a:rPr lang="cs-CZ" altLang="cs-CZ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 sz="2800"/>
              <a:t>1. Unijní norma přímo aplikovatelná: nahradí národní normu (substituce), tj. uplatní se </a:t>
            </a:r>
            <a:r>
              <a:rPr lang="cs-CZ" altLang="cs-CZ" sz="2800" b="1"/>
              <a:t>přednost </a:t>
            </a:r>
          </a:p>
          <a:p>
            <a:pPr lvl="1" eaLnBrk="1" hangingPunct="1"/>
            <a:r>
              <a:rPr lang="cs-CZ" altLang="cs-CZ" i="1">
                <a:solidFill>
                  <a:srgbClr val="C00000"/>
                </a:solidFill>
              </a:rPr>
              <a:t>přednost je vázána na aplikaci</a:t>
            </a:r>
          </a:p>
          <a:p>
            <a:pPr eaLnBrk="1" hangingPunct="1"/>
            <a:r>
              <a:rPr lang="cs-CZ" altLang="cs-CZ" sz="2800"/>
              <a:t>2. Unijní norma není přímo aplikovatelná: </a:t>
            </a:r>
            <a:r>
              <a:rPr lang="cs-CZ" altLang="cs-CZ" sz="2800" b="1"/>
              <a:t>jiné formy nadřazenosti</a:t>
            </a:r>
            <a:r>
              <a:rPr lang="cs-CZ" altLang="cs-CZ" sz="2800"/>
              <a:t> (přímý účinek směrnice, „eurokonformní“ výklad, odpovědnost státu vůči jednotlivci)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1799E74-F7C6-4A10-BC08-63CFAE543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/>
              <a:t>Rozsah přednosti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7CE8CCF-FDC3-4A07-816F-9A6EB5454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9FAFF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>
                <a:solidFill>
                  <a:schemeClr val="bg1">
                    <a:lumMod val="65000"/>
                  </a:schemeClr>
                </a:solidFill>
              </a:rPr>
              <a:t>Členské státy nepochybují o nadřazenosti a tím ani o </a:t>
            </a:r>
            <a:r>
              <a:rPr lang="cs-CZ" altLang="cs-CZ" sz="2800" b="1" i="1" dirty="0">
                <a:solidFill>
                  <a:schemeClr val="bg1">
                    <a:lumMod val="65000"/>
                  </a:schemeClr>
                </a:solidFill>
              </a:rPr>
              <a:t>přednosti</a:t>
            </a:r>
            <a:r>
              <a:rPr lang="cs-CZ" altLang="cs-CZ" sz="2800" b="1" dirty="0">
                <a:solidFill>
                  <a:schemeClr val="bg1">
                    <a:lumMod val="65000"/>
                  </a:schemeClr>
                </a:solidFill>
              </a:rPr>
              <a:t> práva EU jako takové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jaký je ale její rozsah (aplikuje se vždy?)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Smlouvy mlčí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judikatura ESD: absolutní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Prohlášení č. 17 k Lisabonské smlouvě: absolutní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Ústavní smlouva: čl. I-6 téměř vstoupil do historie – zavedl by materiální přednost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983F119-17BD-496B-9012-4017A835A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08A32A6-13CC-4DA8-AEB1-B95D4F562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závaznost a vynutitelnost práva </a:t>
            </a:r>
            <a:r>
              <a:rPr lang="cs-CZ" altLang="cs-CZ" sz="2800" b="1" u="sng">
                <a:solidFill>
                  <a:srgbClr val="C21C0A"/>
                </a:solidFill>
              </a:rPr>
              <a:t>vůči jednotlivcům</a:t>
            </a:r>
            <a:endParaRPr lang="cs-CZ" altLang="cs-CZ" sz="2800" b="1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TJ. VZTAHUJE SE DANÉ PRAVIDLO PŘÍMO NA JEDNOTLIVCE 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všechny právní předpisy včetně práva mezinárodního a unijního jsou vždy závazné a účinné </a:t>
            </a:r>
            <a:r>
              <a:rPr lang="cs-CZ" altLang="cs-CZ" sz="2800" b="1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vůči jednotlivcům:</a:t>
            </a:r>
            <a:r>
              <a:rPr lang="cs-CZ" altLang="cs-CZ" sz="280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právo EU (vč. primárního práva): podle ESD - automaticky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E09BBF0-BA5B-4F86-8FE8-98F3CD7E2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E18187-E6C2-48B1-A54F-FF39CF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D4FE1F8-4D98-44EA-838D-1A01F8B86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C484E28-9E26-4F95-9D4E-4FF314173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C8C77E4-6379-4A6E-B8C9-9D1C4AB3F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4008D3-AD7A-4F1F-82CE-32921F39F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A044D32-9DB8-4667-8C5C-2795FC00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60EFD35C-963F-4D9B-8076-190C5AAB4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42266C95-6E29-48B6-B88F-4AFBED318D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1F371BF4-D40F-43AB-B81F-C9ADBC1C2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Line 8">
            <a:extLst>
              <a:ext uri="{FF2B5EF4-FFF2-40B4-BE49-F238E27FC236}">
                <a16:creationId xmlns:a16="http://schemas.microsoft.com/office/drawing/2014/main" id="{0957A81F-94D3-4869-81D3-3279A2CF0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EF5D4E97-59B6-4CCE-B26A-481E220B0770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F1C10DD5-8B59-4B55-8AD2-02C84C7551BA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1755" name="Text Box 11">
            <a:extLst>
              <a:ext uri="{FF2B5EF4-FFF2-40B4-BE49-F238E27FC236}">
                <a16:creationId xmlns:a16="http://schemas.microsoft.com/office/drawing/2014/main" id="{F4138E31-0CCD-4A1B-A183-1CCE5A258B96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id="{8BDB9DA4-872F-4712-A394-3DC1243E6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1757" name="Line 13">
            <a:extLst>
              <a:ext uri="{FF2B5EF4-FFF2-40B4-BE49-F238E27FC236}">
                <a16:creationId xmlns:a16="http://schemas.microsoft.com/office/drawing/2014/main" id="{FA4A605F-ED6E-4962-8964-33C390AA1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60AA4548-2C98-424E-A35A-17DF1D363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9" name="Text Box 15">
            <a:extLst>
              <a:ext uri="{FF2B5EF4-FFF2-40B4-BE49-F238E27FC236}">
                <a16:creationId xmlns:a16="http://schemas.microsoft.com/office/drawing/2014/main" id="{A378B18B-43E6-437C-91BF-64E2744B2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1760" name="Text Box 16">
            <a:extLst>
              <a:ext uri="{FF2B5EF4-FFF2-40B4-BE49-F238E27FC236}">
                <a16:creationId xmlns:a16="http://schemas.microsoft.com/office/drawing/2014/main" id="{C79E2B80-477B-47CC-BFFF-096F0428D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EDC39D09-7AB5-41F2-A3AA-A61327AF28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1916113"/>
            <a:ext cx="936625" cy="33131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A5E5AA2B-A6F0-42D8-A13B-29F953177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916113"/>
            <a:ext cx="1970088" cy="1447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F2CA331-5ED0-4616-90E3-1B92CBD91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A5F3452-B245-4D70-A3AF-05BA35FAD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339850"/>
            <a:ext cx="8623300" cy="5518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jednotlivec se může dovolat ustanovení práva EU před národním soudem proti státu (př.úč. </a:t>
            </a:r>
            <a:r>
              <a:rPr lang="cs-CZ" altLang="cs-CZ" b="1">
                <a:solidFill>
                  <a:srgbClr val="FF0000"/>
                </a:solidFill>
              </a:rPr>
              <a:t>vertikální vzestupný</a:t>
            </a:r>
            <a:r>
              <a:rPr lang="cs-CZ" altLang="cs-CZ"/>
              <a:t>) nebo proti jinému jednotlivci (př.úč. </a:t>
            </a:r>
            <a:r>
              <a:rPr lang="cs-CZ" altLang="cs-CZ" b="1">
                <a:solidFill>
                  <a:schemeClr val="accent2"/>
                </a:solidFill>
              </a:rPr>
              <a:t>horizontální</a:t>
            </a:r>
            <a:r>
              <a:rPr lang="cs-CZ" altLang="cs-CZ"/>
              <a:t>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stát se může dovolat ustanovení proti jednotlivci (př.úč. </a:t>
            </a:r>
            <a:r>
              <a:rPr lang="cs-CZ" altLang="cs-CZ" b="1">
                <a:solidFill>
                  <a:schemeClr val="accent2"/>
                </a:solidFill>
              </a:rPr>
              <a:t>vertikální sestupný</a:t>
            </a:r>
            <a:r>
              <a:rPr lang="cs-CZ" altLang="cs-CZ"/>
              <a:t>)</a:t>
            </a:r>
          </a:p>
        </p:txBody>
      </p:sp>
      <p:sp>
        <p:nvSpPr>
          <p:cNvPr id="33796" name="Oval 4">
            <a:extLst>
              <a:ext uri="{FF2B5EF4-FFF2-40B4-BE49-F238E27FC236}">
                <a16:creationId xmlns:a16="http://schemas.microsoft.com/office/drawing/2014/main" id="{6D3909E1-D00B-424B-A4D3-A4F480050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97" name="Oval 5">
            <a:extLst>
              <a:ext uri="{FF2B5EF4-FFF2-40B4-BE49-F238E27FC236}">
                <a16:creationId xmlns:a16="http://schemas.microsoft.com/office/drawing/2014/main" id="{D172F026-2D2F-4FD1-A635-AA81AB704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98" name="Oval 6">
            <a:extLst>
              <a:ext uri="{FF2B5EF4-FFF2-40B4-BE49-F238E27FC236}">
                <a16:creationId xmlns:a16="http://schemas.microsoft.com/office/drawing/2014/main" id="{E54ED9F4-4870-4AF5-8CE3-E4217116FDE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4408488"/>
            <a:ext cx="815975" cy="654050"/>
          </a:xfrm>
          <a:prstGeom prst="ellipse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99" name="Line 7">
            <a:extLst>
              <a:ext uri="{FF2B5EF4-FFF2-40B4-BE49-F238E27FC236}">
                <a16:creationId xmlns:a16="http://schemas.microsoft.com/office/drawing/2014/main" id="{6AAB9E90-BF67-4496-B54C-F3CD17F50A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5057775"/>
            <a:ext cx="1588" cy="8255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0" name="Line 8">
            <a:extLst>
              <a:ext uri="{FF2B5EF4-FFF2-40B4-BE49-F238E27FC236}">
                <a16:creationId xmlns:a16="http://schemas.microsoft.com/office/drawing/2014/main" id="{C4D5B3B4-FFBA-448D-B7ED-5700305E8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6205538"/>
            <a:ext cx="1960563" cy="158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B5D87ACF-0268-4663-804E-558006C74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4572000"/>
            <a:ext cx="2449512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členský stát</a:t>
            </a:r>
          </a:p>
        </p:txBody>
      </p:sp>
      <p:sp>
        <p:nvSpPr>
          <p:cNvPr id="33802" name="Text Box 10">
            <a:extLst>
              <a:ext uri="{FF2B5EF4-FFF2-40B4-BE49-F238E27FC236}">
                <a16:creationId xmlns:a16="http://schemas.microsoft.com/office/drawing/2014/main" id="{96CF71E1-1828-494F-B7FC-7E3DE5884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5224463"/>
            <a:ext cx="19954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II</a:t>
            </a: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EB66EECC-FF9C-477B-A3A6-398ADB0B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11850"/>
            <a:ext cx="193833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</a:t>
            </a:r>
          </a:p>
        </p:txBody>
      </p:sp>
      <p:sp>
        <p:nvSpPr>
          <p:cNvPr id="33804" name="Line 12">
            <a:extLst>
              <a:ext uri="{FF2B5EF4-FFF2-40B4-BE49-F238E27FC236}">
                <a16:creationId xmlns:a16="http://schemas.microsoft.com/office/drawing/2014/main" id="{098A7CDE-45D8-4122-8763-E1E524DF60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5062538"/>
            <a:ext cx="1588" cy="81597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AFA7C9B-9A49-475E-AFD6-E242277D5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633412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Závěry SDEU o postavení práva EU: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3E109EF-286F-416F-A1EB-BBC263D4C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3713" y="1022350"/>
            <a:ext cx="8229600" cy="5245100"/>
          </a:xfrm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 sz="2000"/>
              <a:t>autonomie práva EU ve vztahu k vnitrostátnímu právu</a:t>
            </a:r>
          </a:p>
          <a:p>
            <a:pPr eaLnBrk="1" hangingPunct="1"/>
            <a:r>
              <a:rPr lang="cs-CZ" altLang="cs-CZ" sz="2000"/>
              <a:t>nicméně: „právo EU je součástí vnitrostátního práva členských států“ (? – ne formálně, jen z hlediska závaznosti)</a:t>
            </a:r>
          </a:p>
          <a:p>
            <a:pPr eaLnBrk="1" hangingPunct="1"/>
            <a:endParaRPr lang="cs-CZ" altLang="cs-CZ" sz="2800"/>
          </a:p>
          <a:p>
            <a:pPr eaLnBrk="1" hangingPunct="1"/>
            <a:endParaRPr lang="cs-CZ" altLang="cs-CZ" sz="2800"/>
          </a:p>
          <a:p>
            <a:pPr eaLnBrk="1" hangingPunct="1"/>
            <a:endParaRPr lang="cs-CZ" altLang="cs-CZ" sz="280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971550" y="2997200"/>
            <a:ext cx="7129463" cy="3024188"/>
          </a:xfrm>
          <a:prstGeom prst="ellipse">
            <a:avLst/>
          </a:prstGeom>
          <a:solidFill>
            <a:srgbClr val="E1E1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331913" y="3297238"/>
            <a:ext cx="2879725" cy="243522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vnitrostátní právo ČR v užším smyslu 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11638" y="3068638"/>
            <a:ext cx="2016125" cy="288131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227763" y="3644900"/>
            <a:ext cx="1800225" cy="1728788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400" b="1" dirty="0">
                <a:solidFill>
                  <a:schemeClr val="tx1"/>
                </a:solidFill>
              </a:rPr>
              <a:t>mezinárodní právo </a:t>
            </a:r>
            <a:r>
              <a:rPr lang="cs-CZ" sz="1400" dirty="0">
                <a:solidFill>
                  <a:schemeClr val="tx1"/>
                </a:solidFill>
              </a:rPr>
              <a:t>(zejm. smlouvy)</a:t>
            </a:r>
          </a:p>
          <a:p>
            <a:pPr algn="ctr">
              <a:defRPr/>
            </a:pP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659563" y="2781300"/>
            <a:ext cx="190500" cy="51593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8D21EEDC-C825-477D-8C59-28DD883AF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2133600"/>
            <a:ext cx="5532437" cy="647700"/>
          </a:xfrm>
          <a:prstGeom prst="rect">
            <a:avLst/>
          </a:prstGeom>
          <a:solidFill>
            <a:srgbClr val="E1E1FF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„právní řád“ („vnitrostátní právo ČR“) – všechny právní normy v ČR závazné – bez ohledu na původ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F6487F8-4FA7-4A86-BC4B-3C3513D40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Nadřazenost x aplikační přednost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29C96B5-7B73-4C8A-A553-7831FB6D0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Co když unijní norma </a:t>
            </a:r>
            <a:r>
              <a:rPr lang="cs-CZ" altLang="cs-CZ" b="1" i="1"/>
              <a:t>nemá přímý účinek?</a:t>
            </a:r>
            <a:r>
              <a:rPr lang="cs-CZ" altLang="cs-CZ"/>
              <a:t> Nelze aplikovat. Uplatní se jiné formy "přednosti" </a:t>
            </a:r>
            <a:r>
              <a:rPr lang="cs-CZ" altLang="cs-CZ" b="1">
                <a:solidFill>
                  <a:srgbClr val="A50021"/>
                </a:solidFill>
              </a:rPr>
              <a:t>(nadřazenosti)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povinnost k implementaci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nepřímý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odpovědnost typu Francovich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04A9610-E57F-4D8A-BC9D-48D72F53D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0461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III</a:t>
            </a:r>
            <a:br>
              <a:rPr lang="cs-CZ" altLang="cs-CZ" b="1">
                <a:solidFill>
                  <a:srgbClr val="008000"/>
                </a:solidFill>
              </a:rPr>
            </a:br>
            <a:r>
              <a:rPr lang="cs-CZ" altLang="cs-CZ">
                <a:solidFill>
                  <a:srgbClr val="008000"/>
                </a:solidFill>
              </a:rPr>
              <a:t>jednotlivé prameny práva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A0D11D5-4741-47B9-AA7F-7BBE1C156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66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Nařízení:</a:t>
            </a:r>
            <a:r>
              <a:rPr lang="cs-CZ" altLang="cs-CZ"/>
              <a:t> ano, všechny typy přímého úč.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FF0000"/>
                </a:solidFill>
              </a:rPr>
              <a:t>Směrnice:</a:t>
            </a:r>
            <a:r>
              <a:rPr lang="cs-CZ" altLang="cs-CZ"/>
              <a:t> ne, ale … (jen vertikální vzestupný)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Primární právo (Smlouvy)</a:t>
            </a:r>
            <a:r>
              <a:rPr lang="cs-CZ" altLang="cs-CZ">
                <a:solidFill>
                  <a:srgbClr val="660066"/>
                </a:solidFill>
              </a:rPr>
              <a:t>: </a:t>
            </a:r>
            <a:r>
              <a:rPr lang="cs-CZ" altLang="cs-CZ"/>
              <a:t>záleží na povaze ustanovení, pokud ano, všechny typy přímého účinku.                              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Ve všech případech musí být dány podmínky pro přímý účinek (přímá aplikovatelnost, nepodmíněnost).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F15AD9D-CD2A-4642-AA02-EC1CDAE69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chemeClr val="bg1">
                    <a:lumMod val="65000"/>
                  </a:schemeClr>
                </a:solidFill>
              </a:rPr>
              <a:t>Přímý účinek ustanovení primárního práva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60797A2-14AB-4C54-861D-BD1FD21C0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1. ustanovení je </a:t>
            </a:r>
            <a:r>
              <a:rPr lang="cs-CZ" altLang="cs-CZ" sz="3600">
                <a:solidFill>
                  <a:srgbClr val="4A9C65"/>
                </a:solidFill>
              </a:rPr>
              <a:t>přímo aplikovatelné</a:t>
            </a:r>
            <a:r>
              <a:rPr lang="cs-CZ" altLang="cs-CZ" sz="3600"/>
              <a:t> (self- executing): </a:t>
            </a:r>
            <a:r>
              <a:rPr lang="cs-CZ" altLang="cs-CZ" sz="3600">
                <a:solidFill>
                  <a:srgbClr val="4A9C65"/>
                </a:solidFill>
              </a:rPr>
              <a:t>ANO</a:t>
            </a:r>
            <a:r>
              <a:rPr lang="cs-CZ" altLang="cs-CZ" sz="360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2. ustanovení </a:t>
            </a:r>
            <a:r>
              <a:rPr lang="cs-CZ" altLang="cs-CZ" sz="360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/>
              <a:t> netýká se přímo jednotlivce: </a:t>
            </a:r>
            <a:r>
              <a:rPr lang="cs-CZ" altLang="cs-CZ" sz="3600">
                <a:solidFill>
                  <a:srgbClr val="C96A35"/>
                </a:solidFill>
              </a:rPr>
              <a:t>NE</a:t>
            </a:r>
            <a:r>
              <a:rPr lang="cs-CZ" altLang="cs-CZ" sz="3600"/>
              <a:t> (býv. čl. 10, nyní 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3. Pochybnosti: judikatura </a:t>
            </a:r>
            <a:r>
              <a:rPr lang="cs-CZ" altLang="cs-CZ" sz="3600">
                <a:latin typeface="Arial Narrow" panose="020B0606020202030204" pitchFamily="34" charset="0"/>
              </a:rPr>
              <a:t>ESD</a:t>
            </a:r>
            <a:r>
              <a:rPr lang="cs-CZ" altLang="cs-CZ" sz="360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643694A-0431-4F33-9B27-CA5B30091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949FB6B-CFED-4AB3-B766-C58BC8DD2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604963"/>
            <a:ext cx="8753475" cy="4443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CC0000"/>
                </a:solidFill>
              </a:rPr>
              <a:t>za normálních okolností není – neaplikují se (předpokládaná implementace do národního práva)</a:t>
            </a:r>
            <a:endParaRPr lang="cs-CZ" altLang="cs-CZ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implementace nesprávná nebo opožděná: jednotlivec se </a:t>
            </a:r>
            <a:r>
              <a:rPr lang="cs-CZ" altLang="cs-CZ" sz="360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sz="3600"/>
              <a:t>. = Přímý účinek možný, ale jen vertikální vzestupný.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van Duyn, Ratti, Kolpinghuis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207B8CC-E9FF-447D-9158-B4D4EF4C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1B5BA4C-43C1-4382-AB1D-431B189A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98CE9BF-8DB1-4363-B202-DBA4E0CB9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F4184E46-788B-4A8D-9DCD-9ACAC5AE80BE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16F6392C-4820-47D3-BCC3-628ED651E783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EC45C8FC-0239-465C-BB0A-05C7DFE860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AF480B53-019C-467C-89A9-5E83F345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867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 nebyla implementována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7" name="Text Box 9">
            <a:extLst>
              <a:ext uri="{FF2B5EF4-FFF2-40B4-BE49-F238E27FC236}">
                <a16:creationId xmlns:a16="http://schemas.microsoft.com/office/drawing/2014/main" id="{F389A27D-3C99-47A4-959E-6FBA52BA31BE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78113" y="3821113"/>
            <a:ext cx="235108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neimplementovaná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8" name="Text Box 10">
            <a:extLst>
              <a:ext uri="{FF2B5EF4-FFF2-40B4-BE49-F238E27FC236}">
                <a16:creationId xmlns:a16="http://schemas.microsoft.com/office/drawing/2014/main" id="{C1F0418B-00AF-41B9-98EB-FA13A4BF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Přímý účinek neimplementované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8ED6B99F-CD9B-49E9-8D53-8F51A68A1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0" name="Line 12">
            <a:extLst>
              <a:ext uri="{FF2B5EF4-FFF2-40B4-BE49-F238E27FC236}">
                <a16:creationId xmlns:a16="http://schemas.microsoft.com/office/drawing/2014/main" id="{BF57F80B-A591-4C8D-8DBF-2AFA772FEC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1" name="Line 13">
            <a:extLst>
              <a:ext uri="{FF2B5EF4-FFF2-40B4-BE49-F238E27FC236}">
                <a16:creationId xmlns:a16="http://schemas.microsoft.com/office/drawing/2014/main" id="{421FF758-7051-445F-B6A4-FF3A4C1C5B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EECB033-248C-46EF-8AE5-1F0807C8D6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Judikatura ke směrnicím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808068A-318A-47FC-9CE7-E3ADE70BC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5438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2002" rIns="0" bIns="0"/>
          <a:lstStyle/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Ratti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– 1978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Kolpinghaus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Nijmegen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– 1987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von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Colson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– 14/83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Faccini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Dori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- C-91/92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Francovich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- 6,9/90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Brasserie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du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Pecheur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C-46/93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Kobler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- C-224/01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7789079-D196-48A0-9641-0A73AC2B1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223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8165AF6-F349-4BB1-A1DB-0543BAF64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rgbClr val="C00000"/>
                </a:solidFill>
              </a:rPr>
              <a:t>Ustanovení národního práva musí být interpretováno podle netransponované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Judikatura: von </a:t>
            </a:r>
            <a:r>
              <a:rPr lang="cs-CZ" altLang="cs-CZ" sz="2800" dirty="0" err="1">
                <a:solidFill>
                  <a:schemeClr val="bg1">
                    <a:lumMod val="65000"/>
                  </a:schemeClr>
                </a:solidFill>
              </a:rPr>
              <a:t>Colson</a:t>
            </a: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800" dirty="0" err="1">
                <a:solidFill>
                  <a:schemeClr val="bg1">
                    <a:lumMod val="65000"/>
                  </a:schemeClr>
                </a:solidFill>
              </a:rPr>
              <a:t>Marleasing</a:t>
            </a:r>
            <a:endParaRPr lang="cs-CZ" altLang="cs-CZ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0F6C50F-945E-44EB-A7CC-3CAE4B0A1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833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9F0B61F-2B91-458B-8096-7DC9F3F25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04938"/>
            <a:ext cx="8226425" cy="4964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Členský stát pak </a:t>
            </a:r>
            <a:r>
              <a:rPr lang="cs-CZ" altLang="cs-CZ" b="1"/>
              <a:t>odpovídá za škodu vzniklou jednotlivci </a:t>
            </a:r>
            <a:r>
              <a:rPr lang="cs-CZ" altLang="cs-CZ"/>
              <a:t>a způsobenou neimplementací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Francovich (C-6,9/90), Brasserie du Pecheur (C-46,48/93), Kobler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775F342-F44D-46F1-90C0-969FFD96F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200"/>
              <a:t>Závěry SDEU o postavení práva EU (pokrač.):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7E263E3-D20E-41DA-B0F3-F1780EB70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autonomie práva EU ve vztahu k </a:t>
            </a:r>
            <a:r>
              <a:rPr lang="cs-CZ" altLang="cs-CZ" sz="2800" i="1"/>
              <a:t>právu mezinárodnímu:</a:t>
            </a:r>
            <a:r>
              <a:rPr lang="cs-CZ" altLang="cs-CZ" sz="2800"/>
              <a:t> odlišnosti mezi oběma</a:t>
            </a:r>
          </a:p>
          <a:p>
            <a:pPr lvl="1" eaLnBrk="1" hangingPunct="1"/>
            <a:r>
              <a:rPr lang="cs-CZ" altLang="cs-CZ" sz="2400"/>
              <a:t>PEU se vztahuje na jednotlivce způsobem, který samo stanoví (určuje způsob dosažení výsledku)</a:t>
            </a:r>
          </a:p>
          <a:p>
            <a:pPr lvl="1" eaLnBrk="1" hangingPunct="1"/>
            <a:r>
              <a:rPr lang="cs-CZ" altLang="cs-CZ" sz="2400"/>
              <a:t>MP zajímá jen výsledek, jeho dosažení ponechává na státech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EDA1D84-3002-4445-A89E-141C58182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1F929-E17D-46D8-9DF6-EB3FAEE01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Omezení svrchovanosti:</a:t>
            </a:r>
            <a:r>
              <a:rPr lang="cs-CZ" altLang="cs-CZ" sz="2800"/>
              <a:t> na rozdíl od MP zde nejsou konkrétní závazky, ale </a:t>
            </a:r>
            <a:r>
              <a:rPr lang="cs-CZ" altLang="cs-CZ" sz="2800" b="1">
                <a:solidFill>
                  <a:srgbClr val="0066FF"/>
                </a:solidFill>
              </a:rPr>
              <a:t>přenesení </a:t>
            </a:r>
            <a:r>
              <a:rPr lang="cs-CZ" altLang="cs-CZ" sz="2800" b="1" i="1">
                <a:solidFill>
                  <a:srgbClr val="0066FF"/>
                </a:solidFill>
              </a:rPr>
              <a:t>výkonu pravomocí vnitrostátních orgánů</a:t>
            </a:r>
            <a:br>
              <a:rPr lang="cs-CZ" altLang="cs-CZ" sz="2800">
                <a:solidFill>
                  <a:srgbClr val="0066FF"/>
                </a:solidFill>
              </a:rPr>
            </a:br>
            <a:endParaRPr lang="cs-CZ" altLang="cs-CZ" sz="160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Shrnutí </a:t>
            </a:r>
            <a:r>
              <a:rPr lang="cs-CZ" altLang="cs-CZ" sz="2800" b="1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1. přenesení výkonu pravomocí pro futuro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2.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4. PEU se automaticky vztahuje i na jednotlivce 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Výsledek: </a:t>
            </a:r>
            <a:r>
              <a:rPr lang="cs-CZ" altLang="cs-CZ" sz="2800" b="1">
                <a:solidFill>
                  <a:srgbClr val="CC0000"/>
                </a:solidFill>
              </a:rPr>
              <a:t>autonomie práva EU</a:t>
            </a:r>
            <a:r>
              <a:rPr lang="cs-CZ" altLang="cs-CZ" sz="2800"/>
              <a:t> k právu čl-států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3899C81-DB9C-4E5D-B3DF-C565053E7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Autonomie práva EU: 2 teorie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9141722-B281-40AA-A23D-6D425055B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solidFill>
                  <a:schemeClr val="bg1">
                    <a:lumMod val="65000"/>
                  </a:schemeClr>
                </a:solidFill>
              </a:rPr>
              <a:t>pojetí federalistické a konstitucionalistické: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solidFill>
                  <a:schemeClr val="bg1">
                    <a:lumMod val="65000"/>
                  </a:schemeClr>
                </a:solidFill>
              </a:rPr>
              <a:t>Co je </a:t>
            </a:r>
            <a:r>
              <a:rPr lang="cs-CZ" altLang="cs-CZ" sz="2400" b="1">
                <a:solidFill>
                  <a:schemeClr val="bg1">
                    <a:lumMod val="65000"/>
                  </a:schemeClr>
                </a:solidFill>
              </a:rPr>
              <a:t>zdrojem závaznosti</a:t>
            </a:r>
            <a:r>
              <a:rPr lang="cs-CZ" altLang="cs-CZ" sz="2400">
                <a:solidFill>
                  <a:schemeClr val="bg1">
                    <a:lumMod val="65000"/>
                  </a:schemeClr>
                </a:solidFill>
              </a:rPr>
              <a:t> práva EU v čl-státech?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bg1">
                    <a:lumMod val="65000"/>
                  </a:schemeClr>
                </a:solidFill>
              </a:rPr>
              <a:t>	1. samy Smlouvy nebo      2. ústavy?</a:t>
            </a:r>
            <a:br>
              <a:rPr lang="cs-CZ" altLang="cs-CZ" sz="240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240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solidFill>
                  <a:schemeClr val="bg1">
                    <a:lumMod val="65000"/>
                  </a:schemeClr>
                </a:solidFill>
              </a:rPr>
              <a:t>federalistické</a:t>
            </a:r>
            <a:r>
              <a:rPr lang="cs-CZ" altLang="cs-CZ" sz="2400">
                <a:solidFill>
                  <a:schemeClr val="bg1">
                    <a:lumMod val="65000"/>
                  </a:schemeClr>
                </a:solidFill>
              </a:rPr>
              <a:t> – členský stát plně podřízen v příslušných oblastech, vzdal se výkonu svrchovaných pravomocí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solidFill>
                  <a:schemeClr val="bg1">
                    <a:lumMod val="65000"/>
                  </a:schemeClr>
                </a:solidFill>
              </a:rPr>
              <a:t>konstitucionalistické</a:t>
            </a:r>
            <a:r>
              <a:rPr lang="cs-CZ" altLang="cs-CZ" sz="2400">
                <a:solidFill>
                  <a:schemeClr val="bg1">
                    <a:lumMod val="65000"/>
                  </a:schemeClr>
                </a:solidFill>
              </a:rPr>
              <a:t> – zvláštní charakter práva EU se odvozuje od ústav členských států, které přenos výkonu pravomocí umožnily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1F9FE6A-5ED6-4ECF-B784-B3C638EE7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Autonomie PEU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2370A4B-482B-4492-83A0-3595CE181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sekundární právo je určitě autonomní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nezávislost práva EU vznikla </a:t>
            </a:r>
            <a:r>
              <a:rPr lang="cs-CZ" altLang="cs-CZ" sz="2800" b="1">
                <a:solidFill>
                  <a:schemeClr val="bg1">
                    <a:lumMod val="65000"/>
                  </a:schemeClr>
                </a:solidFill>
              </a:rPr>
              <a:t>přenesením výkonu právotvorných pravomocí státu</a:t>
            </a: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>
                <a:solidFill>
                  <a:schemeClr val="bg1">
                    <a:lumMod val="65000"/>
                  </a:schemeClr>
                </a:solidFill>
              </a:rPr>
              <a:t>	- rozsah:</a:t>
            </a: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 určují čl-státy, upřesňuje ESD (?) = výklad ustanovení o svěření pravomocí (?)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>
                <a:solidFill>
                  <a:schemeClr val="bg1">
                    <a:lumMod val="65000"/>
                  </a:schemeClr>
                </a:solidFill>
              </a:rPr>
              <a:t>	- primární právo:</a:t>
            </a: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 stále v dispozici čl-států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	- ústava je prvotní, přenesené pravomoci druhotné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reálné právní problémy: až koncem 50. let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3A30D09-6D2B-4815-A3EE-8DE13560B0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Suverenita člena EU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713144D-1AE9-43D1-B9BC-04794652A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je omezena suverenita? Je </a:t>
            </a:r>
            <a:r>
              <a:rPr lang="cs-CZ" altLang="cs-CZ" sz="2400" dirty="0" err="1"/>
              <a:t>čl</a:t>
            </a:r>
            <a:r>
              <a:rPr lang="cs-CZ" altLang="cs-CZ" sz="2400" dirty="0"/>
              <a:t>-stát nadále suverénní?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svou suverenitou může disponovat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cena za obecně prospěšnou integraci: svěření výkonu pravomocí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- o rozsahu přenesených pravomocí rozhodují stále </a:t>
            </a:r>
            <a:r>
              <a:rPr lang="cs-CZ" altLang="cs-CZ" sz="2400" dirty="0" err="1"/>
              <a:t>čl</a:t>
            </a:r>
            <a:r>
              <a:rPr lang="cs-CZ" altLang="cs-CZ" sz="2400" dirty="0"/>
              <a:t>-státy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- čl. 88-1 Ústavy Francie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„(Francouzská) republika se účastní na Evropské unii vytvořené státy, které si svobodně zvolily … možnost společného výkonu některých svých pravomocí…“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= "řízené" omezení suverenity</a:t>
            </a:r>
            <a:br>
              <a:rPr lang="cs-CZ" altLang="cs-CZ" sz="2400" dirty="0"/>
            </a:br>
            <a:endParaRPr lang="cs-CZ" alt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92DAEC7-27A5-46F4-8583-C22D49810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600"/>
              <a:t>Přenesení výkonu svrchovaných pravomocí na EU (připomenutí)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AD005ED-D971-4119-BA41-287B02F68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DA9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>
                <a:solidFill>
                  <a:schemeClr val="accent3">
                    <a:lumMod val="50000"/>
                  </a:schemeClr>
                </a:solidFill>
              </a:rPr>
              <a:t>prvotní je členský stát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accent3">
                    <a:lumMod val="50000"/>
                  </a:schemeClr>
                </a:solidFill>
              </a:rPr>
              <a:t>jeho pravomoci jsou původní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accent3">
                    <a:lumMod val="50000"/>
                  </a:schemeClr>
                </a:solidFill>
              </a:rPr>
              <a:t>stát rozhoduje o tom, výkon kterých pravomocí přenese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chemeClr val="accent3">
                    <a:lumMod val="50000"/>
                  </a:schemeClr>
                </a:solidFill>
              </a:rPr>
              <a:t>nejednoznačnost nebo nejasnost: kdo rozhodne o rozsahu přenesení?</a:t>
            </a:r>
          </a:p>
          <a:p>
            <a:pPr eaLnBrk="1" hangingPunct="1"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právo EU samo určuje způsob své aplikace (přímý účinek) a podmínky svého vzniku (platnosti) u sekundárního práva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2360</Words>
  <Application>Microsoft Office PowerPoint</Application>
  <PresentationFormat>Předvádění na obrazovce (4:3)</PresentationFormat>
  <Paragraphs>262</Paragraphs>
  <Slides>37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Arial Unicode MS</vt:lpstr>
      <vt:lpstr>Times New Roman</vt:lpstr>
      <vt:lpstr>Wingdings</vt:lpstr>
      <vt:lpstr>Arial Narrow</vt:lpstr>
      <vt:lpstr>Výchozí návrh</vt:lpstr>
      <vt:lpstr>Autonomie, nadřazenost a přednost  práva EU</vt:lpstr>
      <vt:lpstr>Charakter systému práva EU</vt:lpstr>
      <vt:lpstr>Závěry SDEU o postavení práva EU:</vt:lpstr>
      <vt:lpstr>Závěry SDEU o postavení práva EU (pokrač.):</vt:lpstr>
      <vt:lpstr>Vztah PEU k právu členských států</vt:lpstr>
      <vt:lpstr>Autonomie práva EU: 2 teorie</vt:lpstr>
      <vt:lpstr>Autonomie PEU</vt:lpstr>
      <vt:lpstr>Suverenita člena EU</vt:lpstr>
      <vt:lpstr>Přenesení výkonu svrchovaných pravomocí na EU (připomenutí)</vt:lpstr>
      <vt:lpstr>Omezení suverenity: její dvojí pojetí</vt:lpstr>
      <vt:lpstr>Argumenty ve prospěch druhého pojetí</vt:lpstr>
      <vt:lpstr>EU = stát ?</vt:lpstr>
      <vt:lpstr>Státní moc</vt:lpstr>
      <vt:lpstr>Interpretace práva EU</vt:lpstr>
      <vt:lpstr>S h r n u t í</vt:lpstr>
      <vt:lpstr>Z Á S A D A    P Ř E D N O S T I</vt:lpstr>
      <vt:lpstr>Přednost – pokrač.</vt:lpstr>
      <vt:lpstr>Přednost – pokrač.</vt:lpstr>
      <vt:lpstr>ESD: aplikační přednost</vt:lpstr>
      <vt:lpstr>Ústavní smlouva a Lisabon</vt:lpstr>
      <vt:lpstr>Přednost systémová ?</vt:lpstr>
      <vt:lpstr>Přednost i před ústavou?</vt:lpstr>
      <vt:lpstr>Různé projevy nadřazenosti práva EU</vt:lpstr>
      <vt:lpstr>Rozsah přednosti</vt:lpstr>
      <vt:lpstr>Přímý účinek - pojem</vt:lpstr>
      <vt:lpstr>Přímý účinek - předpoklady</vt:lpstr>
      <vt:lpstr>Přímý účinek - podmínky</vt:lpstr>
      <vt:lpstr>Prezentace aplikace PowerPoint</vt:lpstr>
      <vt:lpstr>Přímý účinek II</vt:lpstr>
      <vt:lpstr>Nadřazenost x aplikační přednost</vt:lpstr>
      <vt:lpstr>Přímý účinek III jednotlivé prameny práva</vt:lpstr>
      <vt:lpstr>Přímý účinek ustanovení primárního práva</vt:lpstr>
      <vt:lpstr>Přímý účinek směrnic</vt:lpstr>
      <vt:lpstr>Prezentace aplikace PowerPoint</vt:lpstr>
      <vt:lpstr>Judikatura ke směrnicím</vt:lpstr>
      <vt:lpstr>Nepřímý účinek směrnic</vt:lpstr>
      <vt:lpstr>Odpovědnost státu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31</cp:revision>
  <dcterms:created xsi:type="dcterms:W3CDTF">2013-02-18T09:56:12Z</dcterms:created>
  <dcterms:modified xsi:type="dcterms:W3CDTF">2021-10-13T18:57:05Z</dcterms:modified>
</cp:coreProperties>
</file>