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1" r:id="rId4"/>
    <p:sldId id="268" r:id="rId5"/>
    <p:sldId id="262" r:id="rId6"/>
    <p:sldId id="267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4B"/>
    <a:srgbClr val="FFFF00"/>
    <a:srgbClr val="E9FC36"/>
    <a:srgbClr val="CCFF33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68" d="100"/>
          <a:sy n="68" d="100"/>
        </p:scale>
        <p:origin x="500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4706FB-09EC-49F6-8431-AF76B1761645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9D5AD5-C601-4D6D-8FED-571905C40C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0267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9F8978C-B715-4B97-B021-4D2EA7169CB4}" type="slidenum">
              <a:rPr lang="en-GB" altLang="cs-CZ"/>
              <a:pPr/>
              <a:t>4</a:t>
            </a:fld>
            <a:endParaRPr lang="en-GB" altLang="cs-CZ"/>
          </a:p>
        </p:txBody>
      </p:sp>
      <p:sp>
        <p:nvSpPr>
          <p:cNvPr id="31745" name="Text Box 1"/>
          <p:cNvSpPr txBox="1">
            <a:spLocks noChangeArrowheads="1"/>
          </p:cNvSpPr>
          <p:nvPr/>
        </p:nvSpPr>
        <p:spPr bwMode="auto">
          <a:xfrm>
            <a:off x="1041400" y="725488"/>
            <a:ext cx="4772025" cy="35782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17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533900"/>
            <a:ext cx="5484813" cy="42941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382271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1697-3C10-4D30-B140-1E6916371DFD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6859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1697-3C10-4D30-B140-1E6916371DFD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6386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1697-3C10-4D30-B140-1E6916371DFD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119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1697-3C10-4D30-B140-1E6916371DFD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4473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1697-3C10-4D30-B140-1E6916371DFD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8277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1697-3C10-4D30-B140-1E6916371DFD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0892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1697-3C10-4D30-B140-1E6916371DFD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3283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1697-3C10-4D30-B140-1E6916371DFD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9922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1697-3C10-4D30-B140-1E6916371DFD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1892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1697-3C10-4D30-B140-1E6916371DFD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9556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1697-3C10-4D30-B140-1E6916371DFD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7550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A61697-3C10-4D30-B140-1E6916371DFD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5566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curia.europa.eu/jurisp/cgi-bin/form.pl?lang=cs&amp;Submit=Vyhled%C3%A1v%C3%A1n%C3%AD&amp;alldocs=alldocs&amp;docj=docj&amp;amp;amp;docop=docop&amp;docor=docor&amp;docjo=docjo&amp;numaff=C-306/05&amp;datefs=&amp;datefe=&amp;nomusuel=&amp;domaine=&amp;mots=&amp;resmax=100" TargetMode="External"/><Relationship Id="rId2" Type="http://schemas.openxmlformats.org/officeDocument/2006/relationships/hyperlink" Target="http://curia.europa.eu/jurisp/cgi-bin/form.pl?lang=cs&amp;Submit=Vyhled%C3%A1v%C3%A1n%C3%AD&amp;alldocs=alldocs&amp;docj=docj&amp;amp;amp;docop=docop&amp;docor=docor&amp;docjo=docjo&amp;numaff=C-282/06&amp;datefs=&amp;datefe=&amp;nomusuel=&amp;domaine=&amp;mots=&amp;resmax=10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Řízení o předběžné otázce</a:t>
            </a:r>
            <a:b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čl. 267 SFEU</a:t>
            </a:r>
            <a:b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/>
              <a:t> </a:t>
            </a:r>
          </a:p>
          <a:p>
            <a:r>
              <a:rPr lang="cs-CZ" sz="3600" b="1">
                <a:solidFill>
                  <a:schemeClr val="bg1">
                    <a:lumMod val="75000"/>
                  </a:schemeClr>
                </a:solidFill>
              </a:rPr>
              <a:t>VŠB a 301</a:t>
            </a:r>
          </a:p>
          <a:p>
            <a:r>
              <a:rPr lang="cs-CZ"/>
              <a:t>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45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718199"/>
          </a:xfrm>
          <a:solidFill>
            <a:srgbClr val="FFFF4B"/>
          </a:solidFill>
        </p:spPr>
        <p:txBody>
          <a:bodyPr/>
          <a:lstStyle/>
          <a:p>
            <a:pPr algn="ctr"/>
            <a:r>
              <a:rPr lang="cs-CZ" dirty="0"/>
              <a:t>Úvodní poznámky – zajištění jednotného výkladu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271859"/>
            <a:ext cx="10515600" cy="390510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dirty="0">
              <a:effectLst/>
            </a:endParaRPr>
          </a:p>
          <a:p>
            <a:r>
              <a:rPr lang="cs-CZ" dirty="0"/>
              <a:t>problémové otázky interpretace práva EU – </a:t>
            </a:r>
          </a:p>
          <a:p>
            <a:endParaRPr lang="cs-CZ" dirty="0"/>
          </a:p>
          <a:p>
            <a:r>
              <a:rPr lang="cs-CZ" dirty="0"/>
              <a:t>1) je rámcové (obecné formulace)</a:t>
            </a:r>
            <a:endParaRPr lang="cs-CZ" dirty="0">
              <a:effectLst/>
            </a:endParaRPr>
          </a:p>
          <a:p>
            <a:r>
              <a:rPr lang="cs-CZ" dirty="0"/>
              <a:t>2) odlišná právní kultura a terminologie v jednotlivých zemích</a:t>
            </a:r>
            <a:br>
              <a:rPr lang="cs-CZ" dirty="0">
                <a:effectLst/>
              </a:rPr>
            </a:br>
            <a:endParaRPr lang="cs-CZ" dirty="0">
              <a:effectLst/>
            </a:endParaRPr>
          </a:p>
          <a:p>
            <a:r>
              <a:rPr lang="cs-CZ" dirty="0"/>
              <a:t>SDEU a výklad práva</a:t>
            </a:r>
            <a:br>
              <a:rPr lang="cs-CZ" dirty="0">
                <a:effectLst/>
              </a:rPr>
            </a:br>
            <a:br>
              <a:rPr lang="cs-CZ" dirty="0">
                <a:effectLst/>
              </a:rPr>
            </a:br>
            <a:endParaRPr lang="cs-CZ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00882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20994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err="1"/>
              <a:t>SEU</a:t>
            </a:r>
            <a:r>
              <a:rPr lang="cs-CZ" dirty="0"/>
              <a:t> - </a:t>
            </a:r>
            <a:r>
              <a:rPr lang="cs-CZ" dirty="0" err="1"/>
              <a:t>SFEU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46375"/>
            <a:ext cx="10515600" cy="544649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br>
              <a:rPr lang="cs-CZ" dirty="0">
                <a:effectLst/>
              </a:rPr>
            </a:br>
            <a:r>
              <a:rPr lang="cs-CZ" i="1" dirty="0"/>
              <a:t>Článek 19 </a:t>
            </a:r>
            <a:r>
              <a:rPr lang="cs-CZ" i="1" dirty="0" err="1"/>
              <a:t>SEU</a:t>
            </a:r>
            <a:endParaRPr lang="cs-CZ" dirty="0">
              <a:effectLst/>
            </a:endParaRPr>
          </a:p>
          <a:p>
            <a:pPr marL="0" indent="0">
              <a:buNone/>
            </a:pPr>
            <a:r>
              <a:rPr lang="cs-CZ" i="1" dirty="0"/>
              <a:t>1. Soudní dvůr Evropské unie zajišťuje dodržování práva </a:t>
            </a:r>
            <a:r>
              <a:rPr lang="cs-CZ" b="1" i="1" dirty="0">
                <a:solidFill>
                  <a:srgbClr val="C00000"/>
                </a:solidFill>
              </a:rPr>
              <a:t>při výkladu a provádění </a:t>
            </a:r>
            <a:r>
              <a:rPr lang="cs-CZ" i="1" dirty="0"/>
              <a:t>Smluv.</a:t>
            </a:r>
            <a:endParaRPr lang="cs-CZ" dirty="0">
              <a:effectLst/>
            </a:endParaRPr>
          </a:p>
          <a:p>
            <a:pPr marL="0" indent="0">
              <a:buNone/>
            </a:pPr>
            <a:r>
              <a:rPr lang="cs-CZ" i="1" dirty="0"/>
              <a:t>3. Soudní dvůr Evropské unie </a:t>
            </a:r>
            <a:r>
              <a:rPr lang="cs-CZ" b="1" i="1" dirty="0"/>
              <a:t>rozhoduje</a:t>
            </a:r>
            <a:r>
              <a:rPr lang="cs-CZ" i="1" dirty="0"/>
              <a:t> v souladu se Smlouvami:</a:t>
            </a:r>
            <a:endParaRPr lang="cs-CZ" dirty="0">
              <a:effectLst/>
            </a:endParaRPr>
          </a:p>
          <a:p>
            <a:pPr marL="0" indent="0">
              <a:buNone/>
            </a:pPr>
            <a:r>
              <a:rPr lang="cs-CZ" b="1" i="1" dirty="0">
                <a:solidFill>
                  <a:srgbClr val="C00000"/>
                </a:solidFill>
              </a:rPr>
              <a:t>b) na žádost vnitrostátních soudů o předběžných otázkách týkajících se výkladu práva Unie nebo platnosti aktů přijatých orgány...</a:t>
            </a:r>
            <a:endParaRPr lang="cs-CZ" b="1" dirty="0">
              <a:solidFill>
                <a:srgbClr val="C00000"/>
              </a:solidFill>
              <a:effectLst/>
            </a:endParaRPr>
          </a:p>
          <a:p>
            <a:pPr marL="0" indent="0">
              <a:buNone/>
            </a:pPr>
            <a:endParaRPr lang="cs-CZ" dirty="0">
              <a:effectLst/>
            </a:endParaRPr>
          </a:p>
          <a:p>
            <a:pPr marL="0" indent="0">
              <a:buNone/>
            </a:pPr>
            <a:r>
              <a:rPr lang="cs-CZ" i="1" dirty="0"/>
              <a:t>Článek 267 </a:t>
            </a:r>
            <a:r>
              <a:rPr lang="cs-CZ" i="1" dirty="0" err="1"/>
              <a:t>SFEU</a:t>
            </a:r>
            <a:endParaRPr lang="cs-CZ" dirty="0">
              <a:effectLst/>
            </a:endParaRPr>
          </a:p>
          <a:p>
            <a:pPr marL="0" indent="0">
              <a:buNone/>
            </a:pPr>
            <a:r>
              <a:rPr lang="cs-CZ" i="1" dirty="0"/>
              <a:t>1. Soudní dvůr Evropské unie má </a:t>
            </a:r>
            <a:r>
              <a:rPr lang="cs-CZ" b="1" i="1" dirty="0"/>
              <a:t>pravomoc rozhodovat o předběžných otázkách </a:t>
            </a:r>
            <a:r>
              <a:rPr lang="cs-CZ" i="1" dirty="0"/>
              <a:t>týkajících se:</a:t>
            </a:r>
            <a:endParaRPr lang="cs-CZ" dirty="0">
              <a:effectLst/>
            </a:endParaRPr>
          </a:p>
          <a:p>
            <a:pPr marL="0" indent="0">
              <a:buNone/>
            </a:pPr>
            <a:r>
              <a:rPr lang="cs-CZ" i="1" dirty="0"/>
              <a:t>a) výkladu Smluv,</a:t>
            </a:r>
            <a:endParaRPr lang="cs-CZ" dirty="0">
              <a:effectLst/>
            </a:endParaRPr>
          </a:p>
          <a:p>
            <a:pPr marL="0" indent="0">
              <a:buNone/>
            </a:pPr>
            <a:r>
              <a:rPr lang="cs-CZ" i="1" dirty="0"/>
              <a:t>b) platnosti a výkladu aktů přijatých orgány, institucemi nebo jinými subjekty Unie.</a:t>
            </a:r>
            <a:endParaRPr lang="cs-CZ" dirty="0">
              <a:effectLst/>
            </a:endParaRPr>
          </a:p>
          <a:p>
            <a:pPr marL="0" indent="0">
              <a:buNone/>
            </a:pPr>
            <a:r>
              <a:rPr lang="cs-CZ" b="1" i="1" dirty="0"/>
              <a:t>2. Vyvstane-li</a:t>
            </a:r>
            <a:r>
              <a:rPr lang="cs-CZ" i="1" dirty="0"/>
              <a:t> taková otázka před </a:t>
            </a:r>
            <a:r>
              <a:rPr lang="cs-CZ" b="1" dirty="0">
                <a:solidFill>
                  <a:srgbClr val="C00000"/>
                </a:solidFill>
              </a:rPr>
              <a:t>soudem členského státu</a:t>
            </a:r>
            <a:r>
              <a:rPr lang="cs-CZ" i="1" dirty="0"/>
              <a:t>, </a:t>
            </a:r>
            <a:r>
              <a:rPr lang="cs-CZ" b="1" i="1" u="sng" dirty="0"/>
              <a:t>může</a:t>
            </a:r>
            <a:r>
              <a:rPr lang="cs-CZ" i="1" dirty="0"/>
              <a:t> tento soud, </a:t>
            </a:r>
            <a:r>
              <a:rPr lang="cs-CZ" b="1" i="1" dirty="0"/>
              <a:t>považuje-li rozhodnutí o této otázce za nezbytné</a:t>
            </a:r>
            <a:r>
              <a:rPr lang="cs-CZ" i="1" dirty="0"/>
              <a:t> k vynesení svého rozsudku, požádat Soudní dvůr Evropské unie o rozhodnutí o této otázce.</a:t>
            </a:r>
            <a:endParaRPr lang="cs-CZ" dirty="0">
              <a:effectLst/>
            </a:endParaRPr>
          </a:p>
          <a:p>
            <a:pPr marL="0" indent="0">
              <a:buNone/>
            </a:pPr>
            <a:r>
              <a:rPr lang="cs-CZ" b="1" i="1" dirty="0"/>
              <a:t>3. Vyvstane-li</a:t>
            </a:r>
            <a:r>
              <a:rPr lang="cs-CZ" i="1" dirty="0"/>
              <a:t> taková otázka při jednání před </a:t>
            </a:r>
            <a:r>
              <a:rPr lang="cs-CZ" b="1" dirty="0">
                <a:solidFill>
                  <a:srgbClr val="C00000"/>
                </a:solidFill>
              </a:rPr>
              <a:t>soudem členského státu, jehož rozhodnutí nelze napadnout opravnými prostředky </a:t>
            </a:r>
            <a:r>
              <a:rPr lang="cs-CZ" i="1" dirty="0"/>
              <a:t>podle vnitrostátního práva, </a:t>
            </a:r>
            <a:r>
              <a:rPr lang="cs-CZ" b="1" i="1" u="sng" dirty="0"/>
              <a:t>je tento soud povinen</a:t>
            </a:r>
            <a:r>
              <a:rPr lang="cs-CZ" i="1" dirty="0"/>
              <a:t> obrátit se na Soudní dvůr Evropské unie.</a:t>
            </a:r>
            <a:endParaRPr lang="cs-CZ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24120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2502823" y="175318"/>
            <a:ext cx="8001480" cy="467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marL="430213" indent="-323850">
              <a:tabLst>
                <a:tab pos="430213" algn="l"/>
                <a:tab pos="877888" algn="l"/>
                <a:tab pos="1327150" algn="l"/>
                <a:tab pos="1776413" algn="l"/>
                <a:tab pos="2225675" algn="l"/>
                <a:tab pos="2674938" algn="l"/>
                <a:tab pos="3124200" algn="l"/>
                <a:tab pos="3573463" algn="l"/>
                <a:tab pos="4022725" algn="l"/>
                <a:tab pos="4471988" algn="l"/>
                <a:tab pos="4921250" algn="l"/>
                <a:tab pos="5370513" algn="l"/>
                <a:tab pos="5819775" algn="l"/>
                <a:tab pos="6269038" algn="l"/>
                <a:tab pos="6718300" algn="l"/>
                <a:tab pos="7167563" algn="l"/>
                <a:tab pos="7616825" algn="l"/>
                <a:tab pos="8066088" algn="l"/>
                <a:tab pos="8515350" algn="l"/>
                <a:tab pos="8964613" algn="l"/>
                <a:tab pos="94138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tabLst>
                <a:tab pos="430213" algn="l"/>
                <a:tab pos="877888" algn="l"/>
                <a:tab pos="1327150" algn="l"/>
                <a:tab pos="1776413" algn="l"/>
                <a:tab pos="2225675" algn="l"/>
                <a:tab pos="2674938" algn="l"/>
                <a:tab pos="3124200" algn="l"/>
                <a:tab pos="3573463" algn="l"/>
                <a:tab pos="4022725" algn="l"/>
                <a:tab pos="4471988" algn="l"/>
                <a:tab pos="4921250" algn="l"/>
                <a:tab pos="5370513" algn="l"/>
                <a:tab pos="5819775" algn="l"/>
                <a:tab pos="6269038" algn="l"/>
                <a:tab pos="6718300" algn="l"/>
                <a:tab pos="7167563" algn="l"/>
                <a:tab pos="7616825" algn="l"/>
                <a:tab pos="8066088" algn="l"/>
                <a:tab pos="8515350" algn="l"/>
                <a:tab pos="8964613" algn="l"/>
                <a:tab pos="941387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2pPr>
            <a:lvl3pPr>
              <a:tabLst>
                <a:tab pos="430213" algn="l"/>
                <a:tab pos="877888" algn="l"/>
                <a:tab pos="1327150" algn="l"/>
                <a:tab pos="1776413" algn="l"/>
                <a:tab pos="2225675" algn="l"/>
                <a:tab pos="2674938" algn="l"/>
                <a:tab pos="3124200" algn="l"/>
                <a:tab pos="3573463" algn="l"/>
                <a:tab pos="4022725" algn="l"/>
                <a:tab pos="4471988" algn="l"/>
                <a:tab pos="4921250" algn="l"/>
                <a:tab pos="5370513" algn="l"/>
                <a:tab pos="5819775" algn="l"/>
                <a:tab pos="6269038" algn="l"/>
                <a:tab pos="6718300" algn="l"/>
                <a:tab pos="7167563" algn="l"/>
                <a:tab pos="7616825" algn="l"/>
                <a:tab pos="8066088" algn="l"/>
                <a:tab pos="8515350" algn="l"/>
                <a:tab pos="8964613" algn="l"/>
                <a:tab pos="941387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3pPr>
            <a:lvl4pPr>
              <a:tabLst>
                <a:tab pos="430213" algn="l"/>
                <a:tab pos="877888" algn="l"/>
                <a:tab pos="1327150" algn="l"/>
                <a:tab pos="1776413" algn="l"/>
                <a:tab pos="2225675" algn="l"/>
                <a:tab pos="2674938" algn="l"/>
                <a:tab pos="3124200" algn="l"/>
                <a:tab pos="3573463" algn="l"/>
                <a:tab pos="4022725" algn="l"/>
                <a:tab pos="4471988" algn="l"/>
                <a:tab pos="4921250" algn="l"/>
                <a:tab pos="5370513" algn="l"/>
                <a:tab pos="5819775" algn="l"/>
                <a:tab pos="6269038" algn="l"/>
                <a:tab pos="6718300" algn="l"/>
                <a:tab pos="7167563" algn="l"/>
                <a:tab pos="7616825" algn="l"/>
                <a:tab pos="8066088" algn="l"/>
                <a:tab pos="8515350" algn="l"/>
                <a:tab pos="8964613" algn="l"/>
                <a:tab pos="941387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4pPr>
            <a:lvl5pPr>
              <a:tabLst>
                <a:tab pos="430213" algn="l"/>
                <a:tab pos="877888" algn="l"/>
                <a:tab pos="1327150" algn="l"/>
                <a:tab pos="1776413" algn="l"/>
                <a:tab pos="2225675" algn="l"/>
                <a:tab pos="2674938" algn="l"/>
                <a:tab pos="3124200" algn="l"/>
                <a:tab pos="3573463" algn="l"/>
                <a:tab pos="4022725" algn="l"/>
                <a:tab pos="4471988" algn="l"/>
                <a:tab pos="4921250" algn="l"/>
                <a:tab pos="5370513" algn="l"/>
                <a:tab pos="5819775" algn="l"/>
                <a:tab pos="6269038" algn="l"/>
                <a:tab pos="6718300" algn="l"/>
                <a:tab pos="7167563" algn="l"/>
                <a:tab pos="7616825" algn="l"/>
                <a:tab pos="8066088" algn="l"/>
                <a:tab pos="8515350" algn="l"/>
                <a:tab pos="8964613" algn="l"/>
                <a:tab pos="941387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5pPr>
            <a:lvl6pPr marL="15351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430213" algn="l"/>
                <a:tab pos="877888" algn="l"/>
                <a:tab pos="1327150" algn="l"/>
                <a:tab pos="1776413" algn="l"/>
                <a:tab pos="2225675" algn="l"/>
                <a:tab pos="2674938" algn="l"/>
                <a:tab pos="3124200" algn="l"/>
                <a:tab pos="3573463" algn="l"/>
                <a:tab pos="4022725" algn="l"/>
                <a:tab pos="4471988" algn="l"/>
                <a:tab pos="4921250" algn="l"/>
                <a:tab pos="5370513" algn="l"/>
                <a:tab pos="5819775" algn="l"/>
                <a:tab pos="6269038" algn="l"/>
                <a:tab pos="6718300" algn="l"/>
                <a:tab pos="7167563" algn="l"/>
                <a:tab pos="7616825" algn="l"/>
                <a:tab pos="8066088" algn="l"/>
                <a:tab pos="8515350" algn="l"/>
                <a:tab pos="8964613" algn="l"/>
                <a:tab pos="941387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6pPr>
            <a:lvl7pPr marL="19923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430213" algn="l"/>
                <a:tab pos="877888" algn="l"/>
                <a:tab pos="1327150" algn="l"/>
                <a:tab pos="1776413" algn="l"/>
                <a:tab pos="2225675" algn="l"/>
                <a:tab pos="2674938" algn="l"/>
                <a:tab pos="3124200" algn="l"/>
                <a:tab pos="3573463" algn="l"/>
                <a:tab pos="4022725" algn="l"/>
                <a:tab pos="4471988" algn="l"/>
                <a:tab pos="4921250" algn="l"/>
                <a:tab pos="5370513" algn="l"/>
                <a:tab pos="5819775" algn="l"/>
                <a:tab pos="6269038" algn="l"/>
                <a:tab pos="6718300" algn="l"/>
                <a:tab pos="7167563" algn="l"/>
                <a:tab pos="7616825" algn="l"/>
                <a:tab pos="8066088" algn="l"/>
                <a:tab pos="8515350" algn="l"/>
                <a:tab pos="8964613" algn="l"/>
                <a:tab pos="941387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7pPr>
            <a:lvl8pPr marL="24495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430213" algn="l"/>
                <a:tab pos="877888" algn="l"/>
                <a:tab pos="1327150" algn="l"/>
                <a:tab pos="1776413" algn="l"/>
                <a:tab pos="2225675" algn="l"/>
                <a:tab pos="2674938" algn="l"/>
                <a:tab pos="3124200" algn="l"/>
                <a:tab pos="3573463" algn="l"/>
                <a:tab pos="4022725" algn="l"/>
                <a:tab pos="4471988" algn="l"/>
                <a:tab pos="4921250" algn="l"/>
                <a:tab pos="5370513" algn="l"/>
                <a:tab pos="5819775" algn="l"/>
                <a:tab pos="6269038" algn="l"/>
                <a:tab pos="6718300" algn="l"/>
                <a:tab pos="7167563" algn="l"/>
                <a:tab pos="7616825" algn="l"/>
                <a:tab pos="8066088" algn="l"/>
                <a:tab pos="8515350" algn="l"/>
                <a:tab pos="8964613" algn="l"/>
                <a:tab pos="941387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8pPr>
            <a:lvl9pPr marL="29067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430213" algn="l"/>
                <a:tab pos="877888" algn="l"/>
                <a:tab pos="1327150" algn="l"/>
                <a:tab pos="1776413" algn="l"/>
                <a:tab pos="2225675" algn="l"/>
                <a:tab pos="2674938" algn="l"/>
                <a:tab pos="3124200" algn="l"/>
                <a:tab pos="3573463" algn="l"/>
                <a:tab pos="4022725" algn="l"/>
                <a:tab pos="4471988" algn="l"/>
                <a:tab pos="4921250" algn="l"/>
                <a:tab pos="5370513" algn="l"/>
                <a:tab pos="5819775" algn="l"/>
                <a:tab pos="6269038" algn="l"/>
                <a:tab pos="6718300" algn="l"/>
                <a:tab pos="7167563" algn="l"/>
                <a:tab pos="7616825" algn="l"/>
                <a:tab pos="8066088" algn="l"/>
                <a:tab pos="8515350" algn="l"/>
                <a:tab pos="8964613" algn="l"/>
                <a:tab pos="941387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en-GB" altLang="cs-CZ" sz="3266" b="1" dirty="0">
                <a:solidFill>
                  <a:srgbClr val="0000FF"/>
                </a:solidFill>
              </a:rPr>
              <a:t>N</a:t>
            </a:r>
            <a:r>
              <a:rPr lang="cs-CZ" altLang="cs-CZ" sz="3266" b="1" dirty="0" err="1">
                <a:solidFill>
                  <a:srgbClr val="0000FF"/>
                </a:solidFill>
              </a:rPr>
              <a:t>árodní</a:t>
            </a:r>
            <a:r>
              <a:rPr lang="cs-CZ" altLang="cs-CZ" sz="3266" b="1" dirty="0">
                <a:solidFill>
                  <a:srgbClr val="0000FF"/>
                </a:solidFill>
              </a:rPr>
              <a:t> soud</a:t>
            </a:r>
            <a:r>
              <a:rPr lang="en-GB" altLang="cs-CZ" sz="3266" b="1" dirty="0">
                <a:solidFill>
                  <a:srgbClr val="0000FF"/>
                </a:solidFill>
              </a:rPr>
              <a:t>       </a:t>
            </a:r>
            <a:r>
              <a:rPr lang="en-GB" altLang="cs-CZ" sz="3266" b="1" dirty="0">
                <a:solidFill>
                  <a:srgbClr val="FF0000"/>
                </a:solidFill>
              </a:rPr>
              <a:t>P</a:t>
            </a:r>
            <a:r>
              <a:rPr lang="cs-CZ" altLang="cs-CZ" sz="3266" b="1" dirty="0" err="1">
                <a:solidFill>
                  <a:srgbClr val="FF0000"/>
                </a:solidFill>
              </a:rPr>
              <a:t>ředběžná</a:t>
            </a:r>
            <a:r>
              <a:rPr lang="cs-CZ" altLang="cs-CZ" sz="3266" b="1" dirty="0">
                <a:solidFill>
                  <a:srgbClr val="FF0000"/>
                </a:solidFill>
              </a:rPr>
              <a:t> otázka</a:t>
            </a:r>
            <a:r>
              <a:rPr lang="en-GB" altLang="cs-CZ" sz="3266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2502824" y="816567"/>
            <a:ext cx="3103526" cy="980743"/>
          </a:xfrm>
          <a:prstGeom prst="rect">
            <a:avLst/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646" tIns="40823" rIns="81646" bIns="40823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5pPr>
            <a:lvl6pPr marL="15351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6pPr>
            <a:lvl7pPr marL="19923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7pPr>
            <a:lvl8pPr marL="24495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8pPr>
            <a:lvl9pPr marL="29067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cs-CZ" altLang="cs-CZ" sz="2359" dirty="0"/>
              <a:t>Žaloba podána</a:t>
            </a:r>
          </a:p>
          <a:p>
            <a:pPr algn="ctr">
              <a:lnSpc>
                <a:spcPct val="93000"/>
              </a:lnSpc>
            </a:pPr>
            <a:r>
              <a:rPr lang="cs-CZ" altLang="cs-CZ" sz="2359" dirty="0"/>
              <a:t> k národnímu soudu</a:t>
            </a:r>
            <a:endParaRPr lang="en-GB" altLang="cs-CZ" sz="2359" dirty="0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2502824" y="2122784"/>
            <a:ext cx="3103526" cy="980743"/>
          </a:xfrm>
          <a:prstGeom prst="rect">
            <a:avLst/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646" tIns="40823" rIns="81646" bIns="40823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5pPr>
            <a:lvl6pPr marL="15351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6pPr>
            <a:lvl7pPr marL="19923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7pPr>
            <a:lvl8pPr marL="24495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8pPr>
            <a:lvl9pPr marL="29067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en-GB" altLang="cs-CZ" sz="2359" dirty="0" err="1"/>
              <a:t>Interpreta</a:t>
            </a:r>
            <a:r>
              <a:rPr lang="cs-CZ" altLang="cs-CZ" sz="2359" dirty="0"/>
              <a:t>ční nebo</a:t>
            </a:r>
            <a:r>
              <a:rPr lang="en-GB" altLang="cs-CZ" sz="2359" dirty="0"/>
              <a:t> </a:t>
            </a:r>
          </a:p>
          <a:p>
            <a:pPr algn="ctr">
              <a:lnSpc>
                <a:spcPct val="93000"/>
              </a:lnSpc>
            </a:pPr>
            <a:r>
              <a:rPr lang="en-GB" altLang="cs-CZ" sz="2359" dirty="0" err="1"/>
              <a:t>aplikační</a:t>
            </a:r>
            <a:r>
              <a:rPr lang="cs-CZ" altLang="cs-CZ" sz="2359" dirty="0"/>
              <a:t> problém</a:t>
            </a:r>
            <a:endParaRPr lang="en-GB" altLang="cs-CZ" sz="1996" dirty="0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2502824" y="3429001"/>
            <a:ext cx="3103526" cy="980743"/>
          </a:xfrm>
          <a:prstGeom prst="rect">
            <a:avLst/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646" tIns="40823" rIns="81646" bIns="40823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5pPr>
            <a:lvl6pPr marL="15351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6pPr>
            <a:lvl7pPr marL="19923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7pPr>
            <a:lvl8pPr marL="24495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8pPr>
            <a:lvl9pPr marL="29067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cs-CZ" altLang="cs-CZ" sz="2177" dirty="0"/>
              <a:t>Řízení přerušeno</a:t>
            </a:r>
            <a:endParaRPr lang="en-GB" altLang="cs-CZ" sz="2177" dirty="0"/>
          </a:p>
          <a:p>
            <a:pPr algn="ctr">
              <a:lnSpc>
                <a:spcPct val="93000"/>
              </a:lnSpc>
            </a:pPr>
            <a:r>
              <a:rPr lang="cs-CZ" altLang="cs-CZ" sz="2177" dirty="0"/>
              <a:t>dotaz na Soudní dvůr</a:t>
            </a:r>
            <a:endParaRPr lang="en-GB" altLang="cs-CZ" sz="2177" dirty="0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6912566" y="3429001"/>
            <a:ext cx="2939349" cy="816565"/>
          </a:xfrm>
          <a:prstGeom prst="rect">
            <a:avLst/>
          </a:prstGeom>
          <a:solidFill>
            <a:srgbClr val="E6E64C"/>
          </a:soli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646" tIns="40823" rIns="81646" bIns="40823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5pPr>
            <a:lvl6pPr marL="15351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6pPr>
            <a:lvl7pPr marL="19923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7pPr>
            <a:lvl8pPr marL="24495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8pPr>
            <a:lvl9pPr marL="29067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cs-CZ" altLang="cs-CZ" sz="2177" dirty="0"/>
              <a:t>Řízení o PO zahájeno</a:t>
            </a:r>
            <a:endParaRPr lang="en-GB" altLang="cs-CZ" sz="2177" dirty="0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6912566" y="4735218"/>
            <a:ext cx="2939349" cy="816566"/>
          </a:xfrm>
          <a:prstGeom prst="rect">
            <a:avLst/>
          </a:prstGeom>
          <a:solidFill>
            <a:srgbClr val="E6E64C"/>
          </a:soli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646" tIns="40823" rIns="81646" bIns="40823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5pPr>
            <a:lvl6pPr marL="15351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6pPr>
            <a:lvl7pPr marL="19923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7pPr>
            <a:lvl8pPr marL="24495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8pPr>
            <a:lvl9pPr marL="29067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cs-CZ" altLang="cs-CZ" sz="2177" dirty="0"/>
              <a:t>Rozsudek obsahující</a:t>
            </a:r>
            <a:r>
              <a:rPr lang="en-GB" altLang="cs-CZ" sz="2177" dirty="0"/>
              <a:t> </a:t>
            </a:r>
          </a:p>
          <a:p>
            <a:pPr algn="ctr">
              <a:lnSpc>
                <a:spcPct val="93000"/>
              </a:lnSpc>
            </a:pPr>
            <a:r>
              <a:rPr lang="cs-CZ" altLang="cs-CZ" sz="2177" dirty="0"/>
              <a:t>odpověď na dotaz</a:t>
            </a:r>
            <a:endParaRPr lang="en-GB" altLang="cs-CZ" sz="2177" dirty="0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2177350" y="5878698"/>
            <a:ext cx="3103526" cy="816566"/>
          </a:xfrm>
          <a:prstGeom prst="rect">
            <a:avLst/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646" tIns="40823" rIns="81646" bIns="40823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5pPr>
            <a:lvl6pPr marL="15351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6pPr>
            <a:lvl7pPr marL="19923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7pPr>
            <a:lvl8pPr marL="24495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8pPr>
            <a:lvl9pPr marL="29067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cs-CZ" altLang="cs-CZ" sz="2359" dirty="0"/>
              <a:t>Rozhodnutí o </a:t>
            </a:r>
          </a:p>
          <a:p>
            <a:pPr algn="ctr">
              <a:lnSpc>
                <a:spcPct val="93000"/>
              </a:lnSpc>
            </a:pPr>
            <a:r>
              <a:rPr lang="cs-CZ" altLang="cs-CZ" sz="2359" dirty="0"/>
              <a:t>věci samé</a:t>
            </a:r>
            <a:endParaRPr lang="en-GB" altLang="cs-CZ" sz="2359" dirty="0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2177350" y="5062133"/>
            <a:ext cx="3103526" cy="489651"/>
          </a:xfrm>
          <a:prstGeom prst="rect">
            <a:avLst/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646" tIns="40823" rIns="81646" bIns="40823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5pPr>
            <a:lvl6pPr marL="15351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6pPr>
            <a:lvl7pPr marL="19923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7pPr>
            <a:lvl8pPr marL="24495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8pPr>
            <a:lvl9pPr marL="29067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cs-CZ" altLang="cs-CZ" sz="2177" dirty="0"/>
              <a:t>Řízení pokračuje</a:t>
            </a:r>
            <a:endParaRPr lang="en-GB" altLang="cs-CZ" sz="2177" dirty="0"/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6912567" y="1960047"/>
            <a:ext cx="3103526" cy="497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40823" rIns="81646" bIns="40823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5pPr>
            <a:lvl6pPr marL="15351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6pPr>
            <a:lvl7pPr marL="19923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7pPr>
            <a:lvl8pPr marL="24495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8pPr>
            <a:lvl9pPr marL="29067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9pPr>
          </a:lstStyle>
          <a:p>
            <a:pPr>
              <a:lnSpc>
                <a:spcPct val="93000"/>
              </a:lnSpc>
            </a:pPr>
            <a:r>
              <a:rPr lang="cs-CZ" altLang="cs-CZ" sz="2903" b="1" dirty="0">
                <a:solidFill>
                  <a:schemeClr val="accent4">
                    <a:lumMod val="50000"/>
                  </a:schemeClr>
                </a:solidFill>
              </a:rPr>
              <a:t>Soudní dvůr EU</a:t>
            </a:r>
            <a:r>
              <a:rPr lang="en-GB" altLang="cs-CZ" sz="2903" b="1" dirty="0">
                <a:solidFill>
                  <a:schemeClr val="accent4">
                    <a:lumMod val="50000"/>
                  </a:schemeClr>
                </a:solidFill>
              </a:rPr>
              <a:t>   </a:t>
            </a:r>
          </a:p>
        </p:txBody>
      </p:sp>
      <p:sp>
        <p:nvSpPr>
          <p:cNvPr id="15370" name="Line 10"/>
          <p:cNvSpPr>
            <a:spLocks noChangeShapeType="1"/>
          </p:cNvSpPr>
          <p:nvPr/>
        </p:nvSpPr>
        <p:spPr bwMode="auto">
          <a:xfrm>
            <a:off x="3974573" y="1807730"/>
            <a:ext cx="1440" cy="326914"/>
          </a:xfrm>
          <a:prstGeom prst="line">
            <a:avLst/>
          </a:prstGeom>
          <a:noFill/>
          <a:ln w="5715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33"/>
          </a:p>
        </p:txBody>
      </p:sp>
      <p:sp>
        <p:nvSpPr>
          <p:cNvPr id="15371" name="Line 11"/>
          <p:cNvSpPr>
            <a:spLocks noChangeShapeType="1"/>
          </p:cNvSpPr>
          <p:nvPr/>
        </p:nvSpPr>
        <p:spPr bwMode="auto">
          <a:xfrm>
            <a:off x="3973218" y="3102086"/>
            <a:ext cx="1440" cy="326915"/>
          </a:xfrm>
          <a:prstGeom prst="line">
            <a:avLst/>
          </a:prstGeom>
          <a:noFill/>
          <a:ln w="5715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33"/>
          </a:p>
        </p:txBody>
      </p:sp>
      <p:sp>
        <p:nvSpPr>
          <p:cNvPr id="15372" name="Line 12"/>
          <p:cNvSpPr>
            <a:spLocks noChangeShapeType="1"/>
          </p:cNvSpPr>
          <p:nvPr/>
        </p:nvSpPr>
        <p:spPr bwMode="auto">
          <a:xfrm>
            <a:off x="5606349" y="3918653"/>
            <a:ext cx="1306217" cy="1440"/>
          </a:xfrm>
          <a:prstGeom prst="line">
            <a:avLst/>
          </a:prstGeom>
          <a:noFill/>
          <a:ln w="5715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33"/>
          </a:p>
        </p:txBody>
      </p:sp>
      <p:sp>
        <p:nvSpPr>
          <p:cNvPr id="15373" name="Line 13"/>
          <p:cNvSpPr>
            <a:spLocks noChangeShapeType="1"/>
          </p:cNvSpPr>
          <p:nvPr/>
        </p:nvSpPr>
        <p:spPr bwMode="auto">
          <a:xfrm>
            <a:off x="8381520" y="4245566"/>
            <a:ext cx="1441" cy="489651"/>
          </a:xfrm>
          <a:prstGeom prst="line">
            <a:avLst/>
          </a:prstGeom>
          <a:noFill/>
          <a:ln w="5715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33"/>
          </a:p>
        </p:txBody>
      </p:sp>
      <p:sp>
        <p:nvSpPr>
          <p:cNvPr id="15374" name="Line 14"/>
          <p:cNvSpPr>
            <a:spLocks noChangeShapeType="1"/>
          </p:cNvSpPr>
          <p:nvPr/>
        </p:nvSpPr>
        <p:spPr bwMode="auto">
          <a:xfrm flipH="1">
            <a:off x="5276555" y="5224869"/>
            <a:ext cx="1638892" cy="1441"/>
          </a:xfrm>
          <a:prstGeom prst="line">
            <a:avLst/>
          </a:prstGeom>
          <a:noFill/>
          <a:ln w="5715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33"/>
          </a:p>
        </p:txBody>
      </p:sp>
      <p:sp>
        <p:nvSpPr>
          <p:cNvPr id="15375" name="Line 15"/>
          <p:cNvSpPr>
            <a:spLocks noChangeShapeType="1"/>
          </p:cNvSpPr>
          <p:nvPr/>
        </p:nvSpPr>
        <p:spPr bwMode="auto">
          <a:xfrm>
            <a:off x="3646303" y="5551784"/>
            <a:ext cx="1441" cy="326914"/>
          </a:xfrm>
          <a:prstGeom prst="line">
            <a:avLst/>
          </a:prstGeom>
          <a:noFill/>
          <a:ln w="5715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33"/>
          </a:p>
        </p:txBody>
      </p:sp>
      <p:sp>
        <p:nvSpPr>
          <p:cNvPr id="15376" name="Text Box 16"/>
          <p:cNvSpPr txBox="1">
            <a:spLocks noChangeArrowheads="1"/>
          </p:cNvSpPr>
          <p:nvPr/>
        </p:nvSpPr>
        <p:spPr bwMode="auto">
          <a:xfrm>
            <a:off x="1475301" y="4551889"/>
            <a:ext cx="3594879" cy="368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40823" rIns="81646" bIns="40823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5pPr>
            <a:lvl6pPr marL="15351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6pPr>
            <a:lvl7pPr marL="19923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7pPr>
            <a:lvl8pPr marL="24495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8pPr>
            <a:lvl9pPr marL="29067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9pPr>
          </a:lstStyle>
          <a:p>
            <a:pPr>
              <a:lnSpc>
                <a:spcPct val="93000"/>
              </a:lnSpc>
            </a:pPr>
            <a:r>
              <a:rPr lang="cs-CZ" altLang="cs-CZ" sz="1996" dirty="0">
                <a:solidFill>
                  <a:schemeClr val="accent2">
                    <a:lumMod val="75000"/>
                  </a:schemeClr>
                </a:solidFill>
              </a:rPr>
              <a:t>---------- cca</a:t>
            </a:r>
            <a:r>
              <a:rPr lang="en-GB" altLang="cs-CZ" sz="1996" dirty="0">
                <a:solidFill>
                  <a:schemeClr val="accent2">
                    <a:lumMod val="75000"/>
                  </a:schemeClr>
                </a:solidFill>
              </a:rPr>
              <a:t> 18 </a:t>
            </a:r>
            <a:r>
              <a:rPr lang="cs-CZ" altLang="cs-CZ" sz="1996" dirty="0">
                <a:solidFill>
                  <a:schemeClr val="accent2">
                    <a:lumMod val="75000"/>
                  </a:schemeClr>
                </a:solidFill>
              </a:rPr>
              <a:t>až</a:t>
            </a:r>
            <a:r>
              <a:rPr lang="en-GB" altLang="cs-CZ" sz="1996" dirty="0">
                <a:solidFill>
                  <a:schemeClr val="accent2">
                    <a:lumMod val="75000"/>
                  </a:schemeClr>
                </a:solidFill>
              </a:rPr>
              <a:t> 24 m</a:t>
            </a:r>
            <a:r>
              <a:rPr lang="cs-CZ" altLang="cs-CZ" sz="1996" dirty="0" err="1">
                <a:solidFill>
                  <a:schemeClr val="accent2">
                    <a:lumMod val="75000"/>
                  </a:schemeClr>
                </a:solidFill>
              </a:rPr>
              <a:t>ěsíců</a:t>
            </a:r>
            <a:endParaRPr lang="en-GB" altLang="cs-CZ" sz="1996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12377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7822"/>
          </a:xfrm>
        </p:spPr>
        <p:txBody>
          <a:bodyPr/>
          <a:lstStyle/>
          <a:p>
            <a:pPr algn="ctr"/>
            <a:r>
              <a:rPr lang="cs-CZ"/>
              <a:t>Jednotlivosti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65161"/>
            <a:ext cx="10515600" cy="5308355"/>
          </a:xfrm>
          <a:solidFill>
            <a:srgbClr val="FFFF4B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>
              <a:effectLst/>
            </a:endParaRPr>
          </a:p>
          <a:p>
            <a:pPr marL="0" indent="0">
              <a:buNone/>
            </a:pPr>
            <a:r>
              <a:rPr lang="cs-CZ" dirty="0">
                <a:effectLst/>
              </a:rPr>
              <a:t>předběžná otázka = </a:t>
            </a:r>
            <a:r>
              <a:rPr lang="cs-CZ" b="1" dirty="0">
                <a:solidFill>
                  <a:srgbClr val="C00000"/>
                </a:solidFill>
                <a:effectLst/>
              </a:rPr>
              <a:t>problém</a:t>
            </a:r>
            <a:r>
              <a:rPr lang="cs-CZ" dirty="0">
                <a:effectLst/>
              </a:rPr>
              <a:t> k vyřešení před rozhodnutím ve věci samé</a:t>
            </a:r>
          </a:p>
          <a:p>
            <a:pPr marL="0" indent="0">
              <a:buNone/>
            </a:pPr>
            <a:r>
              <a:rPr lang="cs-CZ" dirty="0"/>
              <a:t>forma podání k SDEU: </a:t>
            </a:r>
            <a:r>
              <a:rPr lang="cs-CZ" b="1" dirty="0">
                <a:solidFill>
                  <a:srgbClr val="C00000"/>
                </a:solidFill>
              </a:rPr>
              <a:t>dotaz</a:t>
            </a:r>
            <a:r>
              <a:rPr lang="cs-CZ" dirty="0"/>
              <a:t> ohledně výkladu nebo platnosti</a:t>
            </a:r>
          </a:p>
          <a:p>
            <a:r>
              <a:rPr lang="cs-CZ" b="1" i="1" dirty="0"/>
              <a:t>proces: přerušení řízení před národním soudem</a:t>
            </a:r>
          </a:p>
          <a:p>
            <a:r>
              <a:rPr lang="cs-CZ" b="1" i="1" dirty="0"/>
              <a:t>musí jít o soud, neplatí pro správní orgány nebo rozhodčí řízení</a:t>
            </a:r>
          </a:p>
          <a:p>
            <a:r>
              <a:rPr lang="cs-CZ" b="1" i="1" dirty="0">
                <a:effectLst/>
              </a:rPr>
              <a:t>podání otázky národním soudem je návrhem na zahájení řízení u SDEU</a:t>
            </a:r>
            <a:endParaRPr lang="cs-CZ" dirty="0">
              <a:effectLst/>
            </a:endParaRPr>
          </a:p>
          <a:p>
            <a:r>
              <a:rPr lang="cs-CZ" b="1" dirty="0"/>
              <a:t>žádá národní soud (soudce), nikoli strana v řízení</a:t>
            </a:r>
          </a:p>
          <a:p>
            <a:r>
              <a:rPr lang="cs-CZ" b="1" i="0" dirty="0">
                <a:effectLst/>
              </a:rPr>
              <a:t>povinnost, je-li to (</a:t>
            </a:r>
            <a:r>
              <a:rPr lang="cs-CZ" b="1" i="0" dirty="0" err="1">
                <a:effectLst/>
              </a:rPr>
              <a:t>nej</a:t>
            </a:r>
            <a:r>
              <a:rPr lang="cs-CZ" b="1" i="0" dirty="0">
                <a:effectLst/>
              </a:rPr>
              <a:t>)vyšší (odvolací) soud</a:t>
            </a:r>
            <a:br>
              <a:rPr lang="cs-CZ" i="0" dirty="0">
                <a:effectLst/>
              </a:rPr>
            </a:br>
            <a:endParaRPr lang="cs-CZ" i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405208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Příklad </a:t>
            </a:r>
            <a:r>
              <a:rPr lang="cs-CZ" dirty="0" err="1"/>
              <a:t>acte</a:t>
            </a:r>
            <a:r>
              <a:rPr lang="cs-CZ" dirty="0"/>
              <a:t> </a:t>
            </a:r>
            <a:r>
              <a:rPr lang="cs-CZ" dirty="0" err="1"/>
              <a:t>éclairé</a:t>
            </a:r>
            <a:r>
              <a:rPr lang="cs-CZ" dirty="0"/>
              <a:t> (tj. již není výkladová nejasnost)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>
                <a:hlinkClick r:id="rId2"/>
              </a:rPr>
              <a:t>C-282/06, Ochranný svaz autorský pro práva k dílům hudebním (OSA) v. Miloslav Lev</a:t>
            </a:r>
            <a:r>
              <a:rPr lang="cs-CZ" dirty="0"/>
              <a:t>  -  předložil v červnu 2006 Krajský soud v Praze ve znění:</a:t>
            </a:r>
          </a:p>
          <a:p>
            <a:r>
              <a:rPr lang="cs-CZ" i="1" dirty="0">
                <a:solidFill>
                  <a:srgbClr val="C00000"/>
                </a:solidFill>
              </a:rPr>
              <a:t>Má autor podle práva Evropské unie - směrnice ES 2001/29 - právo na odměnu při provozování díla rozhlasem nebo televizí provozovatelem zařízením, sloužícího k ubytování i případě, že je televizor či rozhlasový přijímač umístěn v soukromé části ubytovacího prostoru (na pokoji)?</a:t>
            </a:r>
          </a:p>
          <a:p>
            <a:r>
              <a:rPr lang="cs-CZ" i="1" dirty="0">
                <a:solidFill>
                  <a:srgbClr val="C00000"/>
                </a:solidFill>
              </a:rPr>
              <a:t>Je ustanovení § 23 autorského zákona 121/2001 Sb. v novelizovaném znění zákonem č. 81/2005 Sb. v rozporu s komunitárním právem ES?</a:t>
            </a:r>
          </a:p>
          <a:p>
            <a:r>
              <a:rPr lang="cs-CZ" dirty="0"/>
              <a:t>Vyřešeno usnesením odkazujícím na nedávné rozhodnutí ve věci </a:t>
            </a:r>
            <a:r>
              <a:rPr lang="cs-CZ" dirty="0">
                <a:hlinkClick r:id="rId3"/>
              </a:rPr>
              <a:t>C 306/05, </a:t>
            </a:r>
            <a:r>
              <a:rPr lang="cs-CZ" dirty="0" err="1">
                <a:hlinkClick r:id="rId3"/>
              </a:rPr>
              <a:t>Sociedad</a:t>
            </a:r>
            <a:r>
              <a:rPr lang="cs-CZ" dirty="0">
                <a:hlinkClick r:id="rId3"/>
              </a:rPr>
              <a:t> General de </a:t>
            </a:r>
            <a:r>
              <a:rPr lang="cs-CZ" dirty="0" err="1">
                <a:hlinkClick r:id="rId3"/>
              </a:rPr>
              <a:t>Autores</a:t>
            </a:r>
            <a:r>
              <a:rPr lang="cs-CZ" dirty="0">
                <a:hlinkClick r:id="rId3"/>
              </a:rPr>
              <a:t> y </a:t>
            </a:r>
            <a:r>
              <a:rPr lang="cs-CZ" dirty="0" err="1">
                <a:hlinkClick r:id="rId3"/>
              </a:rPr>
              <a:t>Editores</a:t>
            </a:r>
            <a:r>
              <a:rPr lang="cs-CZ" dirty="0">
                <a:hlinkClick r:id="rId3"/>
              </a:rPr>
              <a:t> de </a:t>
            </a:r>
            <a:r>
              <a:rPr lang="cs-CZ" dirty="0" err="1">
                <a:hlinkClick r:id="rId3"/>
              </a:rPr>
              <a:t>Espaňa</a:t>
            </a:r>
            <a:r>
              <a:rPr lang="cs-CZ" dirty="0">
                <a:hlinkClick r:id="rId3"/>
              </a:rPr>
              <a:t> (</a:t>
            </a:r>
            <a:r>
              <a:rPr lang="cs-CZ" dirty="0" err="1">
                <a:hlinkClick r:id="rId3"/>
              </a:rPr>
              <a:t>SGAE</a:t>
            </a:r>
            <a:r>
              <a:rPr lang="cs-CZ" dirty="0">
                <a:hlinkClick r:id="rId3"/>
              </a:rPr>
              <a:t>) v. Rafael </a:t>
            </a:r>
            <a:r>
              <a:rPr lang="cs-CZ" dirty="0" err="1">
                <a:hlinkClick r:id="rId3"/>
              </a:rPr>
              <a:t>Hoteles</a:t>
            </a:r>
            <a:r>
              <a:rPr lang="cs-CZ" dirty="0">
                <a:hlinkClick r:id="rId3"/>
              </a:rPr>
              <a:t> SA</a:t>
            </a:r>
            <a:r>
              <a:rPr lang="cs-CZ" dirty="0"/>
              <a:t>, že vysílání v hotelových pokojích a hotelech obecně je "sdělováním" obsahu děl veřejnosti, pro které je třeba souhlasu autora.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77445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501</Words>
  <Application>Microsoft Office PowerPoint</Application>
  <PresentationFormat>Širokoúhlá obrazovka</PresentationFormat>
  <Paragraphs>53</Paragraphs>
  <Slides>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 Unicode MS</vt:lpstr>
      <vt:lpstr>Arial</vt:lpstr>
      <vt:lpstr>Calibri</vt:lpstr>
      <vt:lpstr>Calibri Light</vt:lpstr>
      <vt:lpstr>Motiv Office</vt:lpstr>
      <vt:lpstr>Řízení o předběžné otázce čl. 267 SFEU   </vt:lpstr>
      <vt:lpstr>Úvodní poznámky – zajištění jednotného výkladu</vt:lpstr>
      <vt:lpstr>SEU - SFEU</vt:lpstr>
      <vt:lpstr>Prezentace aplikace PowerPoint</vt:lpstr>
      <vt:lpstr>Jednotlivosti</vt:lpstr>
      <vt:lpstr>Příklad acte éclairé (tj. již není výkladová nejasnost)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o předběžné otázce čl. 267 SFEU</dc:title>
  <dc:creator>Vladimír Týč</dc:creator>
  <cp:lastModifiedBy>Tyc Vladimir</cp:lastModifiedBy>
  <cp:revision>18</cp:revision>
  <dcterms:created xsi:type="dcterms:W3CDTF">2016-05-12T07:21:08Z</dcterms:created>
  <dcterms:modified xsi:type="dcterms:W3CDTF">2021-10-13T19:56:15Z</dcterms:modified>
</cp:coreProperties>
</file>