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90" r:id="rId10"/>
    <p:sldId id="288" r:id="rId11"/>
    <p:sldId id="303" r:id="rId12"/>
    <p:sldId id="258" r:id="rId13"/>
    <p:sldId id="260" r:id="rId14"/>
    <p:sldId id="261" r:id="rId15"/>
    <p:sldId id="263" r:id="rId16"/>
    <p:sldId id="264" r:id="rId17"/>
    <p:sldId id="307" r:id="rId18"/>
    <p:sldId id="308" r:id="rId19"/>
    <p:sldId id="309" r:id="rId20"/>
    <p:sldId id="310" r:id="rId21"/>
    <p:sldId id="311" r:id="rId22"/>
    <p:sldId id="275" r:id="rId23"/>
    <p:sldId id="297" r:id="rId24"/>
    <p:sldId id="299" r:id="rId25"/>
    <p:sldId id="298" r:id="rId26"/>
    <p:sldId id="314" r:id="rId27"/>
    <p:sldId id="315" r:id="rId28"/>
    <p:sldId id="317" r:id="rId29"/>
    <p:sldId id="327" r:id="rId30"/>
    <p:sldId id="328" r:id="rId31"/>
    <p:sldId id="329" r:id="rId32"/>
    <p:sldId id="330" r:id="rId33"/>
    <p:sldId id="331" r:id="rId34"/>
    <p:sldId id="332" r:id="rId35"/>
    <p:sldId id="338" r:id="rId36"/>
    <p:sldId id="321" r:id="rId37"/>
    <p:sldId id="283" r:id="rId38"/>
    <p:sldId id="285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3333FF"/>
    <a:srgbClr val="F7CDC9"/>
    <a:srgbClr val="008000"/>
    <a:srgbClr val="00CC00"/>
    <a:srgbClr val="00FFFF"/>
    <a:srgbClr val="FFFF99"/>
    <a:srgbClr val="FFFFCC"/>
    <a:srgbClr val="FFCC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F7CDC9"/>
          </a:solidFill>
        </p:spPr>
        <p:txBody>
          <a:bodyPr/>
          <a:lstStyle/>
          <a:p>
            <a:pPr eaLnBrk="1"/>
            <a:r>
              <a:rPr lang="cs-CZ" altLang="cs-CZ" b="1" dirty="0"/>
              <a:t>Prostor svobody, bezpečnosti a práva (spravedlnosti)</a:t>
            </a:r>
            <a:br>
              <a:rPr lang="cs-CZ" altLang="cs-CZ" b="1" dirty="0"/>
            </a:br>
            <a:r>
              <a:rPr lang="cs-CZ" altLang="cs-CZ" b="1" dirty="0">
                <a:solidFill>
                  <a:srgbClr val="008000"/>
                </a:solidFill>
              </a:rPr>
              <a:t>Schengenský systém, azyl a migrace</a:t>
            </a: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Dočasné znovuzavedení ochrany vnitřních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effectLst/>
              </a:rPr>
              <a:t>1.   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Závažná hrozba pro </a:t>
            </a:r>
            <a:r>
              <a:rPr lang="cs-CZ" b="1" i="1" u="sng" dirty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>
                <a:effectLst/>
              </a:rPr>
              <a:t>: lze výjimečně znovu zavést ochranu vnitřních hranic </a:t>
            </a:r>
          </a:p>
          <a:p>
            <a:pPr lvl="1"/>
            <a:r>
              <a:rPr lang="cs-CZ" b="1" dirty="0">
                <a:effectLst/>
              </a:rPr>
              <a:t>po </a:t>
            </a:r>
            <a:r>
              <a:rPr lang="cs-CZ" b="1" u="sng" dirty="0">
                <a:effectLst/>
              </a:rPr>
              <a:t>omezenou dobu</a:t>
            </a:r>
            <a:r>
              <a:rPr lang="cs-CZ" b="1" dirty="0">
                <a:effectLst/>
              </a:rPr>
              <a:t> nepřesahující 30 dní nebo </a:t>
            </a:r>
          </a:p>
          <a:p>
            <a:pPr lvl="1"/>
            <a:r>
              <a:rPr lang="cs-CZ" b="1" dirty="0">
                <a:effectLst/>
              </a:rPr>
              <a:t>po předvídatelnou dobu trvání závažné hrozby, pokud tato doba přesahuje 30 dní.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>
                <a:effectLst/>
              </a:rPr>
              <a:t>2.   Jestliže závažná hrozba pro veřejný pořádek nebo vnitřní bezpečnost trvá déle, lze </a:t>
            </a:r>
            <a:r>
              <a:rPr lang="cs-CZ" b="1" dirty="0">
                <a:effectLst/>
              </a:rPr>
              <a:t>ochranu hranic </a:t>
            </a:r>
            <a:r>
              <a:rPr lang="cs-CZ" b="1" u="sng" dirty="0">
                <a:effectLst/>
              </a:rPr>
              <a:t>prodlužovat</a:t>
            </a:r>
            <a:r>
              <a:rPr lang="cs-CZ" b="1" dirty="0">
                <a:effectLst/>
              </a:rPr>
              <a:t> vždy nejvýše o 30 dní.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mimo</a:t>
            </a:r>
            <a:r>
              <a:rPr lang="cs-CZ" altLang="cs-CZ" sz="2540"/>
              <a:t>: IE</a:t>
            </a:r>
            <a:r>
              <a:rPr lang="cs-CZ" altLang="cs-CZ" sz="2540" dirty="0"/>
              <a:t>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</a:t>
            </a:r>
            <a:r>
              <a:rPr lang="cs-CZ" altLang="cs-CZ" sz="2540" b="1">
                <a:solidFill>
                  <a:srgbClr val="CC3300"/>
                </a:solidFill>
              </a:rPr>
              <a:t>hraniční kodex</a:t>
            </a:r>
            <a:endParaRPr lang="cs-CZ" altLang="cs-CZ" sz="2540" dirty="0"/>
          </a:p>
          <a:p>
            <a:pPr marL="673930" lvl="1"/>
            <a:r>
              <a:rPr lang="cs-CZ" altLang="cs-CZ" dirty="0"/>
              <a:t>odstranit nerovnoměrnou </a:t>
            </a:r>
            <a:r>
              <a:rPr lang="cs-CZ" altLang="cs-CZ" b="1" dirty="0"/>
              <a:t>ochranu hranic </a:t>
            </a:r>
            <a:r>
              <a:rPr lang="cs-CZ" altLang="cs-CZ" dirty="0"/>
              <a:t>a vzájemnou nedůvěru</a:t>
            </a:r>
          </a:p>
          <a:p>
            <a:pPr marL="673930" lvl="1"/>
            <a:r>
              <a:rPr lang="cs-CZ" altLang="cs-CZ" dirty="0"/>
              <a:t>stanovení společných pravidel týkajících se základních podmínek pro překračování </a:t>
            </a:r>
            <a:r>
              <a:rPr lang="cs-CZ" altLang="cs-CZ" b="1" dirty="0"/>
              <a:t>vnějších hranic</a:t>
            </a:r>
            <a:r>
              <a:rPr lang="cs-CZ" altLang="cs-CZ" dirty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>
                <a:effectLst/>
              </a:rPr>
              <a:t>Vnější hranice lze překračovat </a:t>
            </a:r>
            <a:r>
              <a:rPr lang="cs-CZ" b="1" dirty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>
                <a:effectLst/>
              </a:rPr>
              <a:t> a během stanovené provozní doby </a:t>
            </a:r>
            <a:r>
              <a:rPr lang="cs-CZ" dirty="0">
                <a:effectLst/>
              </a:rPr>
              <a:t>(platí pro všechny). </a:t>
            </a:r>
          </a:p>
          <a:p>
            <a:r>
              <a:rPr lang="cs-CZ" dirty="0">
                <a:effectLst/>
              </a:rPr>
              <a:t>Výjimky: </a:t>
            </a:r>
            <a:r>
              <a:rPr lang="cs-CZ" i="1" dirty="0">
                <a:effectLst/>
              </a:rPr>
              <a:t>nepředvídaný stav nouze.</a:t>
            </a:r>
          </a:p>
          <a:p>
            <a:r>
              <a:rPr lang="cs-CZ" b="1" dirty="0">
                <a:effectLst/>
              </a:rPr>
              <a:t>Členské státy zavedou </a:t>
            </a:r>
            <a:r>
              <a:rPr lang="cs-CZ" b="1" u="sng" dirty="0">
                <a:effectLst/>
              </a:rPr>
              <a:t>sankce</a:t>
            </a:r>
            <a:r>
              <a:rPr lang="cs-CZ" b="1" dirty="0">
                <a:effectLst/>
              </a:rPr>
              <a:t> za nepovolené překročení vnějších hranic v místech mimo hraniční přechody - </a:t>
            </a:r>
            <a:r>
              <a:rPr lang="cs-CZ" b="1" u="sng" dirty="0">
                <a:effectLst/>
              </a:rPr>
              <a:t>účinné, přiměřené a odrazující.</a:t>
            </a:r>
            <a:endParaRPr lang="cs-CZ" u="sng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sz="3600" b="1" dirty="0">
                <a:effectLst/>
              </a:rPr>
            </a:br>
            <a:br>
              <a:rPr lang="cs-CZ" sz="3600" b="1" dirty="0"/>
            </a:br>
            <a:r>
              <a:rPr lang="cs-CZ" sz="3600" b="1" dirty="0">
                <a:effectLst/>
              </a:rPr>
              <a:t>Ochrana vnějších hranic a odepření vstupu</a:t>
            </a:r>
            <a:br>
              <a:rPr lang="cs-CZ" sz="3600" b="1" dirty="0">
                <a:effectLst/>
              </a:rPr>
            </a:br>
            <a:r>
              <a:rPr lang="cs-CZ" sz="3600" b="1" dirty="0">
                <a:effectLst/>
              </a:rPr>
              <a:t>Provádění hraničních kontrol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  <a:solidFill>
            <a:srgbClr val="CCFFCC"/>
          </a:solidFill>
        </p:spPr>
        <p:txBody>
          <a:bodyPr>
            <a:normAutofit fontScale="70000" lnSpcReduction="20000"/>
          </a:bodyPr>
          <a:lstStyle/>
          <a:p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Hraniční kontroly osob na VNĚJŠÍ HRANICI </a:t>
            </a:r>
            <a:r>
              <a:rPr lang="cs-CZ" dirty="0">
                <a:effectLst/>
              </a:rPr>
              <a:t>- příslušníci pohraniční stráže. </a:t>
            </a:r>
          </a:p>
          <a:p>
            <a:r>
              <a:rPr lang="cs-CZ" b="1" dirty="0">
                <a:solidFill>
                  <a:srgbClr val="0000FF"/>
                </a:solidFill>
              </a:rPr>
              <a:t>A) MINIMÁLNÍ KONTROLA - VŠICHNI</a:t>
            </a:r>
            <a:endParaRPr lang="cs-CZ" b="1" dirty="0">
              <a:solidFill>
                <a:srgbClr val="0000FF"/>
              </a:solidFill>
              <a:effectLst/>
            </a:endParaRPr>
          </a:p>
          <a:p>
            <a:r>
              <a:rPr lang="cs-CZ" b="1" u="sng" dirty="0">
                <a:solidFill>
                  <a:srgbClr val="C00000"/>
                </a:solidFill>
                <a:effectLst/>
              </a:rPr>
              <a:t>Všechny osoby podléhají minimální kontrole</a:t>
            </a:r>
            <a:r>
              <a:rPr lang="cs-CZ" b="1" dirty="0">
                <a:effectLst/>
              </a:rPr>
              <a:t>, jejímž účelem je </a:t>
            </a:r>
            <a:r>
              <a:rPr lang="cs-CZ" b="1" u="sng" dirty="0">
                <a:effectLst/>
              </a:rPr>
              <a:t>zjištění totožnosti na základě předložení cestovních dokladů</a:t>
            </a:r>
            <a:r>
              <a:rPr lang="cs-CZ" b="1" dirty="0">
                <a:effectLst/>
              </a:rPr>
              <a:t>.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>
                <a:effectLst/>
              </a:rPr>
              <a:t>= </a:t>
            </a:r>
            <a:r>
              <a:rPr lang="cs-CZ" b="1" dirty="0">
                <a:effectLst/>
              </a:rPr>
              <a:t>rychlé a jednoduché ověření </a:t>
            </a:r>
          </a:p>
          <a:p>
            <a:pPr lvl="1"/>
            <a:r>
              <a:rPr lang="cs-CZ" b="1" dirty="0">
                <a:effectLst/>
              </a:rPr>
              <a:t>platnosti dokladu, který jeho oprávněného držitele opravňuje překročit hranici, a </a:t>
            </a:r>
          </a:p>
          <a:p>
            <a:pPr lvl="1"/>
            <a:r>
              <a:rPr lang="cs-CZ" b="1" dirty="0">
                <a:effectLst/>
              </a:rPr>
              <a:t>výskytu známek pozměnění nebo padělání, v případě potřeby s použitím technických prostředků a nahlédnutím do příslušných databází</a:t>
            </a:r>
            <a:r>
              <a:rPr lang="cs-CZ" dirty="0">
                <a:effectLst/>
              </a:rPr>
              <a:t>.</a:t>
            </a:r>
          </a:p>
          <a:p>
            <a:r>
              <a:rPr lang="cs-CZ" dirty="0">
                <a:effectLst/>
              </a:rPr>
              <a:t>Minimální kontrola je pravidlem pro osoby požívající právo Unie na volný pohyb (občany EU).</a:t>
            </a:r>
          </a:p>
          <a:p>
            <a:r>
              <a:rPr lang="cs-CZ" b="1" dirty="0"/>
              <a:t>L</a:t>
            </a:r>
            <a:r>
              <a:rPr lang="cs-CZ" b="1" dirty="0">
                <a:effectLst/>
              </a:rPr>
              <a:t>ze nahlížet do vnitrostátních i evropských databází, zda daná osoba nepředstavuje hrozbu.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204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B) DŮKLADNÁ KONTROLA - CIZINCI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r>
              <a:rPr lang="cs-CZ" dirty="0">
                <a:effectLst/>
              </a:rPr>
              <a:t> </a:t>
            </a:r>
            <a:r>
              <a:rPr lang="cs-CZ" b="1" dirty="0">
                <a:effectLst/>
              </a:rPr>
              <a:t>Při </a:t>
            </a:r>
            <a:r>
              <a:rPr lang="cs-CZ" b="1" u="sng" dirty="0">
                <a:effectLst/>
              </a:rPr>
              <a:t>vstupu a výstupu</a:t>
            </a:r>
            <a:r>
              <a:rPr lang="cs-CZ" b="1" dirty="0">
                <a:effectLst/>
              </a:rPr>
              <a:t> jsou </a:t>
            </a:r>
            <a:r>
              <a:rPr lang="cs-CZ" b="1" u="sng" dirty="0">
                <a:effectLst/>
              </a:rPr>
              <a:t>státní příslušníci třetích zemí</a:t>
            </a:r>
            <a:r>
              <a:rPr lang="cs-CZ" b="1" dirty="0">
                <a:effectLst/>
              </a:rPr>
              <a:t> podrobeni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důkladné kontrole</a:t>
            </a:r>
          </a:p>
          <a:p>
            <a:pPr lvl="1"/>
            <a:r>
              <a:rPr lang="cs-CZ" b="1" dirty="0">
                <a:solidFill>
                  <a:srgbClr val="C00000"/>
                </a:solidFill>
                <a:effectLst/>
              </a:rPr>
              <a:t>ověření podmínek vstupu </a:t>
            </a:r>
            <a:r>
              <a:rPr lang="cs-CZ" dirty="0">
                <a:effectLst/>
              </a:rPr>
              <a:t>a případně </a:t>
            </a:r>
          </a:p>
          <a:p>
            <a:pPr lvl="1"/>
            <a:r>
              <a:rPr lang="cs-CZ" dirty="0">
                <a:effectLst/>
              </a:rPr>
              <a:t>dokladů povolujících pobyt a výkon pracovní činnosti. </a:t>
            </a:r>
          </a:p>
          <a:p>
            <a:pPr lvl="1"/>
            <a:r>
              <a:rPr lang="cs-CZ" dirty="0">
                <a:effectLst/>
              </a:rPr>
              <a:t>To zahrnuje např.:</a:t>
            </a:r>
          </a:p>
          <a:p>
            <a:pPr lvl="2"/>
            <a:r>
              <a:rPr lang="cs-CZ" dirty="0">
                <a:effectLst/>
              </a:rPr>
              <a:t>důkladnou prohlídku cestovního dokladu, zda nenese známky pozměňování nebo padělání,</a:t>
            </a:r>
          </a:p>
          <a:p>
            <a:pPr lvl="2"/>
            <a:r>
              <a:rPr lang="cs-CZ" b="1" dirty="0">
                <a:effectLst/>
              </a:rPr>
              <a:t>ověření místa odjezdu a cíle </a:t>
            </a:r>
            <a:r>
              <a:rPr lang="cs-CZ" dirty="0">
                <a:effectLst/>
              </a:rPr>
              <a:t>dotyčného státního příslušníka třetí země a účelu jeho zamýšleného pobytu  atd.</a:t>
            </a:r>
          </a:p>
          <a:p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3178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Ostraha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20000"/>
          </a:bodyPr>
          <a:lstStyle/>
          <a:p>
            <a:r>
              <a:rPr lang="cs-CZ" dirty="0">
                <a:effectLst/>
              </a:rPr>
              <a:t>Účel:</a:t>
            </a:r>
          </a:p>
          <a:p>
            <a:r>
              <a:rPr lang="cs-CZ" b="1" dirty="0">
                <a:effectLst/>
              </a:rPr>
              <a:t>zabránit nedovolenému </a:t>
            </a:r>
            <a:r>
              <a:rPr lang="cs-CZ" b="1" u="sng" dirty="0">
                <a:effectLst/>
              </a:rPr>
              <a:t>překračování</a:t>
            </a:r>
            <a:r>
              <a:rPr lang="cs-CZ" b="1" dirty="0">
                <a:effectLst/>
              </a:rPr>
              <a:t> hranic, 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čelit přeshraniční </a:t>
            </a:r>
            <a:r>
              <a:rPr lang="cs-CZ" b="1" u="sng" dirty="0">
                <a:effectLst/>
              </a:rPr>
              <a:t>trestné činnosti</a:t>
            </a:r>
            <a:r>
              <a:rPr lang="cs-CZ" b="1" dirty="0">
                <a:effectLst/>
              </a:rPr>
              <a:t> a 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přijímat opatření proti osobám, které překročily hranice nezákonně (</a:t>
            </a:r>
            <a:r>
              <a:rPr lang="cs-CZ" b="1" u="sng" dirty="0">
                <a:effectLst/>
              </a:rPr>
              <a:t>postih</a:t>
            </a:r>
            <a:r>
              <a:rPr lang="cs-CZ" b="1" dirty="0">
                <a:effectLst/>
              </a:rPr>
              <a:t>).</a:t>
            </a:r>
            <a:endParaRPr lang="cs-CZ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  <a:effectLst/>
              </a:rPr>
              <a:t>Tato ostraha se provádí takovým způsobem, aby se osobám </a:t>
            </a:r>
          </a:p>
          <a:p>
            <a:pPr lvl="1"/>
            <a:r>
              <a:rPr lang="cs-CZ" b="1" dirty="0">
                <a:solidFill>
                  <a:srgbClr val="C00000"/>
                </a:solidFill>
                <a:effectLst/>
              </a:rPr>
              <a:t>zamezilo obcházet kontroly na hraničních přechodech a </a:t>
            </a:r>
          </a:p>
          <a:p>
            <a:pPr lvl="1"/>
            <a:r>
              <a:rPr lang="cs-CZ" b="1" dirty="0">
                <a:solidFill>
                  <a:srgbClr val="C00000"/>
                </a:solidFill>
                <a:effectLst/>
              </a:rPr>
              <a:t>aby byly od takového obcházení odrazeny.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Odepření vstupu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/>
          </a:bodyPr>
          <a:lstStyle/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1.   Vstup na území členských států se odepře státnímu příslušníkovi třetí země, </a:t>
            </a:r>
            <a:r>
              <a:rPr lang="cs-CZ" b="1" u="sng" dirty="0">
                <a:effectLst/>
              </a:rPr>
              <a:t>který nesplňuje všechny podmínky vstupu</a:t>
            </a:r>
            <a:r>
              <a:rPr lang="cs-CZ" b="1" dirty="0">
                <a:effectLst/>
              </a:rPr>
              <a:t>. </a:t>
            </a:r>
          </a:p>
          <a:p>
            <a:pPr lvl="1"/>
            <a:r>
              <a:rPr lang="cs-CZ" dirty="0">
                <a:effectLst/>
              </a:rPr>
              <a:t>Tím není dotčeno uplatnění zvláštních ustanovení týkajících se práva na </a:t>
            </a:r>
            <a:r>
              <a:rPr lang="cs-CZ" b="1" dirty="0">
                <a:effectLst/>
              </a:rPr>
              <a:t>azyl </a:t>
            </a:r>
            <a:r>
              <a:rPr lang="cs-CZ" dirty="0">
                <a:effectLst/>
              </a:rPr>
              <a:t>a mezinárodní ochrany.</a:t>
            </a:r>
          </a:p>
          <a:p>
            <a:r>
              <a:rPr lang="cs-CZ" b="1" dirty="0">
                <a:solidFill>
                  <a:srgbClr val="C00000"/>
                </a:solidFill>
                <a:effectLst/>
              </a:rPr>
              <a:t>2.   Vstup lze odepřít pouze na základě zdůvodněného rozhodnutí, které uvádí přesné důvody odepření</a:t>
            </a:r>
            <a:r>
              <a:rPr lang="cs-CZ" b="1" dirty="0">
                <a:solidFill>
                  <a:srgbClr val="C00000"/>
                </a:solidFill>
              </a:rPr>
              <a:t> – to je napadnutelné soudně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Další kroky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55000" lnSpcReduction="20000"/>
          </a:bodyPr>
          <a:lstStyle/>
          <a:p>
            <a:r>
              <a:rPr lang="cs-CZ" sz="5100" b="1"/>
              <a:t>2005 </a:t>
            </a:r>
            <a:r>
              <a:rPr lang="cs-CZ" sz="5100" b="1" dirty="0"/>
              <a:t>zřízena nařízením č. 2007/2004 Evropská agentura pro řízení operativní spolupráce na vnějších hranicích </a:t>
            </a:r>
            <a:r>
              <a:rPr lang="cs-CZ" sz="5100" b="1" dirty="0">
                <a:highlight>
                  <a:srgbClr val="FFFF00"/>
                </a:highlight>
              </a:rPr>
              <a:t>(</a:t>
            </a:r>
            <a:r>
              <a:rPr lang="cs-CZ" sz="5100" b="1" u="sng" dirty="0">
                <a:highlight>
                  <a:srgbClr val="FFFF00"/>
                </a:highlight>
              </a:rPr>
              <a:t>FRONTEX</a:t>
            </a:r>
            <a:r>
              <a:rPr lang="cs-CZ" sz="5100" b="1" dirty="0">
                <a:highlight>
                  <a:srgbClr val="FFFF00"/>
                </a:highlight>
              </a:rPr>
              <a:t>) </a:t>
            </a:r>
            <a:r>
              <a:rPr lang="cs-CZ" sz="5100" b="1" dirty="0"/>
              <a:t>– viz dále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Nařízení č. 863/2007, kterým se zřizuje mechanismus pro vytvoření </a:t>
            </a:r>
            <a:r>
              <a:rPr lang="cs-CZ" b="1" dirty="0">
                <a:solidFill>
                  <a:srgbClr val="FF0000"/>
                </a:solidFill>
              </a:rPr>
              <a:t>pohraničních jednotek rychlé reakce,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spolupráci mezi vnitrostátními pohraničními orgány. Vytvoření </a:t>
            </a:r>
            <a:r>
              <a:rPr lang="cs-CZ" b="1" dirty="0">
                <a:solidFill>
                  <a:srgbClr val="FF0000"/>
                </a:solidFill>
              </a:rPr>
              <a:t>společných jednotek </a:t>
            </a:r>
            <a:r>
              <a:rPr lang="cs-CZ" dirty="0">
                <a:solidFill>
                  <a:srgbClr val="FF0000"/>
                </a:solidFill>
              </a:rPr>
              <a:t>- ty působí pod velením toho členského státu, na jehož území zákrok probíhá.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Nejde tedy o unijní (nadnárodní) jednotky. Nejsou to stálé jednotky a nemají jednotné velení.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Další 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hranici.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Cíl nařízení: účinné monitorování překračování vnější hranice EU na moři, čelit nedovolenému překračování hranice a zachraňovat životy na moři</a:t>
            </a:r>
          </a:p>
          <a:p>
            <a:r>
              <a:rPr lang="cs-CZ" sz="5800" b="1" dirty="0">
                <a:solidFill>
                  <a:srgbClr val="C00000"/>
                </a:solidFill>
              </a:rPr>
              <a:t>Ochrana hranic se třetími státy je stále v pravomoci příslušných </a:t>
            </a:r>
            <a:r>
              <a:rPr lang="cs-CZ" sz="5800" b="1">
                <a:solidFill>
                  <a:srgbClr val="C00000"/>
                </a:solidFill>
              </a:rPr>
              <a:t>hraničních států,nikoli EU, FRONTEX jen koordinuje.   </a:t>
            </a:r>
            <a:endParaRPr lang="cs-CZ" sz="5800" b="1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494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>
                <a:effectLst/>
              </a:rPr>
              <a:t>od r. 2005 </a:t>
            </a:r>
            <a:r>
              <a:rPr lang="cs-CZ" b="1">
                <a:solidFill>
                  <a:srgbClr val="C00000"/>
                </a:solidFill>
                <a:effectLst/>
              </a:rPr>
              <a:t>koordinuje</a:t>
            </a:r>
            <a:r>
              <a:rPr lang="cs-CZ">
                <a:effectLst/>
              </a:rPr>
              <a:t> </a:t>
            </a:r>
            <a:r>
              <a:rPr lang="cs-CZ" b="1">
                <a:effectLst/>
              </a:rPr>
              <a:t>FRONTEX.</a:t>
            </a:r>
            <a:endParaRPr lang="cs-CZ" b="1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  <a:highlight>
                  <a:srgbClr val="FFFF00"/>
                </a:highlight>
              </a:rPr>
              <a:t>Evropská pohraniční a pobřežní stráž</a:t>
            </a:r>
            <a:r>
              <a:rPr lang="cs-CZ" b="1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b="1" dirty="0"/>
              <a:t>(„nový FRONTEX“)</a:t>
            </a:r>
            <a:r>
              <a:rPr lang="cs-CZ" dirty="0"/>
              <a:t>. Stráž má dvě složky: </a:t>
            </a:r>
          </a:p>
          <a:p>
            <a:pPr lvl="1"/>
            <a:r>
              <a:rPr lang="cs-CZ" dirty="0"/>
              <a:t>původní FRONTEX jako unijní agenturu</a:t>
            </a:r>
          </a:p>
          <a:p>
            <a:pPr lvl="1"/>
            <a:r>
              <a:rPr lang="cs-CZ" dirty="0"/>
              <a:t>k tomu navíc </a:t>
            </a:r>
            <a:r>
              <a:rPr lang="cs-CZ" u="sng" dirty="0"/>
              <a:t>orgány pohraniční stráže členských států</a:t>
            </a:r>
            <a:r>
              <a:rPr lang="cs-CZ" dirty="0"/>
              <a:t>. </a:t>
            </a:r>
          </a:p>
          <a:p>
            <a:r>
              <a:rPr lang="cs-CZ" dirty="0"/>
              <a:t>Stráž má k dispozici fond </a:t>
            </a:r>
            <a:r>
              <a:rPr lang="cs-CZ"/>
              <a:t>1500 národních odborníků </a:t>
            </a:r>
            <a:r>
              <a:rPr lang="cs-CZ" dirty="0"/>
              <a:t>v pohotovostních jednotkách, které mohou být vyslané na krizové místo do 5 dní </a:t>
            </a:r>
            <a:r>
              <a:rPr lang="cs-CZ" b="1" dirty="0"/>
              <a:t>(tzv. rezervní tým pro rychlé nasazení</a:t>
            </a:r>
            <a:r>
              <a:rPr lang="cs-CZ" b="1"/>
              <a:t>).</a:t>
            </a:r>
            <a:r>
              <a:rPr lang="cs-CZ"/>
              <a:t> Má vlastní zásahovou </a:t>
            </a:r>
            <a:r>
              <a:rPr lang="cs-CZ" dirty="0"/>
              <a:t>technika (např. lodě, vrtulníky). </a:t>
            </a:r>
          </a:p>
          <a:p>
            <a:r>
              <a:rPr lang="cs-CZ" dirty="0"/>
              <a:t>ČR 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833127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00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Nový FRONTEX (</a:t>
            </a:r>
            <a:r>
              <a:rPr lang="cs-CZ"/>
              <a:t>Stráž) – konkrétní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Úkoly:  </a:t>
            </a:r>
          </a:p>
          <a:p>
            <a:pPr lvl="1"/>
            <a:r>
              <a:rPr lang="cs-CZ" dirty="0"/>
              <a:t>přispívat k účinné </a:t>
            </a:r>
            <a:r>
              <a:rPr lang="cs-CZ" b="1" i="1" dirty="0"/>
              <a:t>ochraně hranic </a:t>
            </a:r>
            <a:r>
              <a:rPr lang="cs-CZ" dirty="0"/>
              <a:t>včetně aktivit pro </a:t>
            </a:r>
            <a:r>
              <a:rPr lang="cs-CZ" b="1" i="1" dirty="0"/>
              <a:t>odhalování přeshraniční trestné činnosti,</a:t>
            </a:r>
          </a:p>
          <a:p>
            <a:pPr lvl="1"/>
            <a:r>
              <a:rPr lang="cs-CZ" dirty="0"/>
              <a:t>poskytovat účinnou </a:t>
            </a:r>
            <a:r>
              <a:rPr lang="cs-CZ" b="1" dirty="0"/>
              <a:t>technickou a operativní pomoc zúčastněným hraničním členským zemím </a:t>
            </a:r>
            <a:r>
              <a:rPr lang="cs-CZ" dirty="0"/>
              <a:t>prostřednictvím společných operací a zásahů rychlé reakce a rovněž </a:t>
            </a:r>
            <a:r>
              <a:rPr lang="cs-CZ" b="1" dirty="0">
                <a:solidFill>
                  <a:srgbClr val="C00000"/>
                </a:solidFill>
              </a:rPr>
              <a:t>pomoc na podporu pátracích a záchranných operací zaměřených na osoby v tísni na moři,</a:t>
            </a:r>
          </a:p>
          <a:p>
            <a:pPr lvl="1"/>
            <a:r>
              <a:rPr lang="cs-CZ" dirty="0"/>
              <a:t>organizovat, koordinovat a provádět návratové operace.  </a:t>
            </a:r>
          </a:p>
          <a:p>
            <a:r>
              <a:rPr lang="cs-CZ" b="1" dirty="0"/>
              <a:t>Efektivní pomoc Stráže pohraničním orgánům postiženého státu, </a:t>
            </a:r>
            <a:r>
              <a:rPr lang="cs-CZ" dirty="0"/>
              <a:t>který situaci sám nemůže zvládnout (tzv. zásah rychlé reakce na hranicích). 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</p:txBody>
      </p:sp>
    </p:spTree>
    <p:extLst>
      <p:ext uri="{BB962C8B-B14F-4D97-AF65-F5344CB8AC3E}">
        <p14:creationId xmlns:p14="http://schemas.microsoft.com/office/powerpoint/2010/main" val="29813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/>
              <a:t>stagnace společného trhu v 80. letech</a:t>
            </a:r>
          </a:p>
          <a:p>
            <a:pPr eaLnBrk="1"/>
            <a:r>
              <a:rPr lang="cs-CZ" altLang="cs-CZ" dirty="0"/>
              <a:t>okamžité „řešení“: </a:t>
            </a:r>
            <a:r>
              <a:rPr lang="cs-CZ" altLang="cs-CZ" dirty="0" err="1"/>
              <a:t>Schengen</a:t>
            </a:r>
            <a:r>
              <a:rPr lang="cs-CZ" altLang="cs-CZ" dirty="0"/>
              <a:t> I</a:t>
            </a:r>
          </a:p>
          <a:p>
            <a:pPr eaLnBrk="1"/>
            <a:r>
              <a:rPr lang="cs-CZ" altLang="cs-CZ" dirty="0"/>
              <a:t>počátek 90. let: </a:t>
            </a:r>
            <a:r>
              <a:rPr lang="cs-CZ" altLang="cs-CZ" dirty="0" err="1"/>
              <a:t>Schengen</a:t>
            </a:r>
            <a:r>
              <a:rPr lang="cs-CZ" altLang="cs-CZ" dirty="0"/>
              <a:t> II – nedostatečné pravomoci EHS</a:t>
            </a:r>
          </a:p>
          <a:p>
            <a:pPr eaLnBrk="1"/>
            <a:r>
              <a:rPr lang="cs-CZ" altLang="cs-CZ" dirty="0" err="1"/>
              <a:t>Schengen</a:t>
            </a:r>
            <a:r>
              <a:rPr lang="cs-CZ" altLang="cs-CZ" dirty="0"/>
              <a:t> II – koncepční řešení mimo právo ES a EU</a:t>
            </a:r>
          </a:p>
          <a:p>
            <a:pPr eaLnBrk="1"/>
            <a:endParaRPr lang="cs-CZ" altLang="cs-CZ" dirty="0"/>
          </a:p>
          <a:p>
            <a:pPr eaLnBrk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b="1" dirty="0">
                <a:solidFill>
                  <a:srgbClr val="3333FF"/>
                </a:solidFill>
              </a:rPr>
              <a:t>Záchranné operace na moři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>
                <a:solidFill>
                  <a:srgbClr val="3333FF"/>
                </a:solidFill>
              </a:rPr>
              <a:t>Záchranné </a:t>
            </a:r>
            <a:r>
              <a:rPr lang="cs-CZ" b="1" dirty="0">
                <a:solidFill>
                  <a:srgbClr val="3333FF"/>
                </a:solidFill>
              </a:rPr>
              <a:t>operace na moři: </a:t>
            </a:r>
            <a:r>
              <a:rPr lang="cs-CZ" b="1" i="1" dirty="0">
                <a:solidFill>
                  <a:srgbClr val="3333FF"/>
                </a:solidFill>
              </a:rPr>
              <a:t>Mezinárodní úmluva o bezpečnosti lidského života na moři </a:t>
            </a:r>
            <a:r>
              <a:rPr lang="cs-CZ" dirty="0">
                <a:solidFill>
                  <a:srgbClr val="3333FF"/>
                </a:solidFill>
              </a:rPr>
              <a:t>(Londýn 1948, 1974)</a:t>
            </a:r>
          </a:p>
          <a:p>
            <a:pPr lvl="1"/>
            <a:r>
              <a:rPr lang="cs-CZ" dirty="0">
                <a:solidFill>
                  <a:srgbClr val="3333FF"/>
                </a:solidFill>
              </a:rPr>
              <a:t>povinnost každého plavidla poskytnout pomoc lidem v tísni na moři</a:t>
            </a:r>
          </a:p>
          <a:p>
            <a:r>
              <a:rPr lang="cs-CZ" dirty="0">
                <a:solidFill>
                  <a:srgbClr val="C00000"/>
                </a:solidFill>
              </a:rPr>
              <a:t>Pokud osoba na lodi nebo kdekoliv jinde </a:t>
            </a:r>
            <a:r>
              <a:rPr lang="cs-CZ" b="1" dirty="0">
                <a:solidFill>
                  <a:srgbClr val="C00000"/>
                </a:solidFill>
              </a:rPr>
              <a:t>prohlásí, že je žadatelem o azyl,</a:t>
            </a:r>
            <a:r>
              <a:rPr lang="cs-CZ" dirty="0">
                <a:solidFill>
                  <a:srgbClr val="C00000"/>
                </a:solidFill>
              </a:rPr>
              <a:t> je třeba </a:t>
            </a:r>
            <a:r>
              <a:rPr lang="cs-CZ" b="1" dirty="0">
                <a:solidFill>
                  <a:srgbClr val="C00000"/>
                </a:solidFill>
              </a:rPr>
              <a:t>prověřit</a:t>
            </a:r>
            <a:r>
              <a:rPr lang="cs-CZ" dirty="0">
                <a:solidFill>
                  <a:srgbClr val="C00000"/>
                </a:solidFill>
              </a:rPr>
              <a:t> podle Úmluvy o právním postavení uprchlíků z roku 1951 její žádost. V žádném případě </a:t>
            </a:r>
            <a:r>
              <a:rPr lang="cs-CZ" b="1" dirty="0">
                <a:solidFill>
                  <a:srgbClr val="C00000"/>
                </a:solidFill>
              </a:rPr>
              <a:t>toto posuzování nemůže probíhat na otevřeném moři.</a:t>
            </a:r>
          </a:p>
          <a:p>
            <a:r>
              <a:rPr lang="cs-CZ" dirty="0"/>
              <a:t>S ohledem na přítomnost uprchlíků nebo žadatelů o azyl na palubě lodí, jejichž pasažéři se nachází v ohrožení života, je také třeba zajistit, </a:t>
            </a:r>
            <a:r>
              <a:rPr lang="cs-CZ" b="1" dirty="0"/>
              <a:t>aby vylodění ze (záchranné) lodi nevedlo k návratu </a:t>
            </a:r>
            <a:r>
              <a:rPr lang="cs-CZ" dirty="0"/>
              <a:t>do míst, kde jsou v ohrožení perzekuce nebo špatného </a:t>
            </a:r>
            <a:r>
              <a:rPr lang="cs-CZ"/>
              <a:t>zacházení. </a:t>
            </a:r>
          </a:p>
          <a:p>
            <a:r>
              <a:rPr lang="cs-CZ" b="1"/>
              <a:t>V</a:t>
            </a:r>
            <a:r>
              <a:rPr lang="cs-CZ" sz="2900" b="1"/>
              <a:t>e </a:t>
            </a:r>
            <a:r>
              <a:rPr lang="cs-CZ" sz="2900" b="1" dirty="0"/>
              <a:t>většině případů proto migranty po záchraně nelze bezprostředně vrátit do země původu, takže zpravidla končí v přístavech země EU, kam </a:t>
            </a:r>
            <a:r>
              <a:rPr lang="cs-CZ" sz="2900" b="1"/>
              <a:t>byli dopraveni.</a:t>
            </a:r>
          </a:p>
          <a:p>
            <a:r>
              <a:rPr lang="cs-CZ" sz="2900" b="1">
                <a:solidFill>
                  <a:srgbClr val="FF0000"/>
                </a:solidFill>
              </a:rPr>
              <a:t>Navyšování rozpočtu FRONTEXu tak neřeší množství migrantů přicházejících po moři.</a:t>
            </a:r>
          </a:p>
        </p:txBody>
      </p:sp>
    </p:spTree>
    <p:extLst>
      <p:ext uri="{BB962C8B-B14F-4D97-AF65-F5344CB8AC3E}">
        <p14:creationId xmlns:p14="http://schemas.microsoft.com/office/powerpoint/2010/main" val="26042674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FRONTEX – shrnutí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/>
          </a:p>
          <a:p>
            <a:pPr>
              <a:lnSpc>
                <a:spcPct val="84000"/>
              </a:lnSpc>
            </a:pPr>
            <a:r>
              <a:rPr lang="cs-CZ" altLang="cs-CZ" dirty="0"/>
              <a:t>schází výkonné pravomoci, nicméně vysoký rozpočet – operativní činnost na mořské hranici (???)</a:t>
            </a:r>
            <a:endParaRPr lang="cs-CZ" altLang="cs-CZ" b="1" dirty="0"/>
          </a:p>
          <a:p>
            <a:pPr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2474323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/>
              <a:t>Seznam třetích zemí s vízovou povinností: nař. 539/2001</a:t>
            </a:r>
          </a:p>
          <a:p>
            <a:r>
              <a:rPr lang="cs-CZ" altLang="cs-CZ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Schengenské vízum (krátkodobé)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Podle nařízení 810/2009 udělují </a:t>
            </a:r>
            <a:r>
              <a:rPr lang="cs-CZ" b="1" dirty="0"/>
              <a:t>konzulární orgány členských států </a:t>
            </a:r>
            <a:r>
              <a:rPr lang="cs-CZ" dirty="0"/>
              <a:t>tzv. schengenská víza = </a:t>
            </a:r>
            <a:r>
              <a:rPr lang="cs-CZ" b="1" dirty="0">
                <a:solidFill>
                  <a:srgbClr val="C00000"/>
                </a:solidFill>
              </a:rPr>
              <a:t>krátkodobá víza </a:t>
            </a:r>
            <a:r>
              <a:rPr lang="cs-CZ" dirty="0"/>
              <a:t>zásadně platná </a:t>
            </a:r>
            <a:r>
              <a:rPr lang="cs-CZ" b="1" dirty="0">
                <a:solidFill>
                  <a:srgbClr val="FF0000"/>
                </a:solidFill>
              </a:rPr>
              <a:t>pro celý schengenský prostor,</a:t>
            </a:r>
            <a:r>
              <a:rPr lang="cs-CZ" dirty="0"/>
              <a:t> tedy většinou opravňující k pobytu na nejvýše 90 dnů v rozmezí 180 dnů. </a:t>
            </a:r>
          </a:p>
          <a:p>
            <a:r>
              <a:rPr lang="cs-CZ" dirty="0"/>
              <a:t>Zvláštní případy: územní působnost víza omezená jen na některé státy. </a:t>
            </a:r>
          </a:p>
          <a:p>
            <a:r>
              <a:rPr lang="cs-CZ" dirty="0"/>
              <a:t>Schengenské vízum je </a:t>
            </a:r>
            <a:r>
              <a:rPr lang="cs-CZ" b="1" dirty="0"/>
              <a:t>jednotné</a:t>
            </a:r>
            <a:r>
              <a:rPr lang="cs-CZ" dirty="0"/>
              <a:t> jak z formálního hlediska, tak i pokud jde o řízení o jeho udělení. </a:t>
            </a:r>
          </a:p>
          <a:p>
            <a:r>
              <a:rPr lang="cs-CZ"/>
              <a:t>Podmínky</a:t>
            </a:r>
            <a:r>
              <a:rPr lang="cs-CZ" dirty="0"/>
              <a:t>, které musí žadatel o vízum splňovat – mimo jiné</a:t>
            </a:r>
          </a:p>
          <a:p>
            <a:pPr lvl="1"/>
            <a:r>
              <a:rPr lang="cs-CZ" dirty="0"/>
              <a:t>dostatek finančních prostředků a zdravotní pojištění </a:t>
            </a:r>
          </a:p>
        </p:txBody>
      </p:sp>
    </p:spTree>
    <p:extLst>
      <p:ext uri="{BB962C8B-B14F-4D97-AF65-F5344CB8AC3E}">
        <p14:creationId xmlns:p14="http://schemas.microsoft.com/office/powerpoint/2010/main" val="1141937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Schengenské vízum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cs-CZ" b="1" dirty="0"/>
              <a:t>Zamítnutí žádosti lze napadnout </a:t>
            </a:r>
            <a:r>
              <a:rPr lang="cs-CZ" dirty="0"/>
              <a:t>u orgánů státu, jehož konzulární orgán žádost zamítl. </a:t>
            </a:r>
          </a:p>
          <a:p>
            <a:r>
              <a:rPr lang="cs-CZ" dirty="0"/>
              <a:t>Udělení víza nezakládá automatický nárok cizince na vstup na území Unie.</a:t>
            </a:r>
          </a:p>
          <a:p>
            <a:r>
              <a:rPr lang="cs-CZ" b="1" dirty="0"/>
              <a:t>Seznam států,</a:t>
            </a:r>
            <a:r>
              <a:rPr lang="cs-CZ" dirty="0"/>
              <a:t> jejichž příslušníci potřebují (nebo naopak nepotřebují) ke vstupu nebo pobytu na území EU vízum, je stanoven nařízením č. 539/2001 ve znění četných aktualizačních změn.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634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Dlouhodobý pobyt (nad 90 dnů)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/>
              <a:t>dlouhodobé vízum, resp. povolení k pobytu</a:t>
            </a:r>
          </a:p>
          <a:p>
            <a:r>
              <a:rPr lang="cs-CZ" dirty="0"/>
              <a:t>zejména pro </a:t>
            </a:r>
            <a:r>
              <a:rPr lang="cs-CZ" b="1" dirty="0"/>
              <a:t>výkon pracovní činnosti </a:t>
            </a:r>
            <a:r>
              <a:rPr lang="cs-CZ" dirty="0"/>
              <a:t>nebo za účelem </a:t>
            </a:r>
            <a:r>
              <a:rPr lang="cs-CZ" b="1" dirty="0"/>
              <a:t>spojení rodiny</a:t>
            </a:r>
          </a:p>
          <a:p>
            <a:r>
              <a:rPr lang="cs-CZ" dirty="0"/>
              <a:t>směrnice EU regulují jen obecné otázky</a:t>
            </a:r>
          </a:p>
          <a:p>
            <a:r>
              <a:rPr lang="cs-CZ" dirty="0"/>
              <a:t>zůstává </a:t>
            </a:r>
            <a:r>
              <a:rPr lang="cs-CZ" b="1" dirty="0"/>
              <a:t>kompetence členských států </a:t>
            </a:r>
            <a:r>
              <a:rPr lang="cs-CZ" dirty="0"/>
              <a:t>(zejména kvóty pro zahraniční pracovníky)</a:t>
            </a:r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147002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5400" b="1" dirty="0"/>
              <a:t>Azylová politika EU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400800" cy="2929880"/>
          </a:xfrm>
          <a:solidFill>
            <a:srgbClr val="FFFF99"/>
          </a:solidFill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endParaRPr lang="cs-CZ" sz="8000">
              <a:solidFill>
                <a:schemeClr val="tx1"/>
              </a:solidFill>
            </a:endParaRPr>
          </a:p>
          <a:p>
            <a:r>
              <a:rPr lang="cs-CZ" sz="11200">
                <a:solidFill>
                  <a:schemeClr val="tx1"/>
                </a:solidFill>
              </a:rPr>
              <a:t>Článek 80 - Politiky Unie podle této kapitoly a jejich provádění se řídí zásadou </a:t>
            </a:r>
            <a:r>
              <a:rPr lang="cs-CZ" sz="11200" b="1">
                <a:solidFill>
                  <a:schemeClr val="tx1"/>
                </a:solidFill>
              </a:rPr>
              <a:t>solidarity a spravedlivého rozdělení odpovědnosti mezi členskými státy, a to i na finanční úrovni. </a:t>
            </a:r>
            <a:endParaRPr lang="cs-CZ" sz="11200">
              <a:solidFill>
                <a:schemeClr val="tx1"/>
              </a:solidFill>
            </a:endParaRPr>
          </a:p>
          <a:p>
            <a:r>
              <a:rPr lang="cs-CZ" sz="9800">
                <a:solidFill>
                  <a:schemeClr val="tx1"/>
                </a:solidFill>
              </a:rPr>
              <a:t> </a:t>
            </a:r>
            <a:endParaRPr lang="cs-CZ" sz="9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0449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3A191"/>
          </a:solidFill>
        </p:spPr>
        <p:txBody>
          <a:bodyPr>
            <a:normAutofit fontScale="90000"/>
          </a:bodyPr>
          <a:lstStyle/>
          <a:p>
            <a:r>
              <a:rPr lang="cs-CZ" dirty="0"/>
              <a:t>Uprchlíci - A Z Y L  -  S F E U  čl. 78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5616624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cs-CZ" sz="2400" b="1"/>
              <a:t>Společná </a:t>
            </a:r>
            <a:r>
              <a:rPr lang="cs-CZ" sz="2400" b="1" dirty="0"/>
              <a:t>politika týkající se azylu, doplňkové ochrany a dočasné ochrany</a:t>
            </a:r>
            <a:r>
              <a:rPr lang="cs-CZ" sz="2400" dirty="0"/>
              <a:t>  - cíl: </a:t>
            </a:r>
            <a:r>
              <a:rPr lang="cs-CZ" sz="2400" b="1" dirty="0">
                <a:solidFill>
                  <a:srgbClr val="C00000"/>
                </a:solidFill>
              </a:rPr>
              <a:t>poskytnout každému státnímu </a:t>
            </a:r>
            <a:r>
              <a:rPr lang="cs-CZ" sz="2400" b="1" u="sng" dirty="0">
                <a:solidFill>
                  <a:srgbClr val="C00000"/>
                </a:solidFill>
              </a:rPr>
              <a:t>příslušníkovi třetí země, </a:t>
            </a:r>
            <a:r>
              <a:rPr lang="cs-CZ" sz="2400" u="sng" dirty="0"/>
              <a:t>který potřebuje mezinárodní ochranu</a:t>
            </a:r>
            <a:r>
              <a:rPr lang="cs-CZ" sz="2400" dirty="0"/>
              <a:t>, přiměřený status a zajistit dodržování zásady nenavracení. </a:t>
            </a:r>
          </a:p>
          <a:p>
            <a:r>
              <a:rPr lang="cs-CZ" sz="2400" dirty="0"/>
              <a:t>Tato politika musí být v souladu s Ženevskou úmluvou </a:t>
            </a:r>
            <a:r>
              <a:rPr lang="cs-CZ" sz="2400"/>
              <a:t>aj.</a:t>
            </a:r>
          </a:p>
          <a:p>
            <a:endParaRPr lang="cs-CZ" sz="2400" b="1" u="sng">
              <a:solidFill>
                <a:srgbClr val="C00000"/>
              </a:solidFill>
            </a:endParaRPr>
          </a:p>
          <a:p>
            <a:r>
              <a:rPr lang="cs-CZ" sz="2400" b="1" u="sng">
                <a:solidFill>
                  <a:srgbClr val="C00000"/>
                </a:solidFill>
              </a:rPr>
              <a:t>Klasifikace imigrantů:</a:t>
            </a:r>
          </a:p>
          <a:p>
            <a:endParaRPr lang="cs-CZ" sz="2400" b="1" u="sng">
              <a:solidFill>
                <a:srgbClr val="C00000"/>
              </a:solidFill>
            </a:endParaRPr>
          </a:p>
          <a:p>
            <a:r>
              <a:rPr lang="cs-CZ" sz="2400" b="1" u="sng">
                <a:solidFill>
                  <a:srgbClr val="C00000"/>
                </a:solidFill>
              </a:rPr>
              <a:t>Uprchlíci</a:t>
            </a:r>
            <a:r>
              <a:rPr lang="cs-CZ" sz="2400"/>
              <a:t> – (politické nebo bezpečnostní důvody, bezpečnostní hrozba) - </a:t>
            </a:r>
            <a:r>
              <a:rPr lang="cs-CZ" sz="2400" b="1">
                <a:solidFill>
                  <a:srgbClr val="0000CC"/>
                </a:solidFill>
              </a:rPr>
              <a:t>azyl nebo jiná (dočasná) mezinárodní ochrana</a:t>
            </a:r>
            <a:r>
              <a:rPr lang="cs-CZ" sz="2400">
                <a:solidFill>
                  <a:srgbClr val="0000CC"/>
                </a:solidFill>
              </a:rPr>
              <a:t> – závazky států podle mezinárodního práva</a:t>
            </a:r>
          </a:p>
          <a:p>
            <a:r>
              <a:rPr lang="cs-CZ" sz="2400" b="1" u="sng">
                <a:solidFill>
                  <a:srgbClr val="C00000"/>
                </a:solidFill>
              </a:rPr>
              <a:t>Přistěhovalci</a:t>
            </a:r>
            <a:r>
              <a:rPr lang="cs-CZ" sz="2400"/>
              <a:t> – ekonomické důvody (nepotřebují ochranu) – </a:t>
            </a:r>
            <a:r>
              <a:rPr lang="cs-CZ" sz="2400" b="1">
                <a:solidFill>
                  <a:srgbClr val="0000CC"/>
                </a:solidFill>
              </a:rPr>
              <a:t>povolení k pobytu </a:t>
            </a:r>
            <a:r>
              <a:rPr lang="cs-CZ" sz="2400">
                <a:solidFill>
                  <a:srgbClr val="0000CC"/>
                </a:solidFill>
              </a:rPr>
              <a:t>– žádné závazky pro státy</a:t>
            </a:r>
          </a:p>
          <a:p>
            <a:endParaRPr lang="cs-CZ" sz="240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744009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FF9F8F"/>
          </a:solidFill>
        </p:spPr>
        <p:txBody>
          <a:bodyPr>
            <a:noAutofit/>
          </a:bodyPr>
          <a:lstStyle/>
          <a:p>
            <a:r>
              <a:rPr lang="cs-CZ" sz="3200" b="1" dirty="0"/>
              <a:t>Ženevská úmluva o právním postavení uprchlíků z </a:t>
            </a:r>
            <a:r>
              <a:rPr lang="cs-CZ" sz="3200" b="1"/>
              <a:t>roku 1951 - terminologie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112568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r>
              <a:rPr lang="cs-CZ" sz="3400" b="1" dirty="0">
                <a:highlight>
                  <a:srgbClr val="FFFF00"/>
                </a:highlight>
              </a:rPr>
              <a:t>Ženevská úmluva </a:t>
            </a:r>
            <a:r>
              <a:rPr lang="cs-CZ" sz="3400" b="1" dirty="0"/>
              <a:t>o právním postavení uprchlíků z r. 1951 (původně dočasná), ve znění Newyorského protokolu z r. 1967</a:t>
            </a:r>
            <a:r>
              <a:rPr lang="cs-CZ" sz="3400" dirty="0"/>
              <a:t> </a:t>
            </a:r>
          </a:p>
          <a:p>
            <a:r>
              <a:rPr lang="cs-CZ" sz="3400" b="1" u="sng" dirty="0">
                <a:highlight>
                  <a:srgbClr val="FFFF00"/>
                </a:highlight>
              </a:rPr>
              <a:t>nezajišťuje individuální právo na azyl,</a:t>
            </a:r>
            <a:r>
              <a:rPr lang="cs-CZ" sz="3400" b="1" dirty="0">
                <a:highlight>
                  <a:srgbClr val="FFFF00"/>
                </a:highlight>
              </a:rPr>
              <a:t> ale </a:t>
            </a:r>
            <a:r>
              <a:rPr lang="cs-CZ" sz="3400" b="1" dirty="0">
                <a:solidFill>
                  <a:srgbClr val="C00000"/>
                </a:solidFill>
                <a:highlight>
                  <a:srgbClr val="FFFF00"/>
                </a:highlight>
              </a:rPr>
              <a:t>zakazuje</a:t>
            </a:r>
            <a:r>
              <a:rPr lang="cs-CZ" sz="3400" b="1" dirty="0">
                <a:highlight>
                  <a:srgbClr val="FFFF00"/>
                </a:highlight>
              </a:rPr>
              <a:t> smluvním stranám </a:t>
            </a:r>
            <a:r>
              <a:rPr lang="cs-CZ" sz="3400" b="1" dirty="0">
                <a:solidFill>
                  <a:srgbClr val="C00000"/>
                </a:solidFill>
                <a:highlight>
                  <a:srgbClr val="FFFF00"/>
                </a:highlight>
              </a:rPr>
              <a:t>vyhostit nebo vrátit</a:t>
            </a:r>
            <a:r>
              <a:rPr lang="cs-CZ" sz="3400" b="1" dirty="0">
                <a:highlight>
                  <a:srgbClr val="FFFF00"/>
                </a:highlight>
              </a:rPr>
              <a:t> uprchlíka do zemí, ve kterých by jeho život či osobní svoboda byly ohroženy. </a:t>
            </a:r>
            <a:endParaRPr lang="cs-CZ" sz="3400" dirty="0">
              <a:highlight>
                <a:srgbClr val="FFFF00"/>
              </a:highlight>
            </a:endParaRPr>
          </a:p>
          <a:p>
            <a:r>
              <a:rPr lang="cs-CZ" b="1" dirty="0">
                <a:solidFill>
                  <a:srgbClr val="0000FF"/>
                </a:solidFill>
              </a:rPr>
              <a:t>Individualizovaná ochrana</a:t>
            </a:r>
            <a:endParaRPr lang="cs-CZ" dirty="0">
              <a:solidFill>
                <a:srgbClr val="0000FF"/>
              </a:solidFill>
            </a:endParaRPr>
          </a:p>
          <a:p>
            <a:r>
              <a:rPr lang="cs-CZ" sz="4000" b="1" dirty="0">
                <a:solidFill>
                  <a:srgbClr val="C00000"/>
                </a:solidFill>
              </a:rPr>
              <a:t>Uprchlík podle Ženevské úmluvy:</a:t>
            </a:r>
            <a:r>
              <a:rPr lang="cs-CZ" sz="4000" dirty="0">
                <a:solidFill>
                  <a:srgbClr val="C00000"/>
                </a:solidFill>
              </a:rPr>
              <a:t> </a:t>
            </a:r>
            <a:r>
              <a:rPr lang="cs-CZ" sz="4000" i="1" dirty="0"/>
              <a:t>osoba, která má </a:t>
            </a:r>
            <a:r>
              <a:rPr lang="cs-CZ" sz="4000" b="1" i="1" dirty="0"/>
              <a:t>oprávněné obavy před pronásledováním                            </a:t>
            </a:r>
            <a:r>
              <a:rPr lang="cs-CZ" b="1" i="1" dirty="0"/>
              <a:t>z důvodů rasových, náboženských nebo národnostních nebo z důvodů příslušnosti k určitým společenským vrstvám nebo i zastávání určitých politických názorů. </a:t>
            </a:r>
          </a:p>
          <a:p>
            <a:r>
              <a:rPr lang="cs-CZ" dirty="0">
                <a:solidFill>
                  <a:srgbClr val="006600"/>
                </a:solidFill>
              </a:rPr>
              <a:t>Podstata Ženevské úmluvy = </a:t>
            </a:r>
            <a:r>
              <a:rPr lang="cs-CZ" b="1" dirty="0">
                <a:solidFill>
                  <a:srgbClr val="006600"/>
                </a:solidFill>
              </a:rPr>
              <a:t>rozlišování mezi uprchlíky na jedné straně a ostatními přistěhovalci (migranty) na straně druhé.</a:t>
            </a:r>
          </a:p>
          <a:p>
            <a:r>
              <a:rPr lang="cs-CZ" b="1" dirty="0">
                <a:solidFill>
                  <a:srgbClr val="006600"/>
                </a:solidFill>
              </a:rPr>
              <a:t>UPRCHLÍK je „kvalifikovaný“ MIGRANT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317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63" y="260648"/>
            <a:ext cx="8229600" cy="1152128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Dublinský systém</a:t>
            </a:r>
            <a:br>
              <a:rPr lang="cs-CZ" dirty="0"/>
            </a:br>
            <a:r>
              <a:rPr lang="cs-CZ" i="1" dirty="0"/>
              <a:t>Příslušnost k posuzování žádosti o 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Původní úprava Schengenskou prováděcí úmluvou, poté rozvedena v tzv. Dublinské úmluvě a dnes je úprava obsažena </a:t>
            </a:r>
            <a:r>
              <a:rPr lang="cs-CZ" b="1" dirty="0"/>
              <a:t>v nařízení č. 604/2013 (tzv. </a:t>
            </a:r>
            <a:r>
              <a:rPr lang="cs-CZ" b="1" dirty="0">
                <a:solidFill>
                  <a:srgbClr val="FF0000"/>
                </a:solidFill>
              </a:rPr>
              <a:t>„Dublin III“).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Smyslem úpravy je zamezit posuzování několika žádostí téže osoby ve více státech. </a:t>
            </a:r>
          </a:p>
          <a:p>
            <a:r>
              <a:rPr lang="cs-CZ" dirty="0"/>
              <a:t>Nařízení stanoví </a:t>
            </a:r>
            <a:r>
              <a:rPr lang="cs-CZ"/>
              <a:t>soustavu kritérií – jejich pořadí: </a:t>
            </a:r>
            <a:endParaRPr lang="cs-CZ" dirty="0"/>
          </a:p>
          <a:p>
            <a:r>
              <a:rPr lang="cs-CZ" b="1" i="1" dirty="0"/>
              <a:t>1.</a:t>
            </a:r>
            <a:r>
              <a:rPr lang="cs-CZ" i="1" dirty="0"/>
              <a:t> </a:t>
            </a:r>
            <a:r>
              <a:rPr lang="cs-CZ" b="1" i="1" dirty="0"/>
              <a:t>Rodinné vazby</a:t>
            </a:r>
            <a:r>
              <a:rPr lang="cs-CZ" b="1" i="1"/>
              <a:t>:</a:t>
            </a:r>
            <a:r>
              <a:rPr lang="cs-CZ"/>
              <a:t> Stát</a:t>
            </a:r>
            <a:r>
              <a:rPr lang="cs-CZ" dirty="0"/>
              <a:t>, ve kterém legálně pobývá člen rodiny žadatele. </a:t>
            </a:r>
          </a:p>
          <a:p>
            <a:r>
              <a:rPr lang="cs-CZ" b="1" i="1" dirty="0"/>
              <a:t>2. Vydané vízum či povolení k pobytu:</a:t>
            </a:r>
            <a:r>
              <a:rPr lang="cs-CZ" dirty="0"/>
              <a:t> Příslušný je stát, který žadateli již vydal povolení k pobytu či vízum.</a:t>
            </a:r>
          </a:p>
          <a:p>
            <a:r>
              <a:rPr lang="cs-CZ" b="1" i="1" dirty="0"/>
              <a:t>3. Neoprávněný vstup a pobyt:</a:t>
            </a:r>
            <a:r>
              <a:rPr lang="cs-CZ" dirty="0"/>
              <a:t> Příslušný je stát, </a:t>
            </a:r>
            <a:r>
              <a:rPr lang="cs-CZ" b="1" dirty="0">
                <a:solidFill>
                  <a:srgbClr val="C00000"/>
                </a:solidFill>
              </a:rPr>
              <a:t>jehož státní hranici žadatel neoprávněně překročil při příchodu ze třetího státu </a:t>
            </a:r>
            <a:r>
              <a:rPr lang="cs-CZ" dirty="0"/>
              <a:t>či kde alespoň 5 měsíců neoprávněně pobýval, nelze-li ji zjistit, jak na území členských států přicestoval. </a:t>
            </a:r>
          </a:p>
          <a:p>
            <a:r>
              <a:rPr lang="cs-CZ" b="1" i="1" dirty="0"/>
              <a:t>4. Bezvízový styk:</a:t>
            </a:r>
            <a:r>
              <a:rPr lang="cs-CZ" dirty="0"/>
              <a:t> Příslušný je ten stát, na jehož území žadatel vstoupil bez víza. </a:t>
            </a:r>
          </a:p>
          <a:p>
            <a:r>
              <a:rPr lang="cs-CZ" b="1" i="1" dirty="0"/>
              <a:t>5. První podaná žádost o azyl:</a:t>
            </a:r>
            <a:r>
              <a:rPr lang="cs-CZ" dirty="0"/>
              <a:t> Příslušným je ten členský stát, kde žadatel požádal o mezinárodní ochranu poprvé. </a:t>
            </a:r>
          </a:p>
          <a:p>
            <a:r>
              <a:rPr lang="cs-CZ" b="1" dirty="0">
                <a:solidFill>
                  <a:srgbClr val="C00000"/>
                </a:solidFill>
              </a:rPr>
              <a:t>V minulosti byl rozhodným státem vždy ten, jehož vnější hranici cizinec překročil při příchodu z třetího státu do EU jako první</a:t>
            </a:r>
            <a:r>
              <a:rPr lang="cs-CZ" b="1">
                <a:solidFill>
                  <a:srgbClr val="C00000"/>
                </a:solidFill>
              </a:rPr>
              <a:t>. </a:t>
            </a:r>
            <a:endParaRPr lang="cs-CZ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281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>
            <a:normAutofit fontScale="90000"/>
          </a:bodyPr>
          <a:lstStyle/>
          <a:p>
            <a:pPr eaLnBrk="1"/>
            <a:r>
              <a:rPr lang="cs-CZ" altLang="cs-CZ"/>
              <a:t>Amsterodamská smlouva (1997/1999)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/>
          </a:bodyPr>
          <a:lstStyle/>
          <a:p>
            <a:pPr eaLnBrk="1">
              <a:lnSpc>
                <a:spcPct val="94000"/>
              </a:lnSpc>
            </a:pPr>
            <a:endParaRPr lang="cs-CZ" altLang="cs-CZ"/>
          </a:p>
          <a:p>
            <a:pPr eaLnBrk="1">
              <a:lnSpc>
                <a:spcPct val="94000"/>
              </a:lnSpc>
            </a:pPr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Zakládá Prostor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svobody, bezpečnosti </a:t>
            </a:r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a práva</a:t>
            </a:r>
          </a:p>
          <a:p>
            <a:pPr eaLnBrk="1">
              <a:lnSpc>
                <a:spcPct val="94000"/>
              </a:lnSpc>
            </a:pPr>
            <a:endParaRPr lang="cs-CZ" altLang="cs-CZ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>
              <a:lnSpc>
                <a:spcPct val="94000"/>
              </a:lnSpc>
            </a:pPr>
            <a:r>
              <a:rPr lang="cs-CZ" altLang="cs-CZ" b="1">
                <a:latin typeface="Times New Roman" panose="02020603050405020304" pitchFamily="18" charset="0"/>
                <a:cs typeface="Times New Roman" panose="02020603050405020304" pitchFamily="18" charset="0"/>
              </a:rPr>
              <a:t>(neekonomická integrace mimo jednotný vnitřní trh)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83E191-4C33-4496-951A-C32CEA18A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Dublinský systém dnes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ADC795-B935-429B-9DAE-1F3B5DE89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stále platí Dublin III</a:t>
            </a:r>
          </a:p>
          <a:p>
            <a:r>
              <a:rPr lang="cs-CZ" b="1" dirty="0">
                <a:solidFill>
                  <a:srgbClr val="3333FF"/>
                </a:solidFill>
              </a:rPr>
              <a:t>Vznikající DUBLIN IV – přidělování osob s žádostmi o azyl jednotlivým státům bez ohledu na uvedená kritéria – zatím nepřijat (odmítnutí řadou členských států)</a:t>
            </a:r>
          </a:p>
          <a:p>
            <a:r>
              <a:rPr lang="cs-CZ" b="1" i="1" dirty="0">
                <a:solidFill>
                  <a:srgbClr val="0000CC"/>
                </a:solidFill>
              </a:rPr>
              <a:t>Členský stát určený jako příslušný k žádosti o azyl </a:t>
            </a:r>
            <a:r>
              <a:rPr lang="cs-CZ" b="1" i="1" u="sng" dirty="0">
                <a:solidFill>
                  <a:srgbClr val="0000CC"/>
                </a:solidFill>
              </a:rPr>
              <a:t>musí žadatele převzít a vyřídit žádost</a:t>
            </a:r>
            <a:r>
              <a:rPr lang="cs-CZ" b="1" i="1" dirty="0">
                <a:solidFill>
                  <a:srgbClr val="0000CC"/>
                </a:solidFill>
              </a:rPr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9621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>
            <a:normAutofit fontScale="90000"/>
          </a:bodyPr>
          <a:lstStyle/>
          <a:p>
            <a:r>
              <a:rPr lang="cs-CZ" dirty="0"/>
              <a:t>Uprchlické kvóty (pro přidělování žadatelů o azyl)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>
            <a:normAutofit fontScale="92500"/>
          </a:bodyPr>
          <a:lstStyle/>
          <a:p>
            <a:r>
              <a:rPr lang="cs-CZ"/>
              <a:t>Právní základ: čl</a:t>
            </a:r>
            <a:r>
              <a:rPr lang="cs-CZ" dirty="0"/>
              <a:t>. 78 odst. 3 SFEU </a:t>
            </a:r>
          </a:p>
          <a:p>
            <a:r>
              <a:rPr lang="cs-CZ" dirty="0"/>
              <a:t>Ocitnou-li se jeden nebo více členských států ve stavu nouze v důsledku náhlého přílivu státních příslušníků třetích zemí, může </a:t>
            </a:r>
            <a:r>
              <a:rPr lang="cs-CZ" b="1" dirty="0"/>
              <a:t>Rada na návrh Komise</a:t>
            </a:r>
            <a:r>
              <a:rPr lang="cs-CZ" dirty="0"/>
              <a:t> přijmout ve prospěch dotyčných členských států </a:t>
            </a:r>
            <a:r>
              <a:rPr lang="cs-CZ" b="1" dirty="0"/>
              <a:t>dočasná opatření</a:t>
            </a:r>
            <a:r>
              <a:rPr lang="cs-CZ" dirty="0"/>
              <a:t>. Rada rozhoduje po konzultaci s Evropským parlamentem.</a:t>
            </a:r>
          </a:p>
          <a:p>
            <a:r>
              <a:rPr lang="cs-CZ" u="sng" dirty="0"/>
              <a:t>Kvalifikovaná většina vyplývá z čl. 16 odst. 3 SEU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523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/>
          <a:lstStyle/>
          <a:p>
            <a:r>
              <a:rPr lang="cs-CZ" dirty="0"/>
              <a:t>Kvóty - 2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dirty="0"/>
              <a:t>Námitky:</a:t>
            </a:r>
          </a:p>
          <a:p>
            <a:pPr lvl="1"/>
            <a:r>
              <a:rPr lang="cs-CZ" dirty="0"/>
              <a:t>systém již selhal v případě Malty 2009 (to byl ale dobrovolný)</a:t>
            </a:r>
          </a:p>
          <a:p>
            <a:pPr lvl="1"/>
            <a:r>
              <a:rPr lang="cs-CZ" dirty="0"/>
              <a:t>jak technicky provést přidělení žadatelů o azyl do určitých zemí ?</a:t>
            </a:r>
          </a:p>
          <a:p>
            <a:pPr lvl="1"/>
            <a:r>
              <a:rPr lang="cs-CZ" dirty="0"/>
              <a:t>legislativně nejasná povaha – možnost napadení</a:t>
            </a:r>
          </a:p>
          <a:p>
            <a:pPr lvl="1"/>
            <a:r>
              <a:rPr lang="cs-CZ" dirty="0"/>
              <a:t>pravomoc Rady - ?? (Slovensko namítá)</a:t>
            </a:r>
          </a:p>
          <a:p>
            <a:pPr lvl="1"/>
            <a:r>
              <a:rPr lang="cs-CZ" dirty="0"/>
              <a:t>dočasnost - ??</a:t>
            </a:r>
          </a:p>
        </p:txBody>
      </p:sp>
    </p:spTree>
    <p:extLst>
      <p:ext uri="{BB962C8B-B14F-4D97-AF65-F5344CB8AC3E}">
        <p14:creationId xmlns:p14="http://schemas.microsoft.com/office/powerpoint/2010/main" val="11970870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dirty="0"/>
              <a:t>Nový vývoj od r. 2015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Rozhodnutí Rady 2015/1523 a 2015/1601, kterými se stanoví dočasná opatření v oblasti mezinárodní ochrany ve prospěch Itálie a Řecka:</a:t>
            </a:r>
          </a:p>
          <a:p>
            <a:r>
              <a:rPr lang="cs-CZ" dirty="0"/>
              <a:t>Dočasná opatření podle uvedených rozhodnutí měla spočívat v tom, že jednotlivé členské země EU </a:t>
            </a:r>
            <a:r>
              <a:rPr lang="cs-CZ" b="1" dirty="0"/>
              <a:t>převezmou každá určité množství těchto migrantů k azylovému řízení.</a:t>
            </a:r>
            <a:r>
              <a:rPr lang="cs-CZ" dirty="0"/>
              <a:t> Druhé z obou rozhodnutí Rady (2015/1601) dokonce stanovilo pro jednotlivé členské státy kvóty migrantů, které mají tyto státy </a:t>
            </a:r>
            <a:r>
              <a:rPr lang="cs-CZ" b="1" dirty="0">
                <a:solidFill>
                  <a:srgbClr val="C00000"/>
                </a:solidFill>
              </a:rPr>
              <a:t>přijmout k azylovému řízení.</a:t>
            </a:r>
            <a:r>
              <a:rPr lang="cs-CZ" dirty="0"/>
              <a:t> Účinnost rozhodnutí skončila 26. září 2017. </a:t>
            </a:r>
          </a:p>
          <a:p>
            <a:r>
              <a:rPr lang="cs-CZ" dirty="0"/>
              <a:t>Nesouhlas některých členů (ČR, Slovensko, Maďarsko, Rumunsko) - </a:t>
            </a:r>
            <a:r>
              <a:rPr lang="cs-CZ" b="1" dirty="0"/>
              <a:t>přehlasováni </a:t>
            </a:r>
            <a:r>
              <a:rPr lang="cs-CZ" dirty="0"/>
              <a:t>ostatními - Rada rozhodovala kvalifikovanou většinou na základě čl. 16 odst. 3 SEU. ČR, Maďarsko a Polsko odmítly na tomto základě přijímat migranty = </a:t>
            </a:r>
            <a:r>
              <a:rPr lang="cs-CZ" b="1" dirty="0"/>
              <a:t>nerespektování povinností vyplývajících z unijního práva. </a:t>
            </a:r>
          </a:p>
          <a:p>
            <a:r>
              <a:rPr lang="cs-CZ" dirty="0"/>
              <a:t>Slovensko a Maďarsko napadly obě uvedená rozhodnutí Rady </a:t>
            </a:r>
            <a:r>
              <a:rPr lang="cs-CZ" b="1" dirty="0">
                <a:solidFill>
                  <a:srgbClr val="C00000"/>
                </a:solidFill>
              </a:rPr>
              <a:t>žalobou na neplatnost</a:t>
            </a:r>
            <a:r>
              <a:rPr lang="cs-CZ" dirty="0"/>
              <a:t> podle čl. 263 SFEU (C-643 a 647/15). Argumentovaly tím, že tato rozhodnutí byla legislativními akty EU a jako takové měly být jejich návrhy předloženy k posouzení národním parlamentům, což se nestalo. Soudní dvůr tuto žalobu na neplatnost zamítl s tím, že </a:t>
            </a:r>
            <a:r>
              <a:rPr lang="cs-CZ" b="1" dirty="0"/>
              <a:t>nešlo o legislativní akt.</a:t>
            </a:r>
          </a:p>
          <a:p>
            <a:r>
              <a:rPr lang="cs-CZ" b="1" dirty="0">
                <a:solidFill>
                  <a:srgbClr val="C00000"/>
                </a:solidFill>
              </a:rPr>
              <a:t>Politická dohoda mezi vrcholnými představiteli členských států EU a Tureckem </a:t>
            </a:r>
            <a:r>
              <a:rPr lang="cs-CZ" dirty="0"/>
              <a:t>o zastavení pohybu nelegálních migrantů na člunech z Turecka do Řecka z 18. března 2016. Nejde o mezinárodní smlouvu v právním smyslu, ale jen o společné politické (tedy právně nezávazné) prohlášení, kde vůbec nefiguruje Evropská rada, a tím ani EU jako taková, ale jen samostatně představitelé členských států Unie. </a:t>
            </a:r>
          </a:p>
          <a:p>
            <a:r>
              <a:rPr lang="cs-CZ" dirty="0"/>
              <a:t>Rozsudek ve spojených věcech C-715/17, C-718/17 a C-719/17 Komise v. Polsko, Maďarsko a Česká republika – 2. dubna 2020 = </a:t>
            </a:r>
            <a:r>
              <a:rPr lang="cs-CZ" i="1" dirty="0"/>
              <a:t>uvedené státy porušily právo EU</a:t>
            </a:r>
          </a:p>
        </p:txBody>
      </p:sp>
    </p:spTree>
    <p:extLst>
      <p:ext uri="{BB962C8B-B14F-4D97-AF65-F5344CB8AC3E}">
        <p14:creationId xmlns:p14="http://schemas.microsoft.com/office/powerpoint/2010/main" val="1720508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3A191"/>
          </a:solidFill>
        </p:spPr>
        <p:txBody>
          <a:bodyPr>
            <a:noAutofit/>
          </a:bodyPr>
          <a:lstStyle/>
          <a:p>
            <a:r>
              <a:rPr lang="cs-CZ" sz="3600" b="1" dirty="0"/>
              <a:t>Přistěhovalectví </a:t>
            </a:r>
            <a:r>
              <a:rPr lang="cs-CZ" sz="3600" dirty="0"/>
              <a:t>(legální imigrace do EU ) -  S F E 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  <a:solidFill>
            <a:srgbClr val="FFCC99"/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79</a:t>
            </a:r>
          </a:p>
          <a:p>
            <a:r>
              <a:rPr lang="cs-CZ" dirty="0"/>
              <a:t>Unie vyvíjí </a:t>
            </a:r>
            <a:r>
              <a:rPr lang="cs-CZ" b="1" i="1" dirty="0">
                <a:solidFill>
                  <a:srgbClr val="C00000"/>
                </a:solidFill>
              </a:rPr>
              <a:t>společnou přistěhovaleckou politiku</a:t>
            </a:r>
            <a:r>
              <a:rPr lang="cs-CZ" dirty="0"/>
              <a:t>, ... </a:t>
            </a:r>
          </a:p>
          <a:p>
            <a:r>
              <a:rPr lang="cs-CZ" dirty="0"/>
              <a:t>Opatření přijímaná řádným legislativním postupem se týkají:</a:t>
            </a:r>
          </a:p>
          <a:p>
            <a:r>
              <a:rPr lang="cs-CZ" dirty="0"/>
              <a:t>a) podmínky vstupu a pobytu a pravidla, podle nichž členské státy udělují </a:t>
            </a:r>
            <a:r>
              <a:rPr lang="cs-CZ" b="1" dirty="0"/>
              <a:t>dlouhodobá víza a vydávají dlouhodobá povolení k pobytu,</a:t>
            </a:r>
            <a:r>
              <a:rPr lang="cs-CZ" dirty="0"/>
              <a:t> včetně těch, která jsou udělována a vydávána za účelem slučování rodin;</a:t>
            </a:r>
          </a:p>
          <a:p>
            <a:r>
              <a:rPr lang="cs-CZ" dirty="0"/>
              <a:t>b) </a:t>
            </a:r>
            <a:r>
              <a:rPr lang="cs-CZ" b="1" dirty="0"/>
              <a:t>vymezení práv státních příslušníků třetích zemí </a:t>
            </a:r>
            <a:r>
              <a:rPr lang="cs-CZ" dirty="0"/>
              <a:t>oprávněně pobývajících v členském státě, včetně podmínek upravujících svobodu pohybovat se a pobývat v ostatních členských státech;</a:t>
            </a:r>
          </a:p>
          <a:p>
            <a:r>
              <a:rPr lang="cs-CZ" dirty="0"/>
              <a:t>c) </a:t>
            </a:r>
            <a:r>
              <a:rPr lang="cs-CZ" b="1" dirty="0"/>
              <a:t>nedovolené</a:t>
            </a:r>
            <a:r>
              <a:rPr lang="cs-CZ" dirty="0"/>
              <a:t> přistěhovalectví a nedovolený pobyt včetně </a:t>
            </a:r>
            <a:r>
              <a:rPr lang="cs-CZ" b="1" dirty="0"/>
              <a:t>vyhoštění a vracení osob s neoprávněným pobytem;</a:t>
            </a:r>
          </a:p>
          <a:p>
            <a:r>
              <a:rPr lang="cs-CZ" dirty="0"/>
              <a:t>d) </a:t>
            </a:r>
            <a:r>
              <a:rPr lang="cs-CZ" b="1" dirty="0"/>
              <a:t>boj proti obchodu s lidmi,</a:t>
            </a:r>
            <a:r>
              <a:rPr lang="cs-CZ" dirty="0"/>
              <a:t> především se ženami a dětmi.</a:t>
            </a:r>
          </a:p>
          <a:p>
            <a:endParaRPr lang="cs-CZ" dirty="0"/>
          </a:p>
          <a:p>
            <a:r>
              <a:rPr lang="cs-CZ" b="1" dirty="0"/>
              <a:t>Není dotčeno právo členských států </a:t>
            </a:r>
            <a:r>
              <a:rPr lang="cs-CZ" dirty="0"/>
              <a:t>stanovit </a:t>
            </a:r>
            <a:r>
              <a:rPr lang="cs-CZ" b="1" dirty="0"/>
              <a:t>objem vstupů státních příslušníků třetích zemí </a:t>
            </a:r>
            <a:r>
              <a:rPr lang="cs-CZ" dirty="0"/>
              <a:t>přicházejících ze třetích zemí na jejich území s cílem hledat tam práci jako zaměstnanci nebo osoby samostatně výdělečně činné.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823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/>
              <a:t>Směrnice </a:t>
            </a:r>
            <a:r>
              <a:rPr lang="cs-CZ" b="1" dirty="0"/>
              <a:t>o dočasné ochraně </a:t>
            </a:r>
            <a:r>
              <a:rPr lang="cs-CZ" dirty="0"/>
              <a:t>(2001/55) („zapomenutá“ – asi ne ??)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„Dočasná ochrana“ = řízení výjimečné povahy, které v případě skutečného nebo hrozícího hromadného přílivu osob ze třetích zemí, které se nemohou vrátit do země původu, poskytuje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okamžitou a dočasnou ochranu těmto osobám,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zejména pokud zároveň existuje riziko, že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azylový systém nebude schopen vypořádat se s tímto přílivem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Osoby, které uprchly z oblastí ozbrojených konfliktů nebo endemického násilí, či těch, kterým vážně hrozí systematické nebo obecné porušování lidských práv, nebo se staly oběťmi porušování lidských práv. </a:t>
            </a:r>
          </a:p>
          <a:p>
            <a:pPr lvl="1"/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dočasnost trvání ochrany (nepočítá s trvalým usazením),</a:t>
            </a:r>
          </a:p>
          <a:p>
            <a:pPr lvl="1"/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flexibilita, dobrovolnost a </a:t>
            </a:r>
          </a:p>
          <a:p>
            <a:pPr lvl="1"/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procesní jednoduchost pro členské státy </a:t>
            </a:r>
            <a:r>
              <a:rPr lang="cs-CZ" dirty="0"/>
              <a:t>-  </a:t>
            </a:r>
            <a:r>
              <a:rPr lang="cs-CZ" b="1" dirty="0">
                <a:solidFill>
                  <a:srgbClr val="C00000"/>
                </a:solidFill>
              </a:rPr>
              <a:t>bez individuálního řízení</a:t>
            </a:r>
          </a:p>
          <a:p>
            <a:r>
              <a:rPr lang="cs-CZ" dirty="0"/>
              <a:t>Ale jak migranty vytřídit ? </a:t>
            </a:r>
            <a:r>
              <a:rPr lang="cs-CZ" b="1" dirty="0">
                <a:solidFill>
                  <a:srgbClr val="C00000"/>
                </a:solidFill>
              </a:rPr>
              <a:t>TÝKÁ SE JEN UPRCHLÍKŮ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6111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Doplňková ochrana (</a:t>
            </a:r>
            <a:r>
              <a:rPr lang="cs-CZ"/>
              <a:t>obecně) (kde nelze udělit azyl, ale ochrany je třeba)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47500" lnSpcReduction="20000"/>
          </a:bodyPr>
          <a:lstStyle/>
          <a:p>
            <a:r>
              <a:rPr lang="cs-CZ" sz="4200" dirty="0"/>
              <a:t>U koho ministerstvo </a:t>
            </a:r>
          </a:p>
          <a:p>
            <a:pPr lvl="1"/>
            <a:r>
              <a:rPr lang="cs-CZ" sz="4200" b="1" dirty="0">
                <a:solidFill>
                  <a:srgbClr val="FF0000"/>
                </a:solidFill>
              </a:rPr>
              <a:t>nezjistí v dostatečné míře azylové důvody,</a:t>
            </a:r>
            <a:r>
              <a:rPr lang="cs-CZ" sz="4200" dirty="0">
                <a:solidFill>
                  <a:srgbClr val="FF0000"/>
                </a:solidFill>
              </a:rPr>
              <a:t> ale </a:t>
            </a:r>
          </a:p>
          <a:p>
            <a:pPr lvl="1"/>
            <a:r>
              <a:rPr lang="cs-CZ" sz="4200" dirty="0">
                <a:solidFill>
                  <a:srgbClr val="FF0000"/>
                </a:solidFill>
              </a:rPr>
              <a:t>žadatel </a:t>
            </a:r>
            <a:r>
              <a:rPr lang="cs-CZ" sz="4200" b="1" dirty="0">
                <a:solidFill>
                  <a:srgbClr val="FF0000"/>
                </a:solidFill>
              </a:rPr>
              <a:t>prokáže, že by mu v případě návratu do vlasti hrozilo nebezpečí </a:t>
            </a:r>
            <a:r>
              <a:rPr lang="cs-CZ" sz="4200" dirty="0"/>
              <a:t>uložení nebo vykonání trestu smrti, mučení nebo nelidské či ponižující zacházení nebo trestání, dále, </a:t>
            </a:r>
          </a:p>
          <a:p>
            <a:pPr lvl="1"/>
            <a:r>
              <a:rPr lang="cs-CZ" sz="4200" dirty="0"/>
              <a:t>kdyby se návratem do vlasti ocitl ve vážném ohrožení života nebo lidské důstojnosti v situacích mezinárodního nebo vnitřního ozbrojeného konfliktu, nebo </a:t>
            </a:r>
          </a:p>
          <a:p>
            <a:pPr lvl="1"/>
            <a:r>
              <a:rPr lang="cs-CZ" sz="4200" dirty="0"/>
              <a:t>pokud by vycestování cizince bylo v rozporu s mezinárodními závazky České republiky, </a:t>
            </a:r>
          </a:p>
          <a:p>
            <a:r>
              <a:rPr lang="cs-CZ" sz="4200" b="1" dirty="0"/>
              <a:t>může mu být udělena </a:t>
            </a:r>
            <a:r>
              <a:rPr lang="cs-CZ" sz="4200" b="1" dirty="0">
                <a:solidFill>
                  <a:srgbClr val="C00000"/>
                </a:solidFill>
              </a:rPr>
              <a:t>doplňková ochrana</a:t>
            </a:r>
            <a:r>
              <a:rPr lang="cs-CZ" sz="4200" b="1" dirty="0"/>
              <a:t>. </a:t>
            </a:r>
            <a:br>
              <a:rPr lang="cs-CZ" b="1" dirty="0"/>
            </a:br>
            <a:br>
              <a:rPr lang="cs-CZ"/>
            </a:br>
            <a:r>
              <a:rPr lang="cs-CZ" sz="4200"/>
              <a:t>Doplňková </a:t>
            </a:r>
            <a:r>
              <a:rPr lang="cs-CZ" sz="4200" dirty="0"/>
              <a:t>ochrana je na rozdíl od azylu udělována </a:t>
            </a:r>
            <a:r>
              <a:rPr lang="cs-CZ" sz="4200" b="1" dirty="0">
                <a:solidFill>
                  <a:srgbClr val="C00000"/>
                </a:solidFill>
              </a:rPr>
              <a:t>na dobu určitou </a:t>
            </a:r>
            <a:r>
              <a:rPr lang="cs-CZ" sz="4200" dirty="0"/>
              <a:t>a po této době je přezkoumáváno, zda trvají důvody, pro které byla udělena. V případě, že důvody trvají, je její </a:t>
            </a:r>
            <a:r>
              <a:rPr lang="cs-CZ" sz="4200" b="1" dirty="0">
                <a:solidFill>
                  <a:srgbClr val="C00000"/>
                </a:solidFill>
              </a:rPr>
              <a:t>platnost prodloužena</a:t>
            </a:r>
            <a:r>
              <a:rPr lang="cs-CZ" sz="4200" dirty="0"/>
              <a:t>. </a:t>
            </a:r>
            <a:br>
              <a:rPr lang="cs-CZ" sz="4200" dirty="0"/>
            </a:br>
            <a:endParaRPr lang="cs-CZ" sz="4200" dirty="0"/>
          </a:p>
        </p:txBody>
      </p:sp>
    </p:spTree>
    <p:extLst>
      <p:ext uri="{BB962C8B-B14F-4D97-AF65-F5344CB8AC3E}">
        <p14:creationId xmlns:p14="http://schemas.microsoft.com/office/powerpoint/2010/main" val="22322773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r>
              <a:rPr lang="cs-CZ" dirty="0"/>
              <a:t>Problémy </a:t>
            </a:r>
            <a:r>
              <a:rPr lang="cs-CZ"/>
              <a:t>...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Výchozí premisa azylového práva = neúspěšný žadatel o azyl nakonec opustí území dobrovolně nebo bude navrácen.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(?)</a:t>
            </a:r>
            <a:endParaRPr lang="cs-CZ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V praxi však mohou navrácení cizinců komplikovat faktory, jakými jsou např.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 ztráta nebo zničení cestovních dokladů, onemocnění či skutečnost, že nelze zjistit místo pobytu dotyčného cizince.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Další problém: </a:t>
            </a:r>
            <a:r>
              <a:rPr lang="cs-CZ" b="1" dirty="0">
                <a:solidFill>
                  <a:schemeClr val="bg1">
                    <a:lumMod val="65000"/>
                  </a:schemeClr>
                </a:solidFill>
              </a:rPr>
              <a:t>neúspěšný žadatel o azyl legalizuje během zdlouhavého azylového řízení svůj pobyt na základě založení rodiny. Striktní oddělení azylového práva od migračního práva proto není v praxi možné.</a:t>
            </a:r>
            <a:endParaRPr lang="cs-CZ" dirty="0">
              <a:solidFill>
                <a:schemeClr val="bg1">
                  <a:lumMod val="6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2895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b="1" dirty="0"/>
              <a:t>Schengenské hranice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/>
              <a:t>Další dilema: Přestože </a:t>
            </a:r>
            <a:r>
              <a:rPr lang="cs-CZ" b="1" dirty="0"/>
              <a:t>kvalifikační směrnice a odpovídající národní předpisy počítají s poskytováním azylu potřebným osobám,</a:t>
            </a:r>
            <a:r>
              <a:rPr lang="cs-CZ" dirty="0"/>
              <a:t> </a:t>
            </a:r>
            <a:r>
              <a:rPr lang="cs-CZ" u="sng" dirty="0"/>
              <a:t>současná evropská úprava výrazně </a:t>
            </a:r>
            <a:r>
              <a:rPr lang="cs-CZ" b="1" u="sng" dirty="0"/>
              <a:t>ztěžuje legální vstup uprchlíků na území členských států</a:t>
            </a:r>
            <a:r>
              <a:rPr lang="cs-CZ" b="1" dirty="0"/>
              <a:t>. </a:t>
            </a:r>
            <a:endParaRPr lang="cs-CZ" dirty="0"/>
          </a:p>
          <a:p>
            <a:r>
              <a:rPr lang="cs-CZ" b="1" i="1" u="sng" dirty="0">
                <a:solidFill>
                  <a:srgbClr val="0000FF"/>
                </a:solidFill>
              </a:rPr>
              <a:t>Vízový kodex EU</a:t>
            </a:r>
            <a:r>
              <a:rPr lang="cs-CZ" b="1" i="1" dirty="0"/>
              <a:t> stanoví mimo jiné, že schengenské vízum nemá být vystavěno žadatelům, kteří představují riziko nedovoleného přistěhovalectví a nezamýšlí opustit území členských států po uplynutí platnosti víza.</a:t>
            </a:r>
            <a:r>
              <a:rPr lang="cs-CZ" b="1" dirty="0"/>
              <a:t> </a:t>
            </a:r>
            <a:endParaRPr lang="cs-CZ" dirty="0"/>
          </a:p>
          <a:p>
            <a:r>
              <a:rPr lang="cs-CZ" b="1" i="1" dirty="0"/>
              <a:t>Migrační právo EU upravuje </a:t>
            </a:r>
            <a:r>
              <a:rPr lang="cs-CZ" b="1" i="1" u="sng" dirty="0">
                <a:solidFill>
                  <a:srgbClr val="0000FF"/>
                </a:solidFill>
              </a:rPr>
              <a:t>sankce pro dopravce</a:t>
            </a:r>
            <a:r>
              <a:rPr lang="cs-CZ" b="1" i="1" dirty="0"/>
              <a:t>, </a:t>
            </a:r>
            <a:r>
              <a:rPr lang="cs-CZ" b="1" dirty="0"/>
              <a:t>který nelegálního přistěhovalce (tedy i potenciálního žadatele o azyl) dopraví do zemí EU bez platného cestovního dokladu a platného víza.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704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/>
              <a:t>Cíle Unie: čl. 67</a:t>
            </a:r>
          </a:p>
          <a:p>
            <a:pPr marL="673930" lvl="1"/>
            <a:r>
              <a:rPr lang="cs-CZ" altLang="cs-CZ"/>
              <a:t>zajišťuje uvnitř pohyb osob bez kontrol a rozvoj společné politiky azylu, přistěhovalectví a ostrahy vnějších hranic </a:t>
            </a:r>
            <a:r>
              <a:rPr lang="cs-CZ" altLang="cs-CZ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/>
              <a:t>usiluje o zajištění vysoké úrovně bezpečnosti v oblasti policejní ochrany a trestního práva </a:t>
            </a:r>
            <a:r>
              <a:rPr lang="cs-CZ" altLang="cs-CZ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/>
              <a:t>usnadňuje přístup ke spravedlnosti (uznávání rozhodnutí v civilních věcech) (+ …) </a:t>
            </a:r>
            <a:r>
              <a:rPr lang="cs-CZ" altLang="cs-CZ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>
            <a:normAutofit fontScale="90000"/>
          </a:bodyPr>
          <a:lstStyle/>
          <a:p>
            <a:pPr eaLnBrk="1"/>
            <a:r>
              <a:rPr lang="cs-CZ" altLang="cs-CZ"/>
              <a:t>SVOBODA (přehled dalšího výkladu)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br>
              <a:rPr lang="cs-CZ" sz="2700" dirty="0">
                <a:effectLst/>
              </a:rPr>
            </a:br>
            <a:br>
              <a:rPr lang="cs-CZ" sz="2700" dirty="0"/>
            </a:br>
            <a:br>
              <a:rPr lang="cs-CZ" sz="2700" dirty="0"/>
            </a:br>
            <a:br>
              <a:rPr lang="cs-CZ" dirty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(nařízení č. 2016/399)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/>
              <a:t>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  <a:effectLst/>
              </a:rPr>
              <a:t>žádná opatření </a:t>
            </a:r>
            <a:r>
              <a:rPr lang="cs-CZ" b="1" dirty="0">
                <a:effectLst/>
              </a:rPr>
              <a:t>na ochranu hranic ve vztahu k osobám překračujícím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vnitřní hranice</a:t>
            </a:r>
            <a:r>
              <a:rPr lang="cs-CZ" dirty="0">
                <a:solidFill>
                  <a:srgbClr val="C00000"/>
                </a:solidFill>
                <a:effectLst/>
              </a:rPr>
              <a:t> </a:t>
            </a:r>
            <a:r>
              <a:rPr lang="cs-CZ" dirty="0">
                <a:effectLst/>
              </a:rPr>
              <a:t>mezi členskými státy Evropské unie</a:t>
            </a:r>
          </a:p>
          <a:p>
            <a:r>
              <a:rPr lang="cs-CZ" dirty="0">
                <a:effectLst/>
              </a:rPr>
              <a:t>pravidla, kterými se řídí </a:t>
            </a:r>
            <a:r>
              <a:rPr lang="cs-CZ" b="1" dirty="0">
                <a:effectLst/>
              </a:rPr>
              <a:t>opatření na ochranu hranic ve vztahu k osobám překračujícím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vnější hranice</a:t>
            </a:r>
            <a:r>
              <a:rPr lang="cs-CZ" dirty="0">
                <a:solidFill>
                  <a:srgbClr val="C00000"/>
                </a:solidFill>
                <a:effectLst/>
              </a:rPr>
              <a:t> </a:t>
            </a:r>
            <a:r>
              <a:rPr lang="cs-CZ" dirty="0">
                <a:effectLst/>
              </a:rPr>
              <a:t>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r>
              <a:rPr lang="cs-CZ" dirty="0">
                <a:effectLst/>
              </a:rPr>
              <a:t>VNITŘNÍ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Zrušení ochrany vnitřních hranic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Překračování vnitřních hranic: Vnitřní hranice lze překročit </a:t>
            </a:r>
            <a:r>
              <a:rPr lang="cs-CZ" b="1" i="1" dirty="0">
                <a:effectLst/>
              </a:rPr>
              <a:t>v jakémkoliv místě</a:t>
            </a:r>
            <a:r>
              <a:rPr lang="cs-CZ" dirty="0">
                <a:effectLst/>
              </a:rPr>
              <a:t>, </a:t>
            </a:r>
            <a:r>
              <a:rPr lang="cs-CZ" b="1" i="1" dirty="0">
                <a:effectLst/>
              </a:rPr>
              <a:t>aniž</a:t>
            </a:r>
            <a:r>
              <a:rPr lang="cs-CZ" dirty="0">
                <a:effectLst/>
              </a:rPr>
              <a:t> by se prováděla hraniční </a:t>
            </a:r>
            <a:r>
              <a:rPr lang="cs-CZ" b="1" i="1" dirty="0">
                <a:effectLst/>
              </a:rPr>
              <a:t>kontrola osob </a:t>
            </a:r>
            <a:r>
              <a:rPr lang="cs-CZ" dirty="0">
                <a:effectLst/>
              </a:rPr>
              <a:t>bez ohledu na jejich </a:t>
            </a:r>
            <a:r>
              <a:rPr lang="cs-CZ" b="1" i="1" dirty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endParaRPr lang="cs-CZ" dirty="0">
              <a:effectLst/>
            </a:endParaRPr>
          </a:p>
          <a:p>
            <a:r>
              <a:rPr lang="cs-CZ" dirty="0">
                <a:effectLst/>
              </a:rPr>
              <a:t>Kontroly na území (tj. </a:t>
            </a:r>
            <a:r>
              <a:rPr lang="cs-CZ" u="sng" dirty="0">
                <a:effectLst/>
              </a:rPr>
              <a:t>ne na </a:t>
            </a:r>
            <a:r>
              <a:rPr lang="cs-CZ" u="sng">
                <a:effectLst/>
              </a:rPr>
              <a:t>hranicích</a:t>
            </a:r>
            <a:r>
              <a:rPr lang="cs-CZ">
                <a:effectLst/>
              </a:rPr>
              <a:t>): lze</a:t>
            </a:r>
            <a:endParaRPr lang="cs-CZ" dirty="0">
              <a:effectLst/>
            </a:endParaRPr>
          </a:p>
          <a:p>
            <a:r>
              <a:rPr lang="cs-CZ" dirty="0">
                <a:solidFill>
                  <a:srgbClr val="C00000"/>
                </a:solidFill>
                <a:effectLst/>
              </a:rPr>
              <a:t>Zrušení ochrany vnitřních hranic se nedotýká:</a:t>
            </a:r>
          </a:p>
          <a:p>
            <a:pPr lvl="1"/>
            <a:r>
              <a:rPr lang="cs-CZ" dirty="0">
                <a:effectLst/>
              </a:rPr>
              <a:t>tedy co je přípustné: výkon policejních pravomocí, nemá-li </a:t>
            </a:r>
            <a:r>
              <a:rPr lang="cs-CZ" b="1" dirty="0">
                <a:effectLst/>
              </a:rPr>
              <a:t>účinek rovnocenný hraničním kontrolám;</a:t>
            </a:r>
            <a:r>
              <a:rPr lang="cs-CZ" dirty="0">
                <a:effectLst/>
              </a:rPr>
              <a:t> to se vztahuje i na pohraniční oblasti, např.:</a:t>
            </a:r>
          </a:p>
          <a:p>
            <a:pPr lvl="2"/>
            <a:r>
              <a:rPr lang="cs-CZ" dirty="0">
                <a:effectLst/>
              </a:rPr>
              <a:t>opatření, jejichž cílem </a:t>
            </a:r>
            <a:r>
              <a:rPr lang="cs-CZ" b="1" dirty="0">
                <a:effectLst/>
              </a:rPr>
              <a:t>bojovat proti přeshraniční trestné činnosti,</a:t>
            </a:r>
          </a:p>
          <a:p>
            <a:pPr lvl="2"/>
            <a:r>
              <a:rPr lang="cs-CZ" b="1" dirty="0">
                <a:effectLst/>
              </a:rPr>
              <a:t>provádějí se na základě namátkových kontrol</a:t>
            </a:r>
            <a:endParaRPr lang="cs-CZ" dirty="0">
              <a:effectLst/>
            </a:endParaRPr>
          </a:p>
          <a:p>
            <a:pPr lvl="1"/>
            <a:endParaRPr lang="cs-CZ" dirty="0">
              <a:effectLst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38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3348</Words>
  <Application>Microsoft Office PowerPoint</Application>
  <PresentationFormat>Předvádění na obrazovce (4:3)</PresentationFormat>
  <Paragraphs>232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Motiv systému Office</vt:lpstr>
      <vt:lpstr>Prostor svobody, bezpečnosti a práva (spravedlnosti) Schengenský systém, azyl a migrace</vt:lpstr>
      <vt:lpstr>Od počátku k Amsterodamu</vt:lpstr>
      <vt:lpstr>Amsterodamská smlouva (1997/1999)</vt:lpstr>
      <vt:lpstr>Současná právní úprava: SFEU,  hlava V (čl. 67 až 87) </vt:lpstr>
      <vt:lpstr>SVOBODA (přehled dalšího výkladu)</vt:lpstr>
      <vt:lpstr>    Schengenský hraniční kodex (nařízení č. 2016/399)   </vt:lpstr>
      <vt:lpstr>Zásady</vt:lpstr>
      <vt:lpstr> VNITŘNÍ HRANICE </vt:lpstr>
      <vt:lpstr>  </vt:lpstr>
      <vt:lpstr> Dočasné znovuzavedení ochrany vnitřních hranic </vt:lpstr>
      <vt:lpstr>Vnější hranice</vt:lpstr>
      <vt:lpstr> VNĚJŠÍ HRANICE </vt:lpstr>
      <vt:lpstr>  Ochrana vnějších hranic a odepření vstupu Provádění hraničních kontrol  </vt:lpstr>
      <vt:lpstr>B) DŮKLADNÁ KONTROLA - CIZINCI</vt:lpstr>
      <vt:lpstr> Ostraha hranic </vt:lpstr>
      <vt:lpstr> Odepření vstupu </vt:lpstr>
      <vt:lpstr>Další kroky</vt:lpstr>
      <vt:lpstr>FRONTEX</vt:lpstr>
      <vt:lpstr>Nový FRONTEX (Stráž) – konkrétní činnost</vt:lpstr>
      <vt:lpstr>Záchranné operace na moři</vt:lpstr>
      <vt:lpstr>FRONTEX – shrnutí</vt:lpstr>
      <vt:lpstr>Vízový kodex EU</vt:lpstr>
      <vt:lpstr>Schengenské vízum (krátkodobé)</vt:lpstr>
      <vt:lpstr>Schengenské vízum - 2</vt:lpstr>
      <vt:lpstr>Dlouhodobý pobyt (nad 90 dnů)</vt:lpstr>
      <vt:lpstr>Azylová politika EU</vt:lpstr>
      <vt:lpstr>Uprchlíci - A Z Y L  -  S F E U  čl. 78</vt:lpstr>
      <vt:lpstr>Ženevská úmluva o právním postavení uprchlíků z roku 1951 - terminologie</vt:lpstr>
      <vt:lpstr>Dublinský systém Příslušnost k posuzování žádosti o azyl</vt:lpstr>
      <vt:lpstr>Dublinský systém dnes</vt:lpstr>
      <vt:lpstr>Uprchlické kvóty (pro přidělování žadatelů o azyl)</vt:lpstr>
      <vt:lpstr>Kvóty - 2</vt:lpstr>
      <vt:lpstr>Nový vývoj od r. 2015</vt:lpstr>
      <vt:lpstr>Přistěhovalectví (legální imigrace do EU ) -  S F E U</vt:lpstr>
      <vt:lpstr>Směrnice o dočasné ochraně (2001/55) („zapomenutá“ – asi ne ??)</vt:lpstr>
      <vt:lpstr>Doplňková ochrana (obecně) (kde nelze udělit azyl, ale ochrany je třeba)</vt:lpstr>
      <vt:lpstr>Problémy ... </vt:lpstr>
      <vt:lpstr> Schengenské hranice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Tyc Vladimir</cp:lastModifiedBy>
  <cp:revision>49</cp:revision>
  <dcterms:created xsi:type="dcterms:W3CDTF">2015-11-23T07:12:24Z</dcterms:created>
  <dcterms:modified xsi:type="dcterms:W3CDTF">2021-11-10T22:24:25Z</dcterms:modified>
</cp:coreProperties>
</file>