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2" r:id="rId3"/>
    <p:sldId id="263" r:id="rId4"/>
    <p:sldId id="264" r:id="rId5"/>
    <p:sldId id="266" r:id="rId6"/>
    <p:sldId id="265" r:id="rId7"/>
    <p:sldId id="260" r:id="rId8"/>
    <p:sldId id="267" r:id="rId9"/>
    <p:sldId id="268" r:id="rId10"/>
    <p:sldId id="257" r:id="rId11"/>
    <p:sldId id="261" r:id="rId12"/>
    <p:sldId id="271" r:id="rId13"/>
    <p:sldId id="269" r:id="rId14"/>
    <p:sldId id="276" r:id="rId15"/>
    <p:sldId id="275" r:id="rId16"/>
    <p:sldId id="272" r:id="rId17"/>
    <p:sldId id="273" r:id="rId18"/>
    <p:sldId id="277" r:id="rId19"/>
    <p:sldId id="278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8" d="100"/>
          <a:sy n="68" d="100"/>
        </p:scale>
        <p:origin x="5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C7ADC0-B788-4727-940B-646E5EC9792D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8361E7-1BC8-4819-8B61-F5ADBE6B92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725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9D66611-C18A-4529-9F6D-972AD5C585E0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655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8779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2517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07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949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3704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396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65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548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080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639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96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750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D7219-6A95-458F-B6F1-BB9263B5121C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708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a/url?sa=i&amp;rct=j&amp;q=&amp;esrc=s&amp;source=images&amp;cd=&amp;cad=rja&amp;uact=8&amp;ved=2ahUKEwilyarD2abfAhUM-aQKHWJECOkQjRx6BAgBEAU&amp;url=https://www.irishtimes.com/culture/books/spilt-milk-how-brexit-threatens-baileys-and-dubliner-cheese-1.3242752&amp;psig=AOvVaw2hRXs2vzH5pr2xG5tU1KaG&amp;ust=1545130084393187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681789"/>
            <a:ext cx="9144000" cy="4082716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br>
              <a:rPr lang="cs-CZ" sz="9600" dirty="0">
                <a:latin typeface="Arial Black" panose="020B0A04020102020204" pitchFamily="34" charset="0"/>
              </a:rPr>
            </a:br>
            <a:br>
              <a:rPr lang="cs-CZ" sz="9600" dirty="0">
                <a:latin typeface="Arial Black" panose="020B0A04020102020204" pitchFamily="34" charset="0"/>
              </a:rPr>
            </a:br>
            <a:br>
              <a:rPr lang="cs-CZ" sz="9600" dirty="0">
                <a:latin typeface="Arial Black" panose="020B0A04020102020204" pitchFamily="34" charset="0"/>
              </a:rPr>
            </a:br>
            <a:r>
              <a:rPr lang="cs-CZ" sz="9600" dirty="0" err="1">
                <a:solidFill>
                  <a:srgbClr val="FFFF00"/>
                </a:solidFill>
                <a:latin typeface="Arial Black" panose="020B0A04020102020204" pitchFamily="34" charset="0"/>
              </a:rPr>
              <a:t>Brexit</a:t>
            </a:r>
            <a:br>
              <a:rPr lang="cs-CZ" sz="9600" dirty="0">
                <a:solidFill>
                  <a:srgbClr val="FFFF00"/>
                </a:solidFill>
                <a:latin typeface="Arial Black" panose="020B0A04020102020204" pitchFamily="34" charset="0"/>
              </a:rPr>
            </a:br>
            <a:br>
              <a:rPr lang="cs-CZ" dirty="0">
                <a:solidFill>
                  <a:srgbClr val="FFFF00"/>
                </a:solidFill>
                <a:latin typeface="Arial Black" panose="020B0A04020102020204" pitchFamily="34" charset="0"/>
              </a:rPr>
            </a:br>
            <a:r>
              <a:rPr lang="cs-CZ" dirty="0">
                <a:solidFill>
                  <a:srgbClr val="FFFF00"/>
                </a:solidFill>
                <a:latin typeface="Arial Black" panose="020B0A04020102020204" pitchFamily="34" charset="0"/>
              </a:rPr>
              <a:t>a související otázky</a:t>
            </a:r>
            <a:br>
              <a:rPr lang="cs-CZ" dirty="0">
                <a:latin typeface="Arial Black" panose="020B0A04020102020204" pitchFamily="34" charset="0"/>
              </a:rPr>
            </a:br>
            <a:endParaRPr lang="cs-CZ" dirty="0">
              <a:latin typeface="Arial Black" panose="020B0A040201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037220"/>
            <a:ext cx="9144000" cy="930443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cs-CZ" sz="800" dirty="0"/>
              <a:t>  </a:t>
            </a:r>
          </a:p>
          <a:p>
            <a:r>
              <a:rPr lang="cs-CZ" b="1" dirty="0">
                <a:solidFill>
                  <a:schemeClr val="bg1"/>
                </a:solidFill>
              </a:rPr>
              <a:t>  </a:t>
            </a:r>
            <a:r>
              <a:rPr lang="cs-CZ" b="1">
                <a:solidFill>
                  <a:schemeClr val="bg1"/>
                </a:solidFill>
              </a:rPr>
              <a:t>prosinec 2019 – listopad 2021</a:t>
            </a:r>
            <a:endParaRPr lang="cs-CZ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179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777875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cs-CZ" altLang="cs-CZ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Evropský hospodářský </a:t>
            </a:r>
            <a:r>
              <a:rPr lang="cs-CZ" altLang="cs-CZ" sz="4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prostor </a:t>
            </a:r>
            <a:endParaRPr lang="cs-CZ" altLang="cs-CZ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867266" y="1244338"/>
            <a:ext cx="10114961" cy="5339023"/>
          </a:xfrm>
          <a:solidFill>
            <a:srgbClr val="FFFF99"/>
          </a:solidFill>
        </p:spPr>
        <p:txBody>
          <a:bodyPr>
            <a:noAutofit/>
          </a:bodyPr>
          <a:lstStyle/>
          <a:p>
            <a:r>
              <a:rPr lang="cs-CZ" altLang="cs-CZ" sz="2000" b="1" i="1" dirty="0">
                <a:highlight>
                  <a:srgbClr val="FFFF00"/>
                </a:highlight>
              </a:rPr>
              <a:t>Dohoda o </a:t>
            </a:r>
            <a:r>
              <a:rPr lang="cs-CZ" altLang="cs-CZ" sz="2000" b="1" i="1" dirty="0" err="1">
                <a:highlight>
                  <a:srgbClr val="FFFF00"/>
                </a:highlight>
              </a:rPr>
              <a:t>EHP</a:t>
            </a:r>
            <a:r>
              <a:rPr lang="cs-CZ" altLang="cs-CZ" sz="2000" b="1" i="1" dirty="0">
                <a:highlight>
                  <a:srgbClr val="FFFF00"/>
                </a:highlight>
              </a:rPr>
              <a:t> 1994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b="1" dirty="0"/>
              <a:t>struktura, působnost – </a:t>
            </a:r>
            <a:r>
              <a:rPr lang="cs-CZ" altLang="cs-CZ" sz="2000" b="1" dirty="0" err="1"/>
              <a:t>EHP</a:t>
            </a:r>
            <a:r>
              <a:rPr lang="cs-CZ" altLang="cs-CZ" sz="2000" b="1" dirty="0"/>
              <a:t> = EU </a:t>
            </a:r>
            <a:r>
              <a:rPr lang="cs-CZ" altLang="cs-CZ" sz="2000" b="1"/>
              <a:t>+ ESVO </a:t>
            </a:r>
            <a:r>
              <a:rPr lang="cs-CZ" altLang="cs-CZ" sz="2000" b="1">
                <a:solidFill>
                  <a:srgbClr val="FF0000"/>
                </a:solidFill>
              </a:rPr>
              <a:t>(Norsko, Island, Lichtenštejnsko), </a:t>
            </a:r>
            <a:r>
              <a:rPr lang="cs-CZ" altLang="cs-CZ" sz="2000" b="1"/>
              <a:t>ale bez Švýcarska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b="1"/>
              <a:t>platí z větší části legislativa </a:t>
            </a:r>
            <a:r>
              <a:rPr lang="cs-CZ" altLang="cs-CZ" sz="2000" b="1" dirty="0"/>
              <a:t>EU</a:t>
            </a:r>
          </a:p>
          <a:p>
            <a:r>
              <a:rPr lang="cs-CZ" altLang="cs-CZ" sz="2000" b="1" dirty="0"/>
              <a:t>Zahrnuje</a:t>
            </a:r>
            <a:r>
              <a:rPr lang="cs-CZ" altLang="cs-CZ" sz="2000" b="1"/>
              <a:t>:</a:t>
            </a:r>
            <a:r>
              <a:rPr lang="cs-CZ" altLang="cs-CZ" sz="2000"/>
              <a:t> práva </a:t>
            </a:r>
            <a:r>
              <a:rPr lang="cs-CZ" altLang="cs-CZ" sz="2000" dirty="0"/>
              <a:t>a povinnosti vnitřního trhu EU (s výjimkami) - čtyři svobody vnitřního </a:t>
            </a:r>
            <a:r>
              <a:rPr lang="cs-CZ" altLang="cs-CZ" sz="2000"/>
              <a:t>trhu (volný obchod a pohyb pracovních sil) a </a:t>
            </a:r>
            <a:r>
              <a:rPr lang="cs-CZ" altLang="cs-CZ" sz="2000" dirty="0"/>
              <a:t>některé </a:t>
            </a:r>
            <a:r>
              <a:rPr lang="cs-CZ" altLang="cs-CZ" sz="2000"/>
              <a:t>související oblasti </a:t>
            </a:r>
            <a:r>
              <a:rPr lang="cs-CZ" altLang="cs-CZ" sz="2000" dirty="0"/>
              <a:t>(hospodářská soutěž, doprava</a:t>
            </a:r>
            <a:r>
              <a:rPr lang="cs-CZ" altLang="cs-CZ" sz="2000"/>
              <a:t>, energetika) + oblasti úzce propojené </a:t>
            </a:r>
            <a:r>
              <a:rPr lang="cs-CZ" altLang="cs-CZ" sz="2000" dirty="0"/>
              <a:t>se čtyřmi svobodami</a:t>
            </a:r>
            <a:r>
              <a:rPr lang="cs-CZ" altLang="cs-CZ" sz="2000"/>
              <a:t>: sociální, </a:t>
            </a:r>
            <a:r>
              <a:rPr lang="cs-CZ" altLang="cs-CZ" sz="2000" dirty="0"/>
              <a:t>politiky na ochranu spotřebitele</a:t>
            </a:r>
            <a:r>
              <a:rPr lang="cs-CZ" altLang="cs-CZ" sz="2000"/>
              <a:t>, ochrana životního </a:t>
            </a:r>
            <a:r>
              <a:rPr lang="cs-CZ" altLang="cs-CZ" sz="2000" dirty="0"/>
              <a:t>prostředí</a:t>
            </a:r>
            <a:r>
              <a:rPr lang="cs-CZ" altLang="cs-CZ" sz="2000"/>
              <a:t>, Schengenský režim</a:t>
            </a:r>
            <a:endParaRPr lang="cs-CZ" altLang="cs-CZ" sz="2000" dirty="0"/>
          </a:p>
          <a:p>
            <a:pPr marL="0" indent="0">
              <a:buNone/>
            </a:pPr>
            <a:r>
              <a:rPr lang="cs-CZ" altLang="cs-CZ" sz="2000" b="1" i="1" dirty="0">
                <a:solidFill>
                  <a:srgbClr val="0000FF"/>
                </a:solidFill>
              </a:rPr>
              <a:t>Výjimky – vynětí:</a:t>
            </a:r>
          </a:p>
          <a:p>
            <a:r>
              <a:rPr lang="cs-CZ" altLang="cs-CZ" sz="2000" dirty="0"/>
              <a:t>společná </a:t>
            </a:r>
            <a:r>
              <a:rPr lang="cs-CZ" altLang="cs-CZ" sz="2000" b="1" dirty="0">
                <a:solidFill>
                  <a:srgbClr val="0000FF"/>
                </a:solidFill>
              </a:rPr>
              <a:t>zemědělská</a:t>
            </a:r>
            <a:r>
              <a:rPr lang="cs-CZ" altLang="cs-CZ" sz="2000" dirty="0"/>
              <a:t> politika a společná </a:t>
            </a:r>
            <a:r>
              <a:rPr lang="cs-CZ" altLang="cs-CZ" sz="2000" b="1" dirty="0">
                <a:solidFill>
                  <a:srgbClr val="0000FF"/>
                </a:solidFill>
              </a:rPr>
              <a:t>rybolovná</a:t>
            </a:r>
            <a:r>
              <a:rPr lang="cs-CZ" altLang="cs-CZ" sz="2000" dirty="0"/>
              <a:t> politika </a:t>
            </a:r>
          </a:p>
          <a:p>
            <a:r>
              <a:rPr lang="cs-CZ" altLang="cs-CZ" sz="2000" b="1" dirty="0">
                <a:solidFill>
                  <a:srgbClr val="0000FF"/>
                </a:solidFill>
              </a:rPr>
              <a:t>celní unie </a:t>
            </a:r>
            <a:r>
              <a:rPr lang="cs-CZ" altLang="cs-CZ" sz="2000" dirty="0"/>
              <a:t>(zbyla jen zóna volného </a:t>
            </a:r>
            <a:r>
              <a:rPr lang="cs-CZ" altLang="cs-CZ" sz="2000"/>
              <a:t>obchodu); společná obchodní politika (obchod s nečleny);</a:t>
            </a:r>
            <a:endParaRPr lang="cs-CZ" altLang="cs-CZ" sz="2000" dirty="0"/>
          </a:p>
          <a:p>
            <a:r>
              <a:rPr lang="cs-CZ" altLang="cs-CZ" sz="2000" b="1" dirty="0">
                <a:solidFill>
                  <a:srgbClr val="0000FF"/>
                </a:solidFill>
              </a:rPr>
              <a:t>daňová harmonizace,</a:t>
            </a:r>
          </a:p>
          <a:p>
            <a:r>
              <a:rPr lang="cs-CZ" altLang="cs-CZ" sz="2000" b="1" dirty="0">
                <a:solidFill>
                  <a:srgbClr val="0000FF"/>
                </a:solidFill>
              </a:rPr>
              <a:t>společná zahraniční </a:t>
            </a:r>
            <a:r>
              <a:rPr lang="cs-CZ" altLang="cs-CZ" sz="2000" dirty="0"/>
              <a:t>a bezpečnostní politika;</a:t>
            </a:r>
          </a:p>
          <a:p>
            <a:r>
              <a:rPr lang="cs-CZ" altLang="cs-CZ" sz="2000" dirty="0"/>
              <a:t>spravedlnost a vnitřní </a:t>
            </a:r>
            <a:r>
              <a:rPr lang="cs-CZ" altLang="cs-CZ" sz="2000"/>
              <a:t>věci (ale </a:t>
            </a:r>
            <a:r>
              <a:rPr lang="cs-CZ" altLang="cs-CZ" sz="2000" dirty="0"/>
              <a:t>všechny země </a:t>
            </a:r>
            <a:r>
              <a:rPr lang="cs-CZ" altLang="cs-CZ" sz="2000" dirty="0" err="1"/>
              <a:t>ESVO</a:t>
            </a:r>
            <a:r>
              <a:rPr lang="cs-CZ" altLang="cs-CZ" sz="2000" dirty="0"/>
              <a:t> </a:t>
            </a:r>
            <a:r>
              <a:rPr lang="cs-CZ" altLang="cs-CZ" sz="2000" b="1" dirty="0">
                <a:solidFill>
                  <a:srgbClr val="FF0000"/>
                </a:solidFill>
              </a:rPr>
              <a:t>jsou součástí schengenského prostoru</a:t>
            </a:r>
            <a:r>
              <a:rPr lang="cs-CZ" altLang="cs-CZ" sz="2000" dirty="0"/>
              <a:t>); </a:t>
            </a:r>
          </a:p>
          <a:p>
            <a:r>
              <a:rPr lang="cs-CZ" altLang="cs-CZ" sz="2000" dirty="0"/>
              <a:t>hospodářská a </a:t>
            </a:r>
            <a:r>
              <a:rPr lang="cs-CZ" altLang="cs-CZ" sz="2000" b="1" dirty="0">
                <a:solidFill>
                  <a:srgbClr val="0000FF"/>
                </a:solidFill>
              </a:rPr>
              <a:t>měnová </a:t>
            </a:r>
            <a:r>
              <a:rPr lang="cs-CZ" altLang="cs-CZ" sz="2000" b="1">
                <a:solidFill>
                  <a:srgbClr val="0000FF"/>
                </a:solidFill>
              </a:rPr>
              <a:t>unie </a:t>
            </a:r>
            <a:endParaRPr lang="cs-CZ" altLang="cs-CZ" sz="2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879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498600"/>
          </a:xfrm>
          <a:solidFill>
            <a:srgbClr val="0066FF"/>
          </a:solidFill>
        </p:spPr>
        <p:txBody>
          <a:bodyPr/>
          <a:lstStyle/>
          <a:p>
            <a:pPr algn="ctr"/>
            <a:r>
              <a:rPr lang="cs-CZ" alt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Vztahy EU – Švýcarsko</a:t>
            </a:r>
            <a:br>
              <a:rPr lang="cs-CZ" alt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jen dvoustranné dohody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1828800" y="1916113"/>
            <a:ext cx="8484124" cy="4380992"/>
          </a:xfrm>
          <a:solidFill>
            <a:srgbClr val="CCECFF"/>
          </a:solidFill>
        </p:spPr>
        <p:txBody>
          <a:bodyPr/>
          <a:lstStyle/>
          <a:p>
            <a:r>
              <a:rPr lang="cs-CZ" altLang="cs-CZ" sz="2000" i="1"/>
              <a:t>JEN VYBRANÉ OBLASTI, NA KTERÝCH SE STRANY DOHODLY – NENÍ TO UCELENÝ SYSTÉM DOHOD</a:t>
            </a:r>
            <a:endParaRPr lang="cs-CZ" altLang="cs-CZ" sz="2000" i="1" dirty="0"/>
          </a:p>
          <a:p>
            <a:r>
              <a:rPr lang="cs-CZ" altLang="cs-CZ" sz="2000" dirty="0"/>
              <a:t>První balíček </a:t>
            </a:r>
            <a:r>
              <a:rPr lang="cs-CZ" altLang="cs-CZ" sz="2000" b="1" dirty="0"/>
              <a:t>(„dvoustranné dohody I“, </a:t>
            </a:r>
            <a:r>
              <a:rPr lang="cs-CZ" altLang="cs-CZ" sz="2000" dirty="0"/>
              <a:t>přijaté v roce 2002): oblasti letecké </a:t>
            </a:r>
            <a:r>
              <a:rPr lang="cs-CZ" altLang="cs-CZ" sz="2000" b="1" dirty="0"/>
              <a:t>dopravy,</a:t>
            </a:r>
            <a:r>
              <a:rPr lang="cs-CZ" altLang="cs-CZ" sz="2000" dirty="0"/>
              <a:t> veřejných zakázek, výzkumu, zemědělství, technických překážek obchodu (které mají být odstraněny pomocí zásady </a:t>
            </a:r>
            <a:r>
              <a:rPr lang="cs-CZ" altLang="cs-CZ" sz="2000" b="1" dirty="0"/>
              <a:t>vzájemného uznávání</a:t>
            </a:r>
            <a:r>
              <a:rPr lang="cs-CZ" altLang="cs-CZ" sz="2000" dirty="0"/>
              <a:t>), pozemní dopravy, </a:t>
            </a:r>
            <a:r>
              <a:rPr lang="cs-CZ" altLang="cs-CZ" sz="2000" b="1" i="1" dirty="0"/>
              <a:t>svobody usazování a </a:t>
            </a:r>
            <a:r>
              <a:rPr lang="cs-CZ" altLang="cs-CZ" sz="2000" b="1" dirty="0"/>
              <a:t>volného pohybu osob.</a:t>
            </a:r>
            <a:r>
              <a:rPr lang="cs-CZ" altLang="cs-CZ" sz="2000" b="1" i="1" dirty="0"/>
              <a:t> </a:t>
            </a:r>
            <a:r>
              <a:rPr lang="cs-CZ" altLang="cs-CZ" sz="2000" dirty="0"/>
              <a:t>Tento poslední bod je v současné době předmětem sporu, protože v únoru 2014 se ve Švýcarsku konalo referendum o ročních kvótách pro zahraniční pracovníky a o dalších předpisech upravujících imigraci</a:t>
            </a:r>
            <a:r>
              <a:rPr lang="cs-CZ" altLang="cs-CZ" sz="2000"/>
              <a:t>. </a:t>
            </a:r>
          </a:p>
          <a:p>
            <a:r>
              <a:rPr lang="cs-CZ" altLang="cs-CZ" sz="2000"/>
              <a:t>Druhý </a:t>
            </a:r>
            <a:r>
              <a:rPr lang="cs-CZ" altLang="cs-CZ" sz="2000" dirty="0"/>
              <a:t>balíček (</a:t>
            </a:r>
            <a:r>
              <a:rPr lang="cs-CZ" altLang="cs-CZ" sz="2000" b="1" dirty="0"/>
              <a:t>„dvoustranné dohody II“, </a:t>
            </a:r>
            <a:r>
              <a:rPr lang="cs-CZ" altLang="cs-CZ" sz="2000" dirty="0"/>
              <a:t>přijaté v roce 2005): dohody ze </a:t>
            </a:r>
            <a:r>
              <a:rPr lang="cs-CZ" altLang="cs-CZ" sz="2000" dirty="0" err="1"/>
              <a:t>Schengenu</a:t>
            </a:r>
            <a:r>
              <a:rPr lang="cs-CZ" altLang="cs-CZ" sz="2000" dirty="0"/>
              <a:t> a Dublinu, zdanění příjmů z úspor v podobě úroků, boj proti podvodům, </a:t>
            </a:r>
            <a:r>
              <a:rPr lang="cs-CZ" altLang="cs-CZ" sz="2000" b="1" dirty="0"/>
              <a:t>zpracované zemědělské produkty,</a:t>
            </a:r>
            <a:r>
              <a:rPr lang="cs-CZ" altLang="cs-CZ" sz="2000" dirty="0"/>
              <a:t> statistiky, důchody, </a:t>
            </a:r>
            <a:r>
              <a:rPr lang="cs-CZ" altLang="cs-CZ" sz="2000" b="1" dirty="0"/>
              <a:t>životní prostředí, </a:t>
            </a:r>
            <a:r>
              <a:rPr lang="cs-CZ" altLang="cs-CZ" sz="2000" dirty="0"/>
              <a:t>audiovizuální program MEDIA, </a:t>
            </a:r>
            <a:r>
              <a:rPr lang="cs-CZ" altLang="cs-CZ" sz="2000"/>
              <a:t>vzdělávání.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391526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Velká Británie a Severní Irsko a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Irská republika</a:t>
            </a: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747" y="2002088"/>
            <a:ext cx="3785936" cy="4351338"/>
          </a:xfrm>
        </p:spPr>
      </p:pic>
      <p:pic>
        <p:nvPicPr>
          <p:cNvPr id="15" name="Zástupný symbol pro obsah 14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68716" y="2020093"/>
            <a:ext cx="4267200" cy="4236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8493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HRANICE MEZI SEVERNÍM IRSKEM (mimo EU) A IRSKOU REPUBLIKOU (členem EU)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095" y="1690688"/>
            <a:ext cx="8205537" cy="4678028"/>
          </a:xfrm>
        </p:spPr>
      </p:pic>
    </p:spTree>
    <p:extLst>
      <p:ext uri="{BB962C8B-B14F-4D97-AF65-F5344CB8AC3E}">
        <p14:creationId xmlns:p14="http://schemas.microsoft.com/office/powerpoint/2010/main" val="2092730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Irská hranice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</a:p>
        </p:txBody>
      </p:sp>
      <p:pic>
        <p:nvPicPr>
          <p:cNvPr id="1026" name="Picture 2" descr="Související obrázek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8544" y="1593130"/>
            <a:ext cx="8474697" cy="4583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17979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Irská hranice</a:t>
            </a:r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214" y="1593130"/>
            <a:ext cx="8418137" cy="4799649"/>
          </a:xfrm>
        </p:spPr>
      </p:pic>
    </p:spTree>
    <p:extLst>
      <p:ext uri="{BB962C8B-B14F-4D97-AF65-F5344CB8AC3E}">
        <p14:creationId xmlns:p14="http://schemas.microsoft.com/office/powerpoint/2010/main" val="23215759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Dohoda o vystoupení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Přechodný nástroj – jen do uzavření budoucích dohod o uspořádání vztahů</a:t>
            </a:r>
          </a:p>
          <a:p>
            <a:r>
              <a:rPr lang="cs-CZ" dirty="0"/>
              <a:t>Přechodné období: do konce 2020</a:t>
            </a:r>
          </a:p>
          <a:p>
            <a:pPr lvl="1"/>
            <a:r>
              <a:rPr lang="cs-CZ" dirty="0"/>
              <a:t>v UK bude platit právo EU (vč. </a:t>
            </a:r>
            <a:r>
              <a:rPr lang="cs-CZ" u="sng" dirty="0"/>
              <a:t>celní unie</a:t>
            </a:r>
            <a:r>
              <a:rPr lang="cs-CZ" dirty="0"/>
              <a:t>), pro </a:t>
            </a:r>
            <a:r>
              <a:rPr lang="cs-CZ" u="sng" dirty="0"/>
              <a:t>ochranu zahraničních pracovníků</a:t>
            </a:r>
            <a:r>
              <a:rPr lang="cs-CZ" dirty="0"/>
              <a:t> a pro finanční vypořádání i potom</a:t>
            </a:r>
          </a:p>
          <a:p>
            <a:pPr lvl="1"/>
            <a:r>
              <a:rPr lang="cs-CZ" dirty="0"/>
              <a:t>lze prodloužit vzájemnou dohodou</a:t>
            </a:r>
          </a:p>
          <a:p>
            <a:pPr lvl="1"/>
            <a:r>
              <a:rPr lang="cs-CZ" dirty="0"/>
              <a:t>závazné nadále obchodní dohody EU s nečleny EU, v mezidobí může UK jednat o vlastních (nových) dohodách s </a:t>
            </a:r>
            <a:r>
              <a:rPr lang="cs-CZ"/>
              <a:t>nečleny EU</a:t>
            </a:r>
          </a:p>
          <a:p>
            <a:pPr lvl="1"/>
            <a:endParaRPr lang="cs-CZ"/>
          </a:p>
          <a:p>
            <a:pPr marL="457200" lvl="1" indent="0">
              <a:buNone/>
            </a:pPr>
            <a:r>
              <a:rPr lang="cs-CZ" sz="2800">
                <a:solidFill>
                  <a:srgbClr val="FF0000"/>
                </a:solidFill>
              </a:rPr>
              <a:t>Členství Spojeného království v EU skončilo ve skutečnosti 31.1.2021</a:t>
            </a:r>
          </a:p>
          <a:p>
            <a:pPr marL="914400" lvl="2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78248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Dohoda o vystoupení - řešení irské hranice („irská pojistka“)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37920"/>
            <a:ext cx="10515600" cy="4767680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EU – UK  </a:t>
            </a:r>
            <a:r>
              <a:rPr lang="cs-CZ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jednotné celní území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(obchod bez cel) (i po skončení přechodného období – </a:t>
            </a:r>
            <a:r>
              <a:rPr lang="cs-CZ" u="sng" dirty="0">
                <a:latin typeface="Arial" panose="020B0604020202020204" pitchFamily="34" charset="0"/>
                <a:cs typeface="Arial" panose="020B0604020202020204" pitchFamily="34" charset="0"/>
              </a:rPr>
              <a:t>do přijetí další dohody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– týká se i zboží dovezeného do Severního Irska odjinud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žádná celní hranice mezi Severním Irskem a </a:t>
            </a:r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zbytkem UK (?)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pokračuje zóna společného </a:t>
            </a:r>
            <a:r>
              <a:rPr lang="cs-CZ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volného cestování osob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a společný trh s elektřinou mezi UK a Irskem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bránění jakýmkoli překážkám mezi oběma částmi irského ostrova (Velikonoční dohoda 1998)</a:t>
            </a:r>
          </a:p>
          <a:p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UK ponechá určité unijní předpisy o zboží pro Severní Irsko (sanitární kontroly, parametry zboží apod.)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 r. 2020 se předpokládá nová dohoda (definitivní </a:t>
            </a:r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řešení) (?)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661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9F8F8E-CC52-4B03-ACDC-0DB449716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Přetrvávající problémy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7B689D-2401-4DC5-9682-DD2B59BE6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celní hranice mezi Severním Irskem a zbytkem Spojeného království (</a:t>
            </a:r>
            <a:r>
              <a:rPr lang="cs-CZ" i="1">
                <a:latin typeface="Arial" panose="020B0604020202020204" pitchFamily="34" charset="0"/>
                <a:cs typeface="Arial" panose="020B0604020202020204" pitchFamily="34" charset="0"/>
              </a:rPr>
              <a:t>UK ponechá určité unijní předpisy o zboží pro Severní Irsko (sanitární kontroly, parametry zboží apod.)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rybolov francouzských lodí v britské výlučné ekonomické zóně (licence pro francouzské rybáře váznou)</a:t>
            </a:r>
          </a:p>
          <a:p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0649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D548D3-DACC-48E8-9BB0-B5224CC51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09910"/>
          </a:xfrm>
        </p:spPr>
        <p:txBody>
          <a:bodyPr>
            <a:normAutofit fontScale="90000"/>
          </a:bodyPr>
          <a:lstStyle/>
          <a:p>
            <a:r>
              <a:rPr lang="cs-CZ"/>
              <a:t>       </a:t>
            </a:r>
          </a:p>
        </p:txBody>
      </p:sp>
      <p:pic>
        <p:nvPicPr>
          <p:cNvPr id="2050" name="Picture 2" descr="46803_1.png">
            <a:extLst>
              <a:ext uri="{FF2B5EF4-FFF2-40B4-BE49-F238E27FC236}">
                <a16:creationId xmlns:a16="http://schemas.microsoft.com/office/drawing/2014/main" id="{EBDA46B2-128B-4783-845B-C3E7130BD46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8676" y="365126"/>
            <a:ext cx="7117237" cy="6127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9763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861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br>
              <a:rPr lang="cs-CZ" b="1" u="sng" dirty="0"/>
            </a:b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1. Rozmanitost v EU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61762"/>
            <a:ext cx="10515600" cy="5087691"/>
          </a:xfrm>
          <a:solidFill>
            <a:srgbClr val="FFFF99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050" dirty="0"/>
              <a:t>  </a:t>
            </a:r>
          </a:p>
          <a:p>
            <a:r>
              <a:rPr lang="cs-CZ" sz="3200" b="1" dirty="0">
                <a:solidFill>
                  <a:srgbClr val="C00000"/>
                </a:solidFill>
              </a:rPr>
              <a:t>Integrace musí odpovídat zájmům všech členských států</a:t>
            </a:r>
          </a:p>
          <a:p>
            <a:r>
              <a:rPr lang="cs-CZ" sz="3200" dirty="0"/>
              <a:t>Stanoviska jednotlivých členů ohledně </a:t>
            </a:r>
            <a:r>
              <a:rPr lang="cs-CZ" sz="3200" b="1" dirty="0"/>
              <a:t>dílčích otázek integrace </a:t>
            </a:r>
            <a:r>
              <a:rPr lang="cs-CZ" sz="3200" dirty="0"/>
              <a:t>se mohou lišit z důvodu jejich specifických zájmů.</a:t>
            </a:r>
          </a:p>
          <a:p>
            <a:r>
              <a:rPr lang="cs-CZ" sz="3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Obecný důvod </a:t>
            </a:r>
            <a:r>
              <a:rPr lang="cs-CZ" sz="32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Brexitu</a:t>
            </a:r>
            <a:r>
              <a:rPr lang="cs-CZ" sz="3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cs-CZ" sz="3200" i="1" dirty="0">
                <a:latin typeface="Arial" panose="020B0604020202020204" pitchFamily="34" charset="0"/>
                <a:cs typeface="Arial" panose="020B0604020202020204" pitchFamily="34" charset="0"/>
              </a:rPr>
              <a:t> pocit, že účast v integračním systému přináší Británii </a:t>
            </a:r>
            <a:r>
              <a:rPr lang="cs-CZ" sz="3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více nevýhod než výhod</a:t>
            </a:r>
            <a:endParaRPr lang="cs-CZ" sz="3200" b="1" i="1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200" dirty="0"/>
              <a:t>Postupné rozšiřování Unie (dnes 28 členů) a prohlubování integrace po věcné stránce: EU je stále </a:t>
            </a:r>
            <a:r>
              <a:rPr lang="cs-CZ" sz="3200"/>
              <a:t>více </a:t>
            </a:r>
            <a:r>
              <a:rPr lang="cs-CZ" sz="3200" b="1"/>
              <a:t>různorodá</a:t>
            </a:r>
            <a:endParaRPr lang="cs-CZ" sz="3200" b="1" dirty="0"/>
          </a:p>
          <a:p>
            <a:r>
              <a:rPr lang="cs-CZ" sz="3200" b="1" dirty="0">
                <a:solidFill>
                  <a:srgbClr val="C00000"/>
                </a:solidFill>
              </a:rPr>
              <a:t>Ztrácejí členské státy kontrolu nad EU ?</a:t>
            </a:r>
          </a:p>
        </p:txBody>
      </p:sp>
    </p:spTree>
    <p:extLst>
      <p:ext uri="{BB962C8B-B14F-4D97-AF65-F5344CB8AC3E}">
        <p14:creationId xmlns:p14="http://schemas.microsoft.com/office/powerpoint/2010/main" val="480052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0891" y="365125"/>
            <a:ext cx="10959738" cy="1084851"/>
          </a:xfrm>
          <a:solidFill>
            <a:srgbClr val="FFFF66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Různost názorů v EU –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Jednotná v rozmanitosti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- kritika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767" y="1580606"/>
            <a:ext cx="11079862" cy="5277394"/>
          </a:xfrm>
          <a:solidFill>
            <a:srgbClr val="FFFF99"/>
          </a:solidFill>
        </p:spPr>
        <p:txBody>
          <a:bodyPr>
            <a:normAutofit/>
          </a:bodyPr>
          <a:lstStyle/>
          <a:p>
            <a:pPr lvl="1"/>
            <a:r>
              <a:rPr lang="cs-CZ" dirty="0"/>
              <a:t>motto EU: Jednotná v rozmanitosti --- </a:t>
            </a:r>
            <a:r>
              <a:rPr lang="cs-CZ" i="1" dirty="0"/>
              <a:t>In </a:t>
            </a:r>
            <a:r>
              <a:rPr lang="cs-CZ" i="1" dirty="0" err="1"/>
              <a:t>varietate</a:t>
            </a:r>
            <a:r>
              <a:rPr lang="cs-CZ" i="1" dirty="0"/>
              <a:t> </a:t>
            </a:r>
            <a:r>
              <a:rPr lang="cs-CZ" i="1" err="1"/>
              <a:t>concordia</a:t>
            </a:r>
            <a:r>
              <a:rPr lang="cs-CZ"/>
              <a:t> = </a:t>
            </a:r>
            <a:r>
              <a:rPr lang="cs-CZ" i="1" dirty="0"/>
              <a:t>In </a:t>
            </a:r>
            <a:r>
              <a:rPr lang="cs-CZ" i="1" dirty="0" err="1"/>
              <a:t>varietate</a:t>
            </a:r>
            <a:r>
              <a:rPr lang="cs-CZ" i="1" dirty="0"/>
              <a:t> </a:t>
            </a:r>
            <a:r>
              <a:rPr lang="cs-CZ" i="1" dirty="0" err="1"/>
              <a:t>unitas</a:t>
            </a:r>
            <a:endParaRPr lang="cs-CZ" dirty="0">
              <a:effectLst/>
            </a:endParaRPr>
          </a:p>
          <a:p>
            <a:pPr lvl="1"/>
            <a:r>
              <a:rPr lang="cs-CZ" b="1" dirty="0"/>
              <a:t>Ale není rozmanitost ve smyslu plurality (více řešení) – je jen jedna varianta řešení (jsou jen varianty tohoto jednoho řešení)</a:t>
            </a:r>
          </a:p>
          <a:p>
            <a:pPr lvl="1"/>
            <a:r>
              <a:rPr lang="cs-CZ" dirty="0"/>
              <a:t>EU netoleruje žádné zpochybnění </a:t>
            </a:r>
            <a:r>
              <a:rPr lang="cs-CZ" b="1" dirty="0"/>
              <a:t>jejího způsobu </a:t>
            </a:r>
            <a:r>
              <a:rPr lang="cs-CZ" dirty="0"/>
              <a:t>fungování a odmítá odlišné politické projekty nebo alternativní řešení (např. migrační krize)</a:t>
            </a:r>
          </a:p>
          <a:p>
            <a:pPr lvl="1"/>
            <a:r>
              <a:rPr lang="cs-CZ" dirty="0"/>
              <a:t>Neexistuje pluralismus, pokud jde o všeobecnou koncepci integrace, ani dílčí koncepce</a:t>
            </a:r>
          </a:p>
          <a:p>
            <a:pPr lvl="2"/>
            <a:r>
              <a:rPr lang="cs-CZ" dirty="0"/>
              <a:t>jednotná měna: </a:t>
            </a:r>
            <a:r>
              <a:rPr lang="cs-CZ" i="1" dirty="0">
                <a:solidFill>
                  <a:srgbClr val="0000FF"/>
                </a:solidFill>
              </a:rPr>
              <a:t>státy, které si nepřejí Euro, nejsou „normální“, jsou opožděné </a:t>
            </a:r>
            <a:r>
              <a:rPr lang="cs-CZ" dirty="0"/>
              <a:t>a nakonec ho stejně budou muset přijmout</a:t>
            </a:r>
            <a:endParaRPr lang="cs-CZ" dirty="0">
              <a:effectLst/>
            </a:endParaRPr>
          </a:p>
          <a:p>
            <a:pPr lvl="2"/>
            <a:r>
              <a:rPr lang="cs-CZ" dirty="0"/>
              <a:t>řešení migračního problému jinak než pomocí kvót je nepřijatelný a znamená „nedostatek solidarity“ – </a:t>
            </a:r>
            <a:r>
              <a:rPr lang="cs-CZ" i="1" dirty="0">
                <a:solidFill>
                  <a:srgbClr val="0000FF"/>
                </a:solidFill>
              </a:rPr>
              <a:t>jiná forma „solidarity“ se neuznává</a:t>
            </a:r>
          </a:p>
          <a:p>
            <a:pPr lvl="1"/>
            <a:r>
              <a:rPr lang="cs-CZ" dirty="0"/>
              <a:t>Členské státy dlouho volaly po liberalizaci unijní úpravy DPH. Ta přichází ne proto, že je již dlouho potřebná, ale proto, že Komise se k tomu rozhodla.</a:t>
            </a: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42304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0891" y="365125"/>
            <a:ext cx="10959738" cy="1084851"/>
          </a:xfrm>
          <a:solidFill>
            <a:srgbClr val="FFFF66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Různost názorů v EU –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Jednotná v rozmanitosti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– kritika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- 2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5131" y="1698170"/>
            <a:ext cx="11560629" cy="4872447"/>
          </a:xfrm>
          <a:solidFill>
            <a:srgbClr val="FFFF99"/>
          </a:solidFill>
        </p:spPr>
        <p:txBody>
          <a:bodyPr>
            <a:normAutofit/>
          </a:bodyPr>
          <a:lstStyle/>
          <a:p>
            <a:pPr lvl="1"/>
            <a:endParaRPr lang="cs-CZ" sz="2800" dirty="0"/>
          </a:p>
          <a:p>
            <a:pPr lvl="1"/>
            <a:r>
              <a:rPr lang="cs-CZ" sz="2800" dirty="0"/>
              <a:t>Není žádná </a:t>
            </a:r>
            <a:r>
              <a:rPr lang="cs-CZ" sz="2800" b="1" dirty="0"/>
              <a:t>diskuse o budoucím vývoji evropské integrace. </a:t>
            </a:r>
            <a:r>
              <a:rPr lang="cs-CZ" sz="2800" dirty="0"/>
              <a:t>Kdo souhlasí s evropskou federací?</a:t>
            </a:r>
            <a:endParaRPr lang="cs-CZ" sz="2800" b="1" dirty="0"/>
          </a:p>
          <a:p>
            <a:pPr lvl="1"/>
            <a:r>
              <a:rPr lang="cs-CZ" sz="2800" b="1" dirty="0">
                <a:solidFill>
                  <a:srgbClr val="C00000"/>
                </a:solidFill>
              </a:rPr>
              <a:t>Členským státům </a:t>
            </a:r>
            <a:r>
              <a:rPr lang="cs-CZ" sz="2800" dirty="0"/>
              <a:t>to nevadí? Často </a:t>
            </a:r>
            <a:r>
              <a:rPr lang="cs-CZ" sz="2800" b="1" dirty="0">
                <a:solidFill>
                  <a:srgbClr val="C00000"/>
                </a:solidFill>
              </a:rPr>
              <a:t>rozhodují politicky, nikoli věcně. </a:t>
            </a:r>
            <a:r>
              <a:rPr lang="cs-CZ" sz="2800" dirty="0"/>
              <a:t>Přenášejí na EU stále další a další pravomoci.</a:t>
            </a:r>
          </a:p>
          <a:p>
            <a:pPr lvl="1"/>
            <a:r>
              <a:rPr lang="cs-CZ" sz="2800" dirty="0"/>
              <a:t>Důsledek: nezájem nebo odpor obyvatelstva proti EU, podpora vystoupení</a:t>
            </a:r>
          </a:p>
          <a:p>
            <a:pPr lvl="1"/>
            <a:r>
              <a:rPr lang="cs-CZ" sz="2800" dirty="0"/>
              <a:t>Referenda o revizích Smluv: je to jen dodatečné schválení (potvrzení), ne skutečné rozhodnutí.</a:t>
            </a:r>
          </a:p>
          <a:p>
            <a:pPr lvl="1"/>
            <a:r>
              <a:rPr lang="cs-CZ" sz="2800" dirty="0"/>
              <a:t>Je-li referendum odmítavé, příště nebude uspořádáno.</a:t>
            </a:r>
          </a:p>
          <a:p>
            <a:pPr lvl="1"/>
            <a:r>
              <a:rPr lang="cs-CZ" sz="2800" dirty="0">
                <a:solidFill>
                  <a:srgbClr val="C00000"/>
                </a:solidFill>
              </a:rPr>
              <a:t>Po staletí národy bojovaly za svou samostatnost, dnes ji bez rozpaků ztrácejí…..?</a:t>
            </a:r>
            <a:endParaRPr lang="cs-CZ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04579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51586"/>
            <a:ext cx="8229600" cy="114407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Diferenciace členské základny EU  – </a:t>
            </a:r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specifika GB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48589" y="1628274"/>
            <a:ext cx="8855243" cy="5025406"/>
          </a:xfrm>
          <a:solidFill>
            <a:srgbClr val="FFFF99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00FF"/>
                </a:solidFill>
              </a:rPr>
              <a:t>- Vstup do EHS až v r. 1973, již v r. 1975 první referendum o vystoupení (2/3 proti)</a:t>
            </a:r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u="sng" dirty="0">
                <a:solidFill>
                  <a:srgbClr val="C00000"/>
                </a:solidFill>
              </a:rPr>
              <a:t>množství výjimek:</a:t>
            </a:r>
          </a:p>
          <a:p>
            <a:r>
              <a:rPr lang="cs-CZ" dirty="0" err="1"/>
              <a:t>Schengen</a:t>
            </a:r>
            <a:r>
              <a:rPr lang="cs-CZ" dirty="0"/>
              <a:t>: GB, IE, (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Maastricht: měnová unie, justice a vnitro (GB, </a:t>
            </a:r>
            <a:r>
              <a:rPr lang="cs-CZ" dirty="0" err="1"/>
              <a:t>DK</a:t>
            </a:r>
            <a:r>
              <a:rPr lang="cs-CZ" dirty="0"/>
              <a:t>), sociální politika (GB)</a:t>
            </a:r>
          </a:p>
          <a:p>
            <a:r>
              <a:rPr lang="cs-CZ" dirty="0"/>
              <a:t>Amsterodam: justiční prostor (GB, IE, </a:t>
            </a:r>
            <a:r>
              <a:rPr lang="cs-CZ" dirty="0" err="1"/>
              <a:t>DK</a:t>
            </a:r>
            <a:r>
              <a:rPr lang="cs-CZ" dirty="0"/>
              <a:t>) </a:t>
            </a:r>
          </a:p>
          <a:p>
            <a:r>
              <a:rPr lang="cs-CZ" dirty="0"/>
              <a:t>Listina základních práv: GB, </a:t>
            </a:r>
            <a:r>
              <a:rPr lang="cs-CZ" dirty="0" err="1"/>
              <a:t>PL</a:t>
            </a:r>
            <a:endParaRPr lang="cs-CZ" dirty="0"/>
          </a:p>
          <a:p>
            <a:r>
              <a:rPr lang="cs-CZ" dirty="0"/>
              <a:t>měnová unie (zcela odmítly GB a 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rozpočtová smlouva („fiskální kompakt“) (odmítly GB a CZ)</a:t>
            </a:r>
          </a:p>
        </p:txBody>
      </p:sp>
    </p:spTree>
    <p:extLst>
      <p:ext uri="{BB962C8B-B14F-4D97-AF65-F5344CB8AC3E}">
        <p14:creationId xmlns:p14="http://schemas.microsoft.com/office/powerpoint/2010/main" val="3428714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solidFill>
            <a:srgbClr val="FFFF00"/>
          </a:solidFill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Vystoupení z EU  </a:t>
            </a:r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1417638"/>
            <a:ext cx="8229600" cy="4964112"/>
          </a:xfrm>
        </p:spPr>
        <p:txBody>
          <a:bodyPr>
            <a:normAutofit/>
          </a:bodyPr>
          <a:lstStyle/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altLang="cs-CZ" sz="2400" dirty="0"/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*  </a:t>
            </a:r>
            <a:r>
              <a:rPr lang="cs-CZ" altLang="cs-CZ" sz="2400" b="1" dirty="0">
                <a:solidFill>
                  <a:srgbClr val="CC0000"/>
                </a:solidFill>
              </a:rPr>
              <a:t>nově článek 50 Smlouvy o EU -  jednostranný projev vůle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*  přetrvávající suverenita členského státu 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*  forma realizace: </a:t>
            </a:r>
            <a:r>
              <a:rPr lang="cs-CZ" altLang="cs-CZ" sz="2400" b="1" dirty="0">
                <a:solidFill>
                  <a:srgbClr val="CC0000"/>
                </a:solidFill>
              </a:rPr>
              <a:t>mezinárodní smlouva = dohoda o vypořádání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*  dvojí význam nové úpravy: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		a) politický - deklaruje právo na vystoupení - členství není</a:t>
            </a:r>
            <a:r>
              <a:rPr lang="cs-CZ" altLang="cs-CZ" sz="2400" i="1" dirty="0"/>
              <a:t> věčný a neměnný závazek 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		b) právní - stanoví </a:t>
            </a:r>
            <a:r>
              <a:rPr lang="cs-CZ" altLang="cs-CZ" sz="2400" i="1" dirty="0"/>
              <a:t>právní modality vystoupení </a:t>
            </a:r>
            <a:r>
              <a:rPr lang="cs-CZ" altLang="cs-CZ" sz="2400" dirty="0"/>
              <a:t>z EU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*  </a:t>
            </a:r>
            <a:r>
              <a:rPr lang="cs-CZ" altLang="cs-CZ" sz="2400" dirty="0">
                <a:solidFill>
                  <a:srgbClr val="00B0F0"/>
                </a:solidFill>
              </a:rPr>
              <a:t>eliminace nepříznivých následků: vstup do Evropského sdružení volného obchodu - Evropský hospodářský prostor  (??)</a:t>
            </a:r>
          </a:p>
          <a:p>
            <a:pPr marL="344487">
              <a:lnSpc>
                <a:spcPct val="80000"/>
              </a:lnSpc>
              <a:spcBef>
                <a:spcPts val="6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Grónsko (1985)</a:t>
            </a:r>
          </a:p>
          <a:p>
            <a:pPr marL="344487">
              <a:lnSpc>
                <a:spcPct val="80000"/>
              </a:lnSpc>
              <a:spcBef>
                <a:spcPts val="6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Velká Británie (2019) </a:t>
            </a:r>
            <a:r>
              <a:rPr lang="cs-CZ" altLang="cs-CZ" sz="2400" b="1" dirty="0">
                <a:solidFill>
                  <a:srgbClr val="CC0000"/>
                </a:solidFill>
              </a:rPr>
              <a:t>neexistuje</a:t>
            </a:r>
            <a:r>
              <a:rPr lang="cs-CZ" altLang="cs-CZ" sz="2400" b="1" i="1" dirty="0">
                <a:solidFill>
                  <a:srgbClr val="CC0000"/>
                </a:solidFill>
              </a:rPr>
              <a:t> institut vyloučení z EU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256849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8358" y="365125"/>
            <a:ext cx="10455442" cy="821991"/>
          </a:xfrm>
          <a:solidFill>
            <a:srgbClr val="0070C0"/>
          </a:solidFill>
        </p:spPr>
        <p:txBody>
          <a:bodyPr/>
          <a:lstStyle/>
          <a:p>
            <a:pPr algn="ctr"/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Článek 50 Smlouvy o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5853" y="1347538"/>
            <a:ext cx="10828421" cy="5406188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  <a:spcBef>
                <a:spcPts val="600"/>
              </a:spcBef>
            </a:pP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1. Každý členský stát se v souladu se svými ústavními předpisy </a:t>
            </a:r>
            <a:r>
              <a:rPr lang="cs-CZ" sz="3800" b="1" dirty="0">
                <a:latin typeface="Arial" panose="020B0604020202020204" pitchFamily="34" charset="0"/>
                <a:cs typeface="Arial" panose="020B0604020202020204" pitchFamily="34" charset="0"/>
              </a:rPr>
              <a:t>může </a:t>
            </a:r>
            <a:r>
              <a:rPr lang="cs-CZ" sz="3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rozhodnout z Unie vystoupit.</a:t>
            </a:r>
          </a:p>
          <a:p>
            <a:pPr>
              <a:lnSpc>
                <a:spcPct val="170000"/>
              </a:lnSpc>
              <a:spcBef>
                <a:spcPts val="600"/>
              </a:spcBef>
            </a:pP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2. Členský stát, který se rozhodne vystoupit, </a:t>
            </a:r>
            <a:r>
              <a:rPr lang="cs-CZ" sz="3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oznámí</a:t>
            </a:r>
            <a:r>
              <a:rPr lang="cs-CZ" sz="3800" b="1" dirty="0">
                <a:latin typeface="Arial" panose="020B0604020202020204" pitchFamily="34" charset="0"/>
                <a:cs typeface="Arial" panose="020B0604020202020204" pitchFamily="34" charset="0"/>
              </a:rPr>
              <a:t> svůj záměr </a:t>
            </a: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Evropské radě. S ohledem na pokyny Evropské rady Unie sjedná a uzavře s tímto státem </a:t>
            </a:r>
            <a:r>
              <a:rPr lang="cs-CZ" sz="3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dohodu o podmínkách jeho vystoupení, </a:t>
            </a: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s přihlédnutím k rámci jeho budoucích vztahů s Unií. …Tuto dohodu uzavře Rada, která rozhoduje kvalifikovanou většinou po obdržení souhlasu Evropského parlamentu.</a:t>
            </a:r>
          </a:p>
          <a:p>
            <a:pPr>
              <a:lnSpc>
                <a:spcPct val="170000"/>
              </a:lnSpc>
              <a:spcBef>
                <a:spcPts val="600"/>
              </a:spcBef>
            </a:pP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3. Smlouvy (</a:t>
            </a:r>
            <a:r>
              <a:rPr lang="cs-CZ" sz="3800" dirty="0" err="1">
                <a:latin typeface="Arial" panose="020B0604020202020204" pitchFamily="34" charset="0"/>
                <a:cs typeface="Arial" panose="020B0604020202020204" pitchFamily="34" charset="0"/>
              </a:rPr>
              <a:t>SEU</a:t>
            </a: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3800" dirty="0" err="1">
                <a:latin typeface="Arial" panose="020B0604020202020204" pitchFamily="34" charset="0"/>
                <a:cs typeface="Arial" panose="020B0604020202020204" pitchFamily="34" charset="0"/>
              </a:rPr>
              <a:t>SFEU</a:t>
            </a: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) přestávají být pro dotyčný stát použitelné </a:t>
            </a:r>
            <a:r>
              <a:rPr lang="cs-CZ" sz="3800" b="1" dirty="0">
                <a:latin typeface="Arial" panose="020B0604020202020204" pitchFamily="34" charset="0"/>
                <a:cs typeface="Arial" panose="020B0604020202020204" pitchFamily="34" charset="0"/>
              </a:rPr>
              <a:t>dnem vstupu dohody o vystoupení v platnost,</a:t>
            </a: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 nebo, nedojde-li k tomu, </a:t>
            </a:r>
            <a:r>
              <a:rPr lang="cs-CZ" sz="3800" b="1" dirty="0">
                <a:latin typeface="Arial" panose="020B0604020202020204" pitchFamily="34" charset="0"/>
                <a:cs typeface="Arial" panose="020B0604020202020204" pitchFamily="34" charset="0"/>
              </a:rPr>
              <a:t>dva roky po oznámení </a:t>
            </a: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podle odstavce 2, nerozhodne-li Evropská rada jednomyslně po dohodě s dotyčným členským státem o </a:t>
            </a:r>
            <a:r>
              <a:rPr lang="cs-CZ" sz="3800" b="1" dirty="0">
                <a:latin typeface="Arial" panose="020B0604020202020204" pitchFamily="34" charset="0"/>
                <a:cs typeface="Arial" panose="020B0604020202020204" pitchFamily="34" charset="0"/>
              </a:rPr>
              <a:t>prodloužení této lhůty.</a:t>
            </a:r>
          </a:p>
          <a:p>
            <a:pPr>
              <a:lnSpc>
                <a:spcPct val="170000"/>
              </a:lnSpc>
              <a:spcBef>
                <a:spcPts val="600"/>
              </a:spcBef>
            </a:pP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4. Člen Evropské rady nebo Rady, který zastupuje vystupující členský stát, se nepodílí na jednáních ani rozhodnutích Evropské rady nebo Rady, která se jej týkají. …</a:t>
            </a:r>
          </a:p>
        </p:txBody>
      </p:sp>
    </p:spTree>
    <p:extLst>
      <p:ext uri="{BB962C8B-B14F-4D97-AF65-F5344CB8AC3E}">
        <p14:creationId xmlns:p14="http://schemas.microsoft.com/office/powerpoint/2010/main" val="3715891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Nový vstup do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5. Pokud stát, který vystoupil, požádá o nové přistoupení, podléhá tato žádost postupu podle čl. 49 (tj. standardní postup přijímání nových členů).</a:t>
            </a:r>
          </a:p>
          <a:p>
            <a:endParaRPr lang="cs-CZ" dirty="0"/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Rozsudek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SDEU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621/18: </a:t>
            </a:r>
            <a:r>
              <a:rPr lang="cs-CZ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Rozhodnutí o vystoupení lze vzít zpět </a:t>
            </a:r>
            <a:r>
              <a:rPr lang="cs-CZ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doby než vstoupí v platnost dohoda o podmínkách vystoupení, resp. do 2 let od oznámení vystoupení.</a:t>
            </a:r>
          </a:p>
        </p:txBody>
      </p:sp>
    </p:spTree>
    <p:extLst>
      <p:ext uri="{BB962C8B-B14F-4D97-AF65-F5344CB8AC3E}">
        <p14:creationId xmlns:p14="http://schemas.microsoft.com/office/powerpoint/2010/main" val="663074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Možná řešení po vystoupení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2442"/>
            <a:ext cx="10515600" cy="4692316"/>
          </a:xfrm>
        </p:spPr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dirty="0"/>
              <a:t>členství v </a:t>
            </a:r>
            <a:r>
              <a:rPr lang="cs-CZ" dirty="0" err="1"/>
              <a:t>EHP</a:t>
            </a:r>
            <a:r>
              <a:rPr lang="cs-CZ" dirty="0"/>
              <a:t> („norská varianta“)</a:t>
            </a:r>
          </a:p>
          <a:p>
            <a:r>
              <a:rPr lang="cs-CZ" dirty="0"/>
              <a:t>dvoustranné dohody („švýcarská varianta“)</a:t>
            </a:r>
          </a:p>
          <a:p>
            <a:r>
              <a:rPr lang="cs-CZ" i="1" dirty="0">
                <a:solidFill>
                  <a:srgbClr val="FF0000"/>
                </a:solidFill>
              </a:rPr>
              <a:t>úplně </a:t>
            </a:r>
            <a:r>
              <a:rPr lang="cs-CZ" i="1">
                <a:solidFill>
                  <a:srgbClr val="FF0000"/>
                </a:solidFill>
              </a:rPr>
              <a:t>zvláštní režim (GB)</a:t>
            </a:r>
            <a:endParaRPr lang="cs-CZ" i="1" dirty="0">
              <a:solidFill>
                <a:srgbClr val="FF0000"/>
              </a:solidFill>
            </a:endParaRPr>
          </a:p>
          <a:p>
            <a:r>
              <a:rPr lang="cs-CZ" dirty="0"/>
              <a:t>„tvrdý“ </a:t>
            </a:r>
            <a:r>
              <a:rPr lang="cs-CZ" dirty="0" err="1"/>
              <a:t>Brexit</a:t>
            </a:r>
            <a:r>
              <a:rPr lang="cs-CZ" dirty="0"/>
              <a:t> (žádné vztahy)</a:t>
            </a:r>
          </a:p>
          <a:p>
            <a:endParaRPr lang="cs-CZ" dirty="0"/>
          </a:p>
          <a:p>
            <a:r>
              <a:rPr lang="cs-CZ" dirty="0" err="1">
                <a:solidFill>
                  <a:srgbClr val="0000FF"/>
                </a:solidFill>
              </a:rPr>
              <a:t>Brexit</a:t>
            </a:r>
            <a:r>
              <a:rPr lang="cs-CZ" dirty="0">
                <a:solidFill>
                  <a:srgbClr val="0000FF"/>
                </a:solidFill>
              </a:rPr>
              <a:t>: chybí jasné informace, tiskové zprávy jsou zmatené a nesrozumitelné</a:t>
            </a:r>
          </a:p>
          <a:p>
            <a:endParaRPr lang="cs-CZ" dirty="0"/>
          </a:p>
          <a:p>
            <a:r>
              <a:rPr lang="cs-CZ" dirty="0"/>
              <a:t>SPECIFICKÝ A PRAKTICKY NEŘEŠITELNÝ PROBLÉM: HRANICE MEZI SEVERNÍM IRSKEM (mimo EU) A IRSKOU REPUBLIKOU (členem EU)</a:t>
            </a:r>
          </a:p>
        </p:txBody>
      </p:sp>
    </p:spTree>
    <p:extLst>
      <p:ext uri="{BB962C8B-B14F-4D97-AF65-F5344CB8AC3E}">
        <p14:creationId xmlns:p14="http://schemas.microsoft.com/office/powerpoint/2010/main" val="31786935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1401</Words>
  <Application>Microsoft Office PowerPoint</Application>
  <PresentationFormat>Širokoúhlá obrazovka</PresentationFormat>
  <Paragraphs>109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Arial Black</vt:lpstr>
      <vt:lpstr>Calibri</vt:lpstr>
      <vt:lpstr>Calibri Light</vt:lpstr>
      <vt:lpstr>WenQuanYi Micro Hei</vt:lpstr>
      <vt:lpstr>Motiv Office</vt:lpstr>
      <vt:lpstr>   Brexit  a související otázky </vt:lpstr>
      <vt:lpstr> 1. Rozmanitost v EU </vt:lpstr>
      <vt:lpstr>Různost názorů v EU –  Jednotná v rozmanitosti - kritika</vt:lpstr>
      <vt:lpstr>Různost názorů v EU –  Jednotná v rozmanitosti – kritika - 2 </vt:lpstr>
      <vt:lpstr>Diferenciace členské základny EU  – specifika GB</vt:lpstr>
      <vt:lpstr>Vystoupení z EU  </vt:lpstr>
      <vt:lpstr>Článek 50 Smlouvy o EU</vt:lpstr>
      <vt:lpstr>Nový vstup do EU</vt:lpstr>
      <vt:lpstr>Možná řešení po vystoupení</vt:lpstr>
      <vt:lpstr>Evropský hospodářský prostor </vt:lpstr>
      <vt:lpstr>Vztahy EU – Švýcarsko jen dvoustranné dohody</vt:lpstr>
      <vt:lpstr>Velká Británie a Severní Irsko a  Irská republika</vt:lpstr>
      <vt:lpstr>HRANICE MEZI SEVERNÍM IRSKEM (mimo EU) A IRSKOU REPUBLIKOU (členem EU)</vt:lpstr>
      <vt:lpstr>Irská hranice</vt:lpstr>
      <vt:lpstr>Irská hranice</vt:lpstr>
      <vt:lpstr>Dohoda o vystoupení</vt:lpstr>
      <vt:lpstr>Dohoda o vystoupení - řešení irské hranice („irská pojistka“)</vt:lpstr>
      <vt:lpstr>Přetrvávající problémy</vt:lpstr>
      <vt:lpstr>      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Brexit  a související otázky</dc:title>
  <dc:creator>Vladimír Týč</dc:creator>
  <cp:lastModifiedBy>Tyc Vladimir</cp:lastModifiedBy>
  <cp:revision>30</cp:revision>
  <dcterms:created xsi:type="dcterms:W3CDTF">2018-12-13T08:48:54Z</dcterms:created>
  <dcterms:modified xsi:type="dcterms:W3CDTF">2021-11-10T21:53:40Z</dcterms:modified>
</cp:coreProperties>
</file>