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43E7F-81B0-4AF9-9BAA-7C030E7AF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E19F93-3D25-4B2A-9356-F7C8B21D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F85BB7-1E31-423E-A1FF-F0923EF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FCBBDF-CF46-43BA-AE23-5CB714DE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2F5544-996B-4F52-94E5-53D82626F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16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D8DDE-CBBB-4BB3-BC9E-9EAB8CE7C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2CA05F-AAC1-4F4E-ADAC-5886B3CAB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4AFF61-787E-43A4-B01E-C43DD3E3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787A70-9B53-47FA-B8CD-4C1DCD0F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8657D1-59A8-46A0-A5FD-84D86FBA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43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B2528C-7093-4ABF-B609-BD1345B84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8ED0DC-F035-4ABE-B663-D856C7A7C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C9C80A-C117-4C63-AADF-8A665FD22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797AD0-C3C3-4227-9379-1190DCCF2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EABF01-CF28-40E5-9478-3CD223DE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08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29F53-719C-4AEE-938D-4A089578F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58BE65-CB70-40AE-BDF3-5456EC075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199949-D210-4A4F-A766-E237D64C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5AD382-0E56-46DA-B909-1365B7C85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167979-EE97-4363-8831-82DFAE794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7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A4A40-9FDD-4064-B311-E1E10CB1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BA3EF2-EE3B-4B8F-944D-54015C6D6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642F34-3004-4DD5-9952-BED0E6EB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6F9ABD-5DDF-4A9E-8CE9-C7E26CD6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135484-F6F7-480D-8113-87B7B3D6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92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F27E7-51CE-4637-B2A4-B63B7E80F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ACDB60-69BD-4490-AF4B-A4B2C84E2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3E593D-707D-48BA-BFFB-4B2EC1F6F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599329-D575-4F3F-9132-34AF2914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4A2558-087C-4B9C-AB3F-BD63DFC4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F730BC-924D-4956-B839-684A3EA48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38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E19F1-A794-40CB-8564-F22ADC6B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D8C5C94-2BCC-4C4C-B69B-08197B387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6680508-E124-40EA-BD4A-C31E17F07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2425374-BA6B-4EA0-8716-1851BEDFC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2AD8A6C-0B79-43F6-BDA2-6C6929060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7B31E3-9E92-4F0B-94CD-8CCCCA2B0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CD5098-E111-4C15-8625-5700CE6C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D48FDC-0B45-4B3D-A358-923B6BF7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488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EA3C3-AA3D-4826-B4E7-7104577B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A4BF3A-1C92-430B-9817-F489BE325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51557C-77FA-47B2-9E59-CA2A62FA9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17A89-2600-40AC-8183-7580922A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56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8749F1-A91A-4C11-814F-436BCE52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47E50A4-48DB-41CF-A4E3-9E8CA6BF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D60F83-ECB0-410F-BFD5-4BDB4F0A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44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DFD2-8466-464B-80E0-64EC82E58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8BE0C7-0D89-4F1B-97A7-F58238193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28FE288-04B8-4672-A5B5-8852068B3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C97C2E-D466-4D7C-BA4C-215A20E3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FDE75B-C42C-43C6-AD0B-599A4AAF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453D03-FE8D-48AB-A4C1-1E30D06E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21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04621-EAA0-46BB-997C-B8ECD2959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C61AF1-E09E-4D21-8333-6BCE6ADB7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F99222-1C65-47E4-9766-531CEDF04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D0F775-00E5-4FC7-B7DB-D6CC2668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DAA1C0-F01E-46CD-839D-CEA04000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BE9E92-FB99-44E2-A253-43B48F189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697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B3B750-60B6-4891-8A8F-18F30E9B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5D9BA6E-DEBA-4AEE-9403-F271E5E07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6C59E-1FD0-4BC4-B0A5-FD74938F2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A63C-7595-4E36-A682-74950F6728E9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AEDC12-9280-4A8E-B884-D80FA2751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E68FEA-335C-4F6E-84C2-9065293FF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C9B13-82EE-4520-845D-8CD97F35D3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317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923D8-240D-4AAB-9638-CA5E77C560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FF0000"/>
                </a:solidFill>
              </a:rPr>
              <a:t>Cvičný</a:t>
            </a:r>
            <a:r>
              <a:rPr lang="pl-PL" b="1" dirty="0">
                <a:solidFill>
                  <a:srgbClr val="FF0000"/>
                </a:solidFill>
              </a:rPr>
              <a:t> test - </a:t>
            </a:r>
            <a:r>
              <a:rPr lang="pl-PL" b="1" dirty="0" err="1">
                <a:solidFill>
                  <a:srgbClr val="FF0000"/>
                </a:solidFill>
              </a:rPr>
              <a:t>sada</a:t>
            </a:r>
            <a:r>
              <a:rPr lang="pl-PL" b="1" dirty="0">
                <a:solidFill>
                  <a:srgbClr val="FF0000"/>
                </a:solidFill>
              </a:rPr>
              <a:t> 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799CDB-C6C4-4706-BC71-0C37C12812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sz="3200" dirty="0" err="1"/>
              <a:t>Ostrava</a:t>
            </a:r>
            <a:r>
              <a:rPr lang="pl-PL" sz="3200" dirty="0"/>
              <a:t> - </a:t>
            </a:r>
            <a:r>
              <a:rPr lang="pl-PL" sz="3200" dirty="0" err="1"/>
              <a:t>podzim</a:t>
            </a:r>
            <a:r>
              <a:rPr lang="pl-PL" sz="3200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258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282F0-5F63-4A5D-901D-36DD7829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 dirty="0"/>
              <a:t>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31AF4-874F-4F6E-8CEB-F1B614C21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0705"/>
            <a:ext cx="10515600" cy="536625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1. Zřizovací smlouvy dnešní EU (zejména Římská smlouva o založení EHS) jsou	</a:t>
            </a:r>
            <a:endParaRPr lang="cs-CZ" dirty="0"/>
          </a:p>
          <a:p>
            <a:r>
              <a:rPr lang="cs-CZ" dirty="0"/>
              <a:t>a) obyčejnými mezinárodními smlouvami,</a:t>
            </a:r>
          </a:p>
          <a:p>
            <a:r>
              <a:rPr lang="cs-CZ" dirty="0"/>
              <a:t>b) základem nového právního řádu, jehož subjekty jsou nejen členské státy, ale i osoby fyzické a právnické,</a:t>
            </a:r>
          </a:p>
          <a:p>
            <a:r>
              <a:rPr lang="cs-CZ" dirty="0"/>
              <a:t>c) mezinárodními smlouvami, jimiž členské státy přenesly část svých svrchovaných pravomocí na EHS (ES, EU),</a:t>
            </a:r>
          </a:p>
          <a:p>
            <a:r>
              <a:rPr lang="cs-CZ" dirty="0"/>
              <a:t>d) smlouvami, které zcela nerespektují zásadu svrchované rovnosti u členských států.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2. Evropská unie je								</a:t>
            </a:r>
            <a:endParaRPr lang="cs-CZ" dirty="0"/>
          </a:p>
          <a:p>
            <a:r>
              <a:rPr lang="cs-CZ" dirty="0"/>
              <a:t>a) klasickou mezinárodní organizací,</a:t>
            </a:r>
          </a:p>
          <a:p>
            <a:r>
              <a:rPr lang="cs-CZ" dirty="0"/>
              <a:t>b) specifickou nadstátní organizací,</a:t>
            </a:r>
          </a:p>
          <a:p>
            <a:r>
              <a:rPr lang="cs-CZ" dirty="0"/>
              <a:t>c) federací,</a:t>
            </a:r>
          </a:p>
          <a:p>
            <a:r>
              <a:rPr lang="cs-CZ" dirty="0"/>
              <a:t>d) konfederací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3. Členské státy musí akceptovat a dodržovat rozhodnutí a legislativu přijímanou orgány Unie</a:t>
            </a:r>
            <a:endParaRPr lang="cs-CZ" dirty="0"/>
          </a:p>
          <a:p>
            <a:r>
              <a:rPr lang="cs-CZ" dirty="0"/>
              <a:t>a) jen v případě, že s nimi souhlasí,</a:t>
            </a:r>
          </a:p>
          <a:p>
            <a:r>
              <a:rPr lang="cs-CZ" dirty="0"/>
              <a:t>b) i když s nimi nesouhlasí,</a:t>
            </a:r>
          </a:p>
          <a:p>
            <a:r>
              <a:rPr lang="cs-CZ" dirty="0"/>
              <a:t>c) jen v případě, že se jedná o rozhodnutí Evropské rady (summitu EU).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452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282F0-5F63-4A5D-901D-36DD7829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 dirty="0"/>
              <a:t>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31AF4-874F-4F6E-8CEB-F1B614C21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0705"/>
            <a:ext cx="10515600" cy="536625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4. V roce 2007 se staly členy EU:</a:t>
            </a:r>
            <a:endParaRPr lang="cs-CZ" dirty="0"/>
          </a:p>
          <a:p>
            <a:r>
              <a:rPr lang="cs-CZ" dirty="0"/>
              <a:t>a) Bulharsko,  b) Rumunsko,  c) Slovinsko, d) Chorvatsko</a:t>
            </a:r>
          </a:p>
          <a:p>
            <a:endParaRPr lang="cs-CZ" dirty="0"/>
          </a:p>
          <a:p>
            <a:r>
              <a:rPr lang="cs-CZ" b="1" dirty="0"/>
              <a:t>5. Členské státy přenášejí své pravomoci na unijní instituce prostřednictvím (cestou)</a:t>
            </a:r>
            <a:endParaRPr lang="cs-CZ" dirty="0"/>
          </a:p>
          <a:p>
            <a:r>
              <a:rPr lang="cs-CZ" dirty="0"/>
              <a:t>a) obyčejných mezinárodních smluv,</a:t>
            </a:r>
          </a:p>
          <a:p>
            <a:r>
              <a:rPr lang="cs-CZ" dirty="0"/>
              <a:t>b) zřizovacích smluv,</a:t>
            </a:r>
          </a:p>
          <a:p>
            <a:r>
              <a:rPr lang="cs-CZ" dirty="0"/>
              <a:t>c) národní legislativy,</a:t>
            </a:r>
          </a:p>
          <a:p>
            <a:r>
              <a:rPr lang="cs-CZ" dirty="0"/>
              <a:t>d) národních ústav.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6. Členské státy ustavily Společenství (Unii) a vybavily ji</a:t>
            </a:r>
            <a:endParaRPr lang="cs-CZ" dirty="0"/>
          </a:p>
          <a:p>
            <a:r>
              <a:rPr lang="cs-CZ" dirty="0"/>
              <a:t>a) vlastními orgány (institucemi),</a:t>
            </a:r>
          </a:p>
          <a:p>
            <a:r>
              <a:rPr lang="cs-CZ" dirty="0"/>
              <a:t>b) právní subjektivitou (je to samostatný subjekt s vlastní vůlí),</a:t>
            </a:r>
          </a:p>
          <a:p>
            <a:r>
              <a:rPr lang="cs-CZ" dirty="0"/>
              <a:t>c) tím, že může v mezinárodních vztazích vystupovat vlastním jménem, </a:t>
            </a:r>
          </a:p>
          <a:p>
            <a:r>
              <a:rPr lang="cs-CZ" dirty="0"/>
              <a:t>d) a to vše na dobu neurčitou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008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282F0-5F63-4A5D-901D-36DD7829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3921"/>
          </a:xfrm>
        </p:spPr>
        <p:txBody>
          <a:bodyPr>
            <a:normAutofit fontScale="90000"/>
          </a:bodyPr>
          <a:lstStyle/>
          <a:p>
            <a:r>
              <a:rPr lang="pl-PL" dirty="0"/>
              <a:t>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31AF4-874F-4F6E-8CEB-F1B614C21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6127747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7. Co nastalo se vstupem v platnost Lisabonské smlouvy (2009):</a:t>
            </a:r>
            <a:endParaRPr lang="cs-CZ" dirty="0"/>
          </a:p>
          <a:p>
            <a:r>
              <a:rPr lang="cs-CZ" dirty="0"/>
              <a:t>a) Evropské hospodářské společenství a Evropské společenství pro atomovou energii přestaly existovat a nahradila je Evropská unie,</a:t>
            </a:r>
          </a:p>
          <a:p>
            <a:r>
              <a:rPr lang="cs-CZ" dirty="0"/>
              <a:t>b) Evropské společenství přestalo existovat a nahradila je Evropská unie, Evropské společenství pro atomovou energii existuje nadále,</a:t>
            </a:r>
          </a:p>
          <a:p>
            <a:r>
              <a:rPr lang="cs-CZ" dirty="0"/>
              <a:t>c) Evropské společenství pro atomovou energii přestalo existovat a jeho následovníkem je Evropská unie, zatímco Evropské společenství existuje nadále.</a:t>
            </a:r>
          </a:p>
          <a:p>
            <a:pPr>
              <a:spcBef>
                <a:spcPts val="600"/>
              </a:spcBef>
            </a:pPr>
            <a:r>
              <a:rPr lang="cs-CZ" dirty="0"/>
              <a:t> </a:t>
            </a:r>
          </a:p>
          <a:p>
            <a:pPr>
              <a:spcBef>
                <a:spcPts val="600"/>
              </a:spcBef>
            </a:pPr>
            <a:r>
              <a:rPr lang="cs-CZ" b="1" dirty="0"/>
              <a:t>8. Římské smlouvy daly vznik: 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a) Evropskému společenství uhlí a oceli,</a:t>
            </a:r>
          </a:p>
          <a:p>
            <a:pPr>
              <a:spcBef>
                <a:spcPts val="600"/>
              </a:spcBef>
            </a:pPr>
            <a:r>
              <a:rPr lang="cs-CZ" dirty="0"/>
              <a:t>b) Evropskému hospodářskému společenství,</a:t>
            </a:r>
          </a:p>
          <a:p>
            <a:pPr>
              <a:spcBef>
                <a:spcPts val="600"/>
              </a:spcBef>
            </a:pPr>
            <a:r>
              <a:rPr lang="cs-CZ" dirty="0"/>
              <a:t>c) Evropskému politickému společenství,</a:t>
            </a:r>
          </a:p>
          <a:p>
            <a:pPr>
              <a:spcBef>
                <a:spcPts val="600"/>
              </a:spcBef>
            </a:pPr>
            <a:r>
              <a:rPr lang="cs-CZ" dirty="0"/>
              <a:t>d) Evropské unii.</a:t>
            </a:r>
          </a:p>
          <a:p>
            <a:pPr>
              <a:spcBef>
                <a:spcPts val="600"/>
              </a:spcBef>
            </a:pPr>
            <a:r>
              <a:rPr lang="cs-CZ" b="1" dirty="0"/>
              <a:t> 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b="1" dirty="0"/>
              <a:t>9. Svěření výkonu svrchovaných pravomocí členských států na Unii: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a) Unie rozhoduje o svěřených pravomocech,</a:t>
            </a:r>
          </a:p>
          <a:p>
            <a:pPr>
              <a:spcBef>
                <a:spcPts val="600"/>
              </a:spcBef>
            </a:pPr>
            <a:r>
              <a:rPr lang="cs-CZ" dirty="0"/>
              <a:t>b) pravomoci členských států jsou prvotní (původní),</a:t>
            </a:r>
          </a:p>
          <a:p>
            <a:pPr>
              <a:spcBef>
                <a:spcPts val="600"/>
              </a:spcBef>
            </a:pPr>
            <a:r>
              <a:rPr lang="cs-CZ" dirty="0"/>
              <a:t>c) v případě nejednoznačnosti nebo nejasnosti rozsahu svěřených pravomocí bude rozhodovat Soudní dvůr EU,</a:t>
            </a:r>
          </a:p>
          <a:p>
            <a:pPr>
              <a:spcBef>
                <a:spcPts val="600"/>
              </a:spcBef>
            </a:pPr>
            <a:r>
              <a:rPr lang="cs-CZ" dirty="0"/>
              <a:t>d) v případě nejednoznačnosti nebo nejasnosti rozsahu svěřených pravomocí bude rozhodovat ústavní soud státu, který je dotčen tímto problémem.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2854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282F0-5F63-4A5D-901D-36DD7829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 dirty="0"/>
              <a:t>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31AF4-874F-4F6E-8CEB-F1B614C21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0705"/>
            <a:ext cx="10515600" cy="5366258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b="1" dirty="0"/>
              <a:t>10. Podle článku 50 Smlouvy o EU: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a) členský stát může být vyloučen z EU, pokud jeho nerespektování rozpočtové disciplíny ohrožuje měnovou unii EU,</a:t>
            </a:r>
          </a:p>
          <a:p>
            <a:pPr>
              <a:spcBef>
                <a:spcPts val="600"/>
              </a:spcBef>
            </a:pPr>
            <a:r>
              <a:rPr lang="cs-CZ" dirty="0"/>
              <a:t>b) členský stát může být vyloučen z EU, pokud jeho nerespektování lidských práv a podobných zásad je většího rozsahu a nebyly účinné jiné sankce,</a:t>
            </a:r>
          </a:p>
          <a:p>
            <a:pPr>
              <a:spcBef>
                <a:spcPts val="600"/>
              </a:spcBef>
            </a:pPr>
            <a:r>
              <a:rPr lang="cs-CZ" dirty="0"/>
              <a:t>c) členský stát může podle svých ústavních předpisů sám (jednostranně) rozhodnout o vystoupení z EU.</a:t>
            </a:r>
          </a:p>
          <a:p>
            <a:pPr>
              <a:spcBef>
                <a:spcPts val="600"/>
              </a:spcBef>
            </a:pPr>
            <a:r>
              <a:rPr lang="cs-CZ" b="1" dirty="0"/>
              <a:t> 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b="1" dirty="0"/>
              <a:t>11. Mezi zakládající členy Evropských společenství náleží: 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a) Francie,       b) Velká Británie,</a:t>
            </a:r>
          </a:p>
          <a:p>
            <a:pPr>
              <a:spcBef>
                <a:spcPts val="600"/>
              </a:spcBef>
            </a:pPr>
            <a:r>
              <a:rPr lang="cs-CZ" dirty="0"/>
              <a:t>c) Itálie,            d) Belgie </a:t>
            </a:r>
          </a:p>
          <a:p>
            <a:pPr>
              <a:spcBef>
                <a:spcPts val="600"/>
              </a:spcBef>
            </a:pPr>
            <a:r>
              <a:rPr lang="cs-CZ" b="1" dirty="0"/>
              <a:t> 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b="1" dirty="0"/>
              <a:t>12.  Vystoupení z EU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a) není jednostranně vůbec (nikdy) možné,</a:t>
            </a:r>
          </a:p>
          <a:p>
            <a:pPr>
              <a:spcBef>
                <a:spcPts val="600"/>
              </a:spcBef>
            </a:pPr>
            <a:r>
              <a:rPr lang="cs-CZ" dirty="0"/>
              <a:t>b) je možné jen na základě dohody všech členských států,</a:t>
            </a:r>
          </a:p>
          <a:p>
            <a:pPr>
              <a:spcBef>
                <a:spcPts val="600"/>
              </a:spcBef>
            </a:pPr>
            <a:r>
              <a:rPr lang="cs-CZ" dirty="0"/>
              <a:t>c) je možné jednostranně na základě prohlášení vystupujícího státu,</a:t>
            </a:r>
          </a:p>
          <a:p>
            <a:pPr>
              <a:spcBef>
                <a:spcPts val="600"/>
              </a:spcBef>
            </a:pPr>
            <a:r>
              <a:rPr lang="cs-CZ" dirty="0"/>
              <a:t>d) je možné jen na základě rozhodnutí Evropské rady (summitu).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036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282F0-5F63-4A5D-901D-36DD7829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 dirty="0"/>
              <a:t>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31AF4-874F-4F6E-8CEB-F1B614C21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0705"/>
            <a:ext cx="10515600" cy="5366258"/>
          </a:xfrm>
        </p:spPr>
        <p:txBody>
          <a:bodyPr>
            <a:norm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64039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617</Words>
  <Application>Microsoft Office PowerPoint</Application>
  <PresentationFormat>Širokoúhlá obrazovka</PresentationFormat>
  <Paragraphs>68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Cvičný test - sada A</vt:lpstr>
      <vt:lpstr>     </vt:lpstr>
      <vt:lpstr>     </vt:lpstr>
      <vt:lpstr>     </vt:lpstr>
      <vt:lpstr>     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Cvičné testy sada A</dc:title>
  <dc:creator>Tyc Vladimir</dc:creator>
  <cp:lastModifiedBy>Tyc Vladimir</cp:lastModifiedBy>
  <cp:revision>2</cp:revision>
  <dcterms:created xsi:type="dcterms:W3CDTF">2020-11-12T20:04:57Z</dcterms:created>
  <dcterms:modified xsi:type="dcterms:W3CDTF">2020-11-12T20:13:38Z</dcterms:modified>
</cp:coreProperties>
</file>