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B82E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78CAB4-FC17-438D-9746-A27C15C698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pl-PL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4E1A15B-C01D-4A9B-BFD4-3409DA9D91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pl-PL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EC2C4B-CAD0-480F-9AC6-64F9E80AD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11A87-B510-4F86-9A28-EA4BA1B0F05F}" type="datetimeFigureOut">
              <a:rPr lang="pl-PL" smtClean="0"/>
              <a:t>11.12.2020</a:t>
            </a:fld>
            <a:endParaRPr lang="pl-PL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9C2F34D-6A99-49AE-AB37-D1F21F6CB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E1B3E8-3D26-424E-8A59-9C16BAFBE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0048-50D6-4AE8-B8A6-3BAF5D01E87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6533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086379-1FB8-42B1-8B56-E23670B17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pl-PL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9C85AB1-089E-47E9-8015-4BF89E5EF4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l-PL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45A0488-8A38-4028-82E4-AB6D04C8F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11A87-B510-4F86-9A28-EA4BA1B0F05F}" type="datetimeFigureOut">
              <a:rPr lang="pl-PL" smtClean="0"/>
              <a:t>11.12.2020</a:t>
            </a:fld>
            <a:endParaRPr lang="pl-PL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A9E5C02-01CE-4918-9F71-20531414C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CDF9C2-5B22-4CFF-A957-B2137B5AD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0048-50D6-4AE8-B8A6-3BAF5D01E87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9542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1F6B536-7FB6-4A10-A619-868372D01D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pl-PL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538673E-108A-412F-A16A-1E1728ACF4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l-PL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4148EB1-AC6D-4F7A-88CF-FA7FBDA8B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11A87-B510-4F86-9A28-EA4BA1B0F05F}" type="datetimeFigureOut">
              <a:rPr lang="pl-PL" smtClean="0"/>
              <a:t>11.12.2020</a:t>
            </a:fld>
            <a:endParaRPr lang="pl-PL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9DAAC9-CF91-40D8-B563-6ECB78361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2C6E3EA-FCB2-4E86-BE64-4C998DBE0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0048-50D6-4AE8-B8A6-3BAF5D01E87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9387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AC5AB4-46EA-4D00-B0D7-E387CAB0F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pl-PL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580D0E2-01DE-46F2-95BE-8E3A50C332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l-PL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554AE1-6E96-41F2-8518-A816B9CBC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11A87-B510-4F86-9A28-EA4BA1B0F05F}" type="datetimeFigureOut">
              <a:rPr lang="pl-PL" smtClean="0"/>
              <a:t>11.12.2020</a:t>
            </a:fld>
            <a:endParaRPr lang="pl-PL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598E3EA-35D2-4F36-91C8-72B1DBFF7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3731537-395D-43FD-9616-7EBEBD97D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0048-50D6-4AE8-B8A6-3BAF5D01E87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78901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A88861-2944-4F23-8A47-F119D0515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pl-PL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F6229B9-C470-4972-BF80-F55751250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7D6CB89-ABA4-4C13-B913-2D8D43958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11A87-B510-4F86-9A28-EA4BA1B0F05F}" type="datetimeFigureOut">
              <a:rPr lang="pl-PL" smtClean="0"/>
              <a:t>11.12.2020</a:t>
            </a:fld>
            <a:endParaRPr lang="pl-PL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E0D716-0C06-49E2-9134-66A3251DA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E68333C-7F0A-4CE3-9A3C-9000B5D32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0048-50D6-4AE8-B8A6-3BAF5D01E87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8083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5361A5-271B-415A-8131-9B797B757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pl-PL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DE12FF-28E6-44D9-9860-D5A8EF8B2F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l-PL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7D1DC79-9CAF-4FAB-92AE-DFB617422E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l-PL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140AED6-3A4A-45A6-8DBC-1AA658360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11A87-B510-4F86-9A28-EA4BA1B0F05F}" type="datetimeFigureOut">
              <a:rPr lang="pl-PL" smtClean="0"/>
              <a:t>11.12.2020</a:t>
            </a:fld>
            <a:endParaRPr lang="pl-PL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30D60E4-CCE6-471F-9DED-4E236739D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F0E617A-F22E-4A2A-923F-CB9B6C7FB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0048-50D6-4AE8-B8A6-3BAF5D01E87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1507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973DB6-2451-47DF-9C85-BDB01CCF5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pl-PL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557CD61-6CED-4C52-999F-F0A966EFB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BE76025-75D3-494D-81D7-66C65DDE13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l-PL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894F96C6-0586-459F-A98E-737765BE73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E2FC10AD-5F90-457A-BCCB-807AD19EFF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l-PL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4345746-8827-4EE3-B876-716FD6F21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11A87-B510-4F86-9A28-EA4BA1B0F05F}" type="datetimeFigureOut">
              <a:rPr lang="pl-PL" smtClean="0"/>
              <a:t>11.12.2020</a:t>
            </a:fld>
            <a:endParaRPr lang="pl-PL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AF29A73-D8DE-44E8-90F5-60E93669D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F980A5B-EF2F-4333-A4DC-3328D720A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0048-50D6-4AE8-B8A6-3BAF5D01E87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13068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A3CA8A-C9C6-4AA2-8DBD-EBB739728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pl-PL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E200DB6-3F15-420D-9839-999E8170D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11A87-B510-4F86-9A28-EA4BA1B0F05F}" type="datetimeFigureOut">
              <a:rPr lang="pl-PL" smtClean="0"/>
              <a:t>11.12.2020</a:t>
            </a:fld>
            <a:endParaRPr lang="pl-PL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579FD16-60B5-40C0-BA99-A048B0F23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3EF414C-F839-41CC-98F8-73531C8D6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0048-50D6-4AE8-B8A6-3BAF5D01E87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4754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9398473-A63A-4FA7-B9D1-CDBBB8B25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11A87-B510-4F86-9A28-EA4BA1B0F05F}" type="datetimeFigureOut">
              <a:rPr lang="pl-PL" smtClean="0"/>
              <a:t>11.12.2020</a:t>
            </a:fld>
            <a:endParaRPr lang="pl-PL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AC0C6F9-2009-4DB9-ADF7-5F356581D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9F29506-B8A3-4625-B84C-AA1782735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0048-50D6-4AE8-B8A6-3BAF5D01E87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4777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C99FD4-E37A-45D3-9C18-7A28DDE4E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pl-PL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9B24ED-9BB5-41D0-BB20-8FCE266F4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l-PL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4DB6A99-2836-4D55-B449-1788E355FF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BCF8B36-9606-47E5-A018-033CDEA2D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11A87-B510-4F86-9A28-EA4BA1B0F05F}" type="datetimeFigureOut">
              <a:rPr lang="pl-PL" smtClean="0"/>
              <a:t>11.12.2020</a:t>
            </a:fld>
            <a:endParaRPr lang="pl-PL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0FEB172-9622-4CFE-B4A6-A08CEB218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50E6359-A2B5-44A6-B18B-7AE43EAAF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0048-50D6-4AE8-B8A6-3BAF5D01E87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4658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6F97A5-BBFC-417E-BFED-BF5ED8EFD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pl-PL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7DB6400-7382-48F0-87E3-A9940C08DF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6418635-0B8D-4942-A194-9C74EC1EDA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42DB0F9-7E7E-41FC-A1F9-F1EA9D299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11A87-B510-4F86-9A28-EA4BA1B0F05F}" type="datetimeFigureOut">
              <a:rPr lang="pl-PL" smtClean="0"/>
              <a:t>11.12.2020</a:t>
            </a:fld>
            <a:endParaRPr lang="pl-PL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C86AEB6-BCB3-4E72-BE0C-ECC18C3E7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1012995-190E-4F19-90D7-6C387BFD1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0048-50D6-4AE8-B8A6-3BAF5D01E87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9236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438BD6D-D7C8-45B3-B994-AC0DA9B81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pl-PL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94CE860-8FB5-44FE-A9C4-149E2B209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l-PL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FDFA38-6D84-4AC0-ACCF-128054F3F8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11A87-B510-4F86-9A28-EA4BA1B0F05F}" type="datetimeFigureOut">
              <a:rPr lang="pl-PL" smtClean="0"/>
              <a:t>11.12.2020</a:t>
            </a:fld>
            <a:endParaRPr lang="pl-PL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8C634E-7D15-4AAD-8DC4-0E7EA1E7DB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E1135A-9564-4C9C-ACB1-425E7D5ED5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F0048-50D6-4AE8-B8A6-3BAF5D01E87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9643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B8024B-4452-4211-8916-CE9F96235E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 err="1">
                <a:solidFill>
                  <a:srgbClr val="2EB82E"/>
                </a:solidFill>
              </a:rPr>
              <a:t>Cvičný</a:t>
            </a:r>
            <a:r>
              <a:rPr lang="pl-PL" b="1" dirty="0">
                <a:solidFill>
                  <a:srgbClr val="2EB82E"/>
                </a:solidFill>
              </a:rPr>
              <a:t> test – </a:t>
            </a:r>
            <a:r>
              <a:rPr lang="pl-PL" b="1" dirty="0" err="1">
                <a:solidFill>
                  <a:srgbClr val="2EB82E"/>
                </a:solidFill>
              </a:rPr>
              <a:t>sada</a:t>
            </a:r>
            <a:r>
              <a:rPr lang="pl-PL" b="1" dirty="0">
                <a:solidFill>
                  <a:srgbClr val="2EB82E"/>
                </a:solidFill>
              </a:rPr>
              <a:t> D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27C773F-38C5-478C-8199-79DC588CE7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  <a:p>
            <a:r>
              <a:rPr lang="pl-PL" sz="3200" dirty="0" err="1"/>
              <a:t>Ostrava</a:t>
            </a:r>
            <a:r>
              <a:rPr lang="pl-PL" sz="3200" dirty="0"/>
              <a:t> - </a:t>
            </a:r>
            <a:r>
              <a:rPr lang="pl-PL" sz="3200" dirty="0" err="1"/>
              <a:t>podzim</a:t>
            </a:r>
            <a:r>
              <a:rPr lang="pl-PL" sz="3200" dirty="0"/>
              <a:t> 2020 </a:t>
            </a:r>
          </a:p>
        </p:txBody>
      </p:sp>
    </p:spTree>
    <p:extLst>
      <p:ext uri="{BB962C8B-B14F-4D97-AF65-F5344CB8AC3E}">
        <p14:creationId xmlns:p14="http://schemas.microsoft.com/office/powerpoint/2010/main" val="4104658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C7934E-23D3-496C-BFA3-02F695CD6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43922"/>
          </a:xfrm>
        </p:spPr>
        <p:txBody>
          <a:bodyPr>
            <a:normAutofit fontScale="90000"/>
          </a:bodyPr>
          <a:lstStyle/>
          <a:p>
            <a:r>
              <a:rPr lang="pl-PL" dirty="0"/>
              <a:t>   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27533A8-DB31-425E-815F-755DE4AAFE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4525"/>
            <a:ext cx="10515600" cy="653277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b="1" dirty="0"/>
              <a:t>				     					Cvičný test - sada D (žaloby)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1. Mezi základní funkce Soudního dvora EU patří: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a) ukládání sankcí členským státům</a:t>
            </a:r>
          </a:p>
          <a:p>
            <a:pPr marL="0" indent="0">
              <a:buNone/>
            </a:pPr>
            <a:r>
              <a:rPr lang="cs-CZ" dirty="0"/>
              <a:t>b) sjednocování výkladu práva EU v členských státech</a:t>
            </a:r>
          </a:p>
          <a:p>
            <a:pPr marL="0" indent="0">
              <a:buNone/>
            </a:pPr>
            <a:r>
              <a:rPr lang="cs-CZ" dirty="0"/>
              <a:t>c) kontrola legality legislativních aktů orgánů EU</a:t>
            </a:r>
          </a:p>
          <a:p>
            <a:pPr marL="0" indent="0">
              <a:buNone/>
            </a:pPr>
            <a:r>
              <a:rPr lang="cs-CZ" dirty="0"/>
              <a:t>d) řeší stížnosti jednotlivců na porušování jejich lidských práv ze strany jejich států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b="1" dirty="0"/>
              <a:t>2. Soudní dvůr EU: úkolem generálních advokátů je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a) zastupování členských států  </a:t>
            </a:r>
          </a:p>
          <a:p>
            <a:pPr marL="0" indent="0">
              <a:buNone/>
            </a:pPr>
            <a:r>
              <a:rPr lang="cs-CZ" dirty="0"/>
              <a:t>b) zastupování orgánů EU</a:t>
            </a:r>
          </a:p>
          <a:p>
            <a:pPr marL="0" indent="0">
              <a:buNone/>
            </a:pPr>
            <a:r>
              <a:rPr lang="cs-CZ" dirty="0"/>
              <a:t>c) zastupování fyzických osob</a:t>
            </a:r>
          </a:p>
          <a:p>
            <a:pPr marL="0" indent="0">
              <a:buNone/>
            </a:pPr>
            <a:r>
              <a:rPr lang="cs-CZ" dirty="0"/>
              <a:t>d) předkládání stanovisek ve věcech </a:t>
            </a:r>
            <a:r>
              <a:rPr lang="cs-CZ" dirty="0" err="1"/>
              <a:t>rozhdovaných</a:t>
            </a:r>
            <a:r>
              <a:rPr lang="cs-CZ" dirty="0"/>
              <a:t> Soudním dvorem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b="1" dirty="0"/>
              <a:t>3. Soudní dvůr standardně (běžně) rozhoduje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a) v plénu (27 soudců),</a:t>
            </a:r>
          </a:p>
          <a:p>
            <a:pPr marL="0" indent="0">
              <a:buNone/>
            </a:pPr>
            <a:r>
              <a:rPr lang="cs-CZ" dirty="0"/>
              <a:t>b) ve velkém senátu (15 soudců)</a:t>
            </a:r>
          </a:p>
          <a:p>
            <a:pPr marL="0" indent="0">
              <a:buNone/>
            </a:pPr>
            <a:r>
              <a:rPr lang="cs-CZ" dirty="0"/>
              <a:t>c) v senátech po 3 nebo 5 soudcích</a:t>
            </a:r>
          </a:p>
          <a:p>
            <a:pPr marL="0" indent="0">
              <a:buNone/>
            </a:pPr>
            <a:r>
              <a:rPr lang="cs-CZ" dirty="0"/>
              <a:t>d) alternativa c) je nejčastější</a:t>
            </a:r>
          </a:p>
          <a:p>
            <a:pPr marL="0" indent="0">
              <a:buNone/>
            </a:pPr>
            <a:r>
              <a:rPr lang="cs-CZ" b="1" dirty="0"/>
              <a:t> 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4. Na dodržování práva EU obecně dozírá 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a) Komise, která je "strážkyní smluv"</a:t>
            </a:r>
          </a:p>
          <a:p>
            <a:pPr marL="0" indent="0">
              <a:buNone/>
            </a:pPr>
            <a:r>
              <a:rPr lang="cs-CZ" dirty="0"/>
              <a:t>b) Rada, která je také zainteresována na dodržování práva EU</a:t>
            </a:r>
          </a:p>
          <a:p>
            <a:pPr marL="0" indent="0">
              <a:buNone/>
            </a:pPr>
            <a:r>
              <a:rPr lang="cs-CZ" dirty="0"/>
              <a:t>c) Soudní dvůr EU jako justiční orgán</a:t>
            </a:r>
          </a:p>
          <a:p>
            <a:pPr marL="0" indent="0">
              <a:buNone/>
            </a:pPr>
            <a:r>
              <a:rPr lang="cs-CZ" dirty="0"/>
              <a:t>d) Evropská rada jako vrcholný orgán EU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70783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EC11D2-C360-42D0-8578-93FB7EE91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935"/>
          </a:xfrm>
        </p:spPr>
        <p:txBody>
          <a:bodyPr>
            <a:normAutofit fontScale="90000"/>
          </a:bodyPr>
          <a:lstStyle/>
          <a:p>
            <a:r>
              <a:rPr lang="pl-PL" dirty="0"/>
              <a:t> 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D3D6A50-950E-40A4-ACBC-87FA52453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43060"/>
            <a:ext cx="10515600" cy="6049815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b="1" dirty="0"/>
              <a:t>5. Členský stát nesplní svou povinnost vyplývající z práva EU: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V rámci administrativního řízení Komise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a) vyzve stát, aby přestal s porušováním</a:t>
            </a:r>
          </a:p>
          <a:p>
            <a:pPr marL="0" indent="0">
              <a:buNone/>
            </a:pPr>
            <a:r>
              <a:rPr lang="cs-CZ" dirty="0"/>
              <a:t>b) vydá odůvodněné stanovisko</a:t>
            </a:r>
          </a:p>
          <a:p>
            <a:pPr marL="0" indent="0">
              <a:buNone/>
            </a:pPr>
            <a:r>
              <a:rPr lang="cs-CZ" dirty="0"/>
              <a:t>c) je povinna podat žalobu k Soudnímu dvoru</a:t>
            </a:r>
          </a:p>
          <a:p>
            <a:pPr marL="0" indent="0">
              <a:buNone/>
            </a:pPr>
            <a:r>
              <a:rPr lang="cs-CZ" dirty="0"/>
              <a:t>d) může uložit tomuto státu pokutu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b="1" dirty="0"/>
              <a:t>6. Žaloba proti členskému státu na porušení povinnosti: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a) jejím účelem je donutit členský stát k dodržování práva EU</a:t>
            </a:r>
          </a:p>
          <a:p>
            <a:pPr marL="0" indent="0">
              <a:buNone/>
            </a:pPr>
            <a:r>
              <a:rPr lang="cs-CZ" dirty="0"/>
              <a:t>b) může být podána Komisí</a:t>
            </a:r>
          </a:p>
          <a:p>
            <a:pPr marL="0" indent="0">
              <a:buNone/>
            </a:pPr>
            <a:r>
              <a:rPr lang="cs-CZ" dirty="0"/>
              <a:t>c) může být podána jiným členským státem</a:t>
            </a:r>
          </a:p>
          <a:p>
            <a:pPr marL="0" indent="0">
              <a:buNone/>
            </a:pPr>
            <a:r>
              <a:rPr lang="cs-CZ" dirty="0"/>
              <a:t>d) může být podána i bez předchozího administrativního řízení před Komisí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b="1" dirty="0"/>
              <a:t>7. Nerespektuje-li členský stát rozsudek Soudního dvora, který stanoví porušení práva, může na návrh Komise Soudní dvůr uložit pokutu.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a) Pokuta má formu jediné paušální částky nebo periodické částky, která se opakuje do splnění povinnosti.</a:t>
            </a:r>
          </a:p>
          <a:p>
            <a:pPr marL="0" indent="0">
              <a:buNone/>
            </a:pPr>
            <a:r>
              <a:rPr lang="cs-CZ" dirty="0"/>
              <a:t>b) Výši pokuty stanoví Komise a Soudní dvůr ji nemůže snížit.</a:t>
            </a:r>
          </a:p>
          <a:p>
            <a:pPr marL="0" indent="0">
              <a:buNone/>
            </a:pPr>
            <a:r>
              <a:rPr lang="cs-CZ" dirty="0"/>
              <a:t>c) Soudní dvůr může uložit pokutu ex offo (tj. sám od sebe, bez návrhu Komise).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b="1" dirty="0"/>
              <a:t>8. Podává-li žalobu na neplatnost aktu orgánu EU členský stát,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a) nemusí prokazovat svůj právní zájem</a:t>
            </a:r>
          </a:p>
          <a:p>
            <a:pPr marL="0" indent="0">
              <a:buNone/>
            </a:pPr>
            <a:r>
              <a:rPr lang="cs-CZ" dirty="0"/>
              <a:t>b) musí prokazovat svůj právní zájem</a:t>
            </a:r>
          </a:p>
          <a:p>
            <a:pPr marL="0" indent="0">
              <a:buNone/>
            </a:pPr>
            <a:r>
              <a:rPr lang="cs-CZ" dirty="0"/>
              <a:t>c) musí svou žalobu řádně odůvodnit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63824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7CA141-2B52-427F-BF0E-60567D462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081"/>
          </a:xfrm>
        </p:spPr>
        <p:txBody>
          <a:bodyPr>
            <a:normAutofit fontScale="90000"/>
          </a:bodyPr>
          <a:lstStyle/>
          <a:p>
            <a:r>
              <a:rPr lang="pl-PL" dirty="0"/>
              <a:t>  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2CB9FFD-EBEE-456F-8DBD-64D6DF1A8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612775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b="1" dirty="0"/>
              <a:t>9. Žaloba na neplatnost aktu orgánu EU může být podána z důvodu: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a) nedostatku pravomoci k jeho vydání ze strany orgánu EU</a:t>
            </a:r>
          </a:p>
          <a:p>
            <a:pPr marL="0" indent="0">
              <a:buNone/>
            </a:pPr>
            <a:r>
              <a:rPr lang="cs-CZ" dirty="0"/>
              <a:t>b) porušení procedurálních pravidel</a:t>
            </a:r>
          </a:p>
          <a:p>
            <a:pPr marL="0" indent="0">
              <a:buNone/>
            </a:pPr>
            <a:r>
              <a:rPr lang="cs-CZ" dirty="0"/>
              <a:t>c) rozporu s vnitrostátním právem členských států</a:t>
            </a:r>
          </a:p>
          <a:p>
            <a:pPr marL="0" indent="0">
              <a:buNone/>
            </a:pPr>
            <a:r>
              <a:rPr lang="cs-CZ" dirty="0"/>
              <a:t>d) porušení ustanovení Smluv (primárního práva)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b="1" dirty="0"/>
              <a:t>10. Předběžné otázky se mohou týkat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a) výkladu Smluv (primárního práva)</a:t>
            </a:r>
          </a:p>
          <a:p>
            <a:pPr marL="0" indent="0">
              <a:buNone/>
            </a:pPr>
            <a:r>
              <a:rPr lang="cs-CZ" dirty="0"/>
              <a:t>b) platnosti Smluv (primárního práva)</a:t>
            </a:r>
          </a:p>
          <a:p>
            <a:pPr marL="0" indent="0">
              <a:buNone/>
            </a:pPr>
            <a:r>
              <a:rPr lang="cs-CZ" dirty="0"/>
              <a:t>c) výkladu aktů sekundárního práva</a:t>
            </a:r>
          </a:p>
          <a:p>
            <a:pPr marL="0" indent="0">
              <a:buNone/>
            </a:pPr>
            <a:r>
              <a:rPr lang="cs-CZ" dirty="0"/>
              <a:t>d) platnosti aktů sekundárního práva</a:t>
            </a:r>
          </a:p>
          <a:p>
            <a:pPr marL="0" indent="0">
              <a:buNone/>
            </a:pPr>
            <a:r>
              <a:rPr lang="cs-CZ" b="1" dirty="0"/>
              <a:t> 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11. Řízení o předběžné otázce: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a) každý národní soud vždy povinně musí vznést otázku na Soudní dvůr</a:t>
            </a:r>
          </a:p>
          <a:p>
            <a:pPr marL="0" indent="0">
              <a:buNone/>
            </a:pPr>
            <a:r>
              <a:rPr lang="cs-CZ" dirty="0"/>
              <a:t>b) povinnost uvedená ad a) se týká jen národního soudu, proti jehož rozhodnutím neexistuje řádný opravný prostředek</a:t>
            </a:r>
          </a:p>
          <a:p>
            <a:pPr marL="0" indent="0">
              <a:buNone/>
            </a:pPr>
            <a:r>
              <a:rPr lang="cs-CZ" dirty="0"/>
              <a:t>c) národní soud nemůže rozhodnout o neplatnosti předpisu práva EU</a:t>
            </a:r>
          </a:p>
          <a:p>
            <a:pPr marL="0" indent="0">
              <a:buNone/>
            </a:pPr>
            <a:r>
              <a:rPr lang="cs-CZ" dirty="0"/>
              <a:t>d) Soudní dvůr může zrušit národní předpis (např. zákon), který je v rozporu s unijním právem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b="1" dirty="0"/>
              <a:t>12. žalobu (stížnost) na nečinnost orgánu EU může podat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a) členský stát</a:t>
            </a:r>
          </a:p>
          <a:p>
            <a:pPr marL="0" indent="0">
              <a:buNone/>
            </a:pPr>
            <a:r>
              <a:rPr lang="cs-CZ" dirty="0"/>
              <a:t>b) jiný orgán EU</a:t>
            </a:r>
          </a:p>
          <a:p>
            <a:pPr marL="0" indent="0">
              <a:buNone/>
            </a:pPr>
            <a:r>
              <a:rPr lang="cs-CZ" dirty="0"/>
              <a:t>c) jednotlivec</a:t>
            </a:r>
          </a:p>
          <a:p>
            <a:pPr marL="0" indent="0">
              <a:buNone/>
            </a:pPr>
            <a:r>
              <a:rPr lang="cs-CZ" dirty="0"/>
              <a:t>d) společnou podmínkou podání žaloby je to, že daný orgán EU, který je v prodlení, musí být předem na prodlení upozorněn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6653808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613</Words>
  <Application>Microsoft Office PowerPoint</Application>
  <PresentationFormat>Širokoúhlá obrazovka</PresentationFormat>
  <Paragraphs>75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Cvičný test – sada D</vt:lpstr>
      <vt:lpstr>     </vt:lpstr>
      <vt:lpstr>   </vt:lpstr>
      <vt:lpstr>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Cvičný test – sady B a C</dc:title>
  <dc:creator>Tyc Vladimir</dc:creator>
  <cp:lastModifiedBy>Tyc Vladimir</cp:lastModifiedBy>
  <cp:revision>5</cp:revision>
  <dcterms:created xsi:type="dcterms:W3CDTF">2020-11-12T20:21:03Z</dcterms:created>
  <dcterms:modified xsi:type="dcterms:W3CDTF">2020-12-11T09:43:49Z</dcterms:modified>
</cp:coreProperties>
</file>