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553" r:id="rId1"/>
  </p:sldMasterIdLst>
  <p:notesMasterIdLst>
    <p:notesMasterId r:id="rId121"/>
  </p:notesMasterIdLst>
  <p:sldIdLst>
    <p:sldId id="257" r:id="rId2"/>
    <p:sldId id="361" r:id="rId3"/>
    <p:sldId id="363" r:id="rId4"/>
    <p:sldId id="362" r:id="rId5"/>
    <p:sldId id="364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365" r:id="rId24"/>
    <p:sldId id="366" r:id="rId25"/>
    <p:sldId id="282" r:id="rId26"/>
    <p:sldId id="283" r:id="rId27"/>
    <p:sldId id="284" r:id="rId28"/>
    <p:sldId id="285" r:id="rId29"/>
    <p:sldId id="286" r:id="rId30"/>
    <p:sldId id="367" r:id="rId31"/>
    <p:sldId id="287" r:id="rId32"/>
    <p:sldId id="376" r:id="rId33"/>
    <p:sldId id="288" r:id="rId34"/>
    <p:sldId id="378" r:id="rId35"/>
    <p:sldId id="377" r:id="rId36"/>
    <p:sldId id="289" r:id="rId37"/>
    <p:sldId id="290" r:id="rId38"/>
    <p:sldId id="291" r:id="rId39"/>
    <p:sldId id="292" r:id="rId40"/>
    <p:sldId id="293" r:id="rId41"/>
    <p:sldId id="368" r:id="rId42"/>
    <p:sldId id="369" r:id="rId43"/>
    <p:sldId id="294" r:id="rId44"/>
    <p:sldId id="379" r:id="rId45"/>
    <p:sldId id="380" r:id="rId46"/>
    <p:sldId id="370" r:id="rId47"/>
    <p:sldId id="295" r:id="rId48"/>
    <p:sldId id="381" r:id="rId49"/>
    <p:sldId id="296" r:id="rId50"/>
    <p:sldId id="382" r:id="rId51"/>
    <p:sldId id="383" r:id="rId52"/>
    <p:sldId id="384" r:id="rId53"/>
    <p:sldId id="298" r:id="rId54"/>
    <p:sldId id="299" r:id="rId55"/>
    <p:sldId id="300" r:id="rId56"/>
    <p:sldId id="301" r:id="rId57"/>
    <p:sldId id="302" r:id="rId58"/>
    <p:sldId id="303" r:id="rId59"/>
    <p:sldId id="304" r:id="rId60"/>
    <p:sldId id="305" r:id="rId61"/>
    <p:sldId id="306" r:id="rId62"/>
    <p:sldId id="372" r:id="rId63"/>
    <p:sldId id="307" r:id="rId64"/>
    <p:sldId id="308" r:id="rId65"/>
    <p:sldId id="309" r:id="rId66"/>
    <p:sldId id="310" r:id="rId67"/>
    <p:sldId id="311" r:id="rId68"/>
    <p:sldId id="312" r:id="rId69"/>
    <p:sldId id="313" r:id="rId70"/>
    <p:sldId id="314" r:id="rId71"/>
    <p:sldId id="315" r:id="rId72"/>
    <p:sldId id="316" r:id="rId73"/>
    <p:sldId id="317" r:id="rId74"/>
    <p:sldId id="318" r:id="rId75"/>
    <p:sldId id="319" r:id="rId76"/>
    <p:sldId id="320" r:id="rId77"/>
    <p:sldId id="321" r:id="rId78"/>
    <p:sldId id="322" r:id="rId79"/>
    <p:sldId id="323" r:id="rId80"/>
    <p:sldId id="324" r:id="rId81"/>
    <p:sldId id="325" r:id="rId82"/>
    <p:sldId id="326" r:id="rId83"/>
    <p:sldId id="327" r:id="rId84"/>
    <p:sldId id="328" r:id="rId85"/>
    <p:sldId id="329" r:id="rId86"/>
    <p:sldId id="330" r:id="rId87"/>
    <p:sldId id="331" r:id="rId88"/>
    <p:sldId id="332" r:id="rId89"/>
    <p:sldId id="333" r:id="rId90"/>
    <p:sldId id="334" r:id="rId91"/>
    <p:sldId id="335" r:id="rId92"/>
    <p:sldId id="336" r:id="rId93"/>
    <p:sldId id="337" r:id="rId94"/>
    <p:sldId id="338" r:id="rId95"/>
    <p:sldId id="339" r:id="rId96"/>
    <p:sldId id="340" r:id="rId97"/>
    <p:sldId id="373" r:id="rId98"/>
    <p:sldId id="341" r:id="rId99"/>
    <p:sldId id="342" r:id="rId100"/>
    <p:sldId id="374" r:id="rId101"/>
    <p:sldId id="375" r:id="rId102"/>
    <p:sldId id="343" r:id="rId103"/>
    <p:sldId id="344" r:id="rId104"/>
    <p:sldId id="345" r:id="rId105"/>
    <p:sldId id="346" r:id="rId106"/>
    <p:sldId id="347" r:id="rId107"/>
    <p:sldId id="348" r:id="rId108"/>
    <p:sldId id="349" r:id="rId109"/>
    <p:sldId id="350" r:id="rId110"/>
    <p:sldId id="351" r:id="rId111"/>
    <p:sldId id="352" r:id="rId112"/>
    <p:sldId id="353" r:id="rId113"/>
    <p:sldId id="354" r:id="rId114"/>
    <p:sldId id="355" r:id="rId115"/>
    <p:sldId id="356" r:id="rId116"/>
    <p:sldId id="357" r:id="rId117"/>
    <p:sldId id="358" r:id="rId118"/>
    <p:sldId id="359" r:id="rId119"/>
    <p:sldId id="360" r:id="rId1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theme" Target="theme/theme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704C08-8F97-46B1-B030-EAAECF43EC40}" type="doc">
      <dgm:prSet loTypeId="urn:microsoft.com/office/officeart/2005/8/layout/orgChart1" loCatId="hierarchy" qsTypeId="urn:microsoft.com/office/officeart/2005/8/quickstyle/simple1#1" qsCatId="simple" csTypeId="urn:microsoft.com/office/officeart/2005/8/colors/accent1_2#1" csCatId="accent1"/>
      <dgm:spPr/>
    </dgm:pt>
    <dgm:pt modelId="{C1404014-9CC3-4153-A162-2B4D3E782DA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Arial" charset="0"/>
            </a:rPr>
            <a:t>Plnění</a:t>
          </a:r>
        </a:p>
      </dgm:t>
    </dgm:pt>
    <dgm:pt modelId="{E5927F88-4101-4A66-8B4C-01B0B2FCB917}" type="parTrans" cxnId="{889E8C1A-396E-4BAD-9F38-A15A5B4BCEB6}">
      <dgm:prSet/>
      <dgm:spPr/>
      <dgm:t>
        <a:bodyPr/>
        <a:lstStyle/>
        <a:p>
          <a:endParaRPr lang="cs-CZ"/>
        </a:p>
      </dgm:t>
    </dgm:pt>
    <dgm:pt modelId="{EE8E945B-8FEF-4A17-A14C-D5AD35D59DAF}" type="sibTrans" cxnId="{889E8C1A-396E-4BAD-9F38-A15A5B4BCEB6}">
      <dgm:prSet/>
      <dgm:spPr/>
      <dgm:t>
        <a:bodyPr/>
        <a:lstStyle/>
        <a:p>
          <a:endParaRPr lang="cs-CZ"/>
        </a:p>
      </dgm:t>
    </dgm:pt>
    <dgm:pt modelId="{EDBD4502-F022-4409-B6C8-13F9465BF9D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Zdanitelné</a:t>
          </a:r>
        </a:p>
      </dgm:t>
    </dgm:pt>
    <dgm:pt modelId="{EF6885CA-2E50-4863-B701-5ECDCC5F0D76}" type="parTrans" cxnId="{A3E1F4F4-D735-483C-8700-8B460E6A3422}">
      <dgm:prSet/>
      <dgm:spPr/>
      <dgm:t>
        <a:bodyPr/>
        <a:lstStyle/>
        <a:p>
          <a:endParaRPr lang="cs-CZ"/>
        </a:p>
      </dgm:t>
    </dgm:pt>
    <dgm:pt modelId="{6357DF0B-9A54-48AE-9C1A-73C8DBCD2A05}" type="sibTrans" cxnId="{A3E1F4F4-D735-483C-8700-8B460E6A3422}">
      <dgm:prSet/>
      <dgm:spPr/>
      <dgm:t>
        <a:bodyPr/>
        <a:lstStyle/>
        <a:p>
          <a:endParaRPr lang="cs-CZ"/>
        </a:p>
      </dgm:t>
    </dgm:pt>
    <dgm:pt modelId="{1FCB8616-CD1C-4EFF-AF24-E4B7715DCF4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Osvobozená</a:t>
          </a:r>
        </a:p>
      </dgm:t>
    </dgm:pt>
    <dgm:pt modelId="{0C906BD2-7D3C-4CC9-A4AF-8874E8E823FB}" type="parTrans" cxnId="{08F5A783-EF38-43C9-A637-A9D44460D0F4}">
      <dgm:prSet/>
      <dgm:spPr/>
      <dgm:t>
        <a:bodyPr/>
        <a:lstStyle/>
        <a:p>
          <a:endParaRPr lang="cs-CZ"/>
        </a:p>
      </dgm:t>
    </dgm:pt>
    <dgm:pt modelId="{351D73F8-B59C-4DB9-80F0-5AD8B98C8AD9}" type="sibTrans" cxnId="{08F5A783-EF38-43C9-A637-A9D44460D0F4}">
      <dgm:prSet/>
      <dgm:spPr/>
      <dgm:t>
        <a:bodyPr/>
        <a:lstStyle/>
        <a:p>
          <a:endParaRPr lang="cs-CZ"/>
        </a:p>
      </dgm:t>
    </dgm:pt>
    <dgm:pt modelId="{6B2C7165-FB4F-41A5-87CF-9EB982DD3BD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Plnění mimo tuzemsko</a:t>
          </a:r>
        </a:p>
      </dgm:t>
    </dgm:pt>
    <dgm:pt modelId="{5CA9BDCF-1869-4F9B-A2F2-A138E69A9C55}" type="parTrans" cxnId="{BEE2D84F-AB67-4EA7-AB9C-58506CD48019}">
      <dgm:prSet/>
      <dgm:spPr/>
      <dgm:t>
        <a:bodyPr/>
        <a:lstStyle/>
        <a:p>
          <a:endParaRPr lang="cs-CZ"/>
        </a:p>
      </dgm:t>
    </dgm:pt>
    <dgm:pt modelId="{A0CF60D0-1118-44D7-8881-13A9AFA409CF}" type="sibTrans" cxnId="{BEE2D84F-AB67-4EA7-AB9C-58506CD48019}">
      <dgm:prSet/>
      <dgm:spPr/>
      <dgm:t>
        <a:bodyPr/>
        <a:lstStyle/>
        <a:p>
          <a:endParaRPr lang="cs-CZ"/>
        </a:p>
      </dgm:t>
    </dgm:pt>
    <dgm:pt modelId="{C2DCFD31-16D9-483C-A1B9-D5744DB1B7E1}" type="pres">
      <dgm:prSet presAssocID="{D1704C08-8F97-46B1-B030-EAAECF43EC4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C3E3AF5-2DAE-4646-9993-86131F8BE84F}" type="pres">
      <dgm:prSet presAssocID="{C1404014-9CC3-4153-A162-2B4D3E782DAF}" presName="hierRoot1" presStyleCnt="0">
        <dgm:presLayoutVars>
          <dgm:hierBranch/>
        </dgm:presLayoutVars>
      </dgm:prSet>
      <dgm:spPr/>
    </dgm:pt>
    <dgm:pt modelId="{7BCA6F0C-9A70-4A99-B579-A586D514A1F2}" type="pres">
      <dgm:prSet presAssocID="{C1404014-9CC3-4153-A162-2B4D3E782DAF}" presName="rootComposite1" presStyleCnt="0"/>
      <dgm:spPr/>
    </dgm:pt>
    <dgm:pt modelId="{42BE6294-8C10-47A4-B956-FE69EC0C3C79}" type="pres">
      <dgm:prSet presAssocID="{C1404014-9CC3-4153-A162-2B4D3E782DAF}" presName="rootText1" presStyleLbl="node0" presStyleIdx="0" presStyleCnt="1" custLinFactNeighborX="-2519" custLinFactNeighborY="-1424">
        <dgm:presLayoutVars>
          <dgm:chPref val="3"/>
        </dgm:presLayoutVars>
      </dgm:prSet>
      <dgm:spPr/>
    </dgm:pt>
    <dgm:pt modelId="{F73A8F6D-F73E-49A1-8B75-7AC1224CD3F8}" type="pres">
      <dgm:prSet presAssocID="{C1404014-9CC3-4153-A162-2B4D3E782DAF}" presName="rootConnector1" presStyleLbl="node1" presStyleIdx="0" presStyleCnt="0"/>
      <dgm:spPr/>
    </dgm:pt>
    <dgm:pt modelId="{8F440464-E769-4F2A-A51A-937BAFE806CD}" type="pres">
      <dgm:prSet presAssocID="{C1404014-9CC3-4153-A162-2B4D3E782DAF}" presName="hierChild2" presStyleCnt="0"/>
      <dgm:spPr/>
    </dgm:pt>
    <dgm:pt modelId="{B5661F63-C86D-47C3-A03C-564B379F0B15}" type="pres">
      <dgm:prSet presAssocID="{EF6885CA-2E50-4863-B701-5ECDCC5F0D76}" presName="Name35" presStyleLbl="parChTrans1D2" presStyleIdx="0" presStyleCnt="3"/>
      <dgm:spPr/>
    </dgm:pt>
    <dgm:pt modelId="{B6C232B5-F876-489F-B8D2-EEC3EE4C0213}" type="pres">
      <dgm:prSet presAssocID="{EDBD4502-F022-4409-B6C8-13F9465BF9D2}" presName="hierRoot2" presStyleCnt="0">
        <dgm:presLayoutVars>
          <dgm:hierBranch/>
        </dgm:presLayoutVars>
      </dgm:prSet>
      <dgm:spPr/>
    </dgm:pt>
    <dgm:pt modelId="{5D528F0A-5155-4482-9539-AE796696F332}" type="pres">
      <dgm:prSet presAssocID="{EDBD4502-F022-4409-B6C8-13F9465BF9D2}" presName="rootComposite" presStyleCnt="0"/>
      <dgm:spPr/>
    </dgm:pt>
    <dgm:pt modelId="{324E3842-37AC-4CF3-9F3D-37C9527CC318}" type="pres">
      <dgm:prSet presAssocID="{EDBD4502-F022-4409-B6C8-13F9465BF9D2}" presName="rootText" presStyleLbl="node2" presStyleIdx="0" presStyleCnt="3" custLinFactNeighborX="2762" custLinFactNeighborY="2447">
        <dgm:presLayoutVars>
          <dgm:chPref val="3"/>
        </dgm:presLayoutVars>
      </dgm:prSet>
      <dgm:spPr/>
    </dgm:pt>
    <dgm:pt modelId="{9381AFD9-B69C-47A4-8436-266AEDB06894}" type="pres">
      <dgm:prSet presAssocID="{EDBD4502-F022-4409-B6C8-13F9465BF9D2}" presName="rootConnector" presStyleLbl="node2" presStyleIdx="0" presStyleCnt="3"/>
      <dgm:spPr/>
    </dgm:pt>
    <dgm:pt modelId="{5E2E2A5B-D7A0-428A-B704-49451040A694}" type="pres">
      <dgm:prSet presAssocID="{EDBD4502-F022-4409-B6C8-13F9465BF9D2}" presName="hierChild4" presStyleCnt="0"/>
      <dgm:spPr/>
    </dgm:pt>
    <dgm:pt modelId="{BB45D7C8-EB1B-4059-82C5-8061C73440E5}" type="pres">
      <dgm:prSet presAssocID="{EDBD4502-F022-4409-B6C8-13F9465BF9D2}" presName="hierChild5" presStyleCnt="0"/>
      <dgm:spPr/>
    </dgm:pt>
    <dgm:pt modelId="{9BA6D0AA-C0A3-4A50-A8A5-CB7FF9A704EA}" type="pres">
      <dgm:prSet presAssocID="{0C906BD2-7D3C-4CC9-A4AF-8874E8E823FB}" presName="Name35" presStyleLbl="parChTrans1D2" presStyleIdx="1" presStyleCnt="3"/>
      <dgm:spPr/>
    </dgm:pt>
    <dgm:pt modelId="{75D683BA-05D5-4036-8B74-67741FB0AA21}" type="pres">
      <dgm:prSet presAssocID="{1FCB8616-CD1C-4EFF-AF24-E4B7715DCF43}" presName="hierRoot2" presStyleCnt="0">
        <dgm:presLayoutVars>
          <dgm:hierBranch/>
        </dgm:presLayoutVars>
      </dgm:prSet>
      <dgm:spPr/>
    </dgm:pt>
    <dgm:pt modelId="{30AEE928-F6C5-45D3-9362-086D79318FE2}" type="pres">
      <dgm:prSet presAssocID="{1FCB8616-CD1C-4EFF-AF24-E4B7715DCF43}" presName="rootComposite" presStyleCnt="0"/>
      <dgm:spPr/>
    </dgm:pt>
    <dgm:pt modelId="{07D1A03D-1BD2-4333-B3F0-1690D2363764}" type="pres">
      <dgm:prSet presAssocID="{1FCB8616-CD1C-4EFF-AF24-E4B7715DCF43}" presName="rootText" presStyleLbl="node2" presStyleIdx="1" presStyleCnt="3">
        <dgm:presLayoutVars>
          <dgm:chPref val="3"/>
        </dgm:presLayoutVars>
      </dgm:prSet>
      <dgm:spPr/>
    </dgm:pt>
    <dgm:pt modelId="{2743E24F-14F1-46CF-BC95-62EA60ED4FCB}" type="pres">
      <dgm:prSet presAssocID="{1FCB8616-CD1C-4EFF-AF24-E4B7715DCF43}" presName="rootConnector" presStyleLbl="node2" presStyleIdx="1" presStyleCnt="3"/>
      <dgm:spPr/>
    </dgm:pt>
    <dgm:pt modelId="{A955E596-A337-48A2-8923-2C54009069D4}" type="pres">
      <dgm:prSet presAssocID="{1FCB8616-CD1C-4EFF-AF24-E4B7715DCF43}" presName="hierChild4" presStyleCnt="0"/>
      <dgm:spPr/>
    </dgm:pt>
    <dgm:pt modelId="{3B82EA31-8AFC-46F0-B7E4-237387AD1B8E}" type="pres">
      <dgm:prSet presAssocID="{1FCB8616-CD1C-4EFF-AF24-E4B7715DCF43}" presName="hierChild5" presStyleCnt="0"/>
      <dgm:spPr/>
    </dgm:pt>
    <dgm:pt modelId="{BFAD0D30-00D3-4B59-B16C-2FE9F091E812}" type="pres">
      <dgm:prSet presAssocID="{5CA9BDCF-1869-4F9B-A2F2-A138E69A9C55}" presName="Name35" presStyleLbl="parChTrans1D2" presStyleIdx="2" presStyleCnt="3"/>
      <dgm:spPr/>
    </dgm:pt>
    <dgm:pt modelId="{02E54F83-3620-44AF-A76E-44651668FBE0}" type="pres">
      <dgm:prSet presAssocID="{6B2C7165-FB4F-41A5-87CF-9EB982DD3BDE}" presName="hierRoot2" presStyleCnt="0">
        <dgm:presLayoutVars>
          <dgm:hierBranch/>
        </dgm:presLayoutVars>
      </dgm:prSet>
      <dgm:spPr/>
    </dgm:pt>
    <dgm:pt modelId="{34CCCA41-515F-4385-8F84-859BD3038025}" type="pres">
      <dgm:prSet presAssocID="{6B2C7165-FB4F-41A5-87CF-9EB982DD3BDE}" presName="rootComposite" presStyleCnt="0"/>
      <dgm:spPr/>
    </dgm:pt>
    <dgm:pt modelId="{E88E66AC-A33B-4500-9BBB-EF3B469F7F31}" type="pres">
      <dgm:prSet presAssocID="{6B2C7165-FB4F-41A5-87CF-9EB982DD3BDE}" presName="rootText" presStyleLbl="node2" presStyleIdx="2" presStyleCnt="3">
        <dgm:presLayoutVars>
          <dgm:chPref val="3"/>
        </dgm:presLayoutVars>
      </dgm:prSet>
      <dgm:spPr/>
    </dgm:pt>
    <dgm:pt modelId="{31107A56-7C77-46F7-AE12-85E84662D9D3}" type="pres">
      <dgm:prSet presAssocID="{6B2C7165-FB4F-41A5-87CF-9EB982DD3BDE}" presName="rootConnector" presStyleLbl="node2" presStyleIdx="2" presStyleCnt="3"/>
      <dgm:spPr/>
    </dgm:pt>
    <dgm:pt modelId="{89C0BE21-1964-4D27-8E83-1326B414C109}" type="pres">
      <dgm:prSet presAssocID="{6B2C7165-FB4F-41A5-87CF-9EB982DD3BDE}" presName="hierChild4" presStyleCnt="0"/>
      <dgm:spPr/>
    </dgm:pt>
    <dgm:pt modelId="{D786B9CD-29E3-4C17-9E0C-150E78ECD9B0}" type="pres">
      <dgm:prSet presAssocID="{6B2C7165-FB4F-41A5-87CF-9EB982DD3BDE}" presName="hierChild5" presStyleCnt="0"/>
      <dgm:spPr/>
    </dgm:pt>
    <dgm:pt modelId="{65213781-F7AD-4D8F-860C-8716AEF6747D}" type="pres">
      <dgm:prSet presAssocID="{C1404014-9CC3-4153-A162-2B4D3E782DAF}" presName="hierChild3" presStyleCnt="0"/>
      <dgm:spPr/>
    </dgm:pt>
  </dgm:ptLst>
  <dgm:cxnLst>
    <dgm:cxn modelId="{DEC6B614-4286-4BA5-99B8-2F4E663C55A3}" type="presOf" srcId="{1FCB8616-CD1C-4EFF-AF24-E4B7715DCF43}" destId="{07D1A03D-1BD2-4333-B3F0-1690D2363764}" srcOrd="0" destOrd="0" presId="urn:microsoft.com/office/officeart/2005/8/layout/orgChart1"/>
    <dgm:cxn modelId="{889E8C1A-396E-4BAD-9F38-A15A5B4BCEB6}" srcId="{D1704C08-8F97-46B1-B030-EAAECF43EC40}" destId="{C1404014-9CC3-4153-A162-2B4D3E782DAF}" srcOrd="0" destOrd="0" parTransId="{E5927F88-4101-4A66-8B4C-01B0B2FCB917}" sibTransId="{EE8E945B-8FEF-4A17-A14C-D5AD35D59DAF}"/>
    <dgm:cxn modelId="{D177392B-D151-475E-BB7C-E9F8A3C0DF0A}" type="presOf" srcId="{EF6885CA-2E50-4863-B701-5ECDCC5F0D76}" destId="{B5661F63-C86D-47C3-A03C-564B379F0B15}" srcOrd="0" destOrd="0" presId="urn:microsoft.com/office/officeart/2005/8/layout/orgChart1"/>
    <dgm:cxn modelId="{47D6875F-6C60-4F69-AABA-5A6D8CF5DEC5}" type="presOf" srcId="{C1404014-9CC3-4153-A162-2B4D3E782DAF}" destId="{42BE6294-8C10-47A4-B956-FE69EC0C3C79}" srcOrd="0" destOrd="0" presId="urn:microsoft.com/office/officeart/2005/8/layout/orgChart1"/>
    <dgm:cxn modelId="{BEE2D84F-AB67-4EA7-AB9C-58506CD48019}" srcId="{C1404014-9CC3-4153-A162-2B4D3E782DAF}" destId="{6B2C7165-FB4F-41A5-87CF-9EB982DD3BDE}" srcOrd="2" destOrd="0" parTransId="{5CA9BDCF-1869-4F9B-A2F2-A138E69A9C55}" sibTransId="{A0CF60D0-1118-44D7-8881-13A9AFA409CF}"/>
    <dgm:cxn modelId="{2FF31A73-BC50-4604-B166-CF3FD6800D22}" type="presOf" srcId="{6B2C7165-FB4F-41A5-87CF-9EB982DD3BDE}" destId="{E88E66AC-A33B-4500-9BBB-EF3B469F7F31}" srcOrd="0" destOrd="0" presId="urn:microsoft.com/office/officeart/2005/8/layout/orgChart1"/>
    <dgm:cxn modelId="{85CF5F75-EF3A-418C-865D-B1E7B35AADC7}" type="presOf" srcId="{D1704C08-8F97-46B1-B030-EAAECF43EC40}" destId="{C2DCFD31-16D9-483C-A1B9-D5744DB1B7E1}" srcOrd="0" destOrd="0" presId="urn:microsoft.com/office/officeart/2005/8/layout/orgChart1"/>
    <dgm:cxn modelId="{CDB2D675-B384-4373-9CCE-5B476A15F4EF}" type="presOf" srcId="{EDBD4502-F022-4409-B6C8-13F9465BF9D2}" destId="{9381AFD9-B69C-47A4-8436-266AEDB06894}" srcOrd="1" destOrd="0" presId="urn:microsoft.com/office/officeart/2005/8/layout/orgChart1"/>
    <dgm:cxn modelId="{FED56A58-4904-4327-8A31-1586A0203F7D}" type="presOf" srcId="{C1404014-9CC3-4153-A162-2B4D3E782DAF}" destId="{F73A8F6D-F73E-49A1-8B75-7AC1224CD3F8}" srcOrd="1" destOrd="0" presId="urn:microsoft.com/office/officeart/2005/8/layout/orgChart1"/>
    <dgm:cxn modelId="{08F5A783-EF38-43C9-A637-A9D44460D0F4}" srcId="{C1404014-9CC3-4153-A162-2B4D3E782DAF}" destId="{1FCB8616-CD1C-4EFF-AF24-E4B7715DCF43}" srcOrd="1" destOrd="0" parTransId="{0C906BD2-7D3C-4CC9-A4AF-8874E8E823FB}" sibTransId="{351D73F8-B59C-4DB9-80F0-5AD8B98C8AD9}"/>
    <dgm:cxn modelId="{5AF317D6-6875-44E9-AB32-7E6E89FC4553}" type="presOf" srcId="{6B2C7165-FB4F-41A5-87CF-9EB982DD3BDE}" destId="{31107A56-7C77-46F7-AE12-85E84662D9D3}" srcOrd="1" destOrd="0" presId="urn:microsoft.com/office/officeart/2005/8/layout/orgChart1"/>
    <dgm:cxn modelId="{98854FD8-ADCD-4AC5-857E-C15561C7064B}" type="presOf" srcId="{5CA9BDCF-1869-4F9B-A2F2-A138E69A9C55}" destId="{BFAD0D30-00D3-4B59-B16C-2FE9F091E812}" srcOrd="0" destOrd="0" presId="urn:microsoft.com/office/officeart/2005/8/layout/orgChart1"/>
    <dgm:cxn modelId="{776594D8-C727-4F7D-A404-23204C56282E}" type="presOf" srcId="{EDBD4502-F022-4409-B6C8-13F9465BF9D2}" destId="{324E3842-37AC-4CF3-9F3D-37C9527CC318}" srcOrd="0" destOrd="0" presId="urn:microsoft.com/office/officeart/2005/8/layout/orgChart1"/>
    <dgm:cxn modelId="{94A0C9DE-3AFF-40CB-9AA8-E91D536C4C6E}" type="presOf" srcId="{0C906BD2-7D3C-4CC9-A4AF-8874E8E823FB}" destId="{9BA6D0AA-C0A3-4A50-A8A5-CB7FF9A704EA}" srcOrd="0" destOrd="0" presId="urn:microsoft.com/office/officeart/2005/8/layout/orgChart1"/>
    <dgm:cxn modelId="{A3E1F4F4-D735-483C-8700-8B460E6A3422}" srcId="{C1404014-9CC3-4153-A162-2B4D3E782DAF}" destId="{EDBD4502-F022-4409-B6C8-13F9465BF9D2}" srcOrd="0" destOrd="0" parTransId="{EF6885CA-2E50-4863-B701-5ECDCC5F0D76}" sibTransId="{6357DF0B-9A54-48AE-9C1A-73C8DBCD2A05}"/>
    <dgm:cxn modelId="{FE6205FD-FEEF-4326-9984-71E22DF0929B}" type="presOf" srcId="{1FCB8616-CD1C-4EFF-AF24-E4B7715DCF43}" destId="{2743E24F-14F1-46CF-BC95-62EA60ED4FCB}" srcOrd="1" destOrd="0" presId="urn:microsoft.com/office/officeart/2005/8/layout/orgChart1"/>
    <dgm:cxn modelId="{ED69A121-4A9C-4475-8B4D-7C941FBBA216}" type="presParOf" srcId="{C2DCFD31-16D9-483C-A1B9-D5744DB1B7E1}" destId="{3C3E3AF5-2DAE-4646-9993-86131F8BE84F}" srcOrd="0" destOrd="0" presId="urn:microsoft.com/office/officeart/2005/8/layout/orgChart1"/>
    <dgm:cxn modelId="{64891514-5C56-4979-9C7C-2D5BBE4F100A}" type="presParOf" srcId="{3C3E3AF5-2DAE-4646-9993-86131F8BE84F}" destId="{7BCA6F0C-9A70-4A99-B579-A586D514A1F2}" srcOrd="0" destOrd="0" presId="urn:microsoft.com/office/officeart/2005/8/layout/orgChart1"/>
    <dgm:cxn modelId="{E3D3B8B8-6990-4709-B75D-019CC7DA81A9}" type="presParOf" srcId="{7BCA6F0C-9A70-4A99-B579-A586D514A1F2}" destId="{42BE6294-8C10-47A4-B956-FE69EC0C3C79}" srcOrd="0" destOrd="0" presId="urn:microsoft.com/office/officeart/2005/8/layout/orgChart1"/>
    <dgm:cxn modelId="{CB667390-D6CE-42E6-8A0A-6567EB741DE6}" type="presParOf" srcId="{7BCA6F0C-9A70-4A99-B579-A586D514A1F2}" destId="{F73A8F6D-F73E-49A1-8B75-7AC1224CD3F8}" srcOrd="1" destOrd="0" presId="urn:microsoft.com/office/officeart/2005/8/layout/orgChart1"/>
    <dgm:cxn modelId="{B055CA62-9893-40FB-82EF-80B80E148C92}" type="presParOf" srcId="{3C3E3AF5-2DAE-4646-9993-86131F8BE84F}" destId="{8F440464-E769-4F2A-A51A-937BAFE806CD}" srcOrd="1" destOrd="0" presId="urn:microsoft.com/office/officeart/2005/8/layout/orgChart1"/>
    <dgm:cxn modelId="{E4260630-6ED7-495F-8485-4DA24E4F254A}" type="presParOf" srcId="{8F440464-E769-4F2A-A51A-937BAFE806CD}" destId="{B5661F63-C86D-47C3-A03C-564B379F0B15}" srcOrd="0" destOrd="0" presId="urn:microsoft.com/office/officeart/2005/8/layout/orgChart1"/>
    <dgm:cxn modelId="{C90688F0-079F-4D3B-9100-A4B0FA4E7413}" type="presParOf" srcId="{8F440464-E769-4F2A-A51A-937BAFE806CD}" destId="{B6C232B5-F876-489F-B8D2-EEC3EE4C0213}" srcOrd="1" destOrd="0" presId="urn:microsoft.com/office/officeart/2005/8/layout/orgChart1"/>
    <dgm:cxn modelId="{2BEEFBFC-C5E4-4C7E-85E8-FAD4726CD022}" type="presParOf" srcId="{B6C232B5-F876-489F-B8D2-EEC3EE4C0213}" destId="{5D528F0A-5155-4482-9539-AE796696F332}" srcOrd="0" destOrd="0" presId="urn:microsoft.com/office/officeart/2005/8/layout/orgChart1"/>
    <dgm:cxn modelId="{196B3459-1F44-4700-86D3-95235F90DE35}" type="presParOf" srcId="{5D528F0A-5155-4482-9539-AE796696F332}" destId="{324E3842-37AC-4CF3-9F3D-37C9527CC318}" srcOrd="0" destOrd="0" presId="urn:microsoft.com/office/officeart/2005/8/layout/orgChart1"/>
    <dgm:cxn modelId="{C66E75CB-A08A-4F1C-B460-FE7079AE027A}" type="presParOf" srcId="{5D528F0A-5155-4482-9539-AE796696F332}" destId="{9381AFD9-B69C-47A4-8436-266AEDB06894}" srcOrd="1" destOrd="0" presId="urn:microsoft.com/office/officeart/2005/8/layout/orgChart1"/>
    <dgm:cxn modelId="{363CBEA1-8238-44AF-B9D6-60BF2177F516}" type="presParOf" srcId="{B6C232B5-F876-489F-B8D2-EEC3EE4C0213}" destId="{5E2E2A5B-D7A0-428A-B704-49451040A694}" srcOrd="1" destOrd="0" presId="urn:microsoft.com/office/officeart/2005/8/layout/orgChart1"/>
    <dgm:cxn modelId="{1C3C95EE-CE67-4F93-917C-712CDD9ED95A}" type="presParOf" srcId="{B6C232B5-F876-489F-B8D2-EEC3EE4C0213}" destId="{BB45D7C8-EB1B-4059-82C5-8061C73440E5}" srcOrd="2" destOrd="0" presId="urn:microsoft.com/office/officeart/2005/8/layout/orgChart1"/>
    <dgm:cxn modelId="{380A9141-B8E1-44AA-9560-7E57E67644F0}" type="presParOf" srcId="{8F440464-E769-4F2A-A51A-937BAFE806CD}" destId="{9BA6D0AA-C0A3-4A50-A8A5-CB7FF9A704EA}" srcOrd="2" destOrd="0" presId="urn:microsoft.com/office/officeart/2005/8/layout/orgChart1"/>
    <dgm:cxn modelId="{76A22E07-C132-4C60-8EA4-0733243A5A2B}" type="presParOf" srcId="{8F440464-E769-4F2A-A51A-937BAFE806CD}" destId="{75D683BA-05D5-4036-8B74-67741FB0AA21}" srcOrd="3" destOrd="0" presId="urn:microsoft.com/office/officeart/2005/8/layout/orgChart1"/>
    <dgm:cxn modelId="{C43578B1-BB00-4747-A33A-172F42FC249E}" type="presParOf" srcId="{75D683BA-05D5-4036-8B74-67741FB0AA21}" destId="{30AEE928-F6C5-45D3-9362-086D79318FE2}" srcOrd="0" destOrd="0" presId="urn:microsoft.com/office/officeart/2005/8/layout/orgChart1"/>
    <dgm:cxn modelId="{BFFCDE43-D499-431C-A28B-FAAEEEAE852C}" type="presParOf" srcId="{30AEE928-F6C5-45D3-9362-086D79318FE2}" destId="{07D1A03D-1BD2-4333-B3F0-1690D2363764}" srcOrd="0" destOrd="0" presId="urn:microsoft.com/office/officeart/2005/8/layout/orgChart1"/>
    <dgm:cxn modelId="{2EAC2A5E-313C-4DBA-B769-31CA864A2CC7}" type="presParOf" srcId="{30AEE928-F6C5-45D3-9362-086D79318FE2}" destId="{2743E24F-14F1-46CF-BC95-62EA60ED4FCB}" srcOrd="1" destOrd="0" presId="urn:microsoft.com/office/officeart/2005/8/layout/orgChart1"/>
    <dgm:cxn modelId="{56756C4C-E7CB-4699-9A41-1001572E5ECC}" type="presParOf" srcId="{75D683BA-05D5-4036-8B74-67741FB0AA21}" destId="{A955E596-A337-48A2-8923-2C54009069D4}" srcOrd="1" destOrd="0" presId="urn:microsoft.com/office/officeart/2005/8/layout/orgChart1"/>
    <dgm:cxn modelId="{587B9259-826B-4DE2-B2D3-D36F179EBB7B}" type="presParOf" srcId="{75D683BA-05D5-4036-8B74-67741FB0AA21}" destId="{3B82EA31-8AFC-46F0-B7E4-237387AD1B8E}" srcOrd="2" destOrd="0" presId="urn:microsoft.com/office/officeart/2005/8/layout/orgChart1"/>
    <dgm:cxn modelId="{E174E040-0A2D-44D9-B029-561E518D3A15}" type="presParOf" srcId="{8F440464-E769-4F2A-A51A-937BAFE806CD}" destId="{BFAD0D30-00D3-4B59-B16C-2FE9F091E812}" srcOrd="4" destOrd="0" presId="urn:microsoft.com/office/officeart/2005/8/layout/orgChart1"/>
    <dgm:cxn modelId="{F6CA272F-5D36-4CE2-9EA5-FB602076EA64}" type="presParOf" srcId="{8F440464-E769-4F2A-A51A-937BAFE806CD}" destId="{02E54F83-3620-44AF-A76E-44651668FBE0}" srcOrd="5" destOrd="0" presId="urn:microsoft.com/office/officeart/2005/8/layout/orgChart1"/>
    <dgm:cxn modelId="{C656568E-84B2-4D94-BA58-84898943B5A3}" type="presParOf" srcId="{02E54F83-3620-44AF-A76E-44651668FBE0}" destId="{34CCCA41-515F-4385-8F84-859BD3038025}" srcOrd="0" destOrd="0" presId="urn:microsoft.com/office/officeart/2005/8/layout/orgChart1"/>
    <dgm:cxn modelId="{CA7D9CDC-94CB-450D-A005-45424B213559}" type="presParOf" srcId="{34CCCA41-515F-4385-8F84-859BD3038025}" destId="{E88E66AC-A33B-4500-9BBB-EF3B469F7F31}" srcOrd="0" destOrd="0" presId="urn:microsoft.com/office/officeart/2005/8/layout/orgChart1"/>
    <dgm:cxn modelId="{B1F1809A-7467-49D2-99C5-A0589C8312AB}" type="presParOf" srcId="{34CCCA41-515F-4385-8F84-859BD3038025}" destId="{31107A56-7C77-46F7-AE12-85E84662D9D3}" srcOrd="1" destOrd="0" presId="urn:microsoft.com/office/officeart/2005/8/layout/orgChart1"/>
    <dgm:cxn modelId="{06D1AAF3-B376-44E1-A57B-DCC3688798DE}" type="presParOf" srcId="{02E54F83-3620-44AF-A76E-44651668FBE0}" destId="{89C0BE21-1964-4D27-8E83-1326B414C109}" srcOrd="1" destOrd="0" presId="urn:microsoft.com/office/officeart/2005/8/layout/orgChart1"/>
    <dgm:cxn modelId="{45B4EA84-8A09-4E7F-91F7-9741D3D02A83}" type="presParOf" srcId="{02E54F83-3620-44AF-A76E-44651668FBE0}" destId="{D786B9CD-29E3-4C17-9E0C-150E78ECD9B0}" srcOrd="2" destOrd="0" presId="urn:microsoft.com/office/officeart/2005/8/layout/orgChart1"/>
    <dgm:cxn modelId="{FEECBD73-F5A4-4449-815A-862DA2033595}" type="presParOf" srcId="{3C3E3AF5-2DAE-4646-9993-86131F8BE84F}" destId="{65213781-F7AD-4D8F-860C-8716AEF6747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AD0D30-00D3-4B59-B16C-2FE9F091E812}">
      <dsp:nvSpPr>
        <dsp:cNvPr id="0" name=""/>
        <dsp:cNvSpPr/>
      </dsp:nvSpPr>
      <dsp:spPr>
        <a:xfrm>
          <a:off x="4044026" y="1962941"/>
          <a:ext cx="2964405" cy="521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083"/>
              </a:lnTo>
              <a:lnTo>
                <a:pt x="2964405" y="269083"/>
              </a:lnTo>
              <a:lnTo>
                <a:pt x="2964405" y="52107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A6D0AA-C0A3-4A50-A8A5-CB7FF9A704EA}">
      <dsp:nvSpPr>
        <dsp:cNvPr id="0" name=""/>
        <dsp:cNvSpPr/>
      </dsp:nvSpPr>
      <dsp:spPr>
        <a:xfrm>
          <a:off x="3998306" y="1962941"/>
          <a:ext cx="91440" cy="5210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9083"/>
              </a:lnTo>
              <a:lnTo>
                <a:pt x="106174" y="269083"/>
              </a:lnTo>
              <a:lnTo>
                <a:pt x="106174" y="52107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661F63-C86D-47C3-A03C-564B379F0B15}">
      <dsp:nvSpPr>
        <dsp:cNvPr id="0" name=""/>
        <dsp:cNvSpPr/>
      </dsp:nvSpPr>
      <dsp:spPr>
        <a:xfrm>
          <a:off x="1266817" y="1962941"/>
          <a:ext cx="2777208" cy="550442"/>
        </a:xfrm>
        <a:custGeom>
          <a:avLst/>
          <a:gdLst/>
          <a:ahLst/>
          <a:cxnLst/>
          <a:rect l="0" t="0" r="0" b="0"/>
          <a:pathLst>
            <a:path>
              <a:moveTo>
                <a:pt x="2777208" y="0"/>
              </a:moveTo>
              <a:lnTo>
                <a:pt x="2777208" y="298446"/>
              </a:lnTo>
              <a:lnTo>
                <a:pt x="0" y="298446"/>
              </a:lnTo>
              <a:lnTo>
                <a:pt x="0" y="55044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BE6294-8C10-47A4-B956-FE69EC0C3C79}">
      <dsp:nvSpPr>
        <dsp:cNvPr id="0" name=""/>
        <dsp:cNvSpPr/>
      </dsp:nvSpPr>
      <dsp:spPr>
        <a:xfrm>
          <a:off x="2844046" y="762961"/>
          <a:ext cx="2399959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3100" b="1" i="0" u="none" strike="noStrike" kern="1200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Arial" charset="0"/>
            </a:rPr>
            <a:t>Plnění</a:t>
          </a:r>
        </a:p>
      </dsp:txBody>
      <dsp:txXfrm>
        <a:off x="2844046" y="762961"/>
        <a:ext cx="2399959" cy="1199979"/>
      </dsp:txXfrm>
    </dsp:sp>
    <dsp:sp modelId="{324E3842-37AC-4CF3-9F3D-37C9527CC318}">
      <dsp:nvSpPr>
        <dsp:cNvPr id="0" name=""/>
        <dsp:cNvSpPr/>
      </dsp:nvSpPr>
      <dsp:spPr>
        <a:xfrm>
          <a:off x="66838" y="2513384"/>
          <a:ext cx="2399959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31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Zdanitelné</a:t>
          </a:r>
        </a:p>
      </dsp:txBody>
      <dsp:txXfrm>
        <a:off x="66838" y="2513384"/>
        <a:ext cx="2399959" cy="1199979"/>
      </dsp:txXfrm>
    </dsp:sp>
    <dsp:sp modelId="{07D1A03D-1BD2-4333-B3F0-1690D2363764}">
      <dsp:nvSpPr>
        <dsp:cNvPr id="0" name=""/>
        <dsp:cNvSpPr/>
      </dsp:nvSpPr>
      <dsp:spPr>
        <a:xfrm>
          <a:off x="2904501" y="2484020"/>
          <a:ext cx="2399959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31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Osvobozená</a:t>
          </a:r>
        </a:p>
      </dsp:txBody>
      <dsp:txXfrm>
        <a:off x="2904501" y="2484020"/>
        <a:ext cx="2399959" cy="1199979"/>
      </dsp:txXfrm>
    </dsp:sp>
    <dsp:sp modelId="{E88E66AC-A33B-4500-9BBB-EF3B469F7F31}">
      <dsp:nvSpPr>
        <dsp:cNvPr id="0" name=""/>
        <dsp:cNvSpPr/>
      </dsp:nvSpPr>
      <dsp:spPr>
        <a:xfrm>
          <a:off x="5808452" y="2484020"/>
          <a:ext cx="2399959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31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Plnění mimo tuzemsko</a:t>
          </a:r>
        </a:p>
      </dsp:txBody>
      <dsp:txXfrm>
        <a:off x="5808452" y="2484020"/>
        <a:ext cx="2399959" cy="1199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B7CE4-A9EB-4BEA-A41C-6CB2049EF405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F75E3-4D23-42A8-972F-1C9536825A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290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>
            <a:extLst>
              <a:ext uri="{FF2B5EF4-FFF2-40B4-BE49-F238E27FC236}">
                <a16:creationId xmlns:a16="http://schemas.microsoft.com/office/drawing/2014/main" id="{7DA1B2D0-454C-49E1-BEFE-645B554005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Zástupný symbol pro poznámky 2">
            <a:extLst>
              <a:ext uri="{FF2B5EF4-FFF2-40B4-BE49-F238E27FC236}">
                <a16:creationId xmlns:a16="http://schemas.microsoft.com/office/drawing/2014/main" id="{5C228D98-53A5-484F-9395-0FFB3C653D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2292" name="Zástupný symbol pro číslo snímku 3">
            <a:extLst>
              <a:ext uri="{FF2B5EF4-FFF2-40B4-BE49-F238E27FC236}">
                <a16:creationId xmlns:a16="http://schemas.microsoft.com/office/drawing/2014/main" id="{270D7E7A-D62E-4923-B34C-0320A5D904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62CE27-89AC-4C10-B7A1-DFFA554C2B80}" type="slidenum">
              <a:rPr lang="cs-CZ" altLang="cs-CZ" smtClean="0">
                <a:latin typeface="Calibri" panose="020F0502020204030204" pitchFamily="34" charset="0"/>
              </a:rPr>
              <a:pPr/>
              <a:t>2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>
            <a:extLst>
              <a:ext uri="{FF2B5EF4-FFF2-40B4-BE49-F238E27FC236}">
                <a16:creationId xmlns:a16="http://schemas.microsoft.com/office/drawing/2014/main" id="{C79FBAC7-ED8A-47AA-AB0D-F39D17DEBB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>
            <a:extLst>
              <a:ext uri="{FF2B5EF4-FFF2-40B4-BE49-F238E27FC236}">
                <a16:creationId xmlns:a16="http://schemas.microsoft.com/office/drawing/2014/main" id="{19D466F3-7FA4-4B95-BE37-D0018F8D1F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5604" name="Zástupný symbol pro číslo snímku 3">
            <a:extLst>
              <a:ext uri="{FF2B5EF4-FFF2-40B4-BE49-F238E27FC236}">
                <a16:creationId xmlns:a16="http://schemas.microsoft.com/office/drawing/2014/main" id="{BEAB7D68-D427-4696-A0BD-D02EC89714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1F445C-B588-4926-BEA7-90E6FE19BCCD}" type="slidenum">
              <a:rPr lang="cs-CZ" altLang="cs-CZ" smtClean="0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>
            <a:extLst>
              <a:ext uri="{FF2B5EF4-FFF2-40B4-BE49-F238E27FC236}">
                <a16:creationId xmlns:a16="http://schemas.microsoft.com/office/drawing/2014/main" id="{7B95B03F-342C-4859-B447-D7F0DAD3D04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Zástupný symbol pro poznámky 2">
            <a:extLst>
              <a:ext uri="{FF2B5EF4-FFF2-40B4-BE49-F238E27FC236}">
                <a16:creationId xmlns:a16="http://schemas.microsoft.com/office/drawing/2014/main" id="{ADB2E086-482E-4877-8EBD-4B76BF891AD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5060" name="Zástupný symbol pro číslo snímku 3">
            <a:extLst>
              <a:ext uri="{FF2B5EF4-FFF2-40B4-BE49-F238E27FC236}">
                <a16:creationId xmlns:a16="http://schemas.microsoft.com/office/drawing/2014/main" id="{61C9CCE3-096A-4A89-A6D5-87C66D871A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1BBCF0-093A-498F-B1A3-3973B95319EF}" type="slidenum">
              <a:rPr lang="cs-CZ" altLang="cs-CZ" smtClean="0">
                <a:latin typeface="Calibri" panose="020F0502020204030204" pitchFamily="34" charset="0"/>
              </a:rPr>
              <a:pPr/>
              <a:t>31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Zástupný symbol pro obrázek snímku 1">
            <a:extLst>
              <a:ext uri="{FF2B5EF4-FFF2-40B4-BE49-F238E27FC236}">
                <a16:creationId xmlns:a16="http://schemas.microsoft.com/office/drawing/2014/main" id="{1AB73809-47AE-4F59-818E-BC86B4E94D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Zástupný symbol pro poznámky 2">
            <a:extLst>
              <a:ext uri="{FF2B5EF4-FFF2-40B4-BE49-F238E27FC236}">
                <a16:creationId xmlns:a16="http://schemas.microsoft.com/office/drawing/2014/main" id="{825EE6D5-50D9-4F11-B0B4-033D5DCA70F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86020" name="Zástupný symbol pro číslo snímku 3">
            <a:extLst>
              <a:ext uri="{FF2B5EF4-FFF2-40B4-BE49-F238E27FC236}">
                <a16:creationId xmlns:a16="http://schemas.microsoft.com/office/drawing/2014/main" id="{37DFABCE-3CD7-4E4F-9B89-2C83D38C77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38E173-070F-4370-A4AD-6630784E9C76}" type="slidenum">
              <a:rPr lang="cs-CZ" altLang="cs-CZ" smtClean="0"/>
              <a:pPr>
                <a:spcBef>
                  <a:spcPct val="0"/>
                </a:spcBef>
              </a:pPr>
              <a:t>70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434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741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828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79819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164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740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382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428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063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09AAE7-D447-4A13-9EFE-D2B8AEB3F3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DE876E-840F-46A4-825A-CEA7B89B8F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9AAB0-FCE3-4D32-9027-7A2843C26C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E2EE36C-B013-4D58-A8B8-869212273CBA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06927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609600" y="1981200"/>
            <a:ext cx="10972800" cy="3886200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269B339-A52C-4C5B-9BD7-8AB6FFB522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1BD823-A128-4AD1-91C6-44F4221643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06649-C3E9-43A8-945C-F07EB3FD30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3744D574-3C45-40F3-AD13-ADEF04487109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8738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5704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67AD74C-3785-4DBA-9090-730788D7F5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04E17C6-46C5-43B0-BDFC-7F5E326E5A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A7666-6B4C-4A3D-AF3B-3B4F0011D96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B8373EDF-4F3E-476A-8E40-1BCD36C81876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1092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4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34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619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74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359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943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185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4535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554" r:id="rId1"/>
    <p:sldLayoutId id="2147484555" r:id="rId2"/>
    <p:sldLayoutId id="2147484556" r:id="rId3"/>
    <p:sldLayoutId id="2147484557" r:id="rId4"/>
    <p:sldLayoutId id="2147484558" r:id="rId5"/>
    <p:sldLayoutId id="2147484559" r:id="rId6"/>
    <p:sldLayoutId id="2147484560" r:id="rId7"/>
    <p:sldLayoutId id="2147484561" r:id="rId8"/>
    <p:sldLayoutId id="2147484562" r:id="rId9"/>
    <p:sldLayoutId id="2147484563" r:id="rId10"/>
    <p:sldLayoutId id="2147484564" r:id="rId11"/>
    <p:sldLayoutId id="2147484565" r:id="rId12"/>
    <p:sldLayoutId id="2147484566" r:id="rId13"/>
    <p:sldLayoutId id="2147484567" r:id="rId14"/>
    <p:sldLayoutId id="2147484568" r:id="rId15"/>
    <p:sldLayoutId id="2147484569" r:id="rId16"/>
    <p:sldLayoutId id="2147484570" r:id="rId17"/>
    <p:sldLayoutId id="2147484571" r:id="rId18"/>
    <p:sldLayoutId id="2147484572" r:id="rId19"/>
    <p:sldLayoutId id="2147484573" r:id="rId20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>
            <a:extLst>
              <a:ext uri="{FF2B5EF4-FFF2-40B4-BE49-F238E27FC236}">
                <a16:creationId xmlns:a16="http://schemas.microsoft.com/office/drawing/2014/main" id="{06475886-4C89-4BAD-8BAC-BA7441B25C8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81200" y="1506539"/>
            <a:ext cx="8229600" cy="1470025"/>
          </a:xfrm>
        </p:spPr>
        <p:txBody>
          <a:bodyPr/>
          <a:lstStyle/>
          <a:p>
            <a:pPr eaLnBrk="1" hangingPunct="1"/>
            <a:r>
              <a:rPr lang="cs-CZ" altLang="cs-CZ" sz="4600" dirty="0"/>
              <a:t>Nepřímé daně-DPH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B2E798A-2F22-4A84-A574-774E4EBD4F5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878389" y="3540126"/>
            <a:ext cx="5114925" cy="1101725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580"/>
              </a:spcBef>
              <a:defRPr/>
            </a:pPr>
            <a:r>
              <a:rPr lang="cs-CZ" altLang="cs-CZ" sz="2500" b="1"/>
              <a:t>„</a:t>
            </a:r>
            <a:r>
              <a:rPr lang="cs-CZ" altLang="cs-CZ" sz="3300" b="1"/>
              <a:t>Daně v ČR třídíme na dobré a špatné. Dobré jsou ty, které platí soused.“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815C3B3-47FF-4FB7-BBA7-B2BA273057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 eaLnBrk="1" hangingPunct="1"/>
            <a:r>
              <a:rPr lang="cs-CZ" altLang="cs-CZ" sz="6300" dirty="0"/>
              <a:t>Systém DPH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772AAE5-7796-4C70-89F1-1DA8523CDF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Char char=""/>
            </a:pPr>
            <a:r>
              <a:rPr lang="cs-CZ" altLang="cs-CZ" sz="3600" b="1" u="sng"/>
              <a:t>Je základem nepřímého zdanění</a:t>
            </a:r>
          </a:p>
          <a:p>
            <a:pPr eaLnBrk="1" hangingPunct="1">
              <a:buFont typeface="Wingdings 2" panose="05020102010507070707" pitchFamily="18" charset="2"/>
              <a:buChar char=""/>
            </a:pPr>
            <a:r>
              <a:rPr lang="cs-CZ" altLang="cs-CZ" sz="4000" b="1"/>
              <a:t>Nahradila daň z obratu a daň z dovozu</a:t>
            </a:r>
          </a:p>
          <a:p>
            <a:pPr eaLnBrk="1" hangingPunct="1">
              <a:buFont typeface="Wingdings 2" panose="05020102010507070707" pitchFamily="18" charset="2"/>
              <a:buChar char=""/>
            </a:pPr>
            <a:r>
              <a:rPr lang="cs-CZ" altLang="cs-CZ" sz="4000" b="1"/>
              <a:t>Postihuje </a:t>
            </a:r>
            <a:r>
              <a:rPr lang="cs-CZ" altLang="cs-CZ" sz="4000" b="1" u="sng"/>
              <a:t>spotřebu</a:t>
            </a:r>
            <a:r>
              <a:rPr lang="cs-CZ" altLang="cs-CZ" sz="4000" b="1"/>
              <a:t> - dopad na vrstvy obyvatelstva s nižšími příjmy=</a:t>
            </a:r>
            <a:r>
              <a:rPr lang="cs-CZ" altLang="cs-CZ" sz="4000" b="1" u="sng"/>
              <a:t>důležitost volby sazeb !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Nadpis 1">
            <a:extLst>
              <a:ext uri="{FF2B5EF4-FFF2-40B4-BE49-F238E27FC236}">
                <a16:creationId xmlns:a16="http://schemas.microsoft.com/office/drawing/2014/main" id="{2CFE3F15-D065-4A35-9204-84DB3DBE9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altLang="cs-CZ"/>
              <a:t>Evidence pro účely daně z přidané hodnoty</a:t>
            </a:r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r>
              <a:rPr lang="cs-CZ" altLang="cs-CZ" b="1"/>
              <a:t>Evidence pro účely daně z přidané hodnoty</a:t>
            </a:r>
            <a:br>
              <a:rPr lang="cs-CZ" altLang="cs-CZ" b="1"/>
            </a:br>
            <a:br>
              <a:rPr lang="cs-CZ" altLang="cs-CZ"/>
            </a:b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554522-21AC-476C-A1BF-A5A761229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Plátce nebo identifikovaná osoba jsou povinni </a:t>
            </a:r>
            <a:r>
              <a:rPr lang="cs-CZ" b="1" u="sng" dirty="0"/>
              <a:t>vést v evidenci pro účely daně z přidané hodnoty </a:t>
            </a:r>
            <a:r>
              <a:rPr lang="cs-CZ" dirty="0"/>
              <a:t>veškeré </a:t>
            </a:r>
            <a:r>
              <a:rPr lang="cs-CZ" b="1" u="sng" dirty="0"/>
              <a:t>údaje vztahující </a:t>
            </a:r>
            <a:r>
              <a:rPr lang="cs-CZ" dirty="0"/>
              <a:t>se k jejich daňovým povinnostem, </a:t>
            </a:r>
            <a:r>
              <a:rPr lang="cs-CZ" b="1" dirty="0"/>
              <a:t>a to v členění potřebném pro sestavení daňového přiznání, souhrnného hlášení nebo kontrolního hlášení</a:t>
            </a:r>
          </a:p>
          <a:p>
            <a:pPr>
              <a:defRPr/>
            </a:pPr>
            <a:r>
              <a:rPr lang="cs-CZ" dirty="0"/>
              <a:t>Plátce je povinen vést v evidenci pro účely daně z přidané hodnoty u přijatých zdanitelných plnění </a:t>
            </a:r>
            <a:r>
              <a:rPr lang="cs-CZ" b="1" dirty="0"/>
              <a:t>daňové identifikační číslo osoby, která uskutečňuje plnění, s výjimkou plnění, u nichž byly vystaveny zjednodušené daňové doklady.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Nadpis 1">
            <a:extLst>
              <a:ext uri="{FF2B5EF4-FFF2-40B4-BE49-F238E27FC236}">
                <a16:creationId xmlns:a16="http://schemas.microsoft.com/office/drawing/2014/main" id="{C1BEAFCB-D636-4D45-8FCD-F50CFAFB9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17763" name="Zástupný symbol pro obsah 2">
            <a:extLst>
              <a:ext uri="{FF2B5EF4-FFF2-40B4-BE49-F238E27FC236}">
                <a16:creationId xmlns:a16="http://schemas.microsoft.com/office/drawing/2014/main" id="{575EF108-A7E5-488C-914B-F010C8850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Plátce je povinen vést v evidenci pro účely daně z přidané hodnoty </a:t>
            </a:r>
            <a:r>
              <a:rPr lang="cs-CZ" altLang="cs-CZ" b="1" u="sng"/>
              <a:t>přehled</a:t>
            </a:r>
          </a:p>
          <a:p>
            <a:r>
              <a:rPr lang="cs-CZ" altLang="cs-CZ"/>
              <a:t>a) uskutečněných plnění, která jsou osvobozena od daně nebo nejsou předmětem daně,</a:t>
            </a:r>
          </a:p>
          <a:p>
            <a:r>
              <a:rPr lang="cs-CZ" altLang="cs-CZ"/>
              <a:t>b) obchodního majetku.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AFBA4C82-78CC-4FF6-899B-BEB7F1FD90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FA5EB451-A501-4018-BFBF-8B7F21E77B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400" b="1" u="sng"/>
              <a:t>DAŇOVÉ DOKLADY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FBC8D629-CC6C-4D71-851B-7CEAE5C021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/>
            </a:br>
            <a:r>
              <a:rPr lang="cs-CZ" altLang="cs-CZ"/>
              <a:t>Vystavování daňových dokladů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F7698B38-0130-418C-893F-9B17BECCE4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u="sng"/>
              <a:t>Plátce je povinen vystavit daňový doklad do 15 dnů ode dne uskutečnění zdanitelného plnění nebo plnění osvobozeného od daně s nárokem na odpočet daně</a:t>
            </a:r>
            <a:r>
              <a:rPr lang="cs-CZ" altLang="cs-CZ"/>
              <a:t> pro osobu povinnou k dani nebo právnickou osobu, která není založena nebo zřízena za účelem podnikání- paušálně, další lhůty dle z.DPH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3E8F733D-E0A1-402E-8D47-34A4643539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/>
              <a:t>Uchovávání daňových dokladů</a:t>
            </a: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B98D5988-F779-4EE0-A773-21F4877F03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Plátce je povinen uchovávat všechny daňové doklady rozhodné pro stanovení daně nejméně po dobu </a:t>
            </a:r>
            <a:r>
              <a:rPr lang="cs-CZ" altLang="cs-CZ" sz="2800" u="sng"/>
              <a:t>10 let od konce zdaňovacího období, ve kterém se uskutečnilo zdanitelné plnění nebo plnění osvobozené od daně s nárokem na odpočet daně, na jím zvoleném místě</a:t>
            </a:r>
            <a:r>
              <a:rPr lang="cs-CZ" altLang="cs-CZ" sz="2800"/>
              <a:t>. Po tuto dobu plátce odpovídá za věrohodnost původu dokladů, neporušitelnost jejich obsahu, jejich čitelnost a na žádost správce daně za umožnění přístupu k nim bez zbytečného odkladu.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79DB9695-2114-4CD2-8317-7D2B3C3665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 eaLnBrk="1" hangingPunct="1"/>
            <a:r>
              <a:rPr lang="cs-CZ" altLang="cs-CZ"/>
              <a:t>Daňovými doklady jsou</a:t>
            </a:r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EA711A60-3F54-4889-8FA8-39F37957F0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800"/>
              <a:t>zjednodušený daňový doklad,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2800"/>
              <a:t>  ZVLÁŠTNÍ DD: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Splátkový kalendář,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Platební kalendář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Souhrnný daňový doklad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Doklad o použití,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Daňové doklady při dovozu a vývozu zboží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F98519CA-8203-445E-9E2F-E7EA06B82B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/>
            </a:br>
            <a:br>
              <a:rPr lang="cs-CZ" altLang="cs-CZ"/>
            </a:br>
            <a:r>
              <a:rPr lang="cs-CZ" altLang="cs-CZ"/>
              <a:t>Běžný daňový doklad musí obsahovat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8297DE28-1C94-42D9-B238-AADC013C2D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/>
              <a:t>a) obchodní firmu nebo jméno a příjmení, popřípadě název, dodatek ke jménu a příjmení nebo názvu, sídlo nebo místo podnikání plátce, který uskutečňuje plnění,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/>
              <a:t>b) daňové identifikační číslo plátce, který uskutečňuje plnění, 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C9DEF717-C418-4070-B512-8647ABC917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4B82F780-F8F1-458E-892B-8A0A2661F3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c) obchodní firmu nebo jméno a příjmení, popřípadě název, dodatek ke jménu a příjmení nebo názvu, sídlo nebo místo podnikání osoby, pro kterou se uskutečňuje plnění,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d) daňové identifikační číslo, pokud je osoba, pro kterou se uskutečňuje plnění, plátcem,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e) evidenční číslo daňového dokladu,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/>
          </a:p>
          <a:p>
            <a:pPr eaLnBrk="1" hangingPunct="1"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942B5DE6-2977-4565-8462-976B609C35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/>
              <a:t>Běžný daňový doklad musí obsahovat</a:t>
            </a:r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984B2E59-6FA0-4E57-A957-AC6484BDCD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/>
              <a:t>f</a:t>
            </a:r>
            <a:r>
              <a:rPr lang="cs-CZ" altLang="cs-CZ" b="1"/>
              <a:t>) rozsah a předmět plnění,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g) datum vystavení daňového dokladu,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h) datum uskutečnění plnění nebo datum přijetí úplaty, a to ten den, který nastane dříve, pokud se liší od data vystavení daňového dokladu,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i) jednotkovou cenu bez daně, a dále slevu, pokud není obsažena v jednotkové ceně, 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236EA207-DFEA-49E9-B614-F3D7D6ECC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ED2F7FAB-2F23-4203-A253-19FFBBB1F4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/>
              <a:t>j) základ daně,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/>
              <a:t>k) základní nebo sníženou sazbu daně nebo sdělení, že se jedná o plnění osvobozené od daně, a odkaz na příslušné ustanovení tohoto zákona,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/>
              <a:t>l) výši daně zaokrouhlenou na nejbližší měnovou jednotku v oběhu, popřípadě uvedenou v haléřích-  NOVELA na celé Kč nikoli haléře.</a:t>
            </a:r>
          </a:p>
          <a:p>
            <a:pPr eaLnBrk="1" hangingPunct="1"/>
            <a:endParaRPr lang="cs-CZ" altLang="cs-CZ" b="1"/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B3A7DB7-9CDA-4196-8354-5A50F97938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altLang="cs-CZ" sz="7000" dirty="0"/>
              <a:t>Systém DPH</a:t>
            </a:r>
            <a:r>
              <a:rPr lang="cs-CZ" altLang="cs-CZ" sz="8300" dirty="0">
                <a:solidFill>
                  <a:srgbClr val="66FFFF"/>
                </a:solidFill>
              </a:rPr>
              <a:t>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E000374-5BE3-48B9-8D07-E9563E4CFC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z="4800" b="1"/>
              <a:t>nezatěžuje  důchod či majetek, ale plátce ji naopak promítá do cen zboží, služeb</a:t>
            </a:r>
            <a:r>
              <a:rPr lang="cs-CZ" altLang="cs-CZ" sz="4800" b="1">
                <a:solidFill>
                  <a:schemeClr val="hlink"/>
                </a:solidFill>
              </a:rPr>
              <a:t> </a:t>
            </a:r>
          </a:p>
          <a:p>
            <a:pPr eaLnBrk="1" hangingPunct="1"/>
            <a:r>
              <a:rPr lang="cs-CZ" altLang="cs-CZ" sz="4800" b="1" i="1" u="sng"/>
              <a:t>Univerzální</a:t>
            </a:r>
            <a:r>
              <a:rPr lang="cs-CZ" altLang="cs-CZ" sz="4800" b="1"/>
              <a:t> = zatěžuje všechny bez rozdílu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4800" b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2C7BE477-056B-489A-BE91-F4AFBBCFF8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/>
              <a:t>Odpovědnost za vystavování d.dokladů</a:t>
            </a: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F4F43EE4-4E14-459C-9184-7C07D2B81A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cs-CZ" altLang="cs-CZ" sz="2800" b="1" u="sng"/>
              <a:t>odpovídá plátce, který uskutečňuje zdanitelné plnění nebo plnění osvobozené od daně s nárokem na odpočet daně VŽDY!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cs-CZ" altLang="cs-CZ" sz="2800"/>
              <a:t>Pokud jsou na daňovém dokladu uvedena plnění s různými sazbami daně nebo zdanitelná plnění a plnění osvobozená od daně s nárokem na odpočet daně, </a:t>
            </a:r>
            <a:r>
              <a:rPr lang="cs-CZ" altLang="cs-CZ" sz="2800" u="sng"/>
              <a:t>musí být na tomto dokladu uvedeny základy daně a výše daně odděleně podle stanovených sazeb nebo osvobození od daně.</a:t>
            </a:r>
            <a:r>
              <a:rPr lang="cs-CZ" altLang="cs-CZ" sz="2800"/>
              <a:t>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cs-CZ" altLang="cs-CZ" sz="2800" u="sng"/>
              <a:t>daňový doklad vystaven v cizím jazyce</a:t>
            </a:r>
            <a:r>
              <a:rPr lang="cs-CZ" altLang="cs-CZ" sz="2800"/>
              <a:t>, je plátce, nebo os. vystavující doklad povinna na žádost správce daně zajistit jeho překlad do českého jazyka.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F7CCAF3-3B7D-4E30-84D4-904DEA440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Pravidla pro uplatnění DPH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28A954A9-7055-4B92-B889-A4CE34C1D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cs-CZ" altLang="cs-CZ" b="1"/>
              <a:t>Nutno rozlišení 3 zón</a:t>
            </a:r>
            <a:r>
              <a:rPr lang="cs-CZ" altLang="cs-CZ"/>
              <a:t>: místo zdanitelného plnění- tj. v místě,kde je plnění uskutečněno</a:t>
            </a:r>
          </a:p>
          <a:p>
            <a:pPr marL="609600" indent="-609600">
              <a:buNone/>
            </a:pPr>
            <a:endParaRPr lang="cs-CZ" altLang="cs-CZ"/>
          </a:p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cs-CZ" altLang="cs-CZ"/>
              <a:t>Tuzemsko</a:t>
            </a:r>
          </a:p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cs-CZ" altLang="cs-CZ"/>
              <a:t>Jiné členské státy EU – INTRAKOMUNITÁRNÍ plnění-komunitární </a:t>
            </a:r>
          </a:p>
          <a:p>
            <a:pPr marL="609600" indent="-609600">
              <a:buFont typeface="Arial" panose="020B0604020202020204" pitchFamily="34" charset="0"/>
              <a:buAutoNum type="arabicPeriod"/>
            </a:pPr>
            <a:r>
              <a:rPr lang="cs-CZ" altLang="cs-CZ"/>
              <a:t>Zbytek světa – třetí země -zahraniční osoby</a:t>
            </a:r>
          </a:p>
          <a:p>
            <a:pPr marL="609600" indent="-609600"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C230630-5DC6-4997-8AC6-7CA46D93D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Pravidla pro uplatnění DPH</a:t>
            </a:r>
            <a:br>
              <a:rPr lang="cs-CZ" altLang="cs-CZ" dirty="0"/>
            </a:br>
            <a:r>
              <a:rPr lang="cs-CZ" altLang="cs-CZ" dirty="0"/>
              <a:t>		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87EEFFA-B138-4A5E-B4A7-987AD4E56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cs-CZ" altLang="cs-CZ" dirty="0"/>
              <a:t>Nutno určit </a:t>
            </a:r>
            <a:r>
              <a:rPr lang="cs-CZ" altLang="cs-CZ" i="1" u="sng" dirty="0"/>
              <a:t>místo </a:t>
            </a:r>
            <a:r>
              <a:rPr lang="cs-CZ" altLang="cs-CZ" dirty="0"/>
              <a:t>uskutečněného zdanitelného plnění, </a:t>
            </a:r>
            <a:r>
              <a:rPr lang="cs-CZ" altLang="cs-CZ" i="1" u="sng" dirty="0"/>
              <a:t>osobu</a:t>
            </a:r>
            <a:r>
              <a:rPr lang="cs-CZ" altLang="cs-CZ" dirty="0"/>
              <a:t> </a:t>
            </a:r>
            <a:r>
              <a:rPr lang="cs-CZ" altLang="cs-CZ" dirty="0" err="1"/>
              <a:t>uskuteč</a:t>
            </a:r>
            <a:r>
              <a:rPr lang="cs-CZ" altLang="cs-CZ" dirty="0"/>
              <a:t>. plnění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cs-CZ" altLang="cs-CZ" dirty="0"/>
              <a:t>Zda jde o </a:t>
            </a:r>
            <a:r>
              <a:rPr lang="cs-CZ" altLang="cs-CZ" i="1" u="sng" dirty="0"/>
              <a:t>předmět</a:t>
            </a:r>
            <a:r>
              <a:rPr lang="cs-CZ" altLang="cs-CZ" dirty="0"/>
              <a:t> </a:t>
            </a:r>
            <a:r>
              <a:rPr lang="cs-CZ" altLang="cs-CZ" dirty="0" err="1"/>
              <a:t>zd</a:t>
            </a:r>
            <a:r>
              <a:rPr lang="cs-CZ" altLang="cs-CZ" dirty="0"/>
              <a:t>. </a:t>
            </a:r>
            <a:r>
              <a:rPr lang="cs-CZ" altLang="cs-CZ" dirty="0" err="1"/>
              <a:t>plnení</a:t>
            </a:r>
            <a:endParaRPr lang="cs-CZ" altLang="cs-CZ" dirty="0"/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cs-CZ" altLang="cs-CZ" dirty="0"/>
              <a:t>A zda vznikla </a:t>
            </a:r>
            <a:r>
              <a:rPr lang="cs-CZ" altLang="cs-CZ" i="1" u="sng" dirty="0"/>
              <a:t>daňová povinnost </a:t>
            </a:r>
            <a:r>
              <a:rPr lang="cs-CZ" altLang="cs-CZ" dirty="0"/>
              <a:t>a 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cs-CZ" altLang="cs-CZ" dirty="0"/>
              <a:t>Který stát je státem plnění tzn. </a:t>
            </a:r>
            <a:r>
              <a:rPr lang="cs-CZ" altLang="cs-CZ" i="1" u="sng" dirty="0"/>
              <a:t>ve kterém státě se daň vybere?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endParaRPr lang="cs-CZ" altLang="cs-CZ" dirty="0"/>
          </a:p>
          <a:p>
            <a:pPr marL="274320" indent="-274320">
              <a:spcBef>
                <a:spcPts val="580"/>
              </a:spcBef>
              <a:buFontTx/>
              <a:buChar char="-"/>
              <a:defRPr/>
            </a:pPr>
            <a:r>
              <a:rPr lang="cs-CZ" altLang="cs-CZ" b="1" u="sng" dirty="0"/>
              <a:t>Princip země původu</a:t>
            </a:r>
            <a:r>
              <a:rPr lang="cs-CZ" altLang="cs-CZ" dirty="0"/>
              <a:t>   ZEMĚ dodávající</a:t>
            </a:r>
            <a:endParaRPr lang="cs-CZ" altLang="cs-CZ" b="1" u="sng" dirty="0"/>
          </a:p>
          <a:p>
            <a:pPr marL="274320" indent="-274320">
              <a:spcBef>
                <a:spcPts val="580"/>
              </a:spcBef>
              <a:buFontTx/>
              <a:buChar char="-"/>
              <a:defRPr/>
            </a:pPr>
            <a:r>
              <a:rPr lang="cs-CZ" altLang="cs-CZ" b="1" u="sng" dirty="0"/>
              <a:t>Princip země spotřeby</a:t>
            </a:r>
            <a:r>
              <a:rPr lang="cs-CZ" altLang="cs-CZ" dirty="0"/>
              <a:t> -určení  ZEMĚ dodání</a:t>
            </a:r>
          </a:p>
          <a:p>
            <a:pPr marL="0" indent="0" algn="ctr">
              <a:spcBef>
                <a:spcPts val="580"/>
              </a:spcBef>
              <a:buNone/>
              <a:defRPr/>
            </a:pPr>
            <a:r>
              <a:rPr lang="cs-CZ" altLang="cs-CZ" b="1" u="sng" dirty="0">
                <a:solidFill>
                  <a:srgbClr val="FF0000"/>
                </a:solidFill>
              </a:rPr>
              <a:t>DAŇ je vybrána ale pouze jednou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197AF4F7-E476-4A5C-938A-FBF11A385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/>
              <a:t>Princip země původu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CD618FA3-9B6B-412A-9BF0-B6C3C995E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/>
              <a:t>Čl. státu EU- odkud se zboží dodává nebo   služba poskytuje, se </a:t>
            </a:r>
            <a:r>
              <a:rPr lang="cs-CZ" altLang="cs-CZ" b="1" u="sng"/>
              <a:t>daň vybere ve státě ze kterého se zboží dodává nebo služba poskytuje-</a:t>
            </a:r>
          </a:p>
          <a:p>
            <a:pPr eaLnBrk="1" hangingPunct="1"/>
            <a:endParaRPr lang="cs-CZ" altLang="cs-CZ" b="1" u="sng"/>
          </a:p>
          <a:p>
            <a:pPr eaLnBrk="1" hangingPunct="1"/>
            <a:r>
              <a:rPr lang="cs-CZ" altLang="cs-CZ" b="1" u="sng"/>
              <a:t>sazby</a:t>
            </a:r>
            <a:r>
              <a:rPr lang="cs-CZ" altLang="cs-CZ"/>
              <a:t> a pravidla DPH platná pro tuto zemi</a:t>
            </a:r>
          </a:p>
          <a:p>
            <a:pPr eaLnBrk="1" hangingPunct="1"/>
            <a:r>
              <a:rPr lang="cs-CZ" altLang="cs-CZ"/>
              <a:t>Princip nejjednodušší-tuzemský model</a:t>
            </a:r>
          </a:p>
          <a:p>
            <a:pPr eaLnBrk="1" hangingPunct="1"/>
            <a:r>
              <a:rPr lang="cs-CZ" altLang="cs-CZ"/>
              <a:t>Ve státě, </a:t>
            </a:r>
            <a:r>
              <a:rPr lang="cs-CZ" altLang="cs-CZ" b="1"/>
              <a:t>kde se spotřebovává plnění, přichází o výnos DPH- </a:t>
            </a:r>
            <a:r>
              <a:rPr lang="cs-CZ" altLang="cs-CZ"/>
              <a:t>plátce přijímající plnění uplatňuje ODPOČET daně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7CD43E-5424-41BE-B744-9475276FF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Výběr DPH podle principu země původu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A4317D-A2B4-4879-A710-23149714D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580"/>
              </a:spcBef>
              <a:buNone/>
              <a:defRPr/>
            </a:pPr>
            <a:r>
              <a:rPr lang="cs-CZ" altLang="cs-CZ" b="1" dirty="0"/>
              <a:t>            stát A 25%                 stát B 21%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cs-CZ" altLang="cs-CZ" b="1" dirty="0"/>
              <a:t>  daň na výstupu 25%     odpočet daně 25%</a:t>
            </a:r>
            <a:endParaRPr lang="cs-CZ" dirty="0"/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cs-CZ" dirty="0"/>
              <a:t>Stát B nemohl vybrat daň, ale musel uznat odpočet daně.</a:t>
            </a:r>
          </a:p>
          <a:p>
            <a:pPr marL="0" indent="0">
              <a:spcBef>
                <a:spcPts val="580"/>
              </a:spcBef>
              <a:buNone/>
              <a:defRPr/>
            </a:pPr>
            <a:endParaRPr lang="cs-CZ" dirty="0"/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cs-CZ" dirty="0"/>
              <a:t>Stát A daňový výnos 25%, stát B 25% se d. výnos snížil, a to ještě ve vyšší sazbě oproti 21% a to vzhledem k tomu, že ve státě A je sazba 25%.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cs-CZ" dirty="0"/>
              <a:t>Tento mechanizmus se uplatňuje především vůči konečnému spotřebiteli-turistický ruch.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cs-CZ" i="1" dirty="0">
                <a:solidFill>
                  <a:srgbClr val="0070C0"/>
                </a:solidFill>
              </a:rPr>
              <a:t>Do budoucna využití větší- přeúčtování výnosů.</a:t>
            </a:r>
          </a:p>
          <a:p>
            <a:pPr marL="0" indent="0">
              <a:spcBef>
                <a:spcPts val="580"/>
              </a:spcBef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DB6E6785-3FE5-4152-A84F-A333D331B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/>
              <a:t>Princip země spotřeby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E48AD2D0-7A87-4174-A796-FBB89FE79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>
              <a:lnSpc>
                <a:spcPct val="9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cs-CZ" altLang="cs-CZ" sz="2800" b="1" u="sng" dirty="0"/>
              <a:t>Stát původu plnění</a:t>
            </a:r>
            <a:r>
              <a:rPr lang="cs-CZ" altLang="cs-CZ" sz="2800" dirty="0"/>
              <a:t>    x  </a:t>
            </a:r>
            <a:r>
              <a:rPr lang="cs-CZ" altLang="cs-CZ" sz="2800" b="1" u="sng" dirty="0"/>
              <a:t>Stát  určení</a:t>
            </a:r>
          </a:p>
          <a:p>
            <a:pPr marL="0" indent="0">
              <a:lnSpc>
                <a:spcPct val="90000"/>
              </a:lnSpc>
              <a:spcBef>
                <a:spcPts val="580"/>
              </a:spcBef>
              <a:buNone/>
              <a:defRPr/>
            </a:pPr>
            <a:r>
              <a:rPr lang="cs-CZ" altLang="cs-CZ" sz="2800" b="1" dirty="0"/>
              <a:t>        </a:t>
            </a:r>
            <a:r>
              <a:rPr lang="cs-CZ" altLang="cs-CZ" sz="1400" b="1" dirty="0"/>
              <a:t>stát poskytovatele                                  </a:t>
            </a:r>
            <a:r>
              <a:rPr lang="cs-CZ" altLang="cs-CZ" sz="1400" b="1" u="sng" dirty="0"/>
              <a:t>(spotřeby</a:t>
            </a:r>
            <a:r>
              <a:rPr lang="cs-CZ" altLang="cs-CZ" sz="1400" dirty="0"/>
              <a:t>)  stát příjemce</a:t>
            </a:r>
          </a:p>
          <a:p>
            <a:pPr marL="274320" indent="-274320">
              <a:lnSpc>
                <a:spcPct val="90000"/>
              </a:lnSpc>
              <a:spcBef>
                <a:spcPts val="580"/>
              </a:spcBef>
              <a:buNone/>
              <a:defRPr/>
            </a:pPr>
            <a:r>
              <a:rPr lang="cs-CZ" altLang="cs-CZ" sz="2800" dirty="0"/>
              <a:t>není zdanit. plnění         zdanitelné plnění </a:t>
            </a:r>
          </a:p>
          <a:p>
            <a:pPr marL="274320" indent="-274320">
              <a:lnSpc>
                <a:spcPct val="90000"/>
              </a:lnSpc>
              <a:spcBef>
                <a:spcPts val="580"/>
              </a:spcBef>
              <a:buNone/>
              <a:defRPr/>
            </a:pPr>
            <a:r>
              <a:rPr lang="cs-CZ" altLang="cs-CZ" sz="2800" dirty="0"/>
              <a:t>     </a:t>
            </a:r>
            <a:r>
              <a:rPr lang="cs-CZ" altLang="cs-CZ" sz="1800" dirty="0"/>
              <a:t>nevybere se daň</a:t>
            </a:r>
            <a:r>
              <a:rPr lang="cs-CZ" altLang="cs-CZ" sz="2800" dirty="0"/>
              <a:t>                   </a:t>
            </a:r>
            <a:r>
              <a:rPr lang="cs-CZ" altLang="cs-CZ" sz="2800" dirty="0" err="1"/>
              <a:t>DAŇ</a:t>
            </a:r>
            <a:r>
              <a:rPr lang="cs-CZ" altLang="cs-CZ" sz="2800" dirty="0"/>
              <a:t> dle sazby</a:t>
            </a:r>
          </a:p>
          <a:p>
            <a:pPr marL="274320" indent="-274320">
              <a:lnSpc>
                <a:spcPct val="90000"/>
              </a:lnSpc>
              <a:spcBef>
                <a:spcPts val="580"/>
              </a:spcBef>
              <a:buNone/>
              <a:defRPr/>
            </a:pPr>
            <a:r>
              <a:rPr lang="cs-CZ" altLang="cs-CZ" sz="2800" dirty="0"/>
              <a:t>Stát, kam plnění směřuje , kde je spotřebováno rozhoduje o tom, zda se daň vybere a zda jde o </a:t>
            </a:r>
            <a:r>
              <a:rPr lang="cs-CZ" altLang="cs-CZ" sz="2800" dirty="0" err="1"/>
              <a:t>zd</a:t>
            </a:r>
            <a:r>
              <a:rPr lang="cs-CZ" altLang="cs-CZ" sz="2800" dirty="0"/>
              <a:t>. plnění.</a:t>
            </a:r>
          </a:p>
          <a:p>
            <a:pPr marL="274320" indent="-274320">
              <a:lnSpc>
                <a:spcPct val="90000"/>
              </a:lnSpc>
              <a:spcBef>
                <a:spcPts val="580"/>
              </a:spcBef>
              <a:buNone/>
              <a:defRPr/>
            </a:pPr>
            <a:r>
              <a:rPr lang="cs-CZ" altLang="cs-CZ" sz="2800" dirty="0"/>
              <a:t>VÝHODY: daň je vybrána –nárok na odpočet, </a:t>
            </a:r>
          </a:p>
          <a:p>
            <a:pPr marL="274320" indent="-274320">
              <a:lnSpc>
                <a:spcPct val="90000"/>
              </a:lnSpc>
              <a:spcBef>
                <a:spcPts val="580"/>
              </a:spcBef>
              <a:buNone/>
              <a:defRPr/>
            </a:pPr>
            <a:r>
              <a:rPr lang="cs-CZ" altLang="cs-CZ" sz="2800" dirty="0"/>
              <a:t>              má stát spotřeby, nemusí docházet   </a:t>
            </a:r>
          </a:p>
          <a:p>
            <a:pPr marL="274320" indent="-274320">
              <a:lnSpc>
                <a:spcPct val="90000"/>
              </a:lnSpc>
              <a:spcBef>
                <a:spcPts val="580"/>
              </a:spcBef>
              <a:buNone/>
              <a:defRPr/>
            </a:pPr>
            <a:r>
              <a:rPr lang="cs-CZ" altLang="cs-CZ" sz="2800" dirty="0"/>
              <a:t>              k dalšímu přeúčtování</a:t>
            </a:r>
          </a:p>
          <a:p>
            <a:pPr marL="274320" indent="-274320">
              <a:lnSpc>
                <a:spcPct val="90000"/>
              </a:lnSpc>
              <a:spcBef>
                <a:spcPts val="580"/>
              </a:spcBef>
              <a:buNone/>
              <a:defRPr/>
            </a:pPr>
            <a:r>
              <a:rPr lang="cs-CZ" altLang="cs-CZ" sz="2800" dirty="0"/>
              <a:t>NEVÝHODY – najít osobu plátce, která odvede daň  - daňové úniky</a:t>
            </a:r>
          </a:p>
          <a:p>
            <a:pPr marL="274320" indent="-274320">
              <a:lnSpc>
                <a:spcPct val="90000"/>
              </a:lnSpc>
              <a:spcBef>
                <a:spcPts val="580"/>
              </a:spcBef>
              <a:buNone/>
              <a:defRPr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Nadpis 1">
            <a:extLst>
              <a:ext uri="{FF2B5EF4-FFF2-40B4-BE49-F238E27FC236}">
                <a16:creationId xmlns:a16="http://schemas.microsoft.com/office/drawing/2014/main" id="{46FD1A5E-93B9-4E79-8780-4642427A1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/>
              <a:t>Princip země spotřeby</a:t>
            </a:r>
          </a:p>
        </p:txBody>
      </p:sp>
      <p:sp>
        <p:nvSpPr>
          <p:cNvPr id="133123" name="Zástupný symbol pro obsah 2">
            <a:extLst>
              <a:ext uri="{FF2B5EF4-FFF2-40B4-BE49-F238E27FC236}">
                <a16:creationId xmlns:a16="http://schemas.microsoft.com/office/drawing/2014/main" id="{186C6ADC-CDDA-45F4-919B-073A0417C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>
                <a:solidFill>
                  <a:srgbClr val="0070C0"/>
                </a:solidFill>
              </a:rPr>
              <a:t>Důležité rozlišit: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 u="sng"/>
              <a:t>os. příjemce plátce</a:t>
            </a:r>
            <a:r>
              <a:rPr lang="cs-CZ" altLang="cs-CZ" sz="2800"/>
              <a:t>-přizná, odvede daň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 u="sng"/>
              <a:t>není plátce</a:t>
            </a:r>
            <a:r>
              <a:rPr lang="cs-CZ" altLang="cs-CZ" sz="2800"/>
              <a:t>- povinnost stát se plátce, odvést daň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 u="sng"/>
              <a:t>Dodavatel x poskytovatel-</a:t>
            </a:r>
            <a:r>
              <a:rPr lang="cs-CZ" altLang="cs-CZ" sz="2800"/>
              <a:t> osoba, která má provozovnu ve státě původu – povinnost registrace v jiném čl. st.EU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8787CA-D0B1-4D0D-88AB-A06E1748E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Příklad dodání zboží do jiného čl. státu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578FC8-F9B9-4FC9-A83F-1B55FD1EB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cs-CZ" b="1" u="sng" dirty="0"/>
              <a:t>Stát dodavatele           Stát příjemce    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cs-CZ" dirty="0"/>
              <a:t>     plátce DPH               os. registrovaná k dani  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cs-CZ" dirty="0"/>
              <a:t>     dodání zboží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cs-CZ" dirty="0"/>
              <a:t>     místo plnění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cs-CZ" dirty="0"/>
              <a:t>     </a:t>
            </a:r>
            <a:r>
              <a:rPr lang="cs-CZ" i="1" u="sng" dirty="0" err="1"/>
              <a:t>osvob</a:t>
            </a:r>
            <a:r>
              <a:rPr lang="cs-CZ" i="1" u="sng" dirty="0"/>
              <a:t>. plnění s </a:t>
            </a:r>
            <a:r>
              <a:rPr lang="cs-CZ" i="1" u="sng" dirty="0" err="1"/>
              <a:t>nár</a:t>
            </a:r>
            <a:r>
              <a:rPr lang="cs-CZ" i="1" u="sng" dirty="0"/>
              <a:t>. na odpočet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cs-CZ" dirty="0"/>
              <a:t>Místo plnění= místo, kde začíná přeprava, ale ne vždy se daň v tomto státě vybere, podmínkou je, že příjemce je registrován k DPH-plátce- PRINCIP SPOTŘEBY, místo plnění je  u dodavatele, ale aby daň nebyla vybrána, stanoví se pravidlo OSVOBOZENÉ PLNĚNÍ s </a:t>
            </a:r>
            <a:r>
              <a:rPr lang="cs-CZ" dirty="0" err="1"/>
              <a:t>NnO</a:t>
            </a:r>
            <a:endParaRPr lang="cs-CZ" dirty="0"/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cs-CZ" dirty="0"/>
              <a:t>                            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F217ED-548D-44DD-88E7-A63B00D96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Pořízení zboží z jiného členského státu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004833-60A9-4155-A34E-2A25FDA02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cs-CZ" b="1" u="sng" dirty="0"/>
              <a:t>Stát dodavatele           Stát příjemce    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cs-CZ" dirty="0"/>
              <a:t>   dodavatel plátce          osoba </a:t>
            </a:r>
            <a:r>
              <a:rPr lang="cs-CZ" dirty="0" err="1"/>
              <a:t>reg</a:t>
            </a:r>
            <a:r>
              <a:rPr lang="cs-CZ" dirty="0"/>
              <a:t>. k dani 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cs-CZ" dirty="0"/>
              <a:t>   místo plnění                 místo plnění 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cs-CZ" dirty="0"/>
              <a:t>   dodání zboží                 pořízení zboží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cs-CZ" dirty="0"/>
              <a:t>   osvobozené plnění        zdanitelné plnění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cs-CZ" dirty="0"/>
              <a:t>   s </a:t>
            </a:r>
            <a:r>
              <a:rPr lang="cs-CZ" dirty="0" err="1"/>
              <a:t>nár</a:t>
            </a:r>
            <a:r>
              <a:rPr lang="cs-CZ" dirty="0"/>
              <a:t>. na odpočet     </a:t>
            </a:r>
          </a:p>
          <a:p>
            <a:pPr marL="0" indent="0">
              <a:spcBef>
                <a:spcPts val="580"/>
              </a:spcBef>
              <a:buNone/>
              <a:defRPr/>
            </a:pPr>
            <a:endParaRPr lang="cs-CZ" dirty="0"/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cs-CZ" dirty="0"/>
              <a:t>Plátce uplatňuje DPH na vstupu </a:t>
            </a:r>
            <a:r>
              <a:rPr lang="cs-CZ"/>
              <a:t>i výstupu</a:t>
            </a:r>
            <a:endParaRPr lang="cs-CZ" dirty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E33277CA-C962-41AB-A460-2B930AE3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 err="1"/>
              <a:t>NovelY</a:t>
            </a:r>
            <a:r>
              <a:rPr lang="cs-CZ" altLang="cs-CZ" dirty="0"/>
              <a:t> DPH 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4F20975B-860E-441D-A5BF-90A110AE5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cs-CZ" altLang="cs-CZ" sz="1800" u="sng" dirty="0"/>
              <a:t>Nárok na odpočet DPH</a:t>
            </a:r>
            <a:endParaRPr lang="cs-CZ" altLang="cs-CZ" sz="1800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cs-CZ" altLang="cs-CZ" sz="1800" dirty="0"/>
              <a:t>            Plátci daně budou moci uplatnit nárok na odpočet nejdříve v okamžiku, kdy budou mít k dispozici daňový doklad. 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cs-CZ" altLang="cs-CZ" sz="1800" dirty="0"/>
              <a:t> 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cs-CZ" altLang="cs-CZ" sz="1800" u="sng" dirty="0"/>
              <a:t>Vrácení DPH u nedobytných pohledávek</a:t>
            </a:r>
            <a:endParaRPr lang="cs-CZ" altLang="cs-CZ" sz="1800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cs-CZ" altLang="cs-CZ" sz="1800" dirty="0"/>
              <a:t>Plátci DPH budou mít možnost v případě nedobytných pohledávek provést opravu DPH a snížit tak svoji daňovou povinnost. Okruh pohledávek, kterých se navrhovaná úprava týká, je však relativně omezený. Jedná se o pohledávky, které vznikly nejpozději šest měsíců před rozhodnutím soudu o úpadku a které byly řádně přihlášeny a uznány soudem. </a:t>
            </a:r>
            <a:endParaRPr lang="cs-CZ" altLang="cs-CZ" sz="1800" u="sng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cs-CZ" altLang="cs-CZ" sz="1800" u="sng" dirty="0"/>
              <a:t>Režim přenesení daňové povinnosti u některých lokálních plnění</a:t>
            </a:r>
            <a:endParaRPr lang="cs-CZ" altLang="cs-CZ" sz="1800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cs-CZ" altLang="cs-CZ" sz="1800" dirty="0"/>
              <a:t>Z důvodu zamezení daňovým únikům novela zavádí uplatnění tzv. mechanismu reverse-</a:t>
            </a:r>
            <a:r>
              <a:rPr lang="cs-CZ" altLang="cs-CZ" sz="1800" dirty="0" err="1"/>
              <a:t>charge</a:t>
            </a:r>
            <a:r>
              <a:rPr lang="cs-CZ" altLang="cs-CZ" sz="1800" dirty="0"/>
              <a:t> (přenesení daňové povinnosti na odběratele) u některých lokálních plnění (dodání stavebních a montážních prací, dodání šrotu a odpadu, obchodování s emisními povolenkami). 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cs-CZ" altLang="cs-CZ" sz="1800" u="sng" dirty="0"/>
              <a:t>Ručení za odvod DPH</a:t>
            </a:r>
            <a:endParaRPr lang="cs-CZ" altLang="cs-CZ" sz="1800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cs-CZ" altLang="cs-CZ" sz="1800" dirty="0"/>
              <a:t>Novela obsahuje zcela nový institut ručení odběratele (plátce DPH) za odvedení daně dodavatelem.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69BB02E-A9E6-4104-8C86-9C7D543564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altLang="cs-CZ" sz="7700" dirty="0"/>
              <a:t>Systém DPH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41451B6-0BD8-47FA-8D76-556B18F301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cs-CZ" altLang="cs-CZ" sz="4800" b="1"/>
              <a:t>Uplatňování DPH od roku 1993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cs-CZ" altLang="cs-CZ" sz="4800" b="1"/>
              <a:t>Nový systém rok 2004-vstup ČR do EU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cs-CZ" altLang="cs-CZ" sz="4800" b="1"/>
              <a:t>   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cs-CZ" altLang="cs-CZ" sz="4000" b="1">
                <a:solidFill>
                  <a:srgbClr val="FFFF00"/>
                </a:solidFill>
              </a:rPr>
              <a:t>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E709EDEC-4A17-4953-A261-BB7EE33D2C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altLang="cs-CZ" sz="7000" dirty="0"/>
              <a:t>Systém DPH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55EFFB28-401D-4F07-9AAD-497525F000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03312" y="2052918"/>
            <a:ext cx="8946541" cy="4574125"/>
          </a:xfrm>
        </p:spPr>
        <p:txBody>
          <a:bodyPr>
            <a:normAutofit lnSpcReduction="10000"/>
          </a:bodyPr>
          <a:lstStyle/>
          <a:p>
            <a:pPr marL="609600" indent="-609600">
              <a:spcBef>
                <a:spcPts val="580"/>
              </a:spcBef>
              <a:buNone/>
              <a:defRPr/>
            </a:pPr>
            <a:r>
              <a:rPr lang="cs-CZ" altLang="cs-CZ" sz="41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Trvalá výjimka</a:t>
            </a:r>
            <a:r>
              <a:rPr lang="cs-CZ" altLang="cs-CZ" sz="4100" dirty="0">
                <a:solidFill>
                  <a:srgbClr val="FFFF00"/>
                </a:solidFill>
              </a:rPr>
              <a:t> </a:t>
            </a:r>
            <a:r>
              <a:rPr lang="cs-CZ" altLang="cs-CZ" sz="4100" dirty="0"/>
              <a:t>? </a:t>
            </a:r>
          </a:p>
          <a:p>
            <a:pPr marL="609600" indent="-609600">
              <a:spcBef>
                <a:spcPts val="580"/>
              </a:spcBef>
              <a:buFontTx/>
              <a:buAutoNum type="arabicPeriod"/>
              <a:defRPr/>
            </a:pPr>
            <a:r>
              <a:rPr lang="cs-CZ" altLang="cs-CZ" sz="4100" b="1" dirty="0"/>
              <a:t>povinná registrace k DPH</a:t>
            </a:r>
          </a:p>
          <a:p>
            <a:pPr marL="609600" indent="-609600">
              <a:spcBef>
                <a:spcPts val="580"/>
              </a:spcBef>
              <a:buNone/>
              <a:defRPr/>
            </a:pPr>
            <a:r>
              <a:rPr lang="cs-CZ" altLang="cs-CZ" sz="4100" b="1" dirty="0"/>
              <a:t>     výše obratu 1 000 000,- Kč</a:t>
            </a:r>
          </a:p>
          <a:p>
            <a:pPr marL="609600" indent="-609600">
              <a:spcBef>
                <a:spcPts val="580"/>
              </a:spcBef>
              <a:buNone/>
              <a:defRPr/>
            </a:pPr>
            <a:r>
              <a:rPr lang="cs-CZ" altLang="cs-CZ" sz="4100" b="1" dirty="0"/>
              <a:t>2. Výjimky pro ČR dočasná: </a:t>
            </a:r>
          </a:p>
          <a:p>
            <a:pPr marL="609600" indent="-609600">
              <a:spcBef>
                <a:spcPts val="580"/>
              </a:spcBef>
              <a:buNone/>
              <a:defRPr/>
            </a:pPr>
            <a:r>
              <a:rPr lang="cs-CZ" altLang="cs-CZ" sz="4100" b="1" dirty="0"/>
              <a:t>    snížená sazba 15%-teplo, chlad, stavby a objekty k sociálního bydlení</a:t>
            </a:r>
            <a:endParaRPr lang="cs-CZ" altLang="cs-CZ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>
            <a:extLst>
              <a:ext uri="{FF2B5EF4-FFF2-40B4-BE49-F238E27FC236}">
                <a16:creationId xmlns:a16="http://schemas.microsoft.com/office/drawing/2014/main" id="{F4CBE374-A1E2-4EBE-A26D-E3EB0CAF0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476250"/>
            <a:ext cx="8229600" cy="13716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altLang="cs-CZ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NÁHLED DO HISTORIE DPH</a:t>
            </a:r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D6856646-3A73-4066-86D6-28BEB9FBB2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0070" y="1585619"/>
            <a:ext cx="9378034" cy="4530725"/>
          </a:xfrm>
        </p:spPr>
        <p:txBody>
          <a:bodyPr>
            <a:normAutofit/>
          </a:bodyPr>
          <a:lstStyle/>
          <a:p>
            <a:pPr marL="274320" indent="-274320">
              <a:lnSpc>
                <a:spcPct val="90000"/>
              </a:lnSpc>
              <a:spcBef>
                <a:spcPts val="580"/>
              </a:spcBef>
              <a:buFont typeface="Wingdings 2"/>
              <a:buChar char=""/>
              <a:defRPr/>
            </a:pPr>
            <a:endParaRPr lang="cs-CZ" altLang="cs-CZ" dirty="0"/>
          </a:p>
          <a:p>
            <a:pPr marL="274320" indent="-274320">
              <a:lnSpc>
                <a:spcPct val="90000"/>
              </a:lnSpc>
              <a:spcBef>
                <a:spcPts val="580"/>
              </a:spcBef>
              <a:buFont typeface="Wingdings 2"/>
              <a:buChar char=""/>
              <a:defRPr/>
            </a:pPr>
            <a:r>
              <a:rPr lang="cs-CZ" altLang="cs-CZ" dirty="0"/>
              <a:t> </a:t>
            </a:r>
            <a:r>
              <a:rPr lang="cs-CZ" altLang="cs-CZ" sz="4000" b="1" dirty="0"/>
              <a:t>zavedení v r. 1953 Michigan</a:t>
            </a:r>
          </a:p>
          <a:p>
            <a:pPr marL="274320" indent="-274320">
              <a:lnSpc>
                <a:spcPct val="90000"/>
              </a:lnSpc>
              <a:spcBef>
                <a:spcPts val="580"/>
              </a:spcBef>
              <a:buFont typeface="Wingdings 2"/>
              <a:buChar char=""/>
              <a:defRPr/>
            </a:pPr>
            <a:r>
              <a:rPr lang="cs-CZ" altLang="cs-CZ" sz="4000" b="1" dirty="0"/>
              <a:t> 1954 Francie</a:t>
            </a:r>
          </a:p>
          <a:p>
            <a:pPr marL="274320" indent="-274320">
              <a:lnSpc>
                <a:spcPct val="90000"/>
              </a:lnSpc>
              <a:spcBef>
                <a:spcPts val="580"/>
              </a:spcBef>
              <a:buFont typeface="Wingdings 2"/>
              <a:buChar char=""/>
              <a:defRPr/>
            </a:pPr>
            <a:r>
              <a:rPr lang="cs-CZ" altLang="cs-CZ" sz="4000" b="1" dirty="0"/>
              <a:t> 2  ½ 60 let  přistupují státy Evropského společenství</a:t>
            </a:r>
          </a:p>
          <a:p>
            <a:pPr marL="274320" indent="-274320">
              <a:lnSpc>
                <a:spcPct val="90000"/>
              </a:lnSpc>
              <a:spcBef>
                <a:spcPts val="580"/>
              </a:spcBef>
              <a:buFont typeface="Wingdings 2"/>
              <a:buChar char=""/>
              <a:defRPr/>
            </a:pPr>
            <a:r>
              <a:rPr lang="cs-CZ" altLang="cs-CZ" sz="4000" b="1" dirty="0"/>
              <a:t>Poslední vlna přístupu k DPH státy </a:t>
            </a:r>
            <a:r>
              <a:rPr lang="cs-CZ" altLang="cs-CZ" sz="4000" b="1" i="1" dirty="0"/>
              <a:t>střední a východní Evropy ČR a SR</a:t>
            </a:r>
            <a:r>
              <a:rPr lang="cs-CZ" altLang="cs-CZ" sz="4000" b="1" dirty="0"/>
              <a:t> s účinností k r.1993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19D90B6-F6A0-4C7C-8491-63CD7E238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 eaLnBrk="1" hangingPunct="1"/>
            <a:r>
              <a:rPr lang="cs-CZ" altLang="cs-CZ" sz="5400" u="sng" dirty="0"/>
              <a:t>Právní úprava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6EF2012-347D-4394-AA92-EF787A7CA9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3700" b="1" u="sng"/>
              <a:t>Směrnice Rady  2006/112/ES o společném systému DPH (tzv. RECAST)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cs-CZ" altLang="cs-CZ" sz="3700" b="1"/>
              <a:t>  </a:t>
            </a:r>
            <a:r>
              <a:rPr lang="cs-CZ" altLang="cs-CZ" sz="3700" b="1" u="sng"/>
              <a:t>ze dne 28.11.2006, která je platná od 1.1.2007 a nahradila tak</a:t>
            </a:r>
            <a:endParaRPr lang="cs-CZ" altLang="cs-CZ" sz="3700" b="1" u="sng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3700" b="1" u="sng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b="1"/>
              <a:t>Šestou směrnici Rady 77/388/EHS o harmonizaci právních předpisů členských států týkajících se daní z ve znění směrnice Rady 91/680/EHS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4400" b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64BC1133-CECA-466A-BDFC-2A1897BC5B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 eaLnBrk="1" hangingPunct="1"/>
            <a:r>
              <a:rPr lang="cs-CZ" altLang="cs-CZ" sz="5400" u="sng"/>
              <a:t>Právní úprava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699C1DE-B4CC-458C-9F39-A967DFAFF5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4000" b="1"/>
              <a:t>Ú.z. č. 1/1993 Sb., Ústava ČR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4000" b="1"/>
              <a:t>Ú.z. č. 2/1993 Sb., Listina základních práv a svobod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4000" b="1" u="sng"/>
              <a:t>Z.č. 235/2004 Sb., o dani z přidané hodnoty, </a:t>
            </a:r>
            <a:r>
              <a:rPr lang="cs-CZ" altLang="cs-CZ" sz="3600" b="1"/>
              <a:t>vzpzd.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600" b="1"/>
              <a:t>Z.č. 502/2012 Sb., technická novela z o DPH 2013(některá ust. </a:t>
            </a:r>
            <a:r>
              <a:rPr lang="cs-CZ" altLang="cs-CZ" sz="3600" b="1">
                <a:latin typeface="Arial" panose="020B0604020202020204" pitchFamily="34" charset="0"/>
              </a:rPr>
              <a:t>o</a:t>
            </a:r>
            <a:r>
              <a:rPr lang="cs-CZ" altLang="cs-CZ" sz="3600" b="1"/>
              <a:t>d r. 2014)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032DCB0C-88DD-4681-AAB5-8A725BF690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 eaLnBrk="1" hangingPunct="1"/>
            <a:r>
              <a:rPr lang="cs-CZ" altLang="cs-CZ" sz="4800" u="sng"/>
              <a:t>Další prameny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C0CEA22-C967-44C7-B1B6-BB26FDE8D4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3600" b="1"/>
              <a:t>Z.č. 586/1992 Sb., o daních z příjmů, vzpzd.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600" b="1"/>
              <a:t>Z.č. 563/1991 Sb., o účetnictví, vzpzd.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600" b="1"/>
              <a:t>Z.č.280/2009 Sb., daňový řád,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600" b="1" u="sng"/>
              <a:t>Z.č. 89/2012 Sb., občanský zákoník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2881599E-3AB1-4894-A2CF-36E75C511D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>
                <a:solidFill>
                  <a:schemeClr val="tx1"/>
                </a:solidFill>
              </a:rPr>
              <a:t>Terminologie NOZ do DPH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21DBD2B-792D-4076-B8A0-EC9E30368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3600"/>
              <a:t>Svěřenecký fond</a:t>
            </a:r>
          </a:p>
          <a:p>
            <a:pPr eaLnBrk="1" hangingPunct="1"/>
            <a:r>
              <a:rPr lang="cs-CZ" altLang="cs-CZ" sz="3600"/>
              <a:t>Nemovitá věc, právo stavby</a:t>
            </a:r>
          </a:p>
          <a:p>
            <a:pPr eaLnBrk="1" hangingPunct="1"/>
            <a:r>
              <a:rPr lang="cs-CZ" altLang="cs-CZ" sz="3600"/>
              <a:t>Pojem VĚC v právním smyslu</a:t>
            </a:r>
          </a:p>
          <a:p>
            <a:pPr eaLnBrk="1" hangingPunct="1"/>
            <a:r>
              <a:rPr lang="cs-CZ" altLang="cs-CZ" sz="3600"/>
              <a:t>Vzájemné darování jako protiplnění</a:t>
            </a:r>
          </a:p>
          <a:p>
            <a:pPr eaLnBrk="1" hangingPunct="1"/>
            <a:r>
              <a:rPr lang="cs-CZ" altLang="cs-CZ" sz="3600"/>
              <a:t>Absence definice domácnost</a:t>
            </a:r>
          </a:p>
          <a:p>
            <a:pPr eaLnBrk="1" hangingPunct="1"/>
            <a:r>
              <a:rPr lang="cs-CZ" altLang="cs-CZ" sz="3600"/>
              <a:t>Výměnek, společenství jmění, rodinný závod</a:t>
            </a:r>
          </a:p>
          <a:p>
            <a:pPr eaLnBrk="1" hangingPunct="1"/>
            <a:r>
              <a:rPr lang="cs-CZ" altLang="cs-CZ" sz="3600"/>
              <a:t>Podnikatelský pronájem věcí movitých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51E22FD7-3570-4508-954B-AA4F34E006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 eaLnBrk="1" hangingPunct="1"/>
            <a:r>
              <a:rPr lang="cs-CZ" altLang="cs-CZ" sz="4800" u="sng"/>
              <a:t>Další prameny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B093EB7-4804-4D52-B6A1-A38475B28D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4000" b="1"/>
          </a:p>
          <a:p>
            <a:pPr eaLnBrk="1" hangingPunct="1">
              <a:lnSpc>
                <a:spcPct val="90000"/>
              </a:lnSpc>
            </a:pPr>
            <a:r>
              <a:rPr lang="cs-CZ" altLang="cs-CZ" sz="4000" b="1"/>
              <a:t>Pokyn č. D-265 o prominutí daně z přidané hodnoty a jejího příslušenství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4000" b="1"/>
              <a:t>Z.č. 635/2004 Sb., o správních poplatcích, vzpzd.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4167130-1001-4D07-BCF8-525A7885F9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 eaLnBrk="1" hangingPunct="1"/>
            <a:r>
              <a:rPr lang="cs-CZ" altLang="cs-CZ"/>
              <a:t>Soustava daní v ČR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A929BAB-0CAD-4D91-B724-471F428F33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Přímé: </a:t>
            </a:r>
            <a:r>
              <a:rPr lang="cs-CZ" altLang="cs-CZ" dirty="0"/>
              <a:t>d. z příjmů – DPFO a DPPO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                     d. z nemovitých věcí</a:t>
            </a:r>
            <a:endParaRPr lang="cs-CZ" altLang="cs-CZ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                     d. silniční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dirty="0"/>
              <a:t>                     d. z hazardních her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/>
              <a:t>Nepřímé</a:t>
            </a:r>
            <a:r>
              <a:rPr lang="cs-CZ" altLang="cs-CZ" sz="2400" dirty="0"/>
              <a:t>:   </a:t>
            </a:r>
            <a:r>
              <a:rPr lang="cs-CZ" altLang="cs-CZ" sz="2400" b="1" dirty="0"/>
              <a:t>DPH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                       Spotřební daně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 dirty="0"/>
              <a:t>                       Ekologické x energetické daně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                                  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EFE890B5-FE2F-45FE-AC28-5EDF059690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altLang="cs-CZ" b="1" u="sng" dirty="0"/>
              <a:t>Vnitřní členění zákona </a:t>
            </a:r>
            <a:r>
              <a:rPr lang="cs-CZ" altLang="cs-CZ" b="1" dirty="0"/>
              <a:t>235/2004 Sb., o DPH</a:t>
            </a: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2A4AE2DE-F8CC-4FE7-BCC9-6A65C259BF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4400" b="1"/>
              <a:t>Obecná ustanovení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4400" b="1"/>
              <a:t>Daňové subjekty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4400" b="1"/>
              <a:t>Místo plnění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4400" b="1"/>
              <a:t>Zdanitelné plnění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4400" b="1"/>
              <a:t>Uskutečnění plnění a daň.povinnost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>
            <a:extLst>
              <a:ext uri="{FF2B5EF4-FFF2-40B4-BE49-F238E27FC236}">
                <a16:creationId xmlns:a16="http://schemas.microsoft.com/office/drawing/2014/main" id="{E542797F-6FA5-4CD1-95D5-DBFFAACD49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800" u="sng"/>
              <a:t>Vnitřní členění zákona</a:t>
            </a:r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DD03436C-7F8D-4D0B-B1B7-FD67143D68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92313" y="1916114"/>
            <a:ext cx="8229600" cy="4530725"/>
          </a:xfrm>
        </p:spPr>
        <p:txBody>
          <a:bodyPr>
            <a:normAutofit/>
          </a:bodyPr>
          <a:lstStyle/>
          <a:p>
            <a:pPr marL="609600" indent="-609600">
              <a:spcBef>
                <a:spcPts val="580"/>
              </a:spcBef>
              <a:buNone/>
              <a:defRPr/>
            </a:pPr>
            <a:r>
              <a:rPr lang="cs-CZ" altLang="cs-CZ" sz="3200" b="1" dirty="0"/>
              <a:t>6. Daňové doklady</a:t>
            </a:r>
          </a:p>
          <a:p>
            <a:pPr marL="609600" indent="-609600">
              <a:spcBef>
                <a:spcPts val="580"/>
              </a:spcBef>
              <a:buNone/>
              <a:defRPr/>
            </a:pPr>
            <a:r>
              <a:rPr lang="cs-CZ" altLang="cs-CZ" sz="3200" b="1" dirty="0"/>
              <a:t>7. Základ daně a výpočet daně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cs-CZ" altLang="cs-CZ" sz="3200" b="1" dirty="0"/>
              <a:t>8. Sazby daně a oprava sazby daně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cs-CZ" altLang="cs-CZ" sz="3200" b="1" dirty="0"/>
              <a:t>9. Osvobození od daně bez nároku na odpočet daně</a:t>
            </a:r>
          </a:p>
          <a:p>
            <a:pPr marL="609600" indent="-609600">
              <a:spcBef>
                <a:spcPts val="580"/>
              </a:spcBef>
              <a:buNone/>
              <a:defRPr/>
            </a:pPr>
            <a:r>
              <a:rPr lang="cs-CZ" altLang="cs-CZ" sz="3200" b="1" dirty="0"/>
              <a:t>10.Osvobození od daně s nárokem na odpočet   daně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098A5DBB-C6B2-4279-A9DD-AD2D439DB1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800" u="sng"/>
              <a:t>Vnitřní členění zákona</a:t>
            </a: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F8A7A329-409E-47A3-A30B-F583A231B1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4000" b="1"/>
              <a:t>11. Odpočet daně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4000" b="1"/>
              <a:t>12. Vrácení daně a prodej zboží  bez daně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4000" b="1"/>
              <a:t>13. Zvláštní režimy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4000" b="1"/>
              <a:t>14. Správa daně v tuzemsku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4000" b="1"/>
              <a:t>15. Přechodná…..</a:t>
            </a:r>
            <a:endParaRPr lang="cs-CZ" altLang="cs-CZ" sz="3600" b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C972C32B-AAFE-4C48-9C3A-8F66A07F96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b="1" dirty="0">
                <a:solidFill>
                  <a:schemeClr val="tx1"/>
                </a:solidFill>
              </a:rPr>
              <a:t>Základní konstrukční prvky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0CF4A194-1A9A-4963-99B3-ABDEB0459F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Subjekt daně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Předmět daně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Základ daně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Sazba daně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Správce daně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Zdaňovací období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Registrace, daňové přiznání a splatnost daně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7C899728-85F7-42CE-901D-79911FB31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 eaLnBrk="1" hangingPunct="1"/>
            <a:r>
              <a:rPr lang="cs-CZ" altLang="cs-CZ" b="1">
                <a:solidFill>
                  <a:schemeClr val="tx1"/>
                </a:solidFill>
              </a:rPr>
              <a:t>Korekční prvky u DPH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448DAB9-58E8-4693-8F45-B594B53D5C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spcBef>
                <a:spcPts val="580"/>
              </a:spcBef>
              <a:buFont typeface="Wingdings 2"/>
              <a:buChar char=""/>
              <a:defRPr/>
            </a:pPr>
            <a:endParaRPr lang="cs-CZ" altLang="cs-CZ" sz="2800" b="1" dirty="0"/>
          </a:p>
          <a:p>
            <a:pPr marL="274320" indent="-274320">
              <a:spcBef>
                <a:spcPts val="580"/>
              </a:spcBef>
              <a:buFont typeface="Wingdings 2"/>
              <a:buChar char=""/>
              <a:defRPr/>
            </a:pPr>
            <a:r>
              <a:rPr lang="cs-CZ" altLang="cs-CZ" sz="2800" b="1" dirty="0"/>
              <a:t>Není předmětem daně-vynětí z předmětu daně §2a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"/>
              <a:defRPr/>
            </a:pPr>
            <a:r>
              <a:rPr lang="cs-CZ" altLang="cs-CZ" sz="2800" b="1" dirty="0"/>
              <a:t>Osvobození od daně s nárokem na odpočet §63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"/>
              <a:defRPr/>
            </a:pPr>
            <a:r>
              <a:rPr lang="cs-CZ" altLang="cs-CZ" sz="2800" b="1" dirty="0"/>
              <a:t>Osvobození od daně bez nároku na odpočet §51</a:t>
            </a:r>
          </a:p>
          <a:p>
            <a:pPr marL="0" indent="0">
              <a:spcBef>
                <a:spcPts val="580"/>
              </a:spcBef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DC47CFE-C645-4C6C-BDA4-A6DB850AE1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cs-CZ" altLang="cs-CZ" sz="4800" b="1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SUBJEKTY  DPH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659FF3C0-E602-4017-BE6E-117233AEEE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>
              <a:spcBef>
                <a:spcPts val="580"/>
              </a:spcBef>
              <a:buNone/>
              <a:defRPr/>
            </a:pPr>
            <a:r>
              <a:rPr lang="cs-CZ" altLang="cs-CZ" sz="4800" b="1" dirty="0">
                <a:solidFill>
                  <a:srgbClr val="FF6600"/>
                </a:solidFill>
              </a:rPr>
              <a:t>            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cs-CZ" altLang="cs-CZ" sz="4800" b="1" dirty="0">
                <a:solidFill>
                  <a:srgbClr val="FF6600"/>
                </a:solidFill>
              </a:rPr>
              <a:t>            OPRÁVNĚNÉ-STÁT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endParaRPr lang="cs-CZ" altLang="cs-CZ" dirty="0">
              <a:solidFill>
                <a:srgbClr val="33CC33"/>
              </a:solidFill>
            </a:endParaRPr>
          </a:p>
          <a:p>
            <a:pPr marL="274320" indent="-274320">
              <a:spcBef>
                <a:spcPts val="580"/>
              </a:spcBef>
              <a:buNone/>
              <a:defRPr/>
            </a:pPr>
            <a:endParaRPr lang="cs-CZ" altLang="cs-CZ" dirty="0">
              <a:solidFill>
                <a:srgbClr val="33CC33"/>
              </a:solidFill>
            </a:endParaRP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cs-CZ" altLang="cs-CZ" sz="3000" b="1" u="sng" dirty="0"/>
              <a:t>Subjekty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endParaRPr lang="cs-CZ" altLang="cs-CZ" dirty="0">
              <a:solidFill>
                <a:srgbClr val="33CC33"/>
              </a:solidFill>
            </a:endParaRP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cs-CZ" altLang="cs-CZ" sz="4400" b="1" dirty="0">
                <a:solidFill>
                  <a:srgbClr val="FF6600"/>
                </a:solidFill>
              </a:rPr>
              <a:t>             POVINNÉ- 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cs-CZ" altLang="cs-CZ" sz="4400" b="1" dirty="0">
                <a:solidFill>
                  <a:srgbClr val="FF6600"/>
                </a:solidFill>
              </a:rPr>
              <a:t>             osoby povinné k dani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cs-CZ" altLang="cs-CZ" sz="4400" b="1" dirty="0">
                <a:solidFill>
                  <a:srgbClr val="FF6600"/>
                </a:solidFill>
              </a:rPr>
              <a:t>                                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endParaRPr lang="cs-CZ" altLang="cs-CZ" sz="4400" b="1" dirty="0">
              <a:solidFill>
                <a:srgbClr val="FF6600"/>
              </a:solidFill>
            </a:endParaRPr>
          </a:p>
        </p:txBody>
      </p:sp>
      <p:sp>
        <p:nvSpPr>
          <p:cNvPr id="37892" name="Line 4">
            <a:extLst>
              <a:ext uri="{FF2B5EF4-FFF2-40B4-BE49-F238E27FC236}">
                <a16:creationId xmlns:a16="http://schemas.microsoft.com/office/drawing/2014/main" id="{8EE4C0CA-AB2E-4E78-9B80-1E7AC94D4D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51088" y="40052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893" name="Line 7">
            <a:extLst>
              <a:ext uri="{FF2B5EF4-FFF2-40B4-BE49-F238E27FC236}">
                <a16:creationId xmlns:a16="http://schemas.microsoft.com/office/drawing/2014/main" id="{ED0C5B6B-1F83-437F-B908-18A8AB4B2C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3975" y="4149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78A5AD48-862B-40ED-AD1B-6EC53FEBED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altLang="cs-CZ" sz="4400" b="1" dirty="0"/>
              <a:t>Subjekty oprávněné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63C8567D-2B0F-4E7A-BF42-4426D28EC2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03312" y="1913642"/>
            <a:ext cx="8946541" cy="433475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b="1" dirty="0">
                <a:latin typeface="Times New Roman" panose="02020603050405020304" pitchFamily="18" charset="0"/>
              </a:rPr>
              <a:t>STÁT</a:t>
            </a:r>
            <a:r>
              <a:rPr lang="cs-CZ" altLang="cs-CZ" sz="2800" dirty="0">
                <a:latin typeface="Times New Roman" panose="02020603050405020304" pitchFamily="18" charset="0"/>
              </a:rPr>
              <a:t>-       </a:t>
            </a:r>
            <a:r>
              <a:rPr lang="cs-CZ" altLang="cs-CZ" sz="2800" b="1" dirty="0">
                <a:latin typeface="Times New Roman" panose="02020603050405020304" pitchFamily="18" charset="0"/>
              </a:rPr>
              <a:t>Ministerstvo financí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b="1" i="1" dirty="0">
                <a:latin typeface="Times New Roman" panose="02020603050405020304" pitchFamily="18" charset="0"/>
              </a:rPr>
              <a:t>                 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b="1" i="1" dirty="0">
                <a:latin typeface="Times New Roman" panose="02020603050405020304" pitchFamily="18" charset="0"/>
              </a:rPr>
              <a:t>                  </a:t>
            </a:r>
            <a:r>
              <a:rPr lang="cs-CZ" altLang="cs-CZ" sz="2800" b="1" i="1" u="sng" dirty="0" err="1">
                <a:latin typeface="Times New Roman" panose="02020603050405020304" pitchFamily="18" charset="0"/>
              </a:rPr>
              <a:t>Org</a:t>
            </a:r>
            <a:r>
              <a:rPr lang="cs-CZ" altLang="cs-CZ" sz="2800" b="1" i="1" u="sng" dirty="0">
                <a:latin typeface="Times New Roman" panose="02020603050405020304" pitchFamily="18" charset="0"/>
              </a:rPr>
              <a:t>. Finanční správy  </a:t>
            </a:r>
            <a:r>
              <a:rPr lang="cs-CZ" altLang="cs-CZ" sz="2800" b="1" dirty="0">
                <a:latin typeface="Times New Roman" panose="02020603050405020304" pitchFamily="18" charset="0"/>
              </a:rPr>
              <a:t>GFŘ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b="1" dirty="0">
                <a:latin typeface="Times New Roman" panose="02020603050405020304" pitchFamily="18" charset="0"/>
              </a:rPr>
              <a:t>                                                        Odvolací FŘ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b="1" dirty="0">
                <a:latin typeface="Times New Roman" panose="02020603050405020304" pitchFamily="18" charset="0"/>
              </a:rPr>
              <a:t>                                                        FÚ + SFÚ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b="1" i="1" u="sng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b="1" i="1" dirty="0">
                <a:latin typeface="Times New Roman" panose="02020603050405020304" pitchFamily="18" charset="0"/>
              </a:rPr>
              <a:t>                   </a:t>
            </a:r>
            <a:r>
              <a:rPr lang="cs-CZ" altLang="cs-CZ" sz="2800" b="1" i="1" u="sng" dirty="0">
                <a:latin typeface="Times New Roman" panose="02020603050405020304" pitchFamily="18" charset="0"/>
              </a:rPr>
              <a:t>Orgány celní správy</a:t>
            </a:r>
            <a:endParaRPr lang="cs-CZ" altLang="cs-CZ" sz="2800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800" b="1" dirty="0">
              <a:solidFill>
                <a:srgbClr val="FFCC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800" dirty="0">
                <a:solidFill>
                  <a:srgbClr val="FFCC00"/>
                </a:solidFill>
                <a:latin typeface="Times New Roman" panose="02020603050405020304" pitchFamily="18" charset="0"/>
              </a:rPr>
              <a:t> </a:t>
            </a:r>
            <a:r>
              <a:rPr lang="cs-CZ" altLang="cs-CZ" sz="400" dirty="0">
                <a:solidFill>
                  <a:srgbClr val="FFCC00"/>
                </a:solidFill>
              </a:rPr>
              <a:t> 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3E62C328-B871-4799-82CE-C48F47F208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altLang="cs-CZ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Subjekty povinné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3675181D-EB1A-4CF7-A8D0-E3A8E0AEDC0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985" y="1583703"/>
            <a:ext cx="10706904" cy="467443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cs-CZ" altLang="cs-CZ" sz="3200" b="1" dirty="0"/>
              <a:t>OSOBY POVINNÉ  K DANI § 5-</a:t>
            </a:r>
            <a:r>
              <a:rPr lang="cs-CZ" altLang="cs-CZ" sz="3200" b="1" dirty="0">
                <a:solidFill>
                  <a:srgbClr val="FF0000"/>
                </a:solidFill>
              </a:rPr>
              <a:t>PLÁTCE §6</a:t>
            </a:r>
          </a:p>
          <a:p>
            <a:pPr>
              <a:lnSpc>
                <a:spcPct val="70000"/>
              </a:lnSpc>
              <a:buFont typeface="Wingdings" panose="05000000000000000000" pitchFamily="2" charset="2"/>
              <a:buChar char="Ø"/>
            </a:pPr>
            <a:endParaRPr lang="cs-CZ" altLang="cs-CZ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cs-CZ" altLang="cs-CZ" sz="3200" b="1" dirty="0"/>
              <a:t>SKUPINA</a:t>
            </a:r>
            <a:endParaRPr lang="cs-CZ" altLang="cs-CZ" sz="3200" b="1" dirty="0"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Char char="Ø"/>
            </a:pPr>
            <a:endParaRPr lang="cs-CZ" altLang="cs-CZ" sz="3200" b="1" dirty="0"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cs-CZ" altLang="cs-CZ" sz="3200" b="1" dirty="0"/>
              <a:t>OSOBY IDENTIFIKOVANÉ K DANI </a:t>
            </a:r>
            <a:endParaRPr lang="cs-CZ" altLang="cs-CZ" sz="3200" b="1" dirty="0"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Char char="Ø"/>
            </a:pPr>
            <a:endParaRPr lang="cs-CZ" altLang="cs-CZ" sz="3200" b="1" dirty="0"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cs-CZ" altLang="cs-CZ" sz="3200" b="1" dirty="0"/>
              <a:t>OSOBY REGISTROVANÉ k dani v  </a:t>
            </a:r>
            <a:r>
              <a:rPr lang="cs-CZ" altLang="cs-CZ" sz="2600" b="1" dirty="0"/>
              <a:t>JINÉM ČLENSKÉM SÁTĚ EU  </a:t>
            </a:r>
            <a:endParaRPr lang="cs-CZ" altLang="cs-CZ" sz="2600" b="1" dirty="0"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Char char="Ø"/>
            </a:pPr>
            <a:endParaRPr lang="cs-CZ" altLang="cs-CZ" sz="3200" b="1" dirty="0"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cs-CZ" altLang="cs-CZ" sz="3200" b="1" dirty="0"/>
              <a:t>ZAHRANIČNÍ  OSOBA</a:t>
            </a:r>
            <a:endParaRPr lang="cs-CZ" altLang="cs-CZ" sz="3200" b="1" dirty="0"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Char char="Ø"/>
            </a:pPr>
            <a:endParaRPr lang="cs-CZ" altLang="cs-CZ" sz="3200" b="1" dirty="0"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cs-CZ" altLang="cs-CZ" sz="3200" b="1" dirty="0"/>
              <a:t>OSOBY OSVOBOZENÉ</a:t>
            </a:r>
          </a:p>
          <a:p>
            <a:pPr marL="609600" indent="-609600">
              <a:lnSpc>
                <a:spcPct val="70000"/>
              </a:lnSpc>
              <a:buNone/>
            </a:pPr>
            <a:r>
              <a:rPr lang="cs-CZ" altLang="cs-CZ" sz="2900" b="1" dirty="0"/>
              <a:t>  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>
            <a:extLst>
              <a:ext uri="{FF2B5EF4-FFF2-40B4-BE49-F238E27FC236}">
                <a16:creationId xmlns:a16="http://schemas.microsoft.com/office/drawing/2014/main" id="{0228DB95-ACC2-4763-9950-F609690068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60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PLÁTCI  DPH</a:t>
            </a: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A8541A09-471A-406E-B056-6D844511E36C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876693" y="1981200"/>
            <a:ext cx="5138345" cy="3886200"/>
          </a:xfrm>
        </p:spPr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  <a:buNone/>
            </a:pPr>
            <a:r>
              <a:rPr lang="cs-CZ" altLang="cs-CZ" sz="3200" b="1" dirty="0">
                <a:solidFill>
                  <a:srgbClr val="00FF00"/>
                </a:solidFill>
              </a:rPr>
              <a:t>    </a:t>
            </a:r>
            <a:r>
              <a:rPr lang="cs-CZ" altLang="cs-CZ" sz="3600" b="1" i="1" u="sng" dirty="0"/>
              <a:t>Osoby povinné k dani se sídlem v ČR</a:t>
            </a:r>
          </a:p>
          <a:p>
            <a:pPr marL="533400" indent="-533400">
              <a:lnSpc>
                <a:spcPct val="90000"/>
              </a:lnSpc>
              <a:buNone/>
            </a:pPr>
            <a:endParaRPr lang="cs-CZ" altLang="cs-CZ" sz="3600" b="1" i="1" u="sng" dirty="0"/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4000" b="1" dirty="0"/>
              <a:t>Ze zákona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4000" b="1" dirty="0"/>
              <a:t>Dobrovolnost</a:t>
            </a:r>
          </a:p>
          <a:p>
            <a:pPr marL="533400" indent="-533400">
              <a:lnSpc>
                <a:spcPct val="90000"/>
              </a:lnSpc>
              <a:buNone/>
            </a:pPr>
            <a:endParaRPr lang="cs-CZ" altLang="cs-CZ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7DFEF6D7-4DDF-4316-992A-81AE54E0063F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176964" y="1981200"/>
            <a:ext cx="5304883" cy="3886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4000" b="1" dirty="0">
                <a:solidFill>
                  <a:srgbClr val="FF00FF"/>
                </a:solidFill>
              </a:rPr>
              <a:t>  </a:t>
            </a:r>
            <a:r>
              <a:rPr lang="cs-CZ" altLang="cs-CZ" sz="3600" b="1" i="1" u="sng" dirty="0"/>
              <a:t>Osoby s výkonem ekonomických činností mimo ČR, ale poskytují plnění v ČR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>
            <a:extLst>
              <a:ext uri="{FF2B5EF4-FFF2-40B4-BE49-F238E27FC236}">
                <a16:creationId xmlns:a16="http://schemas.microsoft.com/office/drawing/2014/main" id="{247FFB1B-A9A3-48D5-81D3-636645FEF1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5400" b="1"/>
              <a:t>PLÁTCI ZE  ZÁKONA</a:t>
            </a: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DF94609E-8B4A-4A89-BD02-64E321976A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None/>
            </a:pPr>
            <a:r>
              <a:rPr lang="cs-CZ" altLang="cs-CZ" sz="1600">
                <a:solidFill>
                  <a:srgbClr val="66CCFF"/>
                </a:solidFill>
              </a:rPr>
              <a:t>      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3200"/>
              <a:t>„</a:t>
            </a:r>
            <a:r>
              <a:rPr lang="cs-CZ" altLang="cs-CZ" sz="3200" b="1"/>
              <a:t>Obrat“ nad limit 12 měs/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cs-CZ" altLang="cs-CZ" sz="3200" b="1"/>
              <a:t>       1 000 000,-Kč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3200" b="1"/>
              <a:t>Pořízení zboží a služby z jiného členského státu EU nebo třetí země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3200" b="1"/>
              <a:t>Příjemci služby poskytnuté osobou se sídlem mimo tuzemsko s místem plnění v ČR</a:t>
            </a:r>
            <a:endParaRPr lang="cs-CZ" altLang="cs-CZ" sz="3200" b="1">
              <a:latin typeface="Arial" panose="020B0604020202020204" pitchFamily="34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cs-CZ" altLang="cs-CZ" sz="3200" b="1" i="1" u="sng">
                <a:latin typeface="Arial" panose="020B0604020202020204" pitchFamily="34" charset="0"/>
              </a:rPr>
              <a:t>Ekonomická činnost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0E3B29C-9B28-4362-93D4-59C89A1D14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81200" y="1506539"/>
            <a:ext cx="8229600" cy="1922461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altLang="cs-CZ" sz="6200" u="sng" dirty="0"/>
              <a:t>DPH</a:t>
            </a:r>
            <a:br>
              <a:rPr lang="cs-CZ" altLang="cs-CZ" sz="6200" u="sng" dirty="0"/>
            </a:br>
            <a:r>
              <a:rPr lang="cs-CZ" altLang="cs-CZ" sz="6200" u="sng" dirty="0"/>
              <a:t>Daň z přidané hodnoty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60C1DAAB-5999-42B1-978E-F53AEDC0AB5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4292600"/>
            <a:ext cx="6400800" cy="1728788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chemeClr val="tx1"/>
                </a:solidFill>
              </a:rPr>
              <a:t>Zákon 235/2004 Sb., o dani z přidané hodnoty, </a:t>
            </a:r>
            <a:r>
              <a:rPr lang="cs-CZ" altLang="cs-CZ" b="1" dirty="0" err="1">
                <a:solidFill>
                  <a:schemeClr val="tx1"/>
                </a:solidFill>
              </a:rPr>
              <a:t>vzpzd</a:t>
            </a:r>
            <a:r>
              <a:rPr lang="cs-CZ" altLang="cs-CZ" b="1" dirty="0"/>
              <a:t>.</a:t>
            </a:r>
          </a:p>
          <a:p>
            <a:pPr eaLnBrk="1" hangingPunct="1"/>
            <a:endParaRPr lang="cs-CZ" altLang="cs-CZ" b="1" dirty="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>
            <a:extLst>
              <a:ext uri="{FF2B5EF4-FFF2-40B4-BE49-F238E27FC236}">
                <a16:creationId xmlns:a16="http://schemas.microsoft.com/office/drawing/2014/main" id="{3B14B40B-F9F7-4CFC-BF8B-AA7AE07ED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5400" b="1">
                <a:solidFill>
                  <a:srgbClr val="FF0000"/>
                </a:solidFill>
              </a:rPr>
              <a:t>Obrat = Příjmy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831D9E-3DF9-4690-8E65-454D8F22E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2400" dirty="0"/>
              <a:t>Obratem se rozumí </a:t>
            </a:r>
            <a:r>
              <a:rPr lang="cs-CZ" sz="2400" b="1" i="1" u="sng" dirty="0"/>
              <a:t>souhrn úplat bez daně, (</a:t>
            </a:r>
            <a:r>
              <a:rPr lang="cs-CZ" sz="2400" b="1" i="1" u="sng" dirty="0">
                <a:solidFill>
                  <a:srgbClr val="00B050"/>
                </a:solidFill>
              </a:rPr>
              <a:t>včetně dotace k ceně,)</a:t>
            </a:r>
            <a:r>
              <a:rPr lang="cs-CZ" sz="2400" b="1" i="1" u="sng" dirty="0"/>
              <a:t> </a:t>
            </a:r>
            <a:r>
              <a:rPr lang="cs-CZ" sz="2400" dirty="0"/>
              <a:t>které osobě povinné k dani náleží za uskutečněná plnění, kterými jsou dodání zboží a poskytnutí služby, s místem plnění v tuzemsku, jde-li o úplaty za</a:t>
            </a:r>
          </a:p>
          <a:p>
            <a:pPr marL="0" indent="0">
              <a:buNone/>
              <a:defRPr/>
            </a:pPr>
            <a:r>
              <a:rPr lang="cs-CZ" sz="2400" dirty="0"/>
              <a:t>a) zdanitelné plnění,</a:t>
            </a:r>
          </a:p>
          <a:p>
            <a:pPr marL="0" indent="0">
              <a:buNone/>
              <a:defRPr/>
            </a:pPr>
            <a:r>
              <a:rPr lang="cs-CZ" sz="2400" dirty="0"/>
              <a:t>b) plnění osvobozené od daně s nárokem na odpočet daně, nebo</a:t>
            </a:r>
          </a:p>
          <a:p>
            <a:pPr marL="0" indent="0">
              <a:buNone/>
              <a:defRPr/>
            </a:pPr>
            <a:r>
              <a:rPr lang="cs-CZ" sz="2400" dirty="0"/>
              <a:t>c) plnění osvobozené od daně bez nároku na odpočet daně jestliže nejsou doplňkovou činností uskutečňovanou příležitostně.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1D8E4497-F86B-41B9-8A7B-34EE968E6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 algn="r" eaLnBrk="1" hangingPunct="1">
              <a:defRPr/>
            </a:pPr>
            <a:br>
              <a:rPr lang="cs-CZ" altLang="cs-CZ" i="1" u="sng" dirty="0">
                <a:solidFill>
                  <a:srgbClr val="FFFF00"/>
                </a:solidFill>
              </a:rPr>
            </a:br>
            <a:br>
              <a:rPr lang="cs-CZ" altLang="cs-CZ" i="1" u="sng" dirty="0">
                <a:solidFill>
                  <a:srgbClr val="FFFF00"/>
                </a:solidFill>
                <a:latin typeface="Arial" charset="0"/>
              </a:rPr>
            </a:br>
            <a:br>
              <a:rPr lang="cs-CZ" altLang="cs-CZ" i="1" u="sng" dirty="0">
                <a:solidFill>
                  <a:srgbClr val="FFFF00"/>
                </a:solidFill>
                <a:latin typeface="Arial" charset="0"/>
              </a:rPr>
            </a:br>
            <a:br>
              <a:rPr lang="cs-CZ" altLang="cs-CZ" i="1" u="sng" dirty="0">
                <a:solidFill>
                  <a:srgbClr val="FFFF00"/>
                </a:solidFill>
                <a:latin typeface="Arial" charset="0"/>
              </a:rPr>
            </a:br>
            <a:br>
              <a:rPr lang="cs-CZ" altLang="cs-CZ" i="1" u="sng" dirty="0">
                <a:solidFill>
                  <a:srgbClr val="FFFF00"/>
                </a:solidFill>
                <a:latin typeface="Arial" charset="0"/>
              </a:rPr>
            </a:br>
            <a:br>
              <a:rPr lang="cs-CZ" altLang="cs-CZ" i="1" u="sng" dirty="0">
                <a:solidFill>
                  <a:srgbClr val="FFFF00"/>
                </a:solidFill>
                <a:latin typeface="Arial" charset="0"/>
              </a:rPr>
            </a:br>
            <a:br>
              <a:rPr lang="cs-CZ" altLang="cs-CZ" i="1" u="sng" dirty="0">
                <a:solidFill>
                  <a:srgbClr val="FFFF00"/>
                </a:solidFill>
                <a:latin typeface="Arial" charset="0"/>
              </a:rPr>
            </a:br>
            <a:br>
              <a:rPr lang="cs-CZ" altLang="cs-CZ" i="1" u="sng" dirty="0">
                <a:solidFill>
                  <a:srgbClr val="FFFF00"/>
                </a:solidFill>
                <a:latin typeface="Arial" charset="0"/>
              </a:rPr>
            </a:br>
            <a:br>
              <a:rPr lang="cs-CZ" altLang="cs-CZ" i="1" u="sng" dirty="0">
                <a:solidFill>
                  <a:srgbClr val="FFFF00"/>
                </a:solidFill>
                <a:latin typeface="Arial" charset="0"/>
              </a:rPr>
            </a:br>
            <a:br>
              <a:rPr lang="cs-CZ" altLang="cs-CZ" i="1" u="sng" dirty="0">
                <a:solidFill>
                  <a:srgbClr val="FFFF00"/>
                </a:solidFill>
                <a:latin typeface="Arial" charset="0"/>
              </a:rPr>
            </a:br>
            <a:br>
              <a:rPr lang="cs-CZ" altLang="cs-CZ" i="1" u="sng" dirty="0">
                <a:solidFill>
                  <a:srgbClr val="FFFF00"/>
                </a:solidFill>
                <a:latin typeface="Arial" charset="0"/>
              </a:rPr>
            </a:br>
            <a:br>
              <a:rPr lang="cs-CZ" altLang="cs-CZ" i="1" u="sng" dirty="0">
                <a:solidFill>
                  <a:srgbClr val="FFFF00"/>
                </a:solidFill>
                <a:latin typeface="Arial" charset="0"/>
              </a:rPr>
            </a:br>
            <a:br>
              <a:rPr lang="cs-CZ" altLang="cs-CZ" i="1" u="sng" dirty="0">
                <a:solidFill>
                  <a:srgbClr val="FFFF00"/>
                </a:solidFill>
                <a:latin typeface="Arial" charset="0"/>
              </a:rPr>
            </a:br>
            <a:br>
              <a:rPr lang="cs-CZ" altLang="cs-CZ" i="1" u="sng" dirty="0">
                <a:solidFill>
                  <a:srgbClr val="FFFF00"/>
                </a:solidFill>
                <a:latin typeface="Arial" charset="0"/>
              </a:rPr>
            </a:br>
            <a:br>
              <a:rPr lang="cs-CZ" altLang="cs-CZ" i="1" u="sng" dirty="0">
                <a:solidFill>
                  <a:srgbClr val="FFFF00"/>
                </a:solidFill>
                <a:latin typeface="Arial" charset="0"/>
              </a:rPr>
            </a:br>
            <a:r>
              <a:rPr lang="cs-CZ" altLang="cs-CZ" sz="3200" b="1" u="sng" dirty="0"/>
              <a:t>ad. 1.  OSOBY POVINNÉ  K DANI</a:t>
            </a:r>
            <a:br>
              <a:rPr lang="cs-CZ" altLang="cs-CZ" sz="3200" b="1" u="sng" dirty="0"/>
            </a:br>
            <a:endParaRPr lang="cs-CZ" altLang="cs-CZ" sz="3200" b="1" u="sng" dirty="0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D0334F04-ED09-4744-8239-8BC3D4C86D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/>
              <a:t>   </a:t>
            </a:r>
            <a:r>
              <a:rPr lang="cs-CZ" altLang="cs-CZ" sz="3200" b="1"/>
              <a:t>Osoba povinná k dani je fyzická nebo právnická osoba, která samostatně uskutečňuje </a:t>
            </a:r>
            <a:r>
              <a:rPr lang="cs-CZ" altLang="cs-CZ" sz="4400" b="1" i="1" u="sng"/>
              <a:t>ekonomické činnosti </a:t>
            </a:r>
            <a:r>
              <a:rPr lang="cs-CZ" altLang="cs-CZ" sz="4400" b="1" i="1" u="sng">
                <a:solidFill>
                  <a:srgbClr val="FF0000"/>
                </a:solidFill>
              </a:rPr>
              <a:t>nebo skupina</a:t>
            </a:r>
            <a:r>
              <a:rPr lang="cs-CZ" altLang="cs-CZ" sz="4400" b="1" i="1" u="sng"/>
              <a:t>= PLÁTCI  DPH</a:t>
            </a:r>
            <a:endParaRPr lang="cs-CZ" altLang="cs-CZ" sz="3600" b="1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600" b="1"/>
              <a:t>   osobou povinnou k dani je i právnická osoba, která nebyla založena nebo zřízena za účelem podnikání, pokud uskutečňuje ekonomické činnosti.</a:t>
            </a:r>
            <a:endParaRPr lang="cs-CZ" altLang="cs-CZ" sz="3600" b="1" i="1" u="sng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>
            <a:extLst>
              <a:ext uri="{FF2B5EF4-FFF2-40B4-BE49-F238E27FC236}">
                <a16:creationId xmlns:a16="http://schemas.microsoft.com/office/drawing/2014/main" id="{93845709-113A-4BA4-B539-56AC9653D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altLang="cs-CZ"/>
            </a:br>
            <a:br>
              <a:rPr lang="cs-CZ" altLang="cs-CZ"/>
            </a:br>
            <a:br>
              <a:rPr lang="cs-CZ" altLang="cs-CZ"/>
            </a:br>
            <a:r>
              <a:rPr lang="cs-CZ" altLang="cs-CZ" sz="2800" b="1"/>
              <a:t>Osobou povinnou k dani není</a:t>
            </a:r>
            <a:br>
              <a:rPr lang="cs-CZ" altLang="cs-CZ" sz="2800" b="1"/>
            </a:br>
            <a:endParaRPr lang="cs-CZ" altLang="cs-CZ" sz="2800" b="1"/>
          </a:p>
        </p:txBody>
      </p:sp>
      <p:sp>
        <p:nvSpPr>
          <p:cNvPr id="46083" name="Zástupný symbol pro obsah 2">
            <a:extLst>
              <a:ext uri="{FF2B5EF4-FFF2-40B4-BE49-F238E27FC236}">
                <a16:creationId xmlns:a16="http://schemas.microsoft.com/office/drawing/2014/main" id="{E17C2752-3A57-4C6A-9622-B6C73A222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11984"/>
            <a:ext cx="8946541" cy="46364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altLang="cs-CZ" sz="2800" b="1" dirty="0"/>
          </a:p>
          <a:p>
            <a:pPr marL="0" indent="0">
              <a:buNone/>
            </a:pPr>
            <a:endParaRPr lang="cs-CZ" altLang="cs-CZ" sz="2800" b="1" dirty="0"/>
          </a:p>
          <a:p>
            <a:pPr marL="0" indent="0">
              <a:buNone/>
            </a:pPr>
            <a:r>
              <a:rPr lang="cs-CZ" altLang="cs-CZ" sz="2800" b="1" dirty="0"/>
              <a:t>a) člen skupiny,</a:t>
            </a:r>
          </a:p>
          <a:p>
            <a:pPr marL="0" indent="0">
              <a:buNone/>
            </a:pPr>
            <a:endParaRPr lang="cs-CZ" altLang="cs-CZ" sz="2800" b="1" dirty="0"/>
          </a:p>
          <a:p>
            <a:pPr marL="0" indent="0">
              <a:buNone/>
            </a:pPr>
            <a:r>
              <a:rPr lang="cs-CZ" altLang="cs-CZ" sz="2800" b="1" dirty="0"/>
              <a:t>b) zaměstnanec nebo jiná osoba při uskutečňování ekonomické činnosti vyplývající z pracovněprávního vztahu, služebního poměru nebo jiného obdobného vztahu.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B02B0B21-64C4-4CF9-92DB-C9144213BF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3750" y="260350"/>
            <a:ext cx="72390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 i="1">
                <a:solidFill>
                  <a:schemeClr val="tx1"/>
                </a:solidFill>
              </a:rPr>
              <a:t>Ekonomickou činností se rozumí 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8C6EBC56-0C24-42C2-B241-25BAA47A31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400" b="1"/>
              <a:t>činnost výrobců</a:t>
            </a:r>
          </a:p>
          <a:p>
            <a:pPr eaLnBrk="1" hangingPunct="1"/>
            <a:r>
              <a:rPr lang="cs-CZ" altLang="cs-CZ" sz="4400" b="1"/>
              <a:t>obchodníků </a:t>
            </a:r>
          </a:p>
          <a:p>
            <a:pPr eaLnBrk="1" hangingPunct="1"/>
            <a:r>
              <a:rPr lang="cs-CZ" altLang="cs-CZ" sz="4400" b="1"/>
              <a:t>a osob poskytujících služby</a:t>
            </a:r>
          </a:p>
          <a:p>
            <a:pPr eaLnBrk="1" hangingPunct="1"/>
            <a:r>
              <a:rPr lang="cs-CZ" altLang="cs-CZ" sz="4400" b="1"/>
              <a:t>důlní činnost </a:t>
            </a:r>
          </a:p>
          <a:p>
            <a:pPr eaLnBrk="1" hangingPunct="1"/>
            <a:r>
              <a:rPr lang="cs-CZ" altLang="cs-CZ" sz="4400" b="1"/>
              <a:t>zemědělská výroba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>
            <a:extLst>
              <a:ext uri="{FF2B5EF4-FFF2-40B4-BE49-F238E27FC236}">
                <a16:creationId xmlns:a16="http://schemas.microsoft.com/office/drawing/2014/main" id="{60EFA154-D558-48DE-AF29-E896B2050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i="1" dirty="0">
                <a:solidFill>
                  <a:schemeClr val="tx1"/>
                </a:solidFill>
              </a:rPr>
              <a:t>Ekonomickou činností se rozumí </a:t>
            </a:r>
            <a:endParaRPr lang="cs-CZ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F15B39-9398-475C-A5A4-B3A3A216E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sz="3200" b="1" dirty="0"/>
              <a:t>výkon svobodných a jiných obdobných povolání podle jiných právních předpisů, za účelem získávání pravidelného příjmu</a:t>
            </a:r>
          </a:p>
          <a:p>
            <a:pPr marL="0" indent="0">
              <a:buNone/>
              <a:defRPr/>
            </a:pPr>
            <a:r>
              <a:rPr lang="cs-CZ" sz="3200" b="1" dirty="0"/>
              <a:t> </a:t>
            </a:r>
          </a:p>
          <a:p>
            <a:pPr>
              <a:defRPr/>
            </a:pPr>
            <a:r>
              <a:rPr lang="cs-CZ" sz="3200" b="1" dirty="0"/>
              <a:t>Za ekonomickou činnost se považuje zejména činnost spočívající ve využití hmotného a nehmotného majetku za účelem získávání pravidelného příjmu.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>
            <a:extLst>
              <a:ext uri="{FF2B5EF4-FFF2-40B4-BE49-F238E27FC236}">
                <a16:creationId xmlns:a16="http://schemas.microsoft.com/office/drawing/2014/main" id="{5CCB27AF-7680-4E4B-9173-CD1A8F092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i="1" dirty="0">
                <a:solidFill>
                  <a:schemeClr val="tx1"/>
                </a:solidFill>
              </a:rPr>
              <a:t>Ekonomickou činností není</a:t>
            </a:r>
            <a:endParaRPr lang="cs-CZ" altLang="cs-CZ" dirty="0"/>
          </a:p>
        </p:txBody>
      </p:sp>
      <p:sp>
        <p:nvSpPr>
          <p:cNvPr id="49155" name="Zástupný symbol pro obsah 2">
            <a:extLst>
              <a:ext uri="{FF2B5EF4-FFF2-40B4-BE49-F238E27FC236}">
                <a16:creationId xmlns:a16="http://schemas.microsoft.com/office/drawing/2014/main" id="{268AB9C7-626A-45DF-9CDD-467CEFEE6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3200" b="1"/>
              <a:t>činnost zaměstnanců nebo jiných osob, kteří mají uzavřenou smlouvu se zaměstnavatelem, na základě níž vznikne mezi zaměstnavatelem a zaměstnancem pracovněprávní vztah, případně činnosti osob, které jsou zdaňovány jako příjmy ze závislé činnosti.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86A4CB9E-08C7-4DC9-9540-907E960006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0150" y="692150"/>
            <a:ext cx="7920038" cy="649288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cs-CZ" altLang="cs-CZ" b="1"/>
              <a:t>Ekonomickou činností-stará p.ú.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940DD47F-AE32-4B65-96BC-AF94B057AD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>
              <a:spcBef>
                <a:spcPts val="580"/>
              </a:spcBef>
              <a:buFont typeface="Wingdings 2"/>
              <a:buChar char=""/>
              <a:defRPr/>
            </a:pPr>
            <a:r>
              <a:rPr lang="cs-CZ" altLang="cs-CZ" sz="4000" b="1"/>
              <a:t>soustavná činnost vykonávané podle zvláštních právních předpisů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"/>
              <a:defRPr/>
            </a:pPr>
            <a:r>
              <a:rPr lang="cs-CZ" altLang="cs-CZ" sz="4000" b="1"/>
              <a:t>nezávislé činnosti vědecké, literární, umělecké,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"/>
              <a:defRPr/>
            </a:pPr>
            <a:r>
              <a:rPr lang="cs-CZ" altLang="cs-CZ" sz="4000" b="1"/>
              <a:t>vychovatelská činnost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"/>
              <a:defRPr/>
            </a:pPr>
            <a:r>
              <a:rPr lang="cs-CZ" altLang="cs-CZ" sz="4000" b="1"/>
              <a:t> </a:t>
            </a:r>
            <a:r>
              <a:rPr lang="cs-CZ" altLang="cs-CZ" sz="3600" b="1"/>
              <a:t>učitelé,právníci, lékaři, architekti</a:t>
            </a:r>
            <a:endParaRPr lang="cs-CZ" altLang="cs-CZ" sz="36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79BC589C-792A-4FB6-963B-DE40DA08B1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4800" b="1"/>
              <a:t>Ekonomickou činností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B8E12C73-6544-4A36-9DCE-C2EE0FE5AE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cs-CZ" altLang="cs-CZ" sz="4000" b="1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z="4000" b="1"/>
              <a:t>využití hmotného a nehmotného majetku za účelem získání příjmů, pokud je tento majetek využíván soustavně.</a:t>
            </a:r>
            <a:r>
              <a:rPr lang="cs-CZ" altLang="cs-CZ" sz="4000"/>
              <a:t>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3C8E71FF-53DA-41BB-8B95-F429961281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 algn="r" eaLnBrk="1" hangingPunct="1">
              <a:defRPr/>
            </a:pPr>
            <a:r>
              <a:rPr lang="cs-CZ" altLang="cs-CZ" b="1" u="sng">
                <a:solidFill>
                  <a:schemeClr val="tx1"/>
                </a:solidFill>
              </a:rPr>
              <a:t>Samostatně uskutečňovanou ekonomickou</a:t>
            </a:r>
            <a:r>
              <a:rPr lang="cs-CZ" altLang="cs-CZ" b="1" u="sng"/>
              <a:t> </a:t>
            </a:r>
            <a:r>
              <a:rPr lang="cs-CZ" altLang="cs-CZ" b="1" u="sng">
                <a:solidFill>
                  <a:srgbClr val="FF0000"/>
                </a:solidFill>
              </a:rPr>
              <a:t>činností  NENÍ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D61C3730-61BE-4BFA-ADFA-9ADBFA37C8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endParaRPr lang="cs-CZ" altLang="cs-CZ" sz="4000" b="1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z="4000" b="1"/>
              <a:t>činnost zaměstnanců nebo činnosti osob, které jsou zdaňovány jako </a:t>
            </a:r>
            <a:r>
              <a:rPr lang="cs-CZ" altLang="cs-CZ" sz="4000" b="1" u="sng"/>
              <a:t>příjmy ze závislé činnosti,</a:t>
            </a:r>
            <a:r>
              <a:rPr lang="cs-CZ" altLang="cs-CZ" sz="4000" b="1"/>
              <a:t> </a:t>
            </a:r>
          </a:p>
          <a:p>
            <a:pPr eaLnBrk="1" hangingPunct="1"/>
            <a:r>
              <a:rPr lang="cs-CZ" altLang="cs-CZ" sz="4000" b="1"/>
              <a:t>nebo jako příjmy, z nichž je uplatňována </a:t>
            </a:r>
            <a:r>
              <a:rPr lang="cs-CZ" altLang="cs-CZ" sz="4000" b="1" u="sng"/>
              <a:t>zvláštní sazba daně.</a:t>
            </a:r>
          </a:p>
          <a:p>
            <a:pPr eaLnBrk="1" hangingPunct="1"/>
            <a:endParaRPr lang="cs-CZ" altLang="cs-CZ" sz="4000" b="1" u="sng"/>
          </a:p>
          <a:p>
            <a:pPr eaLnBrk="1" hangingPunct="1"/>
            <a:endParaRPr lang="cs-CZ" altLang="cs-CZ"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7ADEEAF0-463F-4908-B7A4-D6BFACDA6A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altLang="cs-CZ" b="1"/>
              <a:t>Ad. 1. OSOBY POVINNÉ K DANI</a:t>
            </a:r>
            <a:br>
              <a:rPr lang="cs-CZ" altLang="cs-CZ" b="1"/>
            </a:br>
            <a:r>
              <a:rPr lang="cs-CZ" altLang="cs-CZ" b="1"/>
              <a:t> Ostatní plátci 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16777717-1497-4DA0-867D-649F6D8776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33400" indent="-533400" algn="ctr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cs-CZ" altLang="cs-CZ" sz="3600" b="1" i="1" u="sng" dirty="0"/>
              <a:t>Osoby, které nemají místo výkonu ekonomických činností v ČR</a:t>
            </a:r>
          </a:p>
          <a:p>
            <a:pPr marL="533400" indent="-533400">
              <a:lnSpc>
                <a:spcPct val="80000"/>
              </a:lnSpc>
              <a:spcBef>
                <a:spcPts val="580"/>
              </a:spcBef>
              <a:buFont typeface="Wingdings" pitchFamily="2" charset="2"/>
              <a:buAutoNum type="arabicPeriod"/>
              <a:defRPr/>
            </a:pPr>
            <a:endParaRPr lang="cs-CZ" altLang="cs-CZ" sz="40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33400" indent="-533400">
              <a:lnSpc>
                <a:spcPct val="80000"/>
              </a:lnSpc>
              <a:spcBef>
                <a:spcPts val="580"/>
              </a:spcBef>
              <a:buFont typeface="Wingdings" pitchFamily="2" charset="2"/>
              <a:buAutoNum type="arabicPeriod"/>
              <a:defRPr/>
            </a:pPr>
            <a:r>
              <a:rPr lang="cs-CZ" altLang="cs-CZ" sz="4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Osoby registrované k dani v jiném čl. státě</a:t>
            </a:r>
            <a:r>
              <a:rPr lang="cs-CZ" altLang="cs-CZ" sz="4000" dirty="0"/>
              <a:t> EU-DIČ v jiném čl. státě EU</a:t>
            </a:r>
          </a:p>
          <a:p>
            <a:pPr marL="533400" indent="-533400">
              <a:lnSpc>
                <a:spcPct val="80000"/>
              </a:lnSpc>
              <a:spcBef>
                <a:spcPts val="580"/>
              </a:spcBef>
              <a:buFont typeface="Wingdings" pitchFamily="2" charset="2"/>
              <a:buAutoNum type="arabicPeriod"/>
              <a:defRPr/>
            </a:pPr>
            <a:r>
              <a:rPr lang="cs-CZ" altLang="cs-CZ" sz="4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Zahraniční osoby</a:t>
            </a:r>
            <a:r>
              <a:rPr lang="cs-CZ" altLang="cs-CZ" sz="4000" dirty="0"/>
              <a:t> povinné k dani-nemá na území EU sídlo ani místo pobytu</a:t>
            </a:r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2EE7D67E-CD28-4D0D-B290-D62AFD97E2E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62400" y="1484313"/>
            <a:ext cx="82296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8AB565D-0B20-4F15-A272-16B292797B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i="1" u="sng">
                <a:solidFill>
                  <a:schemeClr val="tx1"/>
                </a:solidFill>
              </a:rPr>
              <a:t>Základní charakteristika DPH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D5F2717-B43C-47E8-82AA-6594EDFC549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1" y="1981200"/>
            <a:ext cx="4037013" cy="3886200"/>
          </a:xfrm>
        </p:spPr>
        <p:txBody>
          <a:bodyPr>
            <a:normAutofit/>
          </a:bodyPr>
          <a:lstStyle/>
          <a:p>
            <a:pPr marL="609600" indent="-609600"/>
            <a:r>
              <a:rPr lang="cs-CZ" altLang="cs-CZ" sz="4400" b="1"/>
              <a:t>Nepřímá daň</a:t>
            </a:r>
          </a:p>
          <a:p>
            <a:pPr marL="609600" indent="-609600"/>
            <a:r>
              <a:rPr lang="cs-CZ" altLang="cs-CZ" sz="4400" b="1"/>
              <a:t>Objektová</a:t>
            </a:r>
          </a:p>
          <a:p>
            <a:pPr marL="609600" indent="-609600"/>
            <a:r>
              <a:rPr lang="cs-CZ" altLang="cs-CZ" sz="4400" b="1"/>
              <a:t>Univerzální</a:t>
            </a:r>
          </a:p>
          <a:p>
            <a:pPr marL="609600" indent="-609600"/>
            <a:r>
              <a:rPr lang="cs-CZ" altLang="cs-CZ" sz="4400" b="1"/>
              <a:t>Obligatorní</a:t>
            </a:r>
          </a:p>
          <a:p>
            <a:pPr marL="609600" indent="-609600">
              <a:buNone/>
            </a:pPr>
            <a:endParaRPr lang="cs-CZ" altLang="cs-CZ" sz="4400">
              <a:solidFill>
                <a:srgbClr val="FFFF00"/>
              </a:solidFill>
            </a:endParaRPr>
          </a:p>
        </p:txBody>
      </p:sp>
      <p:pic>
        <p:nvPicPr>
          <p:cNvPr id="14340" name="Picture 4" descr="j0205462">
            <a:extLst>
              <a:ext uri="{FF2B5EF4-FFF2-40B4-BE49-F238E27FC236}">
                <a16:creationId xmlns:a16="http://schemas.microsoft.com/office/drawing/2014/main" id="{0A44ED41-CD53-4448-B1C7-4F07F2D61A5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81864" y="3019425"/>
            <a:ext cx="1819275" cy="18097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574E20DE-EF24-4941-A486-FE3C1A8600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cs-CZ" altLang="cs-CZ" b="1" u="sng"/>
              <a:t>ad. 2.  OSOBY POVINNÉ  K DANI</a:t>
            </a:r>
            <a:r>
              <a:rPr lang="cs-CZ" altLang="cs-CZ">
                <a:solidFill>
                  <a:srgbClr val="66FFFF"/>
                </a:solidFill>
              </a:rPr>
              <a:t> </a:t>
            </a:r>
            <a:r>
              <a:rPr lang="cs-CZ" altLang="cs-CZ" b="1" u="sng">
                <a:solidFill>
                  <a:srgbClr val="FF0000"/>
                </a:solidFill>
              </a:rPr>
              <a:t>SKUPINA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8E94C212-1F31-4F95-A3BA-0533A07F72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endParaRPr lang="cs-CZ" altLang="cs-CZ" sz="2800" b="1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z="3200" b="1"/>
              <a:t>Skupina spojených osob se sídlem, místem podnikání nebo provozovnou v tuzemsku, která je registrována k dani jako plátce.</a:t>
            </a:r>
            <a:r>
              <a:rPr lang="cs-CZ" altLang="cs-CZ" sz="3200"/>
              <a:t> </a:t>
            </a:r>
          </a:p>
          <a:p>
            <a:pPr eaLnBrk="1" hangingPunct="1"/>
            <a:r>
              <a:rPr lang="cs-CZ" altLang="cs-CZ" sz="3200" b="1"/>
              <a:t>Každá osoba může být členem pouze jedné skupiny.</a:t>
            </a:r>
            <a:r>
              <a:rPr lang="cs-CZ" altLang="cs-CZ" sz="3200"/>
              <a:t>  </a:t>
            </a:r>
          </a:p>
          <a:p>
            <a:pPr eaLnBrk="1" hangingPunct="1"/>
            <a:r>
              <a:rPr lang="cs-CZ" altLang="cs-CZ" sz="3200" b="1"/>
              <a:t>Spojenými osobami - kapitálově spojené osoby nebo jinak spojené osoby.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>
            <a:extLst>
              <a:ext uri="{FF2B5EF4-FFF2-40B4-BE49-F238E27FC236}">
                <a16:creationId xmlns:a16="http://schemas.microsoft.com/office/drawing/2014/main" id="{1A279727-ED8E-4446-874B-0169708FD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9936AF-DAAA-4354-A41B-98D743356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sz="2800" b="1" i="1" u="sng" dirty="0"/>
              <a:t>Kapitálově spojenými osobami </a:t>
            </a:r>
            <a:r>
              <a:rPr lang="cs-CZ" sz="2800" b="1" dirty="0"/>
              <a:t>jsou osoby, z nichž se jedna osoba přímo nebo nepřímo podílí na kapitálu nebo hlasovacích právech druhé osoby, anebo se jedna osoba přímo nebo nepřímo podílí na kapitálu nebo hlasovacích právech více osob, a přitom tento podíl představuje alespoň 40 % základního kapitálu nebo 40 % hlasovacích práv těchto osob.</a:t>
            </a:r>
          </a:p>
          <a:p>
            <a:pPr>
              <a:defRPr/>
            </a:pPr>
            <a:r>
              <a:rPr lang="cs-CZ" sz="2800" b="1" i="1" u="sng" dirty="0"/>
              <a:t>Jinak spojenými osobami </a:t>
            </a:r>
            <a:r>
              <a:rPr lang="cs-CZ" sz="2800" b="1" dirty="0"/>
              <a:t>jsou osoby, na jejichž vedení se podílí alespoň jedna shodná osoba.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>
            <a:extLst>
              <a:ext uri="{FF2B5EF4-FFF2-40B4-BE49-F238E27FC236}">
                <a16:creationId xmlns:a16="http://schemas.microsoft.com/office/drawing/2014/main" id="{7AB2C38F-91EB-44B3-BBA2-EF8282BD5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99D569-EC78-49C2-BC8D-ED7919EB6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b="1" dirty="0"/>
              <a:t>Za </a:t>
            </a:r>
            <a:r>
              <a:rPr lang="cs-CZ" b="1" i="1" u="sng" dirty="0"/>
              <a:t>skupinu jedná její zastupující člen</a:t>
            </a:r>
            <a:r>
              <a:rPr lang="cs-CZ" b="1" dirty="0"/>
              <a:t>. Zastupujícím členem se rozumí člen skupiny se sídlem v tuzemsku, který je oprávněn k jednání za skupinu. Pokud ve skupině není člen se sídlem v tuzemsku, může být zastupujícím členem kterýkoli člen skupiny.</a:t>
            </a:r>
          </a:p>
          <a:p>
            <a:pPr marL="0" indent="0">
              <a:buNone/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Členové skupiny odpovídají společně a nerozdílně za povinnosti skupiny vyplývající z daňových zákonů. Za tyto povinnosti skupiny odpovídají i po jejím zrušení nebo po zániku jejich členství ve skupině, a to za období, ve kterém byli členy skupiny.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20CA7BD1-750F-4418-9205-D5D478B58A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55913" y="260350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b="1" u="sng"/>
              <a:t>Ad. 3. Osoba „IDENTIFIKOVANÁ K DANI </a:t>
            </a:r>
            <a:r>
              <a:rPr lang="cs-CZ" altLang="cs-CZ" b="1" u="sng">
                <a:solidFill>
                  <a:srgbClr val="00B0F0"/>
                </a:solidFill>
              </a:rPr>
              <a:t>(§6g-l)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D37663B3-89D2-4BF1-A1B6-8CD3B2020F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9047" y="2052918"/>
            <a:ext cx="10350631" cy="4195481"/>
          </a:xfrm>
        </p:spPr>
        <p:txBody>
          <a:bodyPr>
            <a:normAutofit/>
          </a:bodyPr>
          <a:lstStyle/>
          <a:p>
            <a:pPr lvl="2" eaLnBrk="1" hangingPunct="1">
              <a:lnSpc>
                <a:spcPct val="80000"/>
              </a:lnSpc>
            </a:pPr>
            <a:r>
              <a:rPr lang="cs-CZ" altLang="cs-CZ" sz="3700" b="1" u="sng" dirty="0"/>
              <a:t>FO</a:t>
            </a:r>
            <a:r>
              <a:rPr lang="cs-CZ" altLang="cs-CZ" sz="3700" b="1" dirty="0"/>
              <a:t>-neplátce x </a:t>
            </a:r>
            <a:r>
              <a:rPr lang="cs-CZ" altLang="cs-CZ" sz="3700" b="1" u="sng" dirty="0"/>
              <a:t>Právnická osoba</a:t>
            </a:r>
            <a:r>
              <a:rPr lang="cs-CZ" altLang="cs-CZ" sz="3700" b="1" dirty="0"/>
              <a:t> nepovinná k dani - pokud v </a:t>
            </a:r>
            <a:r>
              <a:rPr lang="cs-CZ" altLang="cs-CZ" sz="3700" b="1" i="1" u="sng" dirty="0"/>
              <a:t>tuzemsku pořizují zboží z jiného členského státu</a:t>
            </a:r>
            <a:r>
              <a:rPr lang="cs-CZ" altLang="cs-CZ" sz="3700" b="1" u="sng" dirty="0"/>
              <a:t>,</a:t>
            </a:r>
            <a:r>
              <a:rPr lang="cs-CZ" altLang="cs-CZ" sz="3700" b="1" dirty="0"/>
              <a:t> které je předmětem daně, bez DPH v běžném kalendářním roce  a převýší  částku  326 000,-Kč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3700" b="1" dirty="0"/>
              <a:t> (§2a vynětí z předmětu daně)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>
            <a:extLst>
              <a:ext uri="{FF2B5EF4-FFF2-40B4-BE49-F238E27FC236}">
                <a16:creationId xmlns:a16="http://schemas.microsoft.com/office/drawing/2014/main" id="{DD6E27E9-F94A-44CD-B742-69FDFEC25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b="1" u="sng">
                <a:solidFill>
                  <a:schemeClr val="tx1"/>
                </a:solidFill>
              </a:rPr>
              <a:t>Osoba „IDENTIFIKOVANÁ K DANI</a:t>
            </a: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55BCEE-5339-4C39-98B6-468C65692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sz="2800" b="1" dirty="0"/>
              <a:t>Osoba povinná k dani se sídlem nebo provozovnou v tuzemsku, která není plátcem, je identifikovanou osobou ode dne přijetí zdanitelného plnění s místem plnění v tuzemsku od osoby neusazené v tuzemsku, pokud se jedná o</a:t>
            </a:r>
          </a:p>
          <a:p>
            <a:pPr marL="0" indent="0">
              <a:buNone/>
              <a:defRPr/>
            </a:pPr>
            <a:r>
              <a:rPr lang="cs-CZ" sz="2800" b="1" dirty="0"/>
              <a:t>a) poskytnutí služby,</a:t>
            </a:r>
          </a:p>
          <a:p>
            <a:pPr marL="0" indent="0">
              <a:buNone/>
              <a:defRPr/>
            </a:pPr>
            <a:r>
              <a:rPr lang="cs-CZ" sz="2800" b="1" dirty="0"/>
              <a:t>b) dodání zboží s instalací nebo montáží, nebo</a:t>
            </a:r>
          </a:p>
          <a:p>
            <a:pPr marL="0" indent="0">
              <a:buNone/>
              <a:defRPr/>
            </a:pPr>
            <a:r>
              <a:rPr lang="cs-CZ" sz="2800" b="1" dirty="0"/>
              <a:t>c) dodání zboží soustavami nebo sítěmi.</a:t>
            </a:r>
          </a:p>
          <a:p>
            <a:pPr marL="0" indent="0">
              <a:buNone/>
              <a:defRPr/>
            </a:pPr>
            <a:endParaRPr lang="cs-CZ" sz="2800" b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>
            <a:extLst>
              <a:ext uri="{FF2B5EF4-FFF2-40B4-BE49-F238E27FC236}">
                <a16:creationId xmlns:a16="http://schemas.microsoft.com/office/drawing/2014/main" id="{BA4818F0-4653-4AE2-8735-271B57218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b="1" u="sng" dirty="0">
                <a:solidFill>
                  <a:schemeClr val="tx1"/>
                </a:solidFill>
              </a:rPr>
              <a:t>Osoba „IDENTIFIKOVANÁ K DANI</a:t>
            </a:r>
            <a:endParaRPr lang="cs-CZ" altLang="cs-CZ" dirty="0"/>
          </a:p>
        </p:txBody>
      </p:sp>
      <p:sp>
        <p:nvSpPr>
          <p:cNvPr id="59395" name="Zástupný symbol pro obsah 2">
            <a:extLst>
              <a:ext uri="{FF2B5EF4-FFF2-40B4-BE49-F238E27FC236}">
                <a16:creationId xmlns:a16="http://schemas.microsoft.com/office/drawing/2014/main" id="{142A7A4F-C75E-44C2-B92C-8F622502A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b="1"/>
              <a:t>Osoba povinná k dani se sídlem nebo provozovnou v tuzemsku, která není plátcem, je identifikovanou osobou ode dne poskytnutí služby s místem plnění v jiném členském státě podle § 9 odst. 1, s výjimkou poskytnutí služby, které je v jiném členském státě osvobozeno od daně.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>
            <a:extLst>
              <a:ext uri="{FF2B5EF4-FFF2-40B4-BE49-F238E27FC236}">
                <a16:creationId xmlns:a16="http://schemas.microsoft.com/office/drawing/2014/main" id="{3856C3B5-B1AD-4060-A9EF-A78C1509B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i="1">
                <a:solidFill>
                  <a:schemeClr val="tx1"/>
                </a:solidFill>
              </a:rPr>
              <a:t>Další plátci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F36512-FE8D-4B2A-B52E-7D5078780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200" b="1" i="1" u="sng" dirty="0"/>
              <a:t>Osoba registrovaná k dani </a:t>
            </a:r>
            <a:r>
              <a:rPr lang="cs-CZ" sz="3200" dirty="0"/>
              <a:t>= osoba, které bylo přiděleno daňové identifikační číslo pro účely daně z přidané hodnoty v rámci obchodování mezi členskými státy,</a:t>
            </a:r>
          </a:p>
          <a:p>
            <a:pPr marL="0" indent="0">
              <a:buNone/>
              <a:defRPr/>
            </a:pPr>
            <a:endParaRPr lang="cs-CZ" sz="3200" dirty="0"/>
          </a:p>
          <a:p>
            <a:pPr>
              <a:defRPr/>
            </a:pPr>
            <a:r>
              <a:rPr lang="cs-CZ" sz="3200" b="1" i="1" u="sng" dirty="0"/>
              <a:t>Zahraniční osoba </a:t>
            </a:r>
            <a:r>
              <a:rPr lang="cs-CZ" sz="3200" dirty="0"/>
              <a:t>je osoba, která nemá na území Evropské unie sídlo ani místo pobytu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4F08FD89-2465-44DE-8F4F-0DA07B9EE8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 eaLnBrk="1" hangingPunct="1"/>
            <a:r>
              <a:rPr lang="cs-CZ" altLang="cs-CZ"/>
              <a:t>Ostatní plátci 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6C4CD947-64F7-44E1-8EBA-1F6331C6B0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Char char="•"/>
            </a:pPr>
            <a:r>
              <a:rPr lang="cs-CZ" altLang="cs-CZ" sz="3600" b="1"/>
              <a:t>OSOBY OSVOBOZENÉ od daně-není  plátce</a:t>
            </a:r>
          </a:p>
          <a:p>
            <a:pPr marL="609600" indent="-609600"/>
            <a:endParaRPr lang="cs-CZ" altLang="cs-CZ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371587-F1C0-438F-96AF-1DB8D3D30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Předmět daně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ADD28E-A29E-43CD-9CEB-6D89B9B15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spcBef>
                <a:spcPts val="580"/>
              </a:spcBef>
              <a:buFont typeface="Wingdings 2"/>
              <a:buChar char=""/>
              <a:defRPr/>
            </a:pPr>
            <a:r>
              <a:rPr lang="cs-CZ" altLang="cs-CZ" sz="3200" b="1" dirty="0"/>
              <a:t>dodání zboží za úplatu os. povinnou k dani v rámci ekonomických činností  v tuzemsku</a:t>
            </a:r>
          </a:p>
          <a:p>
            <a:pPr marL="609600" indent="-609600">
              <a:spcBef>
                <a:spcPts val="580"/>
              </a:spcBef>
              <a:buFont typeface="Wingdings 2"/>
              <a:buChar char=""/>
              <a:defRPr/>
            </a:pPr>
            <a:r>
              <a:rPr lang="cs-CZ" altLang="cs-CZ" sz="3200" b="1" dirty="0"/>
              <a:t>hmotné věci (movité i nemovité), právo stavby -převod nemovitostí anebo přechod nemovitosti,</a:t>
            </a:r>
          </a:p>
          <a:p>
            <a:pPr marL="609600" indent="-609600">
              <a:spcBef>
                <a:spcPts val="580"/>
              </a:spcBef>
              <a:buFont typeface="Wingdings 2"/>
              <a:buChar char=""/>
              <a:defRPr/>
            </a:pPr>
            <a:r>
              <a:rPr lang="cs-CZ" altLang="cs-CZ" sz="3200" b="1" dirty="0"/>
              <a:t>poskytnutí služby za úplatu</a:t>
            </a:r>
          </a:p>
          <a:p>
            <a:pPr marL="0" indent="0">
              <a:buNone/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424639D8-69A1-4878-BE1B-467FC4892E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/>
            <a:r>
              <a:rPr lang="cs-CZ" altLang="cs-CZ" sz="3000" b="1"/>
              <a:t>pořízení zboží z jiného členského státu Evropské unie za úplatu s místem plnění v tuzemsku</a:t>
            </a:r>
          </a:p>
          <a:p>
            <a:pPr marL="609600" indent="-609600"/>
            <a:r>
              <a:rPr lang="cs-CZ" altLang="cs-CZ" sz="3000" b="1"/>
              <a:t>pořízení nového dopravního prostředku z jiného členského státu za úplatu osobou nepovinnou k dani,</a:t>
            </a:r>
          </a:p>
          <a:p>
            <a:pPr marL="609600" indent="-609600"/>
            <a:r>
              <a:rPr lang="cs-CZ" altLang="cs-CZ" sz="3000" b="1"/>
              <a:t>dovoz zboží s místem plnění v tuzemsku</a:t>
            </a:r>
            <a:r>
              <a:rPr lang="cs-CZ" altLang="cs-CZ" sz="3500" b="1"/>
              <a:t>.</a:t>
            </a:r>
            <a:endParaRPr lang="cs-CZ" altLang="cs-CZ" sz="28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2EDED6F-AD21-4B5C-BD84-F79654CAFF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i="1" u="sng">
                <a:solidFill>
                  <a:schemeClr val="tx1"/>
                </a:solidFill>
              </a:rPr>
              <a:t>Základní charakteristika DPH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84418EE-5006-4D9C-A3DC-88C32C0F544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1" y="1981200"/>
            <a:ext cx="4037013" cy="3886200"/>
          </a:xfrm>
        </p:spPr>
        <p:txBody>
          <a:bodyPr/>
          <a:lstStyle/>
          <a:p>
            <a:pPr eaLnBrk="1" hangingPunct="1"/>
            <a:r>
              <a:rPr lang="cs-CZ" altLang="cs-CZ" sz="4400" b="1"/>
              <a:t>Sazbová</a:t>
            </a:r>
          </a:p>
          <a:p>
            <a:pPr eaLnBrk="1" hangingPunct="1"/>
            <a:r>
              <a:rPr lang="cs-CZ" altLang="cs-CZ" sz="4400" b="1"/>
              <a:t>Neutrální</a:t>
            </a:r>
          </a:p>
          <a:p>
            <a:pPr eaLnBrk="1" hangingPunct="1"/>
            <a:r>
              <a:rPr lang="cs-CZ" altLang="cs-CZ" sz="4400" b="1"/>
              <a:t>Neúčelová</a:t>
            </a:r>
          </a:p>
          <a:p>
            <a:pPr eaLnBrk="1" hangingPunct="1"/>
            <a:r>
              <a:rPr lang="cs-CZ" altLang="cs-CZ" sz="4400" b="1"/>
              <a:t>Obratová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600">
              <a:solidFill>
                <a:srgbClr val="FFFF00"/>
              </a:solidFill>
            </a:endParaRPr>
          </a:p>
        </p:txBody>
      </p:sp>
      <p:pic>
        <p:nvPicPr>
          <p:cNvPr id="15364" name="Picture 4" descr="j0286034">
            <a:extLst>
              <a:ext uri="{FF2B5EF4-FFF2-40B4-BE49-F238E27FC236}">
                <a16:creationId xmlns:a16="http://schemas.microsoft.com/office/drawing/2014/main" id="{7655CFEA-49A9-4C8F-8EDE-F3D7A03E41B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29389" y="2373314"/>
            <a:ext cx="2517775" cy="2486025"/>
          </a:xfrm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>
            <a:extLst>
              <a:ext uri="{FF2B5EF4-FFF2-40B4-BE49-F238E27FC236}">
                <a16:creationId xmlns:a16="http://schemas.microsoft.com/office/drawing/2014/main" id="{3789318A-D557-49A3-97B6-25784CBF3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765175"/>
            <a:ext cx="7772400" cy="1511300"/>
          </a:xfrm>
        </p:spPr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chemeClr val="tx1"/>
                </a:solidFill>
              </a:rPr>
              <a:t>Zdanitelné plnění je plnění, které</a:t>
            </a:r>
            <a:br>
              <a:rPr lang="cs-CZ" altLang="cs-CZ" b="1" dirty="0">
                <a:solidFill>
                  <a:schemeClr val="tx1"/>
                </a:solidFill>
              </a:rPr>
            </a:br>
            <a:endParaRPr lang="cs-CZ" altLang="cs-CZ" b="1" dirty="0">
              <a:solidFill>
                <a:schemeClr val="tx1"/>
              </a:solidFill>
            </a:endParaRPr>
          </a:p>
        </p:txBody>
      </p:sp>
      <p:sp>
        <p:nvSpPr>
          <p:cNvPr id="64515" name="Zástupný symbol pro obsah 2">
            <a:extLst>
              <a:ext uri="{FF2B5EF4-FFF2-40B4-BE49-F238E27FC236}">
                <a16:creationId xmlns:a16="http://schemas.microsoft.com/office/drawing/2014/main" id="{95F2C991-1134-4875-A731-3DA2E8A24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0" y="1960513"/>
            <a:ext cx="7772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dirty="0"/>
              <a:t> </a:t>
            </a:r>
          </a:p>
          <a:p>
            <a:pPr marL="0" indent="0">
              <a:buNone/>
            </a:pPr>
            <a:r>
              <a:rPr lang="cs-CZ" altLang="cs-CZ" sz="2800" b="1" dirty="0"/>
              <a:t>a) je předmětem daně a</a:t>
            </a:r>
          </a:p>
          <a:p>
            <a:pPr marL="0" indent="0">
              <a:buNone/>
            </a:pPr>
            <a:r>
              <a:rPr lang="cs-CZ" altLang="cs-CZ" sz="2800" b="1" dirty="0"/>
              <a:t>b) není osvobozené od daně.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24CE3C-9DB3-45A4-B2B0-9643AB3F7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Vynětí z předmětu daně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292C81-1B71-4E89-860A-9DC11CCDA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b="1" u="sng" dirty="0"/>
              <a:t>Předmětem daně není </a:t>
            </a:r>
            <a:r>
              <a:rPr lang="cs-CZ" dirty="0"/>
              <a:t>pořízení zboží z jiného členského státu, jestliže dodání tohoto zboží</a:t>
            </a:r>
          </a:p>
          <a:p>
            <a:pPr marL="514350" indent="-514350">
              <a:buFont typeface="Wingdings 2" panose="05020102010507070707" pitchFamily="18" charset="2"/>
              <a:buAutoNum type="alphaLcParenR"/>
              <a:defRPr/>
            </a:pPr>
            <a:r>
              <a:rPr lang="cs-CZ" dirty="0"/>
              <a:t>by v tuzemsku bylo osvobozeno od daně podle § 68 odst. 1 až 10, nebo</a:t>
            </a:r>
          </a:p>
          <a:p>
            <a:pPr marL="514350" indent="-514350">
              <a:buFont typeface="Wingdings 2" panose="05020102010507070707" pitchFamily="18" charset="2"/>
              <a:buAutoNum type="alphaLcParenR"/>
              <a:defRPr/>
            </a:pPr>
            <a:r>
              <a:rPr lang="cs-CZ" dirty="0"/>
              <a:t>je v členském státě zahájení odeslání nebo přepravy tohoto zboží předmětem daně s použitím</a:t>
            </a:r>
          </a:p>
          <a:p>
            <a:pPr marL="0" indent="0">
              <a:buNone/>
              <a:defRPr/>
            </a:pPr>
            <a:r>
              <a:rPr lang="cs-CZ" dirty="0"/>
              <a:t>1. zvláštního režimu pro obchodníky s použitým zbožím, uměleckými díly, sběratelskými předměty a starožitnostmi,</a:t>
            </a:r>
          </a:p>
          <a:p>
            <a:pPr marL="0" indent="0">
              <a:buNone/>
              <a:defRPr/>
            </a:pPr>
            <a:r>
              <a:rPr lang="cs-CZ" dirty="0"/>
              <a:t>2. přechodného režimu pro použité dopravní prostředky, nebo</a:t>
            </a:r>
          </a:p>
          <a:p>
            <a:pPr marL="0" indent="0">
              <a:buNone/>
              <a:defRPr/>
            </a:pPr>
            <a:r>
              <a:rPr lang="cs-CZ" dirty="0"/>
              <a:t>3. zvláštního režimu pro prodej veřejnou dražbou.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>
            <a:extLst>
              <a:ext uri="{FF2B5EF4-FFF2-40B4-BE49-F238E27FC236}">
                <a16:creationId xmlns:a16="http://schemas.microsoft.com/office/drawing/2014/main" id="{D70FE728-F68E-4C93-BCC6-C175E0B17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000" b="1" u="sng" dirty="0"/>
              <a:t>Předmětem daně není pořízení zboží z jiného členského státu, pokud</a:t>
            </a:r>
            <a:br>
              <a:rPr lang="cs-CZ" altLang="cs-CZ" sz="2000" b="1" u="sng" dirty="0"/>
            </a:br>
            <a:endParaRPr lang="cs-CZ" altLang="cs-CZ" sz="2000" b="1" u="sng" dirty="0"/>
          </a:p>
        </p:txBody>
      </p:sp>
      <p:sp>
        <p:nvSpPr>
          <p:cNvPr id="66563" name="Zástupný symbol pro obsah 2">
            <a:extLst>
              <a:ext uri="{FF2B5EF4-FFF2-40B4-BE49-F238E27FC236}">
                <a16:creationId xmlns:a16="http://schemas.microsoft.com/office/drawing/2014/main" id="{45C3D0EE-3A9B-42DD-B629-67756A4FD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5188" y="1052513"/>
            <a:ext cx="7772400" cy="4572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cs-CZ" b="1" dirty="0"/>
              <a:t>a) celková hodnota pořízeného zboží bez daně nepřekročila v příslušném ani bezprostředně předcházejícím kalendářním roce 326 000 Kč a</a:t>
            </a:r>
          </a:p>
          <a:p>
            <a:pPr marL="0" indent="0">
              <a:buNone/>
            </a:pPr>
            <a:r>
              <a:rPr lang="cs-CZ" altLang="cs-CZ" b="1" dirty="0"/>
              <a:t>b) pořízení zboží je uskutečněno</a:t>
            </a:r>
          </a:p>
          <a:p>
            <a:pPr marL="0" indent="0">
              <a:buNone/>
            </a:pPr>
            <a:r>
              <a:rPr lang="cs-CZ" altLang="cs-CZ" sz="2400" dirty="0"/>
              <a:t>1. osobou povinnou k dani se sídlem v tuzemsku, která </a:t>
            </a:r>
            <a:r>
              <a:rPr lang="cs-CZ" altLang="cs-CZ" sz="2400" b="1" dirty="0"/>
              <a:t>není plátcem</a:t>
            </a:r>
            <a:r>
              <a:rPr lang="cs-CZ" altLang="cs-CZ" sz="2400" dirty="0"/>
              <a:t>,</a:t>
            </a:r>
          </a:p>
          <a:p>
            <a:pPr marL="0" indent="0">
              <a:buNone/>
            </a:pPr>
            <a:r>
              <a:rPr lang="cs-CZ" altLang="cs-CZ" sz="2400" dirty="0"/>
              <a:t>2. osvobozenou osobou, která není plátcem,</a:t>
            </a:r>
          </a:p>
          <a:p>
            <a:pPr marL="0" indent="0">
              <a:buNone/>
            </a:pPr>
            <a:r>
              <a:rPr lang="cs-CZ" altLang="cs-CZ" sz="2400" dirty="0"/>
              <a:t>3. osobou povinnou k dani, která uskutečňuje pouze plnění osvobozená od daně bez nároku na odpočet daně,</a:t>
            </a:r>
          </a:p>
          <a:p>
            <a:pPr marL="0" indent="0">
              <a:buNone/>
            </a:pPr>
            <a:r>
              <a:rPr lang="cs-CZ" altLang="cs-CZ" sz="2400" dirty="0"/>
              <a:t>4. osobou povinnou k dani, na kterou se v jiném členském státě vztahuje společný režim daňového paušálu pro zemědělce, nebo</a:t>
            </a:r>
          </a:p>
          <a:p>
            <a:pPr marL="0" indent="0">
              <a:buNone/>
            </a:pPr>
            <a:r>
              <a:rPr lang="cs-CZ" altLang="cs-CZ" sz="2400" dirty="0"/>
              <a:t>5. právnickou osobou nepovinnou k dani.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CC425841-D285-4DEB-A1AD-301F6A078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b="1" i="1">
                <a:solidFill>
                  <a:schemeClr val="tx1"/>
                </a:solidFill>
              </a:rPr>
              <a:t>Pojem „ZBOŽÍ“ před r. 2014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73715591-BA4A-403C-B7A2-8F3F9EA710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3200" b="1"/>
              <a:t>Věci movité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b="1"/>
              <a:t>Elektřina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b="1"/>
              <a:t>Teplo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b="1"/>
              <a:t>Chlad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b="1"/>
              <a:t>Plyn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600" b="1" i="1" u="sng"/>
              <a:t>Za zboží se nepovažují peníze a cenné papíry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>
            <a:extLst>
              <a:ext uri="{FF2B5EF4-FFF2-40B4-BE49-F238E27FC236}">
                <a16:creationId xmlns:a16="http://schemas.microsoft.com/office/drawing/2014/main" id="{E14E647D-87B9-4711-8CE5-EEE2A539C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3200" dirty="0"/>
              <a:t>                 </a:t>
            </a:r>
            <a:br>
              <a:rPr lang="cs-CZ" altLang="cs-CZ" sz="3200" dirty="0"/>
            </a:br>
            <a:r>
              <a:rPr lang="cs-CZ" altLang="cs-CZ" sz="3200" b="1" dirty="0"/>
              <a:t>K 1.1.2014   Zbožím je:</a:t>
            </a:r>
            <a:br>
              <a:rPr lang="cs-CZ" altLang="cs-CZ" sz="3200" b="1" dirty="0"/>
            </a:br>
            <a:endParaRPr lang="cs-CZ" altLang="cs-CZ" sz="3200" dirty="0"/>
          </a:p>
        </p:txBody>
      </p:sp>
      <p:sp>
        <p:nvSpPr>
          <p:cNvPr id="68611" name="Zástupný symbol pro obsah 2">
            <a:extLst>
              <a:ext uri="{FF2B5EF4-FFF2-40B4-BE49-F238E27FC236}">
                <a16:creationId xmlns:a16="http://schemas.microsoft.com/office/drawing/2014/main" id="{E9825A75-1830-441B-8D60-E528441D2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cs-CZ" sz="2800" b="1" dirty="0"/>
              <a:t>a) hmotná věc, s výjimkou peněz a cenných papírů,</a:t>
            </a:r>
          </a:p>
          <a:p>
            <a:pPr marL="0" indent="0">
              <a:buNone/>
            </a:pPr>
            <a:endParaRPr lang="cs-CZ" altLang="cs-CZ" sz="2800" b="1" dirty="0"/>
          </a:p>
          <a:p>
            <a:pPr marL="0" indent="0">
              <a:buNone/>
            </a:pPr>
            <a:r>
              <a:rPr lang="cs-CZ" altLang="cs-CZ" sz="2800" b="1" dirty="0"/>
              <a:t>b) právo stavby,</a:t>
            </a:r>
          </a:p>
          <a:p>
            <a:pPr marL="0" indent="0">
              <a:buNone/>
            </a:pPr>
            <a:r>
              <a:rPr lang="cs-CZ" altLang="cs-CZ" sz="2800" b="1" dirty="0"/>
              <a:t> </a:t>
            </a:r>
          </a:p>
          <a:p>
            <a:pPr marL="0" indent="0">
              <a:buNone/>
            </a:pPr>
            <a:r>
              <a:rPr lang="cs-CZ" altLang="cs-CZ" sz="2800" b="1" dirty="0"/>
              <a:t>c) živé zvíře,</a:t>
            </a:r>
          </a:p>
          <a:p>
            <a:pPr marL="0" indent="0">
              <a:buNone/>
            </a:pPr>
            <a:r>
              <a:rPr lang="cs-CZ" altLang="cs-CZ" sz="2800" b="1" dirty="0"/>
              <a:t> </a:t>
            </a:r>
          </a:p>
          <a:p>
            <a:pPr marL="0" indent="0">
              <a:buNone/>
            </a:pPr>
            <a:r>
              <a:rPr lang="cs-CZ" altLang="cs-CZ" sz="2800" b="1" dirty="0"/>
              <a:t>d) lidské tělo a část lidského těla,</a:t>
            </a:r>
          </a:p>
          <a:p>
            <a:pPr marL="0" indent="0">
              <a:buNone/>
            </a:pPr>
            <a:endParaRPr lang="cs-CZ" altLang="cs-CZ" sz="2800" b="1" dirty="0"/>
          </a:p>
          <a:p>
            <a:pPr marL="0" indent="0">
              <a:buNone/>
            </a:pPr>
            <a:r>
              <a:rPr lang="cs-CZ" altLang="cs-CZ" sz="2800" b="1" dirty="0"/>
              <a:t>e) plyn, elektřina, teplo a chlad.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CE2CE618-101D-4617-854A-98C0596BDB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 eaLnBrk="1" hangingPunct="1"/>
            <a:r>
              <a:rPr lang="cs-CZ" altLang="cs-CZ" b="1" i="1">
                <a:solidFill>
                  <a:schemeClr val="tx1"/>
                </a:solidFill>
              </a:rPr>
              <a:t>Pojem „SLUŽBY“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9ED61EA2-0C50-4E0B-B025-90A5863B12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>
              <a:lnSpc>
                <a:spcPct val="9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cs-CZ" altLang="cs-CZ" sz="3600" b="1"/>
              <a:t>Vše co není zboží-všechny činnosti co nejsou zbožím </a:t>
            </a:r>
          </a:p>
          <a:p>
            <a:pPr marL="274320" indent="-274320">
              <a:lnSpc>
                <a:spcPct val="9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cs-CZ" altLang="cs-CZ" sz="3600" b="1"/>
              <a:t>Jakákoli ekonomická činnost i nezávislé činnosti (literární, umělecké, právní, lékařské)</a:t>
            </a:r>
          </a:p>
          <a:p>
            <a:pPr marL="274320" indent="-274320">
              <a:lnSpc>
                <a:spcPct val="9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cs-CZ" altLang="cs-CZ" sz="3600" b="1"/>
              <a:t>Pojem „</a:t>
            </a:r>
            <a:r>
              <a:rPr lang="cs-CZ" altLang="cs-CZ" sz="3600" b="1" i="1"/>
              <a:t>PŘEVOD NEMOVITOSTÍ</a:t>
            </a:r>
            <a:r>
              <a:rPr lang="cs-CZ" altLang="cs-CZ" sz="3600" b="1"/>
              <a:t>“</a:t>
            </a:r>
          </a:p>
          <a:p>
            <a:pPr marL="274320" indent="-274320">
              <a:lnSpc>
                <a:spcPct val="9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cs-CZ" altLang="cs-CZ" sz="3600" b="1"/>
              <a:t>Nemovitost zapsaná v KN</a:t>
            </a:r>
          </a:p>
          <a:p>
            <a:pPr marL="274320" indent="-274320">
              <a:lnSpc>
                <a:spcPct val="9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cs-CZ" altLang="cs-CZ" sz="3600" b="1"/>
              <a:t>Pokud není zapsaná pohlíží se na ni jako na VĚC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043FA976-1F64-4A4A-91CD-39718F9E09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400" b="1"/>
              <a:t>Poskytnutí služby se dále rozumí: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E71C31D1-0884-474A-BCD3-365B02775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cs-CZ" altLang="cs-CZ" sz="3200"/>
              <a:t>Pozbytí nehmotné věci</a:t>
            </a:r>
          </a:p>
          <a:p>
            <a:pPr eaLnBrk="1" hangingPunct="1"/>
            <a:r>
              <a:rPr lang="cs-CZ" altLang="cs-CZ" sz="3200"/>
              <a:t>Přenechání zboží k užití jinému</a:t>
            </a:r>
          </a:p>
          <a:p>
            <a:pPr eaLnBrk="1" hangingPunct="1"/>
            <a:r>
              <a:rPr lang="cs-CZ" altLang="cs-CZ" sz="3200"/>
              <a:t>Vznik a zánik věcného břemene</a:t>
            </a:r>
          </a:p>
          <a:p>
            <a:pPr eaLnBrk="1" hangingPunct="1"/>
            <a:r>
              <a:rPr lang="cs-CZ" altLang="cs-CZ" sz="3200"/>
              <a:t>Zavázání se k povinnosti zdržet se určitého jednání nebo strpět určité jednání nebo situaci</a:t>
            </a:r>
          </a:p>
          <a:p>
            <a:pPr eaLnBrk="1" hangingPunct="1"/>
            <a:r>
              <a:rPr lang="cs-CZ" altLang="cs-CZ" sz="3200"/>
              <a:t>Poskytnutí služby pro účely nesouvisející s uskutečňováním ekonomických činností</a:t>
            </a:r>
          </a:p>
          <a:p>
            <a:pPr eaLnBrk="1" hangingPunct="1"/>
            <a:r>
              <a:rPr lang="cs-CZ" altLang="cs-CZ" sz="3200"/>
              <a:t>Vydání vypořádacího podílu na obchodní korporaci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0CEBF2BC-A189-489B-80BA-7D2F08923A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5300" b="1"/>
              <a:t>Územní aspekty DPH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0716D9B0-91B7-40EA-BF49-69076CE64C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4144" y="1650689"/>
            <a:ext cx="11437856" cy="4693549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900" dirty="0"/>
              <a:t>= </a:t>
            </a:r>
            <a:r>
              <a:rPr lang="cs-CZ" altLang="cs-CZ" sz="2400" b="1" u="sng" dirty="0"/>
              <a:t>MÍSTNÍ PŘÍSLUŠNOST</a:t>
            </a:r>
            <a:r>
              <a:rPr lang="cs-CZ" altLang="cs-CZ" sz="1800" b="1" dirty="0"/>
              <a:t> </a:t>
            </a:r>
          </a:p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None/>
              <a:defRPr/>
            </a:pPr>
            <a:endParaRPr lang="cs-CZ" altLang="cs-CZ" sz="2900" b="1" dirty="0"/>
          </a:p>
          <a:p>
            <a:pPr eaLnBrk="1" hangingPunct="1">
              <a:lnSpc>
                <a:spcPct val="50000"/>
              </a:lnSpc>
              <a:defRPr/>
            </a:pPr>
            <a:r>
              <a:rPr lang="cs-CZ" altLang="cs-CZ" sz="4000" b="1" dirty="0"/>
              <a:t>Tuzemsko </a:t>
            </a:r>
            <a:r>
              <a:rPr lang="cs-CZ" altLang="cs-CZ" sz="4000" b="1" u="sng" dirty="0"/>
              <a:t>– území ČR</a:t>
            </a:r>
          </a:p>
          <a:p>
            <a:pPr marL="0" indent="0" eaLnBrk="1" hangingPunct="1">
              <a:lnSpc>
                <a:spcPct val="50000"/>
              </a:lnSpc>
              <a:buNone/>
              <a:defRPr/>
            </a:pPr>
            <a:endParaRPr lang="cs-CZ" altLang="cs-CZ" sz="4000" b="1" u="sng" dirty="0"/>
          </a:p>
          <a:p>
            <a:pPr marL="0" indent="0">
              <a:lnSpc>
                <a:spcPct val="50000"/>
              </a:lnSpc>
              <a:buNone/>
              <a:defRPr/>
            </a:pPr>
            <a:endParaRPr lang="cs-CZ" altLang="cs-CZ" sz="4000" b="1" u="sng" dirty="0"/>
          </a:p>
          <a:p>
            <a:pPr eaLnBrk="1" hangingPunct="1">
              <a:lnSpc>
                <a:spcPct val="50000"/>
              </a:lnSpc>
              <a:defRPr/>
            </a:pPr>
            <a:r>
              <a:rPr lang="cs-CZ" altLang="cs-CZ" sz="4000" b="1" u="sng" dirty="0"/>
              <a:t>Území EU- tzv.</a:t>
            </a:r>
            <a:r>
              <a:rPr lang="cs-CZ" altLang="cs-CZ" sz="4000" b="1" dirty="0"/>
              <a:t> „intrakomunitární zóna“</a:t>
            </a:r>
          </a:p>
          <a:p>
            <a:pPr marL="0" indent="0">
              <a:lnSpc>
                <a:spcPct val="50000"/>
              </a:lnSpc>
              <a:buNone/>
              <a:defRPr/>
            </a:pPr>
            <a:endParaRPr lang="cs-CZ" altLang="cs-CZ" sz="4000" b="1" dirty="0"/>
          </a:p>
          <a:p>
            <a:pPr eaLnBrk="1" hangingPunct="1">
              <a:lnSpc>
                <a:spcPct val="50000"/>
              </a:lnSpc>
              <a:defRPr/>
            </a:pPr>
            <a:r>
              <a:rPr lang="cs-CZ" altLang="cs-CZ" sz="4000" b="1" u="sng" dirty="0"/>
              <a:t>Jiný členský stát EU</a:t>
            </a:r>
            <a:r>
              <a:rPr lang="cs-CZ" altLang="cs-CZ" sz="4000" b="1" dirty="0"/>
              <a:t> s výjimkou ČR</a:t>
            </a:r>
          </a:p>
          <a:p>
            <a:pPr marL="0" indent="0">
              <a:lnSpc>
                <a:spcPct val="50000"/>
              </a:lnSpc>
              <a:buNone/>
              <a:defRPr/>
            </a:pPr>
            <a:endParaRPr lang="cs-CZ" altLang="cs-CZ" sz="4000" b="1" dirty="0"/>
          </a:p>
          <a:p>
            <a:pPr eaLnBrk="1" hangingPunct="1">
              <a:lnSpc>
                <a:spcPct val="50000"/>
              </a:lnSpc>
              <a:defRPr/>
            </a:pPr>
            <a:r>
              <a:rPr lang="cs-CZ" altLang="cs-CZ" sz="4000" b="1" u="sng" dirty="0"/>
              <a:t>Třetí země-</a:t>
            </a:r>
            <a:r>
              <a:rPr lang="cs-CZ" altLang="cs-CZ" sz="4000" b="1" dirty="0"/>
              <a:t> zbytek světa, nejsou </a:t>
            </a:r>
            <a:r>
              <a:rPr lang="cs-CZ" altLang="cs-CZ" sz="4400" b="1" dirty="0"/>
              <a:t>čl.EU</a:t>
            </a:r>
          </a:p>
          <a:p>
            <a:pPr eaLnBrk="1" hangingPunct="1">
              <a:lnSpc>
                <a:spcPct val="50000"/>
              </a:lnSpc>
              <a:buFont typeface="Wingdings 2" panose="05020102010507070707" pitchFamily="18" charset="2"/>
              <a:buNone/>
              <a:defRPr/>
            </a:pPr>
            <a:endParaRPr lang="cs-CZ" altLang="cs-CZ" sz="4400" b="1" dirty="0"/>
          </a:p>
          <a:p>
            <a:pPr eaLnBrk="1" hangingPunct="1">
              <a:lnSpc>
                <a:spcPct val="50000"/>
              </a:lnSpc>
              <a:defRPr/>
            </a:pPr>
            <a:r>
              <a:rPr lang="cs-CZ" altLang="cs-CZ" sz="3900" b="1" dirty="0"/>
              <a:t>území Evropské unie - souhrn území členských </a:t>
            </a:r>
          </a:p>
          <a:p>
            <a:pPr marL="0" indent="0" eaLnBrk="1" hangingPunct="1">
              <a:lnSpc>
                <a:spcPct val="50000"/>
              </a:lnSpc>
              <a:buNone/>
              <a:defRPr/>
            </a:pPr>
            <a:endParaRPr lang="cs-CZ" altLang="cs-CZ" sz="3900" b="1" dirty="0"/>
          </a:p>
          <a:p>
            <a:pPr marL="0" indent="0" eaLnBrk="1" hangingPunct="1">
              <a:lnSpc>
                <a:spcPct val="50000"/>
              </a:lnSpc>
              <a:buNone/>
              <a:defRPr/>
            </a:pPr>
            <a:r>
              <a:rPr lang="cs-CZ" altLang="cs-CZ" sz="3900" b="1" dirty="0"/>
              <a:t>   států.</a:t>
            </a:r>
          </a:p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900" b="1" dirty="0"/>
              <a:t>	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C83F7A1F-E8FB-48F1-8098-B946911632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b="1">
                <a:solidFill>
                  <a:schemeClr val="tx1"/>
                </a:solidFill>
              </a:rPr>
              <a:t>Územní aspekty fungování DPH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E3264062-CA80-4EFD-875A-0F08DA2375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600" b="1"/>
              <a:t>Osoba uskutečňující plnění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600" b="1"/>
              <a:t>Osoba přijímající plnění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600" b="1"/>
              <a:t>Druh předmětu plnění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600" b="1"/>
              <a:t>Sídlo x bydliště, výkon ekonomických činností, zda je uskutečňují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600" b="1"/>
              <a:t>Registrace – příslušný stát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D2473E0C-B89A-40C6-A18A-2DC3B9FC85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59151" y="320675"/>
            <a:ext cx="5184775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cs-CZ" altLang="cs-CZ" b="1" i="1" u="sng">
                <a:solidFill>
                  <a:schemeClr val="tx1"/>
                </a:solidFill>
              </a:rPr>
              <a:t>ZDANITELNÁ  PLNĚNÍ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C17AC8CC-2046-4369-9DD8-FA341C454D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   </a:t>
            </a:r>
            <a:r>
              <a:rPr lang="cs-CZ" altLang="cs-CZ" sz="3600" b="1"/>
              <a:t>Dodání zboží a poskytování služeb či jiné činnosti se obecně shrnují do pojmu</a:t>
            </a:r>
            <a:r>
              <a:rPr lang="cs-CZ" altLang="cs-CZ" sz="3600"/>
              <a:t>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3600" b="1" u="sng">
              <a:solidFill>
                <a:srgbClr val="FFFF00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u="sng"/>
              <a:t>„Uskutečněná zdanitelná plnění“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CAE4CC2-203F-4CF4-8099-E03850F61F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Vlastnosti DPH</a:t>
            </a:r>
            <a:r>
              <a:rPr lang="cs-CZ" altLang="cs-CZ" sz="3400"/>
              <a:t>:</a:t>
            </a:r>
            <a:br>
              <a:rPr lang="cs-CZ" altLang="cs-CZ" sz="3400"/>
            </a:br>
            <a:endParaRPr lang="cs-CZ" altLang="cs-CZ" sz="340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E4393D8-D48A-47B2-A521-E3F64B9197AC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nedobrovolná </a:t>
            </a:r>
          </a:p>
          <a:p>
            <a:pPr eaLnBrk="1" hangingPunct="1"/>
            <a:r>
              <a:rPr lang="cs-CZ" altLang="cs-CZ" sz="2800" b="1"/>
              <a:t>povinná</a:t>
            </a:r>
          </a:p>
          <a:p>
            <a:pPr eaLnBrk="1" hangingPunct="1"/>
            <a:r>
              <a:rPr lang="cs-CZ" altLang="cs-CZ" sz="2800" b="1"/>
              <a:t>vynutitelná </a:t>
            </a:r>
          </a:p>
          <a:p>
            <a:pPr eaLnBrk="1" hangingPunct="1"/>
            <a:r>
              <a:rPr lang="cs-CZ" altLang="cs-CZ" sz="2800" b="1"/>
              <a:t>nenávratná </a:t>
            </a:r>
          </a:p>
          <a:p>
            <a:pPr eaLnBrk="1" hangingPunct="1"/>
            <a:r>
              <a:rPr lang="cs-CZ" altLang="cs-CZ" sz="2800" b="1"/>
              <a:t>neekvivalentní </a:t>
            </a:r>
          </a:p>
          <a:p>
            <a:pPr eaLnBrk="1" hangingPunct="1"/>
            <a:r>
              <a:rPr lang="cs-CZ" altLang="cs-CZ" sz="2800" b="1"/>
              <a:t>obvykle opakovaná 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DD57B3D4-6ADC-4D7C-B0EE-6BB6440CE5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b="1" i="1"/>
              <a:t>Druhy uskutečněných zdanitelných plnění z pohledu DPH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0CBDB62-2664-48AC-ADE7-C5567FBE167E}"/>
              </a:ext>
            </a:extLst>
          </p:cNvPr>
          <p:cNvGraphicFramePr/>
          <p:nvPr/>
        </p:nvGraphicFramePr>
        <p:xfrm>
          <a:off x="1949451" y="1563688"/>
          <a:ext cx="8208963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4756" name="Line 12">
            <a:extLst>
              <a:ext uri="{FF2B5EF4-FFF2-40B4-BE49-F238E27FC236}">
                <a16:creationId xmlns:a16="http://schemas.microsoft.com/office/drawing/2014/main" id="{93BFE88F-24B1-4B3F-9B2B-93A9D7B598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6021389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57" name="Line 13">
            <a:extLst>
              <a:ext uri="{FF2B5EF4-FFF2-40B4-BE49-F238E27FC236}">
                <a16:creationId xmlns:a16="http://schemas.microsoft.com/office/drawing/2014/main" id="{F36CE624-8143-4792-A2AF-8275884304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6308725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58" name="Line 14">
            <a:extLst>
              <a:ext uri="{FF2B5EF4-FFF2-40B4-BE49-F238E27FC236}">
                <a16:creationId xmlns:a16="http://schemas.microsoft.com/office/drawing/2014/main" id="{C076F075-2734-409D-BC49-3551869B9A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40238" y="6308725"/>
            <a:ext cx="1655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59" name="Rectangle 15">
            <a:extLst>
              <a:ext uri="{FF2B5EF4-FFF2-40B4-BE49-F238E27FC236}">
                <a16:creationId xmlns:a16="http://schemas.microsoft.com/office/drawing/2014/main" id="{9862F8F2-4ED7-49F0-8D35-1B2824D4B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276" y="6308726"/>
            <a:ext cx="1223963" cy="549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S nárokem na odpočet</a:t>
            </a:r>
          </a:p>
        </p:txBody>
      </p:sp>
      <p:sp>
        <p:nvSpPr>
          <p:cNvPr id="74760" name="Rectangle 16">
            <a:extLst>
              <a:ext uri="{FF2B5EF4-FFF2-40B4-BE49-F238E27FC236}">
                <a16:creationId xmlns:a16="http://schemas.microsoft.com/office/drawing/2014/main" id="{20C7FC18-A86E-43E6-AB60-FFA45A444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4789" y="6308726"/>
            <a:ext cx="1366837" cy="549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Bez nároku na odpočet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56ED3BBD-E318-4DE7-A8A5-7E033AA8AC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sz="4400" b="1" u="sng"/>
              <a:t>Zdanitelná a osvobozená plnění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123481EE-F975-4EE9-B24D-1D5A17D809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Char char=""/>
            </a:pPr>
            <a:r>
              <a:rPr lang="cs-CZ" altLang="cs-CZ" sz="4400" b="1"/>
              <a:t>ZDANITELNÁ-Mají společné to, že místo jejich uskutečnění je tuzemsko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Char char=""/>
            </a:pPr>
            <a:r>
              <a:rPr lang="cs-CZ" altLang="cs-CZ" sz="4400" b="1"/>
              <a:t>Zdanitelné plnění je takové, u kterého plátci daně vzniká povinnost přiznat a odvést </a:t>
            </a:r>
            <a:r>
              <a:rPr lang="cs-CZ" altLang="cs-CZ" sz="4400" b="1" i="1" u="sng"/>
              <a:t>daň na výstupu.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4FDD3D2D-9A4B-43C0-AABA-9FBFDA9AA2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INSTITUTY související se základem daně a výpočtem DPH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FA2B15F5-FF79-42AE-BD74-251B4C3299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endParaRPr lang="cs-CZ" altLang="cs-CZ" sz="3600" b="1" i="1" u="sng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cs-CZ" altLang="cs-CZ" sz="3200" b="1" i="1" u="sng" dirty="0"/>
              <a:t>DAŇ NA VSTUPU </a:t>
            </a:r>
            <a:r>
              <a:rPr lang="cs-CZ" altLang="cs-CZ" sz="3200" b="1" dirty="0"/>
              <a:t>  tzv. odpočet daně §72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endParaRPr lang="cs-CZ" altLang="cs-CZ" sz="3200" b="1" i="1" u="sng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cs-CZ" altLang="cs-CZ" sz="3200" b="1" i="1" u="sng" dirty="0"/>
              <a:t>DAŇ NA VÝSTUPU  </a:t>
            </a:r>
            <a:r>
              <a:rPr lang="cs-CZ" altLang="cs-CZ" sz="3200" b="1" dirty="0"/>
              <a:t>§ 4 odst. 1 c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endParaRPr lang="cs-CZ" altLang="cs-CZ" sz="3200" b="1" i="1" u="sng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cs-CZ" altLang="cs-CZ" sz="3200" b="1" i="1" u="sng" dirty="0"/>
              <a:t>VLASTNÍ DANÍ =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cs-CZ" altLang="cs-CZ" sz="3200" b="1" dirty="0"/>
              <a:t>daň </a:t>
            </a:r>
            <a:r>
              <a:rPr lang="cs-CZ" altLang="cs-CZ" sz="3200" b="1" dirty="0" err="1"/>
              <a:t>naVÝSTUPU</a:t>
            </a:r>
            <a:r>
              <a:rPr lang="cs-CZ" altLang="cs-CZ" sz="3200" b="1" dirty="0"/>
              <a:t>-ODPOČET DANĚ 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endParaRPr lang="cs-CZ" altLang="cs-CZ" sz="3200" b="1" i="1" u="sng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cs-CZ" altLang="cs-CZ" sz="3200" b="1" i="1" u="sng" dirty="0"/>
              <a:t>NADMĚRNÝ ODPOČET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cs-CZ" altLang="cs-CZ" sz="3200" b="1" dirty="0"/>
              <a:t>daň </a:t>
            </a:r>
            <a:r>
              <a:rPr lang="cs-CZ" altLang="cs-CZ" sz="3200" b="1" dirty="0" err="1"/>
              <a:t>naVÝSTUPU</a:t>
            </a:r>
            <a:r>
              <a:rPr lang="cs-CZ" altLang="cs-CZ" sz="3200" b="1" dirty="0"/>
              <a:t>-ODPOČET DANĚ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cs-CZ" altLang="cs-CZ" sz="3600" b="1" i="1" u="sng" dirty="0"/>
              <a:t>                          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9B34B398-AEA2-4228-9ADE-378523F9BA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b="1" i="1" u="sng">
                <a:solidFill>
                  <a:schemeClr val="tx1"/>
                </a:solidFill>
              </a:rPr>
              <a:t>Podmínka zdanitelného plnění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EC8A1CDB-93A3-4772-AFF4-1696B04E19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400" b="1"/>
              <a:t>Plnění poskytuje osoba povinná k dani</a:t>
            </a:r>
          </a:p>
          <a:p>
            <a:pPr eaLnBrk="1" hangingPunct="1"/>
            <a:r>
              <a:rPr lang="cs-CZ" altLang="cs-CZ" sz="4400" b="1"/>
              <a:t>Plnění je poskytováno za úplatu</a:t>
            </a:r>
          </a:p>
          <a:p>
            <a:pPr eaLnBrk="1" hangingPunct="1"/>
            <a:r>
              <a:rPr lang="cs-CZ" altLang="cs-CZ" sz="4400" b="1"/>
              <a:t>Místem plnění je tuzemsko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E720CE59-D5C9-407E-9354-2E7D5D42CF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5400" b="1" i="1" u="sng"/>
              <a:t>Osvobozená plnění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4133DAD7-C65F-4A37-A57A-7F34D77DBC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z="3200" b="1"/>
              <a:t>Mají místo plnění v tuzemsku, ale plátce není povinen z nich odvádět daň, tj. </a:t>
            </a:r>
            <a:r>
              <a:rPr lang="cs-CZ" altLang="cs-CZ" sz="3600" b="1" i="1" u="sng"/>
              <a:t>uplatnit daň na výstupu</a:t>
            </a:r>
            <a:r>
              <a:rPr lang="cs-CZ" altLang="cs-CZ" sz="3600" b="1"/>
              <a:t>.</a:t>
            </a:r>
          </a:p>
          <a:p>
            <a:pPr eaLnBrk="1" hangingPunct="1"/>
            <a:r>
              <a:rPr lang="cs-CZ" altLang="cs-CZ" sz="3200" b="1" u="sng"/>
              <a:t>Osvobozená plnění bez nároku na odpočet daně § 51 a násl.</a:t>
            </a:r>
            <a:r>
              <a:rPr lang="cs-CZ" altLang="cs-CZ" sz="3200" b="1"/>
              <a:t> jsou uskutečňována vůči tuzemským osobám</a:t>
            </a:r>
          </a:p>
          <a:p>
            <a:pPr eaLnBrk="1" hangingPunct="1"/>
            <a:r>
              <a:rPr lang="cs-CZ" altLang="cs-CZ" sz="3200" b="1" u="sng"/>
              <a:t>Osvobozená plnění s nárokem na odpočet daně</a:t>
            </a:r>
            <a:r>
              <a:rPr lang="cs-CZ" altLang="cs-CZ" sz="3200" b="1"/>
              <a:t> §63 a násl.  jsou vůči osobám v jiných zemích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08E241DF-A22B-4C66-BB8C-25B6FB32FF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l-PL" altLang="cs-CZ" b="1"/>
              <a:t>Plnění osvobozená od daně bez nároku na odpočet daně</a:t>
            </a:r>
            <a:endParaRPr lang="cs-CZ" altLang="cs-CZ" b="1"/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64B2969E-7E36-4515-9567-471F104AA5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/>
              <a:t>poštovní služby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/>
              <a:t>rozhlasové a televizní vysílání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/>
              <a:t>finanční činnosti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/>
              <a:t>pojišťovací činnosti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/>
              <a:t>dodání vybraných nemovitých věcí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/>
              <a:t>nájem vybraných nemovitých věcí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/>
              <a:t>výchova a vzdělávání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/>
              <a:t>zdravotnické služby a zboží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/>
              <a:t>sociální pomoc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/>
              <a:t>provozování loterií a jiných podobných her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/>
              <a:t>ochrana a výchova dětí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1C4D5AE7-5067-46F6-B281-4CC08F9ED6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l-PL" altLang="cs-CZ" b="1"/>
              <a:t>Osvobození od daně s nárokem na odpočet daně</a:t>
            </a:r>
            <a:endParaRPr lang="cs-CZ" altLang="cs-CZ" b="1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4E176CD6-D636-4AD8-B46A-0C428976B3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/>
              <a:t>dodání zboží do jiného členského státu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/>
              <a:t>pořízení zboží z jiného členského státu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/>
              <a:t>vývoz zboží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/>
              <a:t>poskytnutí služby do třetí země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/>
              <a:t>osvobození ve zvláštních případech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/>
              <a:t>přeprava a služby přímo vázané na dovoz a vývoz zboží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/>
              <a:t>přeprava osob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/>
              <a:t>dovoz zboží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/>
              <a:t>dovoz zboží v osobních zavazadlech cestujícího nebo člena posádky letadla a dovoz pohonných hmot cestujícím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CECD5A03-C55B-4CF8-999C-ACFECA2767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4300" b="1" i="1" u="sng" dirty="0"/>
              <a:t>Místo zdanitelného plnění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FEA79409-BBF1-4CD0-9488-49929EF1BA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38400" y="1196975"/>
            <a:ext cx="7772400" cy="4572000"/>
          </a:xfrm>
        </p:spPr>
        <p:txBody>
          <a:bodyPr/>
          <a:lstStyle/>
          <a:p>
            <a:pPr lvl="4" eaLnBrk="1" hangingPunct="1">
              <a:buFont typeface="Wingdings" panose="05000000000000000000" pitchFamily="2" charset="2"/>
              <a:buNone/>
            </a:pPr>
            <a:r>
              <a:rPr lang="cs-CZ" altLang="cs-CZ" sz="3200" b="1" dirty="0"/>
              <a:t>Místo, kde k plnění došlo (stát)  Základní pravidla rozdělujeme </a:t>
            </a:r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0683743F-DB67-4F1E-B7A9-EE658A34C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0" y="3357564"/>
            <a:ext cx="2305050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latin typeface="Trebuchet MS" panose="020B0603020202020204" pitchFamily="34" charset="0"/>
              </a:rPr>
              <a:t>Místo plnění při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latin typeface="Trebuchet MS" panose="020B0603020202020204" pitchFamily="34" charset="0"/>
              </a:rPr>
              <a:t>dodání zboží</a:t>
            </a:r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3316738D-2D64-40BA-B1E0-903461BE9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1900" y="3357564"/>
            <a:ext cx="2592388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latin typeface="Trebuchet MS" panose="020B0603020202020204" pitchFamily="34" charset="0"/>
              </a:rPr>
              <a:t>Místo plnění při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latin typeface="Trebuchet MS" panose="020B0603020202020204" pitchFamily="34" charset="0"/>
              </a:rPr>
              <a:t>poskytování služeb</a:t>
            </a:r>
          </a:p>
        </p:txBody>
      </p:sp>
      <p:sp>
        <p:nvSpPr>
          <p:cNvPr id="81926" name="Line 6">
            <a:extLst>
              <a:ext uri="{FF2B5EF4-FFF2-40B4-BE49-F238E27FC236}">
                <a16:creationId xmlns:a16="http://schemas.microsoft.com/office/drawing/2014/main" id="{B11C512F-7CB7-49F4-A029-169500C146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56139" y="2708275"/>
            <a:ext cx="1368425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1927" name="Line 7">
            <a:extLst>
              <a:ext uri="{FF2B5EF4-FFF2-40B4-BE49-F238E27FC236}">
                <a16:creationId xmlns:a16="http://schemas.microsoft.com/office/drawing/2014/main" id="{30A4510A-C878-42E4-8DB5-0A2A957C5ED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4563" y="2708275"/>
            <a:ext cx="151130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1C3BDC82-E078-4761-8C2C-3BA9431B0B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500" b="1" u="sng"/>
              <a:t>Místo zdanitelného plnění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2675C147-1064-4CEB-AA5F-DA91CAFD7922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981200" y="1981200"/>
            <a:ext cx="4033838" cy="3886200"/>
          </a:xfrm>
        </p:spPr>
        <p:txBody>
          <a:bodyPr>
            <a:normAutofit fontScale="92500"/>
          </a:bodyPr>
          <a:lstStyle/>
          <a:p>
            <a:pPr marL="533400" indent="-533400">
              <a:lnSpc>
                <a:spcPct val="90000"/>
              </a:lnSpc>
              <a:buNone/>
            </a:pPr>
            <a:r>
              <a:rPr lang="cs-CZ" altLang="cs-CZ" sz="3200" b="1" i="1"/>
              <a:t>ZBOŽÍ-dodání zboží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cs-CZ" altLang="cs-CZ" sz="3200" b="1"/>
              <a:t>1.Zahájení přepravy -odeslání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cs-CZ" altLang="cs-CZ" sz="3200" b="1"/>
              <a:t>2. instalováno nebo smontováno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cs-CZ" altLang="cs-CZ" sz="3200" b="1"/>
              <a:t>3. kde se zboží nachází v době dodání</a:t>
            </a:r>
          </a:p>
        </p:txBody>
      </p:sp>
      <p:sp>
        <p:nvSpPr>
          <p:cNvPr id="82948" name="Rectangle 4">
            <a:extLst>
              <a:ext uri="{FF2B5EF4-FFF2-40B4-BE49-F238E27FC236}">
                <a16:creationId xmlns:a16="http://schemas.microsoft.com/office/drawing/2014/main" id="{C1352810-DE3B-464B-BD86-6AA127DEC6B7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945188" y="1700214"/>
            <a:ext cx="4038600" cy="4530725"/>
          </a:xfrm>
        </p:spPr>
        <p:txBody>
          <a:bodyPr>
            <a:normAutofit fontScale="92500"/>
          </a:bodyPr>
          <a:lstStyle/>
          <a:p>
            <a:pPr lvl="4" eaLnBrk="1" hangingPunct="1">
              <a:buFont typeface="Wingdings" panose="05000000000000000000" pitchFamily="2" charset="2"/>
              <a:buNone/>
            </a:pPr>
            <a:r>
              <a:rPr lang="cs-CZ" altLang="cs-CZ" sz="2800" b="1" i="1"/>
              <a:t>SLUŽBY</a:t>
            </a:r>
          </a:p>
          <a:p>
            <a:pPr lvl="4" eaLnBrk="1" hangingPunct="1">
              <a:buFont typeface="Wingdings" panose="05000000000000000000" pitchFamily="2" charset="2"/>
              <a:buNone/>
            </a:pPr>
            <a:endParaRPr lang="cs-CZ" altLang="cs-CZ" sz="2800" b="1" i="1"/>
          </a:p>
          <a:p>
            <a:pPr lvl="4" eaLnBrk="1" hangingPunct="1">
              <a:buFont typeface="Wingdings" panose="05000000000000000000" pitchFamily="2" charset="2"/>
              <a:buNone/>
            </a:pPr>
            <a:r>
              <a:rPr lang="cs-CZ" altLang="cs-CZ" sz="2800" b="1"/>
              <a:t>V místě</a:t>
            </a:r>
          </a:p>
          <a:p>
            <a:pPr lvl="4" eaLnBrk="1" hangingPunct="1">
              <a:buFont typeface="Wingdings" panose="05000000000000000000" pitchFamily="2" charset="2"/>
              <a:buNone/>
            </a:pPr>
            <a:r>
              <a:rPr lang="cs-CZ" altLang="cs-CZ" sz="2800" b="1"/>
              <a:t>poskytnutí služby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38FA7703-5032-4C4B-ADDB-9471069CA8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b="1" i="1"/>
              <a:t>Místo plnění při </a:t>
            </a:r>
            <a:br>
              <a:rPr lang="cs-CZ" altLang="cs-CZ" b="1" i="1"/>
            </a:br>
            <a:r>
              <a:rPr lang="cs-CZ" altLang="cs-CZ" b="1" i="1"/>
              <a:t>dodání zboží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0B6C19E6-1331-46AE-A628-1BA3B87A6B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83972" name="Rectangle 4">
            <a:extLst>
              <a:ext uri="{FF2B5EF4-FFF2-40B4-BE49-F238E27FC236}">
                <a16:creationId xmlns:a16="http://schemas.microsoft.com/office/drawing/2014/main" id="{02E32E6B-518A-4DF9-A281-EE32B3B52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575" y="1916113"/>
            <a:ext cx="2376488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Místo uskutečnění plnění</a:t>
            </a:r>
          </a:p>
        </p:txBody>
      </p:sp>
      <p:sp>
        <p:nvSpPr>
          <p:cNvPr id="83973" name="Line 5">
            <a:extLst>
              <a:ext uri="{FF2B5EF4-FFF2-40B4-BE49-F238E27FC236}">
                <a16:creationId xmlns:a16="http://schemas.microsoft.com/office/drawing/2014/main" id="{29158962-7E4F-4392-A3E1-F71FF1E31733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1538" y="24923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974" name="Line 6">
            <a:extLst>
              <a:ext uri="{FF2B5EF4-FFF2-40B4-BE49-F238E27FC236}">
                <a16:creationId xmlns:a16="http://schemas.microsoft.com/office/drawing/2014/main" id="{DEFC7FF1-4CC9-4F94-9B3D-32E5B5F2ED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67214" y="2708275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975" name="Line 7">
            <a:extLst>
              <a:ext uri="{FF2B5EF4-FFF2-40B4-BE49-F238E27FC236}">
                <a16:creationId xmlns:a16="http://schemas.microsoft.com/office/drawing/2014/main" id="{AAA76D07-B622-4CFD-90EF-BD73B88EE8F8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1538" y="2708275"/>
            <a:ext cx="3600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976" name="Line 8">
            <a:extLst>
              <a:ext uri="{FF2B5EF4-FFF2-40B4-BE49-F238E27FC236}">
                <a16:creationId xmlns:a16="http://schemas.microsoft.com/office/drawing/2014/main" id="{0BCF3B10-7D86-4217-BD02-2909B6DF4BD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0238" y="27082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977" name="Line 9">
            <a:extLst>
              <a:ext uri="{FF2B5EF4-FFF2-40B4-BE49-F238E27FC236}">
                <a16:creationId xmlns:a16="http://schemas.microsoft.com/office/drawing/2014/main" id="{C491FFCC-D28C-4918-AE99-2C8AA84330BA}"/>
              </a:ext>
            </a:extLst>
          </p:cNvPr>
          <p:cNvSpPr>
            <a:spLocks noChangeShapeType="1"/>
          </p:cNvSpPr>
          <p:nvPr/>
        </p:nvSpPr>
        <p:spPr bwMode="auto">
          <a:xfrm>
            <a:off x="9480550" y="2708276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978" name="Rectangle 10">
            <a:extLst>
              <a:ext uri="{FF2B5EF4-FFF2-40B4-BE49-F238E27FC236}">
                <a16:creationId xmlns:a16="http://schemas.microsoft.com/office/drawing/2014/main" id="{40D7A16A-F39F-41FA-AB7D-38CBB4152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9" y="2997200"/>
            <a:ext cx="13668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Dodání zboží</a:t>
            </a:r>
          </a:p>
        </p:txBody>
      </p:sp>
      <p:sp>
        <p:nvSpPr>
          <p:cNvPr id="83979" name="Rectangle 11">
            <a:extLst>
              <a:ext uri="{FF2B5EF4-FFF2-40B4-BE49-F238E27FC236}">
                <a16:creationId xmlns:a16="http://schemas.microsoft.com/office/drawing/2014/main" id="{13B8B482-CC87-4AC0-9D13-EA4676B71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3925" y="2997200"/>
            <a:ext cx="1512888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Převod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Nemovitých věcí</a:t>
            </a:r>
          </a:p>
        </p:txBody>
      </p:sp>
      <p:sp>
        <p:nvSpPr>
          <p:cNvPr id="83980" name="Line 12">
            <a:extLst>
              <a:ext uri="{FF2B5EF4-FFF2-40B4-BE49-F238E27FC236}">
                <a16:creationId xmlns:a16="http://schemas.microsoft.com/office/drawing/2014/main" id="{2766ED74-B74F-48F5-BE4B-BA5F905CF6A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1675" y="3500439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981" name="Line 13">
            <a:extLst>
              <a:ext uri="{FF2B5EF4-FFF2-40B4-BE49-F238E27FC236}">
                <a16:creationId xmlns:a16="http://schemas.microsoft.com/office/drawing/2014/main" id="{037D158D-FE59-4F97-BB31-94A7163F66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40013" y="4005263"/>
            <a:ext cx="1871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982" name="Line 14">
            <a:extLst>
              <a:ext uri="{FF2B5EF4-FFF2-40B4-BE49-F238E27FC236}">
                <a16:creationId xmlns:a16="http://schemas.microsoft.com/office/drawing/2014/main" id="{1CEC14A3-F269-4A0B-B94E-BA6A23B490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1675" y="4005263"/>
            <a:ext cx="2160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983" name="Line 15">
            <a:extLst>
              <a:ext uri="{FF2B5EF4-FFF2-40B4-BE49-F238E27FC236}">
                <a16:creationId xmlns:a16="http://schemas.microsoft.com/office/drawing/2014/main" id="{3C65E4A7-66E1-4CCD-8530-69AC95851B8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80550" y="36449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984" name="Line 16">
            <a:extLst>
              <a:ext uri="{FF2B5EF4-FFF2-40B4-BE49-F238E27FC236}">
                <a16:creationId xmlns:a16="http://schemas.microsoft.com/office/drawing/2014/main" id="{84496226-1703-4EE8-A74D-F8E487E9B0B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1675" y="4005264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985" name="Line 17">
            <a:extLst>
              <a:ext uri="{FF2B5EF4-FFF2-40B4-BE49-F238E27FC236}">
                <a16:creationId xmlns:a16="http://schemas.microsoft.com/office/drawing/2014/main" id="{C0FE14B7-1BF5-4E77-BD61-58FF7A5305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0013" y="40052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986" name="Line 18">
            <a:extLst>
              <a:ext uri="{FF2B5EF4-FFF2-40B4-BE49-F238E27FC236}">
                <a16:creationId xmlns:a16="http://schemas.microsoft.com/office/drawing/2014/main" id="{CDB689B0-D137-46FD-B779-CB1AA9B71D9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00825" y="40052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987" name="Rectangle 19">
            <a:extLst>
              <a:ext uri="{FF2B5EF4-FFF2-40B4-BE49-F238E27FC236}">
                <a16:creationId xmlns:a16="http://schemas.microsoft.com/office/drawing/2014/main" id="{4F3853C4-8A33-4E4E-9ADD-1CB106BF4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8" y="4508501"/>
            <a:ext cx="1295400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Místo, kde je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zboží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Instalováno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smontováno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>
              <a:latin typeface="Trebuchet MS" panose="020B0603020202020204" pitchFamily="34" charset="0"/>
            </a:endParaRPr>
          </a:p>
        </p:txBody>
      </p:sp>
      <p:sp>
        <p:nvSpPr>
          <p:cNvPr id="83988" name="Rectangle 20">
            <a:extLst>
              <a:ext uri="{FF2B5EF4-FFF2-40B4-BE49-F238E27FC236}">
                <a16:creationId xmlns:a16="http://schemas.microsoft.com/office/drawing/2014/main" id="{224BAC61-8479-4FD1-8986-23AC8B35E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101" y="4508501"/>
            <a:ext cx="1439863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Místo, kde se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zboží nachází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v době dodání</a:t>
            </a:r>
          </a:p>
        </p:txBody>
      </p:sp>
      <p:sp>
        <p:nvSpPr>
          <p:cNvPr id="83989" name="Rectangle 21">
            <a:extLst>
              <a:ext uri="{FF2B5EF4-FFF2-40B4-BE49-F238E27FC236}">
                <a16:creationId xmlns:a16="http://schemas.microsoft.com/office/drawing/2014/main" id="{FB1C484A-8442-4CB6-9D36-FAFBE597F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4508501"/>
            <a:ext cx="1295400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Místo zahájení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přepravy nebo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odeslání</a:t>
            </a:r>
          </a:p>
        </p:txBody>
      </p:sp>
      <p:sp>
        <p:nvSpPr>
          <p:cNvPr id="83990" name="Rectangle 22">
            <a:extLst>
              <a:ext uri="{FF2B5EF4-FFF2-40B4-BE49-F238E27FC236}">
                <a16:creationId xmlns:a16="http://schemas.microsoft.com/office/drawing/2014/main" id="{E37EA7DF-A08A-4051-B9AD-D114117A4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389" y="4076701"/>
            <a:ext cx="1368425" cy="14398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Umístění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nemovitosti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97F1EED9-04C0-4C4E-A6EC-3CBDFA6A54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498698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cs-CZ" altLang="cs-CZ" b="1" dirty="0"/>
            </a:br>
            <a:r>
              <a:rPr lang="cs-CZ" altLang="cs-CZ" b="1" dirty="0"/>
              <a:t>Charakteristické znaky DPH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B11ABCCD-64A5-4D57-86DA-B7C067DCEC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b="1" i="1"/>
          </a:p>
          <a:p>
            <a:pPr eaLnBrk="1" hangingPunct="1">
              <a:lnSpc>
                <a:spcPct val="90000"/>
              </a:lnSpc>
            </a:pPr>
            <a:r>
              <a:rPr lang="cs-CZ" altLang="cs-CZ" sz="3200" b="1" i="1" u="sng"/>
              <a:t>Mnohofázovost </a:t>
            </a:r>
            <a:r>
              <a:rPr lang="cs-CZ" altLang="cs-CZ" sz="2800" b="1"/>
              <a:t>– vyskytuje se ve všech fázích obratu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vytváří se </a:t>
            </a:r>
            <a:r>
              <a:rPr lang="cs-CZ" altLang="cs-CZ" sz="2800" b="1" u="sng"/>
              <a:t>přidaná hodnota</a:t>
            </a:r>
            <a:r>
              <a:rPr lang="cs-CZ" altLang="cs-CZ" sz="2800" b="1"/>
              <a:t> –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/>
              <a:t>   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200" b="1"/>
              <a:t>zaplatí jí až konečný kupující „poplatník“ ?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4400" b="1" u="sng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FC3230AA-2BC5-402C-964A-6E91B3E3FE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b="1" i="1"/>
              <a:t>Místo plnění při </a:t>
            </a:r>
            <a:br>
              <a:rPr lang="cs-CZ" altLang="cs-CZ" b="1" i="1"/>
            </a:br>
            <a:r>
              <a:rPr lang="cs-CZ" altLang="cs-CZ" b="1" i="1"/>
              <a:t>poskytování služeb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A7B7B906-8140-43CE-AAA1-1E3EB20E15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4996" name="Line 4">
            <a:extLst>
              <a:ext uri="{FF2B5EF4-FFF2-40B4-BE49-F238E27FC236}">
                <a16:creationId xmlns:a16="http://schemas.microsoft.com/office/drawing/2014/main" id="{AF63EE24-63FA-4345-B0AC-12A48F2152D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8663" y="1628776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4997" name="Line 5">
            <a:extLst>
              <a:ext uri="{FF2B5EF4-FFF2-40B4-BE49-F238E27FC236}">
                <a16:creationId xmlns:a16="http://schemas.microsoft.com/office/drawing/2014/main" id="{A3758918-9437-4561-B908-F9BB3136E7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95551" y="2133600"/>
            <a:ext cx="3313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4998" name="Line 6">
            <a:extLst>
              <a:ext uri="{FF2B5EF4-FFF2-40B4-BE49-F238E27FC236}">
                <a16:creationId xmlns:a16="http://schemas.microsoft.com/office/drawing/2014/main" id="{A6653C46-840D-4DFC-A126-1B038BD3E620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8664" y="2133600"/>
            <a:ext cx="367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4999" name="Line 7">
            <a:extLst>
              <a:ext uri="{FF2B5EF4-FFF2-40B4-BE49-F238E27FC236}">
                <a16:creationId xmlns:a16="http://schemas.microsoft.com/office/drawing/2014/main" id="{EE252262-8986-43FE-8A1B-2D8C9CDD304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3113" y="21336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00" name="Line 8">
            <a:extLst>
              <a:ext uri="{FF2B5EF4-FFF2-40B4-BE49-F238E27FC236}">
                <a16:creationId xmlns:a16="http://schemas.microsoft.com/office/drawing/2014/main" id="{79B23345-5AC4-4FB7-BBA9-4A77AC7882F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2625" y="21336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01" name="Line 9">
            <a:extLst>
              <a:ext uri="{FF2B5EF4-FFF2-40B4-BE49-F238E27FC236}">
                <a16:creationId xmlns:a16="http://schemas.microsoft.com/office/drawing/2014/main" id="{CF59E63F-4D8E-4F7A-A7D9-17DEE6A6A469}"/>
              </a:ext>
            </a:extLst>
          </p:cNvPr>
          <p:cNvSpPr>
            <a:spLocks noChangeShapeType="1"/>
          </p:cNvSpPr>
          <p:nvPr/>
        </p:nvSpPr>
        <p:spPr bwMode="auto">
          <a:xfrm>
            <a:off x="9480550" y="21336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02" name="Line 10">
            <a:extLst>
              <a:ext uri="{FF2B5EF4-FFF2-40B4-BE49-F238E27FC236}">
                <a16:creationId xmlns:a16="http://schemas.microsoft.com/office/drawing/2014/main" id="{BADD5964-59BD-4B6E-B0E3-906DD6DBDCC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95550" y="21336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03" name="Rectangle 11">
            <a:extLst>
              <a:ext uri="{FF2B5EF4-FFF2-40B4-BE49-F238E27FC236}">
                <a16:creationId xmlns:a16="http://schemas.microsoft.com/office/drawing/2014/main" id="{8DDBC1F2-634E-42F7-8C25-02EF5A503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2708276"/>
            <a:ext cx="1295400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latin typeface="Trebuchet MS" panose="020B0603020202020204" pitchFamily="34" charset="0"/>
              </a:rPr>
              <a:t>Základní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latin typeface="Trebuchet MS" panose="020B0603020202020204" pitchFamily="34" charset="0"/>
              </a:rPr>
              <a:t>pravidlo</a:t>
            </a:r>
          </a:p>
        </p:txBody>
      </p:sp>
      <p:sp>
        <p:nvSpPr>
          <p:cNvPr id="85004" name="Rectangle 12">
            <a:extLst>
              <a:ext uri="{FF2B5EF4-FFF2-40B4-BE49-F238E27FC236}">
                <a16:creationId xmlns:a16="http://schemas.microsoft.com/office/drawing/2014/main" id="{B2783493-EC4F-497A-8D0F-21FF560C5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3975" y="2636838"/>
            <a:ext cx="1511300" cy="1655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Služby k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nemovitostem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realitní kanceláře,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odhadce,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architekta</a:t>
            </a:r>
          </a:p>
        </p:txBody>
      </p:sp>
      <p:sp>
        <p:nvSpPr>
          <p:cNvPr id="85005" name="Rectangle 13">
            <a:extLst>
              <a:ext uri="{FF2B5EF4-FFF2-40B4-BE49-F238E27FC236}">
                <a16:creationId xmlns:a16="http://schemas.microsoft.com/office/drawing/2014/main" id="{867B9DDD-2EE8-4E4E-BEE4-084B94DCA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1901" y="2708275"/>
            <a:ext cx="1439863" cy="12969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Přepravní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služby</a:t>
            </a:r>
          </a:p>
        </p:txBody>
      </p:sp>
      <p:sp>
        <p:nvSpPr>
          <p:cNvPr id="85006" name="Rectangle 14">
            <a:extLst>
              <a:ext uri="{FF2B5EF4-FFF2-40B4-BE49-F238E27FC236}">
                <a16:creationId xmlns:a16="http://schemas.microsoft.com/office/drawing/2014/main" id="{936C6459-5D70-4BC6-B1A3-541AE3213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389" y="2708275"/>
            <a:ext cx="1368425" cy="1657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Služby kulturní,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sportovní,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oceňování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mov.věci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práce na mov.věci</a:t>
            </a:r>
          </a:p>
        </p:txBody>
      </p:sp>
      <p:sp>
        <p:nvSpPr>
          <p:cNvPr id="85007" name="Line 15">
            <a:extLst>
              <a:ext uri="{FF2B5EF4-FFF2-40B4-BE49-F238E27FC236}">
                <a16:creationId xmlns:a16="http://schemas.microsoft.com/office/drawing/2014/main" id="{28C1582B-2B86-464C-8206-07B808C5A1DE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1450" y="3860801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08" name="Line 16">
            <a:extLst>
              <a:ext uri="{FF2B5EF4-FFF2-40B4-BE49-F238E27FC236}">
                <a16:creationId xmlns:a16="http://schemas.microsoft.com/office/drawing/2014/main" id="{835D16BE-CDC6-464F-9B80-999ED7D8F6E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3113" y="4292601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09" name="Line 17">
            <a:extLst>
              <a:ext uri="{FF2B5EF4-FFF2-40B4-BE49-F238E27FC236}">
                <a16:creationId xmlns:a16="http://schemas.microsoft.com/office/drawing/2014/main" id="{D9D5B896-7A9A-4D13-ADC0-F5A45679C29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04063" y="400526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10" name="Line 18">
            <a:extLst>
              <a:ext uri="{FF2B5EF4-FFF2-40B4-BE49-F238E27FC236}">
                <a16:creationId xmlns:a16="http://schemas.microsoft.com/office/drawing/2014/main" id="{0CA3C25E-A126-45C0-AC59-757E6679D04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09113" y="43656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011" name="Rectangle 19">
            <a:extLst>
              <a:ext uri="{FF2B5EF4-FFF2-40B4-BE49-F238E27FC236}">
                <a16:creationId xmlns:a16="http://schemas.microsoft.com/office/drawing/2014/main" id="{0AAF221F-E1DD-4107-83A9-7A0237F7D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3" y="4724400"/>
            <a:ext cx="1008062" cy="12969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Sídlo nebo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místo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podnikání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plátce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>
              <a:latin typeface="Trebuchet MS" panose="020B0603020202020204" pitchFamily="34" charset="0"/>
            </a:endParaRPr>
          </a:p>
        </p:txBody>
      </p:sp>
      <p:sp>
        <p:nvSpPr>
          <p:cNvPr id="85012" name="Rectangle 20">
            <a:extLst>
              <a:ext uri="{FF2B5EF4-FFF2-40B4-BE49-F238E27FC236}">
                <a16:creationId xmlns:a16="http://schemas.microsoft.com/office/drawing/2014/main" id="{0149C3FF-0B5F-4271-A4F4-723490D52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3976" y="4797425"/>
            <a:ext cx="1439863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Umístění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nemovitosti</a:t>
            </a:r>
          </a:p>
        </p:txBody>
      </p:sp>
      <p:sp>
        <p:nvSpPr>
          <p:cNvPr id="85013" name="Rectangle 21">
            <a:extLst>
              <a:ext uri="{FF2B5EF4-FFF2-40B4-BE49-F238E27FC236}">
                <a16:creationId xmlns:a16="http://schemas.microsoft.com/office/drawing/2014/main" id="{98294DCC-25B8-4E07-AE51-3A750CC88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6363" y="4797425"/>
            <a:ext cx="12954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Místo,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kde se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přeprava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uskutečňuje</a:t>
            </a:r>
          </a:p>
        </p:txBody>
      </p:sp>
      <p:sp>
        <p:nvSpPr>
          <p:cNvPr id="85014" name="Rectangle 22">
            <a:extLst>
              <a:ext uri="{FF2B5EF4-FFF2-40B4-BE49-F238E27FC236}">
                <a16:creationId xmlns:a16="http://schemas.microsoft.com/office/drawing/2014/main" id="{3E6D854D-31DB-4E99-8366-ACF84C996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9826" y="4868863"/>
            <a:ext cx="1223963" cy="1223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Místo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 poskytnutí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rebuchet MS" panose="020B0603020202020204" pitchFamily="34" charset="0"/>
              </a:rPr>
              <a:t>služby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B94454AC-708C-4B37-BAF8-F0EAF07323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  </a:t>
            </a:r>
            <a:endParaRPr lang="cs-CZ" altLang="cs-CZ" sz="24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>
                <a:latin typeface="Arial" panose="020B0604020202020204" pitchFamily="34" charset="0"/>
              </a:rPr>
              <a:t>   </a:t>
            </a:r>
            <a:r>
              <a:rPr lang="cs-CZ" altLang="cs-CZ" sz="4800" b="1"/>
              <a:t>Základem daně je vše, co jako úplatu obdržel nebo má obdržet plátce za uskutečněné zdanitelné plnění od osoby, pro kterou je zdanitelné plnění uskutečněno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/>
              <a:t> </a:t>
            </a:r>
          </a:p>
        </p:txBody>
      </p:sp>
      <p:sp>
        <p:nvSpPr>
          <p:cNvPr id="87043" name="WordArt 3">
            <a:extLst>
              <a:ext uri="{FF2B5EF4-FFF2-40B4-BE49-F238E27FC236}">
                <a16:creationId xmlns:a16="http://schemas.microsoft.com/office/drawing/2014/main" id="{A243F176-0199-4D69-A288-6AC9B51EBED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81200" y="457200"/>
            <a:ext cx="8229600" cy="1371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cs-CZ" sz="3200" kern="10" spc="-32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Základ daně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035AAF81-3F9D-481F-B9A3-B8A4F6362D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4000" b="1">
                <a:latin typeface="Arial" panose="020B0604020202020204" pitchFamily="34" charset="0"/>
              </a:rPr>
              <a:t>            </a:t>
            </a:r>
            <a:r>
              <a:rPr lang="cs-CZ" altLang="cs-CZ" sz="4000" b="1"/>
              <a:t>OBECNĚ -ZD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4000" b="1">
                <a:latin typeface="Arial" panose="020B0604020202020204" pitchFamily="34" charset="0"/>
              </a:rPr>
              <a:t>  </a:t>
            </a:r>
            <a:r>
              <a:rPr lang="cs-CZ" altLang="cs-CZ" sz="4000" b="1" u="sng"/>
              <a:t>HODNOTA</a:t>
            </a:r>
            <a:r>
              <a:rPr lang="cs-CZ" altLang="cs-CZ" sz="4000" u="sng"/>
              <a:t> zboží či služby</a:t>
            </a:r>
            <a:r>
              <a:rPr lang="cs-CZ" altLang="cs-CZ" sz="4000"/>
              <a:t>, kterou si plátce daně přidává k hodnotě nakoupeného zboží či služby, převodu nemovitých věcí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88067" name="WordArt 3">
            <a:extLst>
              <a:ext uri="{FF2B5EF4-FFF2-40B4-BE49-F238E27FC236}">
                <a16:creationId xmlns:a16="http://schemas.microsoft.com/office/drawing/2014/main" id="{5975CAB1-4D1D-4F4E-9A3E-F25A28B0764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81200" y="457200"/>
            <a:ext cx="8229600" cy="1371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cs-CZ" sz="3200" kern="10" spc="-32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Základ daně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6BECF550-0174-43AF-82D4-34831ECA12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95300" indent="-495300">
              <a:lnSpc>
                <a:spcPct val="90000"/>
              </a:lnSpc>
              <a:buNone/>
            </a:pPr>
            <a:endParaRPr lang="cs-CZ" altLang="cs-CZ" b="1" i="1">
              <a:latin typeface="Arial" panose="020B0604020202020204" pitchFamily="34" charset="0"/>
            </a:endParaRPr>
          </a:p>
          <a:p>
            <a:pPr marL="495300" indent="-495300">
              <a:lnSpc>
                <a:spcPct val="90000"/>
              </a:lnSpc>
              <a:buNone/>
            </a:pPr>
            <a:r>
              <a:rPr lang="cs-CZ" altLang="cs-CZ" sz="3200" b="1" i="1" u="sng">
                <a:solidFill>
                  <a:srgbClr val="FF0000"/>
                </a:solidFill>
              </a:rPr>
              <a:t>Základ daně také zahrnuje</a:t>
            </a:r>
          </a:p>
          <a:p>
            <a:pPr marL="495300" indent="-4953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/>
              <a:t> </a:t>
            </a:r>
            <a:r>
              <a:rPr lang="cs-CZ" altLang="cs-CZ" sz="3200" b="1"/>
              <a:t>jiné daně,</a:t>
            </a:r>
            <a:r>
              <a:rPr lang="cs-CZ" altLang="cs-CZ"/>
              <a:t>  </a:t>
            </a:r>
            <a:r>
              <a:rPr lang="cs-CZ" altLang="cs-CZ" sz="3600" b="1"/>
              <a:t>poplatky nebo jiná obdobná peněžitá plnění, </a:t>
            </a:r>
          </a:p>
          <a:p>
            <a:pPr marL="495300" indent="-4953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600" b="1"/>
              <a:t>dotace k ceně </a:t>
            </a:r>
          </a:p>
          <a:p>
            <a:pPr marL="495300" indent="-4953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3600" b="1"/>
              <a:t>vedlejší výdaje, které jsou účtovány osobě, pro kterou je uskutečňováno zdanitelné plnění, při jeho uskutečnění,</a:t>
            </a:r>
          </a:p>
          <a:p>
            <a:pPr marL="495300" indent="-495300">
              <a:lnSpc>
                <a:spcPct val="90000"/>
              </a:lnSpc>
              <a:buNone/>
            </a:pPr>
            <a:endParaRPr lang="cs-CZ" altLang="cs-CZ" sz="3600" b="1">
              <a:solidFill>
                <a:srgbClr val="FFFF00"/>
              </a:solidFill>
            </a:endParaRPr>
          </a:p>
          <a:p>
            <a:pPr marL="495300" indent="-495300">
              <a:lnSpc>
                <a:spcPct val="90000"/>
              </a:lnSpc>
            </a:pPr>
            <a:endParaRPr lang="cs-CZ" altLang="cs-CZ" b="1"/>
          </a:p>
        </p:txBody>
      </p:sp>
      <p:sp>
        <p:nvSpPr>
          <p:cNvPr id="89091" name="WordArt 3">
            <a:extLst>
              <a:ext uri="{FF2B5EF4-FFF2-40B4-BE49-F238E27FC236}">
                <a16:creationId xmlns:a16="http://schemas.microsoft.com/office/drawing/2014/main" id="{99279F84-91BB-4EC2-9C36-3F6227AC012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81200" y="457200"/>
            <a:ext cx="8229600" cy="1371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cs-CZ" sz="3200" kern="10" spc="-32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Základ daně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892CE2AA-A2C3-4F25-98EF-A26A717C2E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09600" indent="-609600">
              <a:buNone/>
            </a:pPr>
            <a:endParaRPr lang="cs-CZ" altLang="cs-CZ" sz="3600">
              <a:latin typeface="Arial" panose="020B0604020202020204" pitchFamily="34" charset="0"/>
            </a:endParaRPr>
          </a:p>
          <a:p>
            <a:pPr marL="609600" indent="-609600">
              <a:buNone/>
            </a:pPr>
            <a:r>
              <a:rPr lang="cs-CZ" altLang="cs-CZ" sz="3600"/>
              <a:t>5.</a:t>
            </a:r>
            <a:r>
              <a:rPr lang="cs-CZ" altLang="cs-CZ" sz="3600">
                <a:solidFill>
                  <a:srgbClr val="FFFF00"/>
                </a:solidFill>
              </a:rPr>
              <a:t>  </a:t>
            </a:r>
            <a:r>
              <a:rPr lang="cs-CZ" altLang="cs-CZ" sz="3600" b="1"/>
              <a:t>materiál přímo související s poskytovanou službou,</a:t>
            </a:r>
          </a:p>
          <a:p>
            <a:pPr marL="609600" indent="-609600">
              <a:buNone/>
            </a:pPr>
            <a:r>
              <a:rPr lang="cs-CZ" altLang="cs-CZ" sz="3600" b="1"/>
              <a:t>6.  stavební a montážní práce spojené s výstavbou, rekonstrukcí, modernizací a opravami, konstrukce, materiál, stroje a zařízení.</a:t>
            </a:r>
          </a:p>
          <a:p>
            <a:pPr marL="609600" indent="-609600">
              <a:buNone/>
            </a:pPr>
            <a:endParaRPr lang="cs-CZ" altLang="cs-CZ" sz="3600" b="1"/>
          </a:p>
        </p:txBody>
      </p:sp>
      <p:sp>
        <p:nvSpPr>
          <p:cNvPr id="90115" name="WordArt 3">
            <a:extLst>
              <a:ext uri="{FF2B5EF4-FFF2-40B4-BE49-F238E27FC236}">
                <a16:creationId xmlns:a16="http://schemas.microsoft.com/office/drawing/2014/main" id="{4F7CEFD0-07EE-4437-B006-391CC3466C2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81200" y="457200"/>
            <a:ext cx="8229600" cy="1371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cs-CZ" sz="3200" kern="10" spc="-32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Základ daně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3">
            <a:extLst>
              <a:ext uri="{FF2B5EF4-FFF2-40B4-BE49-F238E27FC236}">
                <a16:creationId xmlns:a16="http://schemas.microsoft.com/office/drawing/2014/main" id="{70E59135-353E-4BA0-8F0B-3D9062862A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 eaLnBrk="1" hangingPunct="1"/>
            <a:r>
              <a:rPr lang="cs-CZ" altLang="cs-CZ" b="1">
                <a:solidFill>
                  <a:schemeClr val="tx1"/>
                </a:solidFill>
              </a:rPr>
              <a:t>SAZBA  DANĚ</a:t>
            </a:r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21296DE5-3BF4-4D11-91FE-0B063E103A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19288" y="1557339"/>
            <a:ext cx="8229600" cy="4530725"/>
          </a:xfrm>
        </p:spPr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cs-CZ" altLang="cs-CZ" sz="1800"/>
              <a:t>	</a:t>
            </a:r>
          </a:p>
          <a:p>
            <a:pPr marL="609600" indent="-609600">
              <a:buNone/>
            </a:pPr>
            <a:r>
              <a:rPr lang="cs-CZ" altLang="cs-CZ" sz="1800"/>
              <a:t>  </a:t>
            </a:r>
            <a:endParaRPr lang="cs-CZ" altLang="cs-CZ" sz="3600" b="1"/>
          </a:p>
          <a:p>
            <a:pPr marL="609600" indent="-609600">
              <a:buFont typeface="Wingdings" panose="05000000000000000000" pitchFamily="2" charset="2"/>
              <a:buAutoNum type="alphaLcParenR"/>
            </a:pPr>
            <a:r>
              <a:rPr lang="cs-CZ" altLang="cs-CZ" sz="3600" b="1"/>
              <a:t>Základní sazba daně ve výši 21%</a:t>
            </a:r>
          </a:p>
          <a:p>
            <a:pPr marL="609600" indent="-609600">
              <a:buNone/>
            </a:pPr>
            <a:endParaRPr lang="cs-CZ" altLang="cs-CZ" sz="3600" b="1"/>
          </a:p>
          <a:p>
            <a:pPr marL="609600" indent="-609600">
              <a:buNone/>
            </a:pPr>
            <a:r>
              <a:rPr lang="cs-CZ" altLang="cs-CZ" sz="3600" b="1"/>
              <a:t>b) První snížená sazba daně ve výši 15%.</a:t>
            </a:r>
          </a:p>
          <a:p>
            <a:pPr marL="609600" indent="-609600">
              <a:buNone/>
            </a:pPr>
            <a:r>
              <a:rPr lang="cs-CZ" altLang="cs-CZ" sz="3600" b="1"/>
              <a:t>c) Druhá</a:t>
            </a:r>
            <a:r>
              <a:rPr lang="cs-CZ" altLang="cs-CZ" sz="2400">
                <a:solidFill>
                  <a:schemeClr val="hlink"/>
                </a:solidFill>
              </a:rPr>
              <a:t> </a:t>
            </a:r>
            <a:r>
              <a:rPr lang="cs-CZ" altLang="cs-CZ" sz="3600" b="1"/>
              <a:t>snížená sazba daně ve výši</a:t>
            </a:r>
            <a:r>
              <a:rPr lang="cs-CZ" altLang="cs-CZ" sz="3600" b="1">
                <a:latin typeface="Arial" panose="020B0604020202020204" pitchFamily="34" charset="0"/>
              </a:rPr>
              <a:t> </a:t>
            </a:r>
            <a:r>
              <a:rPr lang="cs-CZ" altLang="cs-CZ" sz="3600" b="1"/>
              <a:t>10%.</a:t>
            </a:r>
          </a:p>
          <a:p>
            <a:pPr marL="609600" indent="-609600">
              <a:buNone/>
            </a:pPr>
            <a:endParaRPr lang="cs-CZ" altLang="cs-CZ" sz="240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271F8653-12AC-4079-BE47-A8FC26E5A4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92313" y="1628776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 u="sng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u="sng"/>
              <a:t>U zboží</a:t>
            </a:r>
            <a:r>
              <a:rPr lang="cs-CZ" altLang="cs-CZ" sz="2800" b="1"/>
              <a:t> se uplatňuje </a:t>
            </a:r>
            <a:r>
              <a:rPr lang="cs-CZ" altLang="cs-CZ" sz="2800" b="1" u="sng"/>
              <a:t>základní sazba</a:t>
            </a:r>
            <a:r>
              <a:rPr lang="cs-CZ" altLang="cs-CZ" sz="2800" b="1"/>
              <a:t>-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/>
              <a:t>v příloze z. DPH č. 1, tepla a chladu se uplatňuje snížená sazba</a:t>
            </a:r>
            <a:r>
              <a:rPr lang="cs-CZ" altLang="cs-CZ" sz="2800"/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u="sng"/>
              <a:t>U služeb</a:t>
            </a:r>
            <a:r>
              <a:rPr lang="cs-CZ" altLang="cs-CZ" sz="2800" b="1"/>
              <a:t> se uplatňuje </a:t>
            </a:r>
            <a:r>
              <a:rPr lang="cs-CZ" altLang="cs-CZ" sz="2800" b="1" u="sng"/>
              <a:t>základní sazba</a:t>
            </a:r>
            <a:r>
              <a:rPr lang="cs-CZ" altLang="cs-CZ" sz="2800" b="1"/>
              <a:t>-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/>
              <a:t>Příloha č. 2 z DPH se uplatňuje snížená sazba.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 u="sng"/>
              <a:t>U převodu nemovitosti</a:t>
            </a:r>
            <a:r>
              <a:rPr lang="cs-CZ" altLang="cs-CZ" sz="2800" b="1"/>
              <a:t> se uplatňuje základní sazba, pokud zákon nestanoví jinak</a:t>
            </a:r>
          </a:p>
        </p:txBody>
      </p:sp>
      <p:sp>
        <p:nvSpPr>
          <p:cNvPr id="92163" name="WordArt 3">
            <a:extLst>
              <a:ext uri="{FF2B5EF4-FFF2-40B4-BE49-F238E27FC236}">
                <a16:creationId xmlns:a16="http://schemas.microsoft.com/office/drawing/2014/main" id="{9B6E7156-A5C9-4394-81CF-A7D0637D85F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81200" y="457200"/>
            <a:ext cx="8229600" cy="137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2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SAZBA DANĚ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522660E6-067E-4934-BAD1-F7C6F0CEC0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b="1" dirty="0">
                <a:solidFill>
                  <a:schemeClr val="tx1"/>
                </a:solidFill>
              </a:rPr>
            </a:br>
            <a:br>
              <a:rPr lang="cs-CZ" altLang="cs-CZ" b="1" dirty="0">
                <a:solidFill>
                  <a:schemeClr val="tx1"/>
                </a:solidFill>
              </a:rPr>
            </a:br>
            <a:br>
              <a:rPr lang="cs-CZ" altLang="cs-CZ" b="1" dirty="0">
                <a:solidFill>
                  <a:schemeClr val="tx1"/>
                </a:solidFill>
              </a:rPr>
            </a:br>
            <a:br>
              <a:rPr lang="cs-CZ" altLang="cs-CZ" b="1" dirty="0">
                <a:solidFill>
                  <a:schemeClr val="tx1"/>
                </a:solidFill>
              </a:rPr>
            </a:br>
            <a:r>
              <a:rPr lang="cs-CZ" altLang="cs-CZ" b="1" dirty="0">
                <a:solidFill>
                  <a:schemeClr val="tx1"/>
                </a:solidFill>
              </a:rPr>
              <a:t>Daň z přidané hodnoty v zemích Evropské unie (v %) </a:t>
            </a:r>
            <a:br>
              <a:rPr lang="cs-CZ" altLang="cs-CZ" b="1" dirty="0">
                <a:solidFill>
                  <a:schemeClr val="tx1"/>
                </a:solidFill>
              </a:rPr>
            </a:br>
            <a:endParaRPr lang="cs-CZ" altLang="cs-CZ" b="1" dirty="0">
              <a:solidFill>
                <a:schemeClr val="tx1"/>
              </a:solidFill>
            </a:endParaRP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CB64B14F-F820-4498-8EF3-A11FFE2A6C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cs-CZ" altLang="cs-CZ" sz="1800"/>
              <a:t>----------------+----------------------------+-----------------------------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cs-CZ" altLang="cs-CZ" b="1"/>
              <a:t> země             standardní sazba DPH (v %)   snížená sazba DPH (v %)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cs-CZ" altLang="cs-CZ" b="1"/>
              <a:t>----------------+----------------------------+-----------------------------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cs-CZ" altLang="cs-CZ" b="1"/>
              <a:t> Kypr             15                           8 a 5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cs-CZ" altLang="cs-CZ" b="1"/>
              <a:t> Lucembursko      15                           12, 6 a 3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cs-CZ" altLang="cs-CZ" b="1"/>
              <a:t> Španělsko        16 (18 od 1. 7. 2010)        7 a 4 (8 a 4 od 1. 7. 2010)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cs-CZ" altLang="cs-CZ" b="1"/>
              <a:t> Velká Británie   17,5                         5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cs-CZ" altLang="cs-CZ" b="1"/>
              <a:t> Malta            18                           5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cs-CZ" altLang="cs-CZ" b="1"/>
              <a:t> Německo          19                           7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cs-CZ" altLang="cs-CZ" b="1"/>
              <a:t> Nizozemí         19                           6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cs-CZ" altLang="cs-CZ" b="1"/>
              <a:t> Rumunsko         19                           9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cs-CZ" altLang="cs-CZ" b="1"/>
              <a:t> Řecko            19                           9 a 4,5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cs-CZ" altLang="cs-CZ" b="1"/>
              <a:t> Slovensko        20                           10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cs-CZ" altLang="cs-CZ" b="1"/>
              <a:t> Francie          19,6                         5,5 a 2,1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Char char=""/>
            </a:pPr>
            <a:r>
              <a:rPr lang="cs-CZ" altLang="cs-CZ" b="1"/>
              <a:t> Bulharsko        20                           7 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0058B43E-4FB4-4850-9B49-FDE5313291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A2C89EDC-B812-470D-AD34-5ED2A3D021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b="1"/>
              <a:t>Česko            21                           15  a   10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 Estonsko         20                           9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 Itálie           20                           10 a 4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 Portugalsko      20                           12 a 5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 Rakousko         20                           12 a 10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 Slovinsko        20                           8,5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 Belgie           21                           12 a 6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 Irsko            21                           13,5 a 4,8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 Litva            21                           9 a 5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 Lotyšsko         21                           10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 Finsko           22                           17 a 8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 Polsko           22                           7 a 3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 Dánsko           25                           -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 Maďarsko         25                           5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 Švédsko          25                           12 a 6 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EFB1AF1B-A30B-4104-94AD-88CB186104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 eaLnBrk="1" hangingPunct="1"/>
            <a:r>
              <a:rPr lang="cs-CZ" altLang="cs-CZ" sz="4800" b="1" i="1" u="sng"/>
              <a:t>Výpočet DPH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168FCD09-6A5F-48EC-ADFA-ED083B0F20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z="4400" b="1"/>
              <a:t>DPH = základ daně x příslušná sazba /100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4400" b="1"/>
          </a:p>
          <a:p>
            <a:pPr eaLnBrk="1" hangingPunct="1"/>
            <a:r>
              <a:rPr lang="cs-CZ" altLang="cs-CZ" sz="4400" b="1"/>
              <a:t>DPH=základ daně s DPH x příslušná sazba /100+přís.sazba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B8535E6-9B93-4427-A647-7EA19D3D18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 eaLnBrk="1" hangingPunct="1"/>
            <a:r>
              <a:rPr lang="cs-CZ" altLang="cs-CZ" sz="5400" i="1" u="sng"/>
              <a:t>Výhody DPH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C342FC23-F3F3-41BA-AEE6-CDC3302F00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>
              <a:spcBef>
                <a:spcPts val="580"/>
              </a:spcBef>
              <a:buFont typeface="Wingdings 2"/>
              <a:buChar char=""/>
              <a:defRPr/>
            </a:pPr>
            <a:r>
              <a:rPr lang="cs-CZ" altLang="cs-CZ" sz="4000" b="1" i="1">
                <a:latin typeface="Arial Black" pitchFamily="34" charset="0"/>
              </a:rPr>
              <a:t>Výnosnost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"/>
              <a:defRPr/>
            </a:pPr>
            <a:r>
              <a:rPr lang="cs-CZ" altLang="cs-CZ" sz="4000" b="1" i="1">
                <a:latin typeface="Arial Black" pitchFamily="34" charset="0"/>
              </a:rPr>
              <a:t>Neutralita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"/>
              <a:defRPr/>
            </a:pPr>
            <a:r>
              <a:rPr lang="cs-CZ" altLang="cs-CZ" sz="4000" b="1" i="1">
                <a:latin typeface="Arial Black" pitchFamily="34" charset="0"/>
              </a:rPr>
              <a:t>Efektivnost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"/>
              <a:defRPr/>
            </a:pPr>
            <a:r>
              <a:rPr lang="cs-CZ" altLang="cs-CZ" sz="3600" b="1" i="1">
                <a:latin typeface="Arial Black" pitchFamily="34" charset="0"/>
              </a:rPr>
              <a:t>DPH měla sloužit jako nástroj proti  daňovým únikům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"/>
              <a:defRPr/>
            </a:pPr>
            <a:r>
              <a:rPr lang="cs-CZ" altLang="cs-CZ" sz="3600" b="1" i="1">
                <a:latin typeface="Arial Black" pitchFamily="34" charset="0"/>
              </a:rPr>
              <a:t>V  ČR je tato daň doplněna Spotřebními  daněmi+EKO d.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B380744F-EFC8-48CA-88EE-FA4F20FDAA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 eaLnBrk="1" hangingPunct="1"/>
            <a:r>
              <a:rPr lang="cs-CZ" altLang="cs-CZ" i="1" u="sng"/>
              <a:t>Výpočet DPH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EC94C829-FC61-4CD0-AE01-8CAA80D6AE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b="1" i="1" u="sng"/>
              <a:t>Se základní sazbou (sníženou):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600" b="1" i="1" u="sng"/>
              <a:t>Příklad: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600" b="1" i="1" u="sng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/>
              <a:t>      DPH= ZD x 21/100     ZDx15/100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/>
              <a:t>                100 x 21/100= 21,-Kč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/>
              <a:t>                100 x  15/100=15,-Kč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69F2FB57-6910-41E8-8F47-056EA8830C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i="1" u="sng"/>
              <a:t>CENA ZA ZDANITELNÉ PLNĚNÍ S DPH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8417BE4A-737D-46B1-9B32-75B3F1D494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b="1" i="1" u="sng"/>
          </a:p>
          <a:p>
            <a:pPr eaLnBrk="1" hangingPunct="1"/>
            <a:r>
              <a:rPr lang="cs-CZ" altLang="cs-CZ" b="1" i="1" u="sng"/>
              <a:t>CENA ZDANITELNĚHO PLNĚNÍ S  DPH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/>
              <a:t>ZD+DPH= 100 + 21= 121,-Kč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/>
              <a:t>    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/>
              <a:t>                  100 + 15= 115,-Kč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AB242135-7DFC-473C-921B-A12A9277D6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i="1" u="sng"/>
              <a:t>Výpočet DPH  kdy zdanitelné plnění obsahuje DPH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92BF33B7-6547-4EC3-A56D-7C0924E786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/>
              <a:t>Se základní sazbou (sníženou) včetně DPH: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   DPH= ZD s DPH x 20/121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                121 x 21/120 = 21,-Kč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    </a:t>
            </a:r>
            <a:endParaRPr lang="cs-CZ" altLang="cs-CZ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340840BF-02D0-4F45-9B11-E3C00C08AA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INSTITUTY související se základem daně a výpočtem DPH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39895055-94D9-4A3B-9A96-A85916F1B3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endParaRPr lang="cs-CZ" altLang="cs-CZ" sz="3600" b="1" i="1" u="sng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cs-CZ" altLang="cs-CZ" sz="3200" b="1" i="1" u="sng" dirty="0"/>
              <a:t>DAŇ NA VSTUPU tzv. odpočet daně §72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endParaRPr lang="cs-CZ" altLang="cs-CZ" sz="3200" b="1" i="1" u="sng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cs-CZ" altLang="cs-CZ" sz="3200" b="1" i="1" u="sng" dirty="0"/>
              <a:t>DAŇ NA VÝSTUPU § 4 odst. 1 c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endParaRPr lang="cs-CZ" altLang="cs-CZ" sz="3200" b="1" i="1" u="sng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cs-CZ" altLang="cs-CZ" sz="3200" b="1" i="1" u="sng" dirty="0"/>
              <a:t>VLASTNÍ DANÍ =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cs-CZ" altLang="cs-CZ" sz="3200" b="1" i="1" u="sng" dirty="0"/>
              <a:t>daň </a:t>
            </a:r>
            <a:r>
              <a:rPr lang="cs-CZ" altLang="cs-CZ" sz="3200" b="1" i="1" u="sng" dirty="0" err="1"/>
              <a:t>naVÝSTUPU</a:t>
            </a:r>
            <a:r>
              <a:rPr lang="cs-CZ" altLang="cs-CZ" sz="3200" b="1" i="1" u="sng" dirty="0"/>
              <a:t>-ODPOČET DANĚ 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endParaRPr lang="cs-CZ" altLang="cs-CZ" sz="3200" b="1" i="1" u="sng" dirty="0"/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cs-CZ" altLang="cs-CZ" sz="3200" b="1" i="1" u="sng" dirty="0"/>
              <a:t>NADMĚRNÝ ODPOČET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cs-CZ" altLang="cs-CZ" sz="3200" b="1" i="1" u="sng" dirty="0"/>
              <a:t>daň </a:t>
            </a:r>
            <a:r>
              <a:rPr lang="cs-CZ" altLang="cs-CZ" sz="3200" b="1" i="1" u="sng" dirty="0" err="1"/>
              <a:t>naVÝSTUPU</a:t>
            </a:r>
            <a:r>
              <a:rPr lang="cs-CZ" altLang="cs-CZ" sz="3200" b="1" i="1" u="sng" dirty="0"/>
              <a:t>-ODPOČET DANĚ</a:t>
            </a: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None/>
              <a:defRPr/>
            </a:pPr>
            <a:r>
              <a:rPr lang="cs-CZ" altLang="cs-CZ" sz="3600" b="1" i="1" u="sng" dirty="0"/>
              <a:t>                          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6DC7AF1E-124D-4883-8594-F970EFC82F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47850" y="-100013"/>
            <a:ext cx="7239000" cy="2089151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b="1" i="1" dirty="0">
                <a:solidFill>
                  <a:schemeClr val="tx1"/>
                </a:solidFill>
              </a:rPr>
            </a:br>
            <a:br>
              <a:rPr lang="cs-CZ" altLang="cs-CZ" b="1" i="1" dirty="0">
                <a:solidFill>
                  <a:schemeClr val="tx1"/>
                </a:solidFill>
              </a:rPr>
            </a:br>
            <a:br>
              <a:rPr lang="cs-CZ" altLang="cs-CZ" b="1" i="1" dirty="0">
                <a:solidFill>
                  <a:schemeClr val="tx1"/>
                </a:solidFill>
              </a:rPr>
            </a:br>
            <a:br>
              <a:rPr lang="cs-CZ" altLang="cs-CZ" b="1" i="1" dirty="0">
                <a:solidFill>
                  <a:schemeClr val="tx1"/>
                </a:solidFill>
              </a:rPr>
            </a:br>
            <a:r>
              <a:rPr lang="cs-CZ" altLang="cs-CZ" b="1" i="1" dirty="0">
                <a:solidFill>
                  <a:schemeClr val="tx1"/>
                </a:solidFill>
              </a:rPr>
              <a:t>   INSTITUTY související se základem   daně a výpočtem DPH</a:t>
            </a:r>
            <a:br>
              <a:rPr lang="cs-CZ" altLang="cs-CZ" b="1" i="1" dirty="0">
                <a:solidFill>
                  <a:schemeClr val="tx1"/>
                </a:solidFill>
              </a:rPr>
            </a:br>
            <a:endParaRPr lang="cs-CZ" altLang="cs-CZ" b="1" i="1" dirty="0">
              <a:solidFill>
                <a:schemeClr val="tx1"/>
              </a:solidFill>
            </a:endParaRP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C1F73E51-C423-4CCE-9BD9-40830D1996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None/>
            </a:pPr>
            <a:endParaRPr lang="cs-CZ" altLang="cs-CZ" sz="2800" b="1" u="sng"/>
          </a:p>
          <a:p>
            <a:pPr marL="457200" indent="-457200">
              <a:buNone/>
            </a:pPr>
            <a:r>
              <a:rPr lang="cs-CZ" altLang="cs-CZ" sz="2800" b="1" u="sng"/>
              <a:t> </a:t>
            </a:r>
            <a:r>
              <a:rPr lang="cs-CZ" altLang="cs-CZ" sz="3600" b="1" u="sng"/>
              <a:t>DAŇ NA VSTUPU tzv. odpočet daně</a:t>
            </a:r>
          </a:p>
          <a:p>
            <a:pPr marL="457200" indent="-457200">
              <a:buNone/>
            </a:pPr>
            <a:endParaRPr lang="cs-CZ" altLang="cs-CZ" sz="2800" b="1" u="sng"/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cs-CZ" altLang="cs-CZ" sz="2800" b="1"/>
              <a:t>je daň, která je obsažena v částce za přijaté plnění, 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cs-CZ" altLang="cs-CZ" sz="2800" b="1"/>
              <a:t>daň při dovozu zboží, 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cs-CZ" altLang="cs-CZ" sz="2800" b="1"/>
              <a:t>daň při pořízení zboží, 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cs-CZ" altLang="cs-CZ" sz="2800" b="1"/>
              <a:t>daň při poskytnutí služby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92AB8DEF-431D-4FF0-9311-CD4B5B83FC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 i="1">
                <a:solidFill>
                  <a:schemeClr val="tx1"/>
                </a:solidFill>
              </a:rPr>
              <a:t>DAŇ NA VSTUPU-odpočet daně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88E21409-5D18-4BE4-889A-53E9CBFF7D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i="1" u="sng"/>
              <a:t>Například: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Koupě</a:t>
            </a:r>
            <a:r>
              <a:rPr lang="cs-CZ" altLang="cs-CZ"/>
              <a:t> zboží, služby, pořízení zboží…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Cena s DPH  121,-Kč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Základ daně   100,-Kč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DPH  21%    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u="sng"/>
              <a:t>                        </a:t>
            </a:r>
            <a:r>
              <a:rPr lang="cs-CZ" altLang="cs-CZ" sz="3600" b="1" u="sng"/>
              <a:t>21,-Kč DAŇ NA VSTUPU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8BC15F2F-D8C5-4764-93D7-F71D0E321A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6"/>
            <a:ext cx="7239000" cy="1812925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i="1" dirty="0"/>
            </a:br>
            <a:r>
              <a:rPr lang="cs-CZ" altLang="cs-CZ" b="1" i="1" dirty="0">
                <a:solidFill>
                  <a:schemeClr val="tx1"/>
                </a:solidFill>
              </a:rPr>
              <a:t>INSTITUTY související se základem daně a výpočtem DPH</a:t>
            </a:r>
            <a:br>
              <a:rPr lang="cs-CZ" altLang="cs-CZ" b="1" i="1" dirty="0">
                <a:solidFill>
                  <a:schemeClr val="tx1"/>
                </a:solidFill>
              </a:rPr>
            </a:br>
            <a:endParaRPr lang="cs-CZ" altLang="cs-CZ" b="1" i="1" dirty="0">
              <a:solidFill>
                <a:schemeClr val="tx1"/>
              </a:solidFill>
            </a:endParaRP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E91A62CB-AD8B-4C0C-A09D-6C7460A4A0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>
              <a:lnSpc>
                <a:spcPct val="80000"/>
              </a:lnSpc>
              <a:spcBef>
                <a:spcPts val="580"/>
              </a:spcBef>
              <a:buFont typeface="Wingdings 2"/>
              <a:buChar char=""/>
              <a:defRPr/>
            </a:pPr>
            <a:endParaRPr lang="cs-CZ" altLang="cs-CZ" b="1" u="sng" dirty="0"/>
          </a:p>
          <a:p>
            <a:pPr marL="533400" indent="-533400">
              <a:lnSpc>
                <a:spcPct val="80000"/>
              </a:lnSpc>
              <a:spcBef>
                <a:spcPts val="580"/>
              </a:spcBef>
              <a:buFont typeface="Wingdings 2"/>
              <a:buChar char=""/>
              <a:defRPr/>
            </a:pPr>
            <a:endParaRPr lang="cs-CZ" altLang="cs-CZ" b="1" u="sng" dirty="0"/>
          </a:p>
          <a:p>
            <a:pPr marL="533400" indent="-533400">
              <a:lnSpc>
                <a:spcPct val="80000"/>
              </a:lnSpc>
              <a:spcBef>
                <a:spcPts val="580"/>
              </a:spcBef>
              <a:buFont typeface="Wingdings 2"/>
              <a:buChar char=""/>
              <a:defRPr/>
            </a:pPr>
            <a:endParaRPr lang="cs-CZ" altLang="cs-CZ" b="1" u="sng" dirty="0"/>
          </a:p>
          <a:p>
            <a:pPr marL="533400" indent="-533400">
              <a:lnSpc>
                <a:spcPct val="8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cs-CZ" altLang="cs-CZ" sz="3200" b="1" u="sng" dirty="0"/>
              <a:t>DAŇ NA VÝSTUPU</a:t>
            </a:r>
          </a:p>
          <a:p>
            <a:pPr marL="533400" indent="-533400">
              <a:lnSpc>
                <a:spcPct val="80000"/>
              </a:lnSpc>
              <a:spcBef>
                <a:spcPts val="580"/>
              </a:spcBef>
              <a:buFont typeface="Wingdings" pitchFamily="2" charset="2"/>
              <a:buAutoNum type="arabicPeriod"/>
              <a:defRPr/>
            </a:pPr>
            <a:r>
              <a:rPr lang="cs-CZ" altLang="cs-CZ" sz="1050" b="1" dirty="0"/>
              <a:t> </a:t>
            </a:r>
            <a:r>
              <a:rPr lang="cs-CZ" altLang="cs-CZ" sz="3600" b="1" dirty="0"/>
              <a:t>je daň, kterou je plátce povinen přiznat ze základu daně za uskutečněné zdanitelné plnění nebo z přijaté platby, </a:t>
            </a:r>
          </a:p>
          <a:p>
            <a:pPr marL="0" indent="0">
              <a:lnSpc>
                <a:spcPct val="80000"/>
              </a:lnSpc>
              <a:spcBef>
                <a:spcPts val="580"/>
              </a:spcBef>
              <a:buNone/>
              <a:defRPr/>
            </a:pPr>
            <a:endParaRPr lang="cs-CZ" altLang="cs-CZ" sz="3200" b="1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42C017CD-C684-46F2-936B-557E65BC75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sz="7200"/>
              <a:t>DAŇ NA </a:t>
            </a:r>
            <a:r>
              <a:rPr lang="cs-CZ" altLang="cs-CZ" sz="6600"/>
              <a:t>VÝSTUPU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305B6DE8-8D89-4082-A6D9-6D99FA07B6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600" i="1" u="sng"/>
              <a:t>Například: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Plátce poskytuje zdanitelná plnění tzn. prodává zboží, poskytuje služby….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Cena s DPH        242,-Kč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Základ daně        200,-Kč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DPH 21%              </a:t>
            </a:r>
            <a:r>
              <a:rPr lang="cs-CZ" altLang="cs-CZ" b="1" u="sng"/>
              <a:t>42,-Kč DAŇ na výstupu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44E49A78-143B-4261-B4F2-F3FC90A108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595438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i="1" dirty="0"/>
            </a:br>
            <a:r>
              <a:rPr lang="cs-CZ" altLang="cs-CZ" b="1" i="1" dirty="0">
                <a:solidFill>
                  <a:schemeClr val="tx1"/>
                </a:solidFill>
              </a:rPr>
              <a:t>INSTITUTY související se základem daně a výpočtem DPH</a:t>
            </a:r>
            <a:br>
              <a:rPr lang="cs-CZ" altLang="cs-CZ" b="1" i="1" dirty="0">
                <a:solidFill>
                  <a:schemeClr val="tx1"/>
                </a:solidFill>
              </a:rPr>
            </a:br>
            <a:endParaRPr lang="cs-CZ" altLang="cs-CZ" b="1" i="1" dirty="0">
              <a:solidFill>
                <a:schemeClr val="tx1"/>
              </a:solidFill>
            </a:endParaRP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C9781E8D-08B8-4282-81A0-3CCB8F04EE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cs-CZ" altLang="cs-CZ" b="1" u="sng"/>
          </a:p>
          <a:p>
            <a:pPr eaLnBrk="1" hangingPunct="1"/>
            <a:r>
              <a:rPr lang="cs-CZ" altLang="cs-CZ" sz="2800" b="1" u="sng"/>
              <a:t>DAŇOVÁ POVINNOST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/>
              <a:t>   kdy daň na výstupu převyšuje odpočet daně-daň na vstupu za zdaňovací období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b="1"/>
          </a:p>
          <a:p>
            <a:pPr eaLnBrk="1" hangingPunct="1"/>
            <a:r>
              <a:rPr lang="cs-CZ" altLang="cs-CZ" sz="2800"/>
              <a:t> </a:t>
            </a:r>
            <a:r>
              <a:rPr lang="cs-CZ" altLang="cs-CZ" sz="2800" b="1" u="sng"/>
              <a:t>NADMĚRNÝ ODPOČET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/>
              <a:t>   daň na vstupu převyšuje daň na výstupu za zdaňovací období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6231FF36-363A-4090-AE1F-4E9DD89EEB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/>
              <a:t>Zdaňování DPH 1.výrobek prochází přes tři plátce DPH</a:t>
            </a:r>
          </a:p>
        </p:txBody>
      </p:sp>
      <p:graphicFrame>
        <p:nvGraphicFramePr>
          <p:cNvPr id="90115" name="Group 3">
            <a:extLst>
              <a:ext uri="{FF2B5EF4-FFF2-40B4-BE49-F238E27FC236}">
                <a16:creationId xmlns:a16="http://schemas.microsoft.com/office/drawing/2014/main" id="{610271E5-147F-4D27-8388-62D6173731D9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524000" y="1628776"/>
          <a:ext cx="8713788" cy="5610225"/>
        </p:xfrm>
        <a:graphic>
          <a:graphicData uri="http://schemas.openxmlformats.org/drawingml/2006/table">
            <a:tbl>
              <a:tblPr/>
              <a:tblGrid>
                <a:gridCol w="801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85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08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plátce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DPH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DPH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 charset="0"/>
                        </a:rPr>
                        <a:t>VSTUPU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Základ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daně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Navýšení-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rabat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DPH</a:t>
                      </a: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 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Výstupu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Cena</a:t>
                      </a: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 DPH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181,50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1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II.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0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III.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-40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1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2DC9D1F9-23C4-49F3-8C75-796341821E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eaLnBrk="1" hangingPunct="1"/>
            <a:r>
              <a:rPr lang="cs-CZ" altLang="cs-CZ" sz="5400" i="1"/>
              <a:t>CIZÍ  EKVIVALENT</a:t>
            </a: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1A4F5A45-FAEA-4AEA-98F3-32911A7423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>
              <a:spcBef>
                <a:spcPts val="580"/>
              </a:spcBef>
              <a:buFont typeface="Wingdings 2"/>
              <a:buChar char=""/>
              <a:defRPr/>
            </a:pPr>
            <a:endParaRPr lang="cs-CZ" altLang="cs-CZ" b="1">
              <a:solidFill>
                <a:srgbClr val="FFFF00"/>
              </a:solidFill>
            </a:endParaRPr>
          </a:p>
          <a:p>
            <a:pPr marL="274320" indent="-274320">
              <a:spcBef>
                <a:spcPts val="580"/>
              </a:spcBef>
              <a:buFont typeface="Wingdings 2"/>
              <a:buChar char=""/>
              <a:defRPr/>
            </a:pPr>
            <a:r>
              <a:rPr lang="cs-CZ" altLang="cs-CZ" sz="3600" b="1"/>
              <a:t>VAT – Valne Added Tax -VB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"/>
              <a:defRPr/>
            </a:pPr>
            <a:r>
              <a:rPr lang="cs-CZ" altLang="cs-CZ" sz="3600" b="1"/>
              <a:t>MWSt – Mehrwertsteuer-Německo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"/>
              <a:defRPr/>
            </a:pPr>
            <a:r>
              <a:rPr lang="cs-CZ" altLang="cs-CZ" sz="3600" b="1"/>
              <a:t>BTW – Belasting Over de Toegevoede Waarde- Belgie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"/>
              <a:defRPr/>
            </a:pPr>
            <a:r>
              <a:rPr lang="cs-CZ" altLang="cs-CZ" sz="3600" b="1"/>
              <a:t>IVA –</a:t>
            </a:r>
            <a:r>
              <a:rPr lang="cs-CZ" altLang="cs-CZ" b="1" i="1"/>
              <a:t>Imposta sul Valore Aggiunto</a:t>
            </a:r>
            <a:r>
              <a:rPr lang="cs-CZ" altLang="cs-CZ"/>
              <a:t> –It.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"/>
              <a:defRPr/>
            </a:pPr>
            <a:r>
              <a:rPr lang="cs-CZ" altLang="cs-CZ" sz="3600" b="1"/>
              <a:t>TVA – Taxe de la Valeur Ajoutée-Šv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cs-CZ" altLang="cs-CZ" b="1">
                <a:solidFill>
                  <a:srgbClr val="FFFF00"/>
                </a:solidFill>
              </a:rPr>
              <a:t>   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0C1BA806-3559-463E-BF97-97071E0B3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/>
              <a:t>Zdaňování DPH 1.výrobek prochází přes plátce DPH a vstupuje neplátce</a:t>
            </a:r>
          </a:p>
        </p:txBody>
      </p:sp>
      <p:graphicFrame>
        <p:nvGraphicFramePr>
          <p:cNvPr id="28675" name="Group 3">
            <a:extLst>
              <a:ext uri="{FF2B5EF4-FFF2-40B4-BE49-F238E27FC236}">
                <a16:creationId xmlns:a16="http://schemas.microsoft.com/office/drawing/2014/main" id="{CC09B87F-EB75-4F11-BBC6-F1CBEA1EDD4B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1628776"/>
          <a:ext cx="8713788" cy="5610225"/>
        </p:xfrm>
        <a:graphic>
          <a:graphicData uri="http://schemas.openxmlformats.org/drawingml/2006/table">
            <a:tbl>
              <a:tblPr/>
              <a:tblGrid>
                <a:gridCol w="801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3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85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08075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plátce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 DPH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DPH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</a:rPr>
                        <a:t>VSTUPU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Základ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daně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Navýšení-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rabat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DPH</a:t>
                      </a: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Na </a:t>
                      </a:r>
                      <a:r>
                        <a:rPr kumimoji="0" lang="cs-CZ" alt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Výstupu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Cena</a:t>
                      </a: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s DPH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075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I.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314,6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1888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II.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neplátce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314,6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314,6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0300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III.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1888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IV.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neplátce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ts val="5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 sz="2100"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F9B639"/>
                        </a:buClr>
                        <a:buSzPct val="80000"/>
                        <a:buFont typeface="Wingdings 2" pitchFamily="18" charset="2"/>
                        <a:defRPr>
                          <a:solidFill>
                            <a:srgbClr val="6C6C6C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ts val="400"/>
                        </a:spcBef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F9B639"/>
                        </a:buClr>
                        <a:buSzPct val="70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A98292D-0B27-4AC5-86C9-3633134E1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i="1">
                <a:effectLst>
                  <a:outerShdw blurRad="38100" dist="38100" dir="2700000" algn="tl">
                    <a:srgbClr val="C0C0C0"/>
                  </a:outerShdw>
                </a:effectLst>
              </a:rPr>
              <a:t>Zdaňovací období pro plátce DPH</a:t>
            </a:r>
            <a:r>
              <a:rPr lang="cs-CZ" altLang="cs-CZ"/>
              <a:t> </a:t>
            </a:r>
            <a:br>
              <a:rPr lang="cs-CZ" altLang="cs-CZ"/>
            </a:br>
            <a:r>
              <a:rPr lang="cs-CZ" altLang="cs-CZ" u="sng"/>
              <a:t>Daň na vstupu- </a:t>
            </a:r>
            <a:r>
              <a:rPr lang="cs-CZ" altLang="cs-CZ"/>
              <a:t>Nákup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BDF42E3C-E8C2-4CB8-918F-31B237A9F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cs-CZ" altLang="cs-CZ" sz="2400"/>
              <a:t>ZD              DPH 21%     DPH 15%                       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400"/>
              <a:t>Zboží      100 000            21 000          -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400"/>
              <a:t>Služby    200 000            42 000           -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400"/>
              <a:t>Mater.    500 000                  -          75 000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400"/>
              <a:t>Zboží      200 000                  -         30 000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400"/>
              <a:t>Mater.   600 000                  -           90 000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400"/>
              <a:t>Služeb    100 000            21 000                       -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400"/>
              <a:t>_______________________________________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400"/>
              <a:t>             </a:t>
            </a:r>
            <a:r>
              <a:rPr lang="cs-CZ" altLang="cs-CZ" sz="2400" b="1" u="sng"/>
              <a:t>1 700 000        84  000     195 000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/>
              <a:t>ZD s 21% DPH = 400 000     ZD s 15% = 1 300 000                  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240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1AAB5440-7FF9-434A-9710-595AA0831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eaLnBrk="1" hangingPunct="1"/>
            <a:r>
              <a:rPr lang="cs-CZ" altLang="cs-CZ"/>
              <a:t>Celková DPH na vstupu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29917A95-1670-414C-AAA7-F69AF60C2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/>
              <a:t>ZD s 21% DPH = 400 000    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DPH 21%           </a:t>
            </a:r>
            <a:r>
              <a:rPr lang="cs-CZ" altLang="cs-CZ" sz="2800" b="1" u="sng"/>
              <a:t>84  000 </a:t>
            </a:r>
            <a:endParaRPr lang="cs-CZ" altLang="cs-CZ" sz="280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cs-CZ" altLang="cs-CZ" sz="2800"/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ZD s 15% = 1 300 000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DPH 15% = </a:t>
            </a:r>
            <a:r>
              <a:rPr lang="cs-CZ" altLang="cs-CZ" sz="2800" b="1" u="sng"/>
              <a:t>195 000    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/>
              <a:t>   84 000,-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/>
              <a:t> 195 000,-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/>
              <a:t>  -----------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/>
              <a:t> 279 000,-Kč   Celková DPH na VSTUPU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F212EB60-170A-440A-AB2B-1B408EEDC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i="1">
                <a:effectLst>
                  <a:outerShdw blurRad="38100" dist="38100" dir="2700000" algn="tl">
                    <a:srgbClr val="C0C0C0"/>
                  </a:outerShdw>
                </a:effectLst>
              </a:rPr>
              <a:t>Zdaňovací období pro plátce DPH</a:t>
            </a:r>
            <a:r>
              <a:rPr lang="cs-CZ" altLang="cs-CZ"/>
              <a:t> </a:t>
            </a:r>
            <a:br>
              <a:rPr lang="cs-CZ" altLang="cs-CZ"/>
            </a:br>
            <a:r>
              <a:rPr lang="cs-CZ" altLang="cs-CZ" u="sng"/>
              <a:t>Daň na výstupu- Prodej</a:t>
            </a:r>
            <a:endParaRPr lang="cs-CZ" altLang="cs-CZ"/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54CAF8B3-6612-4F23-B8D6-DB0B5DF70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1800"/>
              <a:t>                                            </a:t>
            </a:r>
            <a:r>
              <a:rPr lang="cs-CZ" altLang="cs-CZ" sz="2400" b="1"/>
              <a:t>ZD               DPH 21%           DPH 15%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Výrobků     600 000                -              90 000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Služeb        300 000         63 000                     -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Zboží          400 000         84 000                     -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_______________________________________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              1 300 000      147 000              90 000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             ________________________________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ZD s 21% DPH = 700 000       ZD s 15% = 600 000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1600"/>
              <a:t>  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029D3598-82DD-4435-8308-8DB9B1F59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/>
              <a:t>Celková DPH na výstupu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ED3272A4-91BE-44C8-9137-CDBE64EA4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Char char=""/>
            </a:pPr>
            <a:r>
              <a:rPr lang="cs-CZ" altLang="cs-CZ" sz="2800"/>
              <a:t>ZD s 21% DPH = 700 000      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Char char=""/>
            </a:pPr>
            <a:r>
              <a:rPr lang="cs-CZ" altLang="cs-CZ" sz="2800"/>
              <a:t>DPH 21% =       </a:t>
            </a:r>
            <a:r>
              <a:rPr lang="cs-CZ" altLang="cs-CZ" sz="2800" u="sng"/>
              <a:t>147 </a:t>
            </a:r>
            <a:r>
              <a:rPr lang="cs-CZ" altLang="cs-CZ" sz="2800" b="1" u="sng"/>
              <a:t>000 </a:t>
            </a:r>
            <a:endParaRPr lang="cs-CZ" altLang="cs-CZ" sz="280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cs-CZ" altLang="cs-CZ" sz="2800"/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Char char=""/>
            </a:pPr>
            <a:r>
              <a:rPr lang="cs-CZ" altLang="cs-CZ" sz="2800"/>
              <a:t>ZD s 15% =  600 000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Char char=""/>
            </a:pPr>
            <a:r>
              <a:rPr lang="cs-CZ" altLang="cs-CZ" sz="2800"/>
              <a:t>DPH 15% =  </a:t>
            </a:r>
            <a:r>
              <a:rPr lang="cs-CZ" altLang="cs-CZ" sz="2800" u="sng"/>
              <a:t>9</a:t>
            </a:r>
            <a:r>
              <a:rPr lang="cs-CZ" altLang="cs-CZ" sz="2800" b="1" u="sng"/>
              <a:t>0 000    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/>
              <a:t>  </a:t>
            </a:r>
            <a:r>
              <a:rPr lang="cs-CZ" altLang="cs-CZ" sz="3200" b="1"/>
              <a:t>147 000,-       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3200" b="1"/>
              <a:t>    90 000,-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3200" b="1"/>
              <a:t>   --------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3200" b="1"/>
              <a:t>237 000,-Kč  Celková DPH na VÝSTUPU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DCF0C59C-9E3F-4EE1-AF62-06F0359F2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/>
              <a:t>Celková DPH za zdaňovací období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92DEFF25-AE5F-4A59-9EA5-4048161DA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u="sng"/>
              <a:t>Na vstupu</a:t>
            </a:r>
            <a:r>
              <a:rPr lang="cs-CZ" altLang="cs-CZ"/>
              <a:t>         </a:t>
            </a:r>
            <a:r>
              <a:rPr lang="cs-CZ" altLang="cs-CZ" b="1"/>
              <a:t>279 000,-Kč</a:t>
            </a:r>
          </a:p>
          <a:p>
            <a:pPr eaLnBrk="1" hangingPunct="1"/>
            <a:endParaRPr lang="cs-CZ" altLang="cs-CZ" b="1"/>
          </a:p>
          <a:p>
            <a:pPr eaLnBrk="1" hangingPunct="1"/>
            <a:r>
              <a:rPr lang="cs-CZ" altLang="cs-CZ" u="sng"/>
              <a:t>Na výstupu</a:t>
            </a:r>
            <a:r>
              <a:rPr lang="cs-CZ" altLang="cs-CZ"/>
              <a:t>       </a:t>
            </a:r>
            <a:r>
              <a:rPr lang="cs-CZ" altLang="cs-CZ" b="1"/>
              <a:t>237 000,-Kč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u="sng"/>
              <a:t>                           _______________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u="sng"/>
              <a:t>                            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b="1" u="sng"/>
              <a:t>Nadměrný odpočet  42 000,-Kč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DFD6645C-E095-46DA-8FE2-D3F60A455E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19288" y="1557339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b="1" u="sng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3600" b="1" u="sng" dirty="0"/>
              <a:t>MĚSÍČNÍ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Váže se na výši </a:t>
            </a:r>
            <a:r>
              <a:rPr lang="cs-CZ" altLang="cs-CZ" b="1" dirty="0"/>
              <a:t>obratu</a:t>
            </a:r>
          </a:p>
          <a:p>
            <a:pPr marL="0" indent="0">
              <a:buNone/>
              <a:defRPr/>
            </a:pPr>
            <a:r>
              <a:rPr lang="cs-CZ" altLang="cs-CZ" sz="4000" b="1" dirty="0"/>
              <a:t>  nad 10 000 000,-Kč/ 12 </a:t>
            </a:r>
            <a:r>
              <a:rPr lang="cs-CZ" altLang="cs-CZ" sz="4000" b="1" dirty="0" err="1"/>
              <a:t>měs</a:t>
            </a:r>
            <a:r>
              <a:rPr lang="cs-CZ" altLang="cs-CZ" sz="4000" b="1" dirty="0"/>
              <a:t>.</a:t>
            </a:r>
          </a:p>
          <a:p>
            <a:pPr eaLnBrk="1" hangingPunct="1">
              <a:defRPr/>
            </a:pPr>
            <a:r>
              <a:rPr lang="cs-CZ" altLang="cs-CZ" b="1" dirty="0"/>
              <a:t>Čtvrtletní – do 10 000 000,-Kč/12 </a:t>
            </a:r>
            <a:r>
              <a:rPr lang="cs-CZ" altLang="cs-CZ" b="1" dirty="0" err="1"/>
              <a:t>měs</a:t>
            </a:r>
            <a:r>
              <a:rPr lang="cs-CZ" altLang="cs-CZ" b="1" dirty="0"/>
              <a:t>.</a:t>
            </a:r>
          </a:p>
        </p:txBody>
      </p:sp>
      <p:sp>
        <p:nvSpPr>
          <p:cNvPr id="112643" name="WordArt 3">
            <a:extLst>
              <a:ext uri="{FF2B5EF4-FFF2-40B4-BE49-F238E27FC236}">
                <a16:creationId xmlns:a16="http://schemas.microsoft.com/office/drawing/2014/main" id="{E30F5315-3119-4A69-B7E9-9630FF60A70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81200" y="457200"/>
            <a:ext cx="8229600" cy="1371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cs-CZ" sz="2800" kern="10" spc="-28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Zdaňovací období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Nadpis 1">
            <a:extLst>
              <a:ext uri="{FF2B5EF4-FFF2-40B4-BE49-F238E27FC236}">
                <a16:creationId xmlns:a16="http://schemas.microsoft.com/office/drawing/2014/main" id="{BC7CAFA8-1E19-4D9A-87DD-9F4581D75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13667" name="Zástupný symbol pro obsah 2">
            <a:extLst>
              <a:ext uri="{FF2B5EF4-FFF2-40B4-BE49-F238E27FC236}">
                <a16:creationId xmlns:a16="http://schemas.microsoft.com/office/drawing/2014/main" id="{6FCE13B5-B66E-42B8-A688-47584A255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b="1"/>
              <a:t>plátce se může rozhodnout, že jeho zdaňovacím obdobím pro příslušný kalendářní rok je kalendářní čtvrtletí, pokud</a:t>
            </a:r>
          </a:p>
          <a:p>
            <a:pPr marL="0" indent="0">
              <a:buNone/>
            </a:pPr>
            <a:r>
              <a:rPr lang="cs-CZ" altLang="cs-CZ" b="1" i="1"/>
              <a:t>a) jeho obrat za bezprostředně předcházející kalendářní rok nepřesáhl 10 000 000 Kč,</a:t>
            </a:r>
          </a:p>
          <a:p>
            <a:pPr marL="0" indent="0">
              <a:buNone/>
            </a:pPr>
            <a:r>
              <a:rPr lang="cs-CZ" altLang="cs-CZ" b="1" i="1"/>
              <a:t>b) není nespolehlivým plátcem,</a:t>
            </a:r>
          </a:p>
          <a:p>
            <a:pPr marL="0" indent="0">
              <a:buNone/>
            </a:pPr>
            <a:r>
              <a:rPr lang="cs-CZ" altLang="cs-CZ" b="1" i="1"/>
              <a:t>c) není skupinou a </a:t>
            </a:r>
          </a:p>
          <a:p>
            <a:pPr marL="0" indent="0">
              <a:buNone/>
            </a:pPr>
            <a:r>
              <a:rPr lang="cs-CZ" altLang="cs-CZ" b="1" i="1"/>
              <a:t>d) změnu zdaňovacího období oznámí správci daně do konce měsíce ledna příslušného kalendářního roku.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9E6539DC-8CD1-4DAB-B597-3F55D48BA8E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endParaRPr lang="cs-CZ" altLang="cs-CZ" sz="4000" b="1"/>
          </a:p>
          <a:p>
            <a:pPr eaLnBrk="1" hangingPunct="1"/>
            <a:endParaRPr lang="cs-CZ" altLang="cs-CZ" sz="4000" b="1"/>
          </a:p>
          <a:p>
            <a:pPr eaLnBrk="1" hangingPunct="1"/>
            <a:r>
              <a:rPr lang="cs-CZ" altLang="cs-CZ" sz="4000" b="1"/>
              <a:t>Ve lhůtě pro podání daňového přiznání je daň splatná</a:t>
            </a:r>
          </a:p>
          <a:p>
            <a:pPr eaLnBrk="1" hangingPunct="1"/>
            <a:r>
              <a:rPr lang="cs-CZ" altLang="cs-CZ" sz="4000" b="1"/>
              <a:t>Podání daňového tvrzení – přiznání do 25. dne po skončení zdaňovacího období</a:t>
            </a:r>
          </a:p>
        </p:txBody>
      </p:sp>
      <p:sp>
        <p:nvSpPr>
          <p:cNvPr id="114691" name="WordArt 3">
            <a:extLst>
              <a:ext uri="{FF2B5EF4-FFF2-40B4-BE49-F238E27FC236}">
                <a16:creationId xmlns:a16="http://schemas.microsoft.com/office/drawing/2014/main" id="{65921C49-C827-4A7B-8A32-622CF18CB5F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2313" y="476250"/>
            <a:ext cx="8229600" cy="1371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6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cs-CZ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Splatnost daně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8425FE2A-5E8B-425D-A924-32A57661F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>
                <a:solidFill>
                  <a:schemeClr val="tx1"/>
                </a:solidFill>
              </a:rPr>
              <a:t>Podávání daňového přiznání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C1B7D5B5-B99C-4C8F-9441-1D01F4048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b="1" u="sng"/>
              <a:t>Elektronická forma podání</a:t>
            </a:r>
          </a:p>
          <a:p>
            <a:pPr marL="0" indent="0">
              <a:buNone/>
            </a:pPr>
            <a:r>
              <a:rPr lang="cs-CZ" altLang="cs-CZ"/>
              <a:t>a) daňové přiznání nebo dodatečné daňové přiznání,</a:t>
            </a:r>
          </a:p>
          <a:p>
            <a:pPr marL="0" indent="0">
              <a:buNone/>
            </a:pPr>
            <a:r>
              <a:rPr lang="cs-CZ" altLang="cs-CZ"/>
              <a:t>b) kontrolní hlášení nebo jiné hlášení, s výjimkou hlášení podle § 19,</a:t>
            </a:r>
          </a:p>
          <a:p>
            <a:pPr marL="0" indent="0">
              <a:buNone/>
            </a:pPr>
            <a:r>
              <a:rPr lang="cs-CZ" altLang="cs-CZ"/>
              <a:t>c) přílohy k daňovému přiznání, dodatečnému daňovému přiznání nebo hlášení.</a:t>
            </a:r>
          </a:p>
          <a:p>
            <a:pPr marL="0" indent="0">
              <a:buNone/>
            </a:pPr>
            <a:r>
              <a:rPr lang="cs-CZ" altLang="cs-CZ" b="1" u="sng"/>
              <a:t>Pouze elektronicky lze podat</a:t>
            </a:r>
          </a:p>
          <a:p>
            <a:pPr marL="0" indent="0">
              <a:buNone/>
            </a:pPr>
            <a:r>
              <a:rPr lang="cs-CZ" altLang="cs-CZ"/>
              <a:t>a) souhrnné hlášení nebo následné souhrnné hlášení,</a:t>
            </a:r>
          </a:p>
          <a:p>
            <a:pPr marL="0" indent="0">
              <a:buNone/>
            </a:pPr>
            <a:r>
              <a:rPr lang="cs-CZ" altLang="cs-CZ"/>
              <a:t>b) přihlášku k registraci nebo oznámení o změně registračních údajů; to neplatí pro identifikované osoby.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0</TotalTime>
  <Words>5352</Words>
  <Application>Microsoft Office PowerPoint</Application>
  <PresentationFormat>Širokoúhlá obrazovka</PresentationFormat>
  <Paragraphs>864</Paragraphs>
  <Slides>119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119</vt:i4>
      </vt:variant>
    </vt:vector>
  </HeadingPairs>
  <TitlesOfParts>
    <vt:vector size="130" baseType="lpstr">
      <vt:lpstr>Arial</vt:lpstr>
      <vt:lpstr>Arial Black</vt:lpstr>
      <vt:lpstr>Calibri</vt:lpstr>
      <vt:lpstr>Century Gothic</vt:lpstr>
      <vt:lpstr>Impact</vt:lpstr>
      <vt:lpstr>Times New Roman</vt:lpstr>
      <vt:lpstr>Trebuchet MS</vt:lpstr>
      <vt:lpstr>Wingdings</vt:lpstr>
      <vt:lpstr>Wingdings 2</vt:lpstr>
      <vt:lpstr>Wingdings 3</vt:lpstr>
      <vt:lpstr>Ion</vt:lpstr>
      <vt:lpstr>Nepřímé daně-DPH</vt:lpstr>
      <vt:lpstr>Soustava daní v ČR</vt:lpstr>
      <vt:lpstr>DPH Daň z přidané hodnoty</vt:lpstr>
      <vt:lpstr>Základní charakteristika DPH</vt:lpstr>
      <vt:lpstr>Základní charakteristika DPH</vt:lpstr>
      <vt:lpstr>Vlastnosti DPH: </vt:lpstr>
      <vt:lpstr> Charakteristické znaky DPH</vt:lpstr>
      <vt:lpstr>Výhody DPH</vt:lpstr>
      <vt:lpstr>CIZÍ  EKVIVALENT</vt:lpstr>
      <vt:lpstr>Systém DPH</vt:lpstr>
      <vt:lpstr>Systém DPH </vt:lpstr>
      <vt:lpstr>Systém DPH</vt:lpstr>
      <vt:lpstr>Systém DPH</vt:lpstr>
      <vt:lpstr>NÁHLED DO HISTORIE DPH</vt:lpstr>
      <vt:lpstr>Právní úprava</vt:lpstr>
      <vt:lpstr>Právní úprava</vt:lpstr>
      <vt:lpstr>Další prameny</vt:lpstr>
      <vt:lpstr>Terminologie NOZ do DPH</vt:lpstr>
      <vt:lpstr>Další prameny</vt:lpstr>
      <vt:lpstr>Vnitřní členění zákona 235/2004 Sb., o DPH</vt:lpstr>
      <vt:lpstr>Vnitřní členění zákona</vt:lpstr>
      <vt:lpstr>Vnitřní členění zákona</vt:lpstr>
      <vt:lpstr>Základní konstrukční prvky</vt:lpstr>
      <vt:lpstr>Korekční prvky u DPH</vt:lpstr>
      <vt:lpstr>SUBJEKTY  DPH</vt:lpstr>
      <vt:lpstr>Subjekty oprávněné</vt:lpstr>
      <vt:lpstr>Subjekty povinné</vt:lpstr>
      <vt:lpstr>PLÁTCI  DPH</vt:lpstr>
      <vt:lpstr>PLÁTCI ZE  ZÁKONA</vt:lpstr>
      <vt:lpstr>Obrat = Příjmy</vt:lpstr>
      <vt:lpstr>               ad. 1.  OSOBY POVINNÉ  K DANI </vt:lpstr>
      <vt:lpstr>   Osobou povinnou k dani není </vt:lpstr>
      <vt:lpstr>Ekonomickou činností se rozumí </vt:lpstr>
      <vt:lpstr>Ekonomickou činností se rozumí </vt:lpstr>
      <vt:lpstr>Ekonomickou činností není</vt:lpstr>
      <vt:lpstr>Ekonomickou činností-stará p.ú.</vt:lpstr>
      <vt:lpstr>Ekonomickou činností</vt:lpstr>
      <vt:lpstr>Samostatně uskutečňovanou ekonomickou činností  NENÍ</vt:lpstr>
      <vt:lpstr>Ad. 1. OSOBY POVINNÉ K DANI  Ostatní plátci </vt:lpstr>
      <vt:lpstr>ad. 2.  OSOBY POVINNÉ  K DANI SKUPINA</vt:lpstr>
      <vt:lpstr>Prezentace aplikace PowerPoint</vt:lpstr>
      <vt:lpstr>Prezentace aplikace PowerPoint</vt:lpstr>
      <vt:lpstr>Ad. 3. Osoba „IDENTIFIKOVANÁ K DANI (§6g-l)</vt:lpstr>
      <vt:lpstr>Osoba „IDENTIFIKOVANÁ K DANI</vt:lpstr>
      <vt:lpstr>Osoba „IDENTIFIKOVANÁ K DANI</vt:lpstr>
      <vt:lpstr>Další plátci</vt:lpstr>
      <vt:lpstr>Ostatní plátci </vt:lpstr>
      <vt:lpstr>Předmět daně</vt:lpstr>
      <vt:lpstr>Prezentace aplikace PowerPoint</vt:lpstr>
      <vt:lpstr>Zdanitelné plnění je plnění, které </vt:lpstr>
      <vt:lpstr>Vynětí z předmětu daně</vt:lpstr>
      <vt:lpstr>Předmětem daně není pořízení zboží z jiného členského státu, pokud </vt:lpstr>
      <vt:lpstr>Pojem „ZBOŽÍ“ před r. 2014</vt:lpstr>
      <vt:lpstr>                  K 1.1.2014   Zbožím je: </vt:lpstr>
      <vt:lpstr>Pojem „SLUŽBY“</vt:lpstr>
      <vt:lpstr>Poskytnutí služby se dále rozumí:</vt:lpstr>
      <vt:lpstr>Územní aspekty DPH</vt:lpstr>
      <vt:lpstr>Územní aspekty fungování DPH</vt:lpstr>
      <vt:lpstr>ZDANITELNÁ  PLNĚNÍ</vt:lpstr>
      <vt:lpstr>Druhy uskutečněných zdanitelných plnění z pohledu DPH</vt:lpstr>
      <vt:lpstr>Zdanitelná a osvobozená plnění</vt:lpstr>
      <vt:lpstr>INSTITUTY související se základem daně a výpočtem DPH</vt:lpstr>
      <vt:lpstr>Podmínka zdanitelného plnění</vt:lpstr>
      <vt:lpstr>Osvobozená plnění</vt:lpstr>
      <vt:lpstr>Plnění osvobozená od daně bez nároku na odpočet daně</vt:lpstr>
      <vt:lpstr>Osvobození od daně s nárokem na odpočet daně</vt:lpstr>
      <vt:lpstr>Místo zdanitelného plnění</vt:lpstr>
      <vt:lpstr>Místo zdanitelného plnění</vt:lpstr>
      <vt:lpstr>Místo plnění při  dodání zboží</vt:lpstr>
      <vt:lpstr>Místo plnění při  poskytování služeb</vt:lpstr>
      <vt:lpstr>Prezentace aplikace PowerPoint</vt:lpstr>
      <vt:lpstr>Prezentace aplikace PowerPoint</vt:lpstr>
      <vt:lpstr>Prezentace aplikace PowerPoint</vt:lpstr>
      <vt:lpstr>Prezentace aplikace PowerPoint</vt:lpstr>
      <vt:lpstr>SAZBA  DANĚ</vt:lpstr>
      <vt:lpstr>Prezentace aplikace PowerPoint</vt:lpstr>
      <vt:lpstr>    Daň z přidané hodnoty v zemích Evropské unie (v %)  </vt:lpstr>
      <vt:lpstr>Prezentace aplikace PowerPoint</vt:lpstr>
      <vt:lpstr>Výpočet DPH</vt:lpstr>
      <vt:lpstr>Výpočet DPH</vt:lpstr>
      <vt:lpstr>CENA ZA ZDANITELNÉ PLNĚNÍ S DPH</vt:lpstr>
      <vt:lpstr>Výpočet DPH  kdy zdanitelné plnění obsahuje DPH</vt:lpstr>
      <vt:lpstr>INSTITUTY související se základem daně a výpočtem DPH</vt:lpstr>
      <vt:lpstr>       INSTITUTY související se základem   daně a výpočtem DPH </vt:lpstr>
      <vt:lpstr>DAŇ NA VSTUPU-odpočet daně</vt:lpstr>
      <vt:lpstr> INSTITUTY související se základem daně a výpočtem DPH </vt:lpstr>
      <vt:lpstr>DAŇ NA VÝSTUPU</vt:lpstr>
      <vt:lpstr> INSTITUTY související se základem daně a výpočtem DPH </vt:lpstr>
      <vt:lpstr>Zdaňování DPH 1.výrobek prochází přes tři plátce DPH</vt:lpstr>
      <vt:lpstr>Zdaňování DPH 1.výrobek prochází přes plátce DPH a vstupuje neplátce</vt:lpstr>
      <vt:lpstr>Zdaňovací období pro plátce DPH  Daň na vstupu- Nákup</vt:lpstr>
      <vt:lpstr>Celková DPH na vstupu</vt:lpstr>
      <vt:lpstr>Zdaňovací období pro plátce DPH  Daň na výstupu- Prodej</vt:lpstr>
      <vt:lpstr>Celková DPH na výstupu</vt:lpstr>
      <vt:lpstr>Celková DPH za zdaňovací období</vt:lpstr>
      <vt:lpstr>Prezentace aplikace PowerPoint</vt:lpstr>
      <vt:lpstr>Prezentace aplikace PowerPoint</vt:lpstr>
      <vt:lpstr>Prezentace aplikace PowerPoint</vt:lpstr>
      <vt:lpstr>Podávání daňového přiznání</vt:lpstr>
      <vt:lpstr>Evidence pro účely daně z přidané hodnoty                 Evidence pro účely daně z přidané hodnoty  </vt:lpstr>
      <vt:lpstr>Prezentace aplikace PowerPoint</vt:lpstr>
      <vt:lpstr>Prezentace aplikace PowerPoint</vt:lpstr>
      <vt:lpstr> Vystavování daňových dokladů </vt:lpstr>
      <vt:lpstr>Uchovávání daňových dokladů</vt:lpstr>
      <vt:lpstr>Daňovými doklady jsou</vt:lpstr>
      <vt:lpstr>  Běžný daňový doklad musí obsahovat </vt:lpstr>
      <vt:lpstr>Prezentace aplikace PowerPoint</vt:lpstr>
      <vt:lpstr>Běžný daňový doklad musí obsahovat</vt:lpstr>
      <vt:lpstr>Prezentace aplikace PowerPoint</vt:lpstr>
      <vt:lpstr>Odpovědnost za vystavování d.dokladů</vt:lpstr>
      <vt:lpstr>     Pravidla pro uplatnění DPH </vt:lpstr>
      <vt:lpstr>  Pravidla pro uplatnění DPH   </vt:lpstr>
      <vt:lpstr>Princip země původu</vt:lpstr>
      <vt:lpstr>Výběr DPH podle principu země původu</vt:lpstr>
      <vt:lpstr>Princip země spotřeby</vt:lpstr>
      <vt:lpstr>Princip země spotřeby</vt:lpstr>
      <vt:lpstr>Příklad dodání zboží do jiného čl. státu </vt:lpstr>
      <vt:lpstr>Pořízení zboží z jiného členského státu</vt:lpstr>
      <vt:lpstr>      NovelY DPH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Nepřímé daně-DPH</dc:title>
  <dc:creator>Ivana Pařízková</dc:creator>
  <cp:lastModifiedBy>Ivana Pařízková</cp:lastModifiedBy>
  <cp:revision>5</cp:revision>
  <dcterms:created xsi:type="dcterms:W3CDTF">2021-05-17T14:51:37Z</dcterms:created>
  <dcterms:modified xsi:type="dcterms:W3CDTF">2021-05-18T07:56:40Z</dcterms:modified>
</cp:coreProperties>
</file>