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  <p:sldMasterId id="2147483659" r:id="rId5"/>
    <p:sldMasterId id="2147483660" r:id="rId6"/>
  </p:sldMasterIdLst>
  <p:notesMasterIdLst>
    <p:notesMasterId r:id="rId30"/>
  </p:notesMasterIdLst>
  <p:handoutMasterIdLst>
    <p:handoutMasterId r:id="rId31"/>
  </p:handoutMasterIdLst>
  <p:sldIdLst>
    <p:sldId id="256" r:id="rId7"/>
    <p:sldId id="272" r:id="rId8"/>
    <p:sldId id="337" r:id="rId9"/>
    <p:sldId id="257" r:id="rId10"/>
    <p:sldId id="259" r:id="rId11"/>
    <p:sldId id="260" r:id="rId12"/>
    <p:sldId id="261" r:id="rId13"/>
    <p:sldId id="263" r:id="rId14"/>
    <p:sldId id="334" r:id="rId15"/>
    <p:sldId id="332" r:id="rId16"/>
    <p:sldId id="264" r:id="rId17"/>
    <p:sldId id="265" r:id="rId18"/>
    <p:sldId id="266" r:id="rId19"/>
    <p:sldId id="268" r:id="rId20"/>
    <p:sldId id="333" r:id="rId21"/>
    <p:sldId id="270" r:id="rId22"/>
    <p:sldId id="269" r:id="rId23"/>
    <p:sldId id="274" r:id="rId24"/>
    <p:sldId id="275" r:id="rId25"/>
    <p:sldId id="278" r:id="rId26"/>
    <p:sldId id="279" r:id="rId27"/>
    <p:sldId id="335" r:id="rId28"/>
    <p:sldId id="336" r:id="rId29"/>
  </p:sldIdLst>
  <p:sldSz cx="9144000" cy="6858000" type="screen4x3"/>
  <p:notesSz cx="6858000" cy="99456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0" autoAdjust="0"/>
    <p:restoredTop sz="94611" autoAdjust="0"/>
  </p:normalViewPr>
  <p:slideViewPr>
    <p:cSldViewPr snapToGrid="0">
      <p:cViewPr varScale="1">
        <p:scale>
          <a:sx n="89" d="100"/>
          <a:sy n="89" d="100"/>
        </p:scale>
        <p:origin x="1243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2508" y="-78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="" xmlns:a16="http://schemas.microsoft.com/office/drawing/2014/main" id="{CDB3785F-A049-4F3B-8057-DD4742A902A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0355" name="Rectangle 3">
            <a:extLst>
              <a:ext uri="{FF2B5EF4-FFF2-40B4-BE49-F238E27FC236}">
                <a16:creationId xmlns="" xmlns:a16="http://schemas.microsoft.com/office/drawing/2014/main" id="{8B21B64B-D37C-4ACD-91BA-2115BCC76BA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0356" name="Rectangle 4">
            <a:extLst>
              <a:ext uri="{FF2B5EF4-FFF2-40B4-BE49-F238E27FC236}">
                <a16:creationId xmlns="" xmlns:a16="http://schemas.microsoft.com/office/drawing/2014/main" id="{E4D1899B-EDFD-4B6C-9E60-847321C26FF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880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0357" name="Rectangle 5">
            <a:extLst>
              <a:ext uri="{FF2B5EF4-FFF2-40B4-BE49-F238E27FC236}">
                <a16:creationId xmlns="" xmlns:a16="http://schemas.microsoft.com/office/drawing/2014/main" id="{A5382294-F225-45DE-A14D-67D16C37245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44880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5FEA048-237B-45FB-8224-4531ABBAA3C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="" xmlns:a16="http://schemas.microsoft.com/office/drawing/2014/main" id="{24C5A8F7-CA27-45F8-B364-B08AB945AB9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403" name="Rectangle 3">
            <a:extLst>
              <a:ext uri="{FF2B5EF4-FFF2-40B4-BE49-F238E27FC236}">
                <a16:creationId xmlns="" xmlns:a16="http://schemas.microsoft.com/office/drawing/2014/main" id="{5E7C092D-6E57-4272-9937-2366A0BDB8D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604" name="Rectangle 4">
            <a:extLst>
              <a:ext uri="{FF2B5EF4-FFF2-40B4-BE49-F238E27FC236}">
                <a16:creationId xmlns="" xmlns:a16="http://schemas.microsoft.com/office/drawing/2014/main" id="{EBB02679-08EB-41DB-99DA-DD6228718FB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5" name="Rectangle 5">
            <a:extLst>
              <a:ext uri="{FF2B5EF4-FFF2-40B4-BE49-F238E27FC236}">
                <a16:creationId xmlns="" xmlns:a16="http://schemas.microsoft.com/office/drawing/2014/main" id="{2ACC5225-6567-42C4-9DE6-1CF01106733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400"/>
            <a:ext cx="5486400" cy="44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02406" name="Rectangle 6">
            <a:extLst>
              <a:ext uri="{FF2B5EF4-FFF2-40B4-BE49-F238E27FC236}">
                <a16:creationId xmlns="" xmlns:a16="http://schemas.microsoft.com/office/drawing/2014/main" id="{A7D0BAD2-6CF1-49B8-9398-6EAE186A19D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721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407" name="Rectangle 7">
            <a:extLst>
              <a:ext uri="{FF2B5EF4-FFF2-40B4-BE49-F238E27FC236}">
                <a16:creationId xmlns="" xmlns:a16="http://schemas.microsoft.com/office/drawing/2014/main" id="{A48983CB-FA75-4953-A4BA-5A1A30F9E9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721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7EFC30F7-7BCB-4F5F-9EF8-E37CB106221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780950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3">
            <a:extLst>
              <a:ext uri="{FF2B5EF4-FFF2-40B4-BE49-F238E27FC236}">
                <a16:creationId xmlns="" xmlns:a16="http://schemas.microsoft.com/office/drawing/2014/main" id="{B8FBDDC0-6FBF-48F0-B6D9-F5904337326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" name="Rectangle 19">
              <a:extLst>
                <a:ext uri="{FF2B5EF4-FFF2-40B4-BE49-F238E27FC236}">
                  <a16:creationId xmlns="" xmlns:a16="http://schemas.microsoft.com/office/drawing/2014/main" id="{83C8837A-7B17-45A3-9C19-9421F0479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5" name="Rectangle 21">
              <a:extLst>
                <a:ext uri="{FF2B5EF4-FFF2-40B4-BE49-F238E27FC236}">
                  <a16:creationId xmlns="" xmlns:a16="http://schemas.microsoft.com/office/drawing/2014/main" id="{79ACC23B-E70A-4957-ACC3-336B9FD46D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1477"/>
            </a:xfrm>
            <a:prstGeom prst="rect">
              <a:avLst/>
            </a:prstGeom>
            <a:gradFill rotWithShape="1">
              <a:gsLst>
                <a:gs pos="0">
                  <a:srgbClr val="00287D"/>
                </a:gs>
                <a:gs pos="100000">
                  <a:srgbClr val="001E5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cs-CZ" altLang="cs-CZ">
                <a:latin typeface="Arial" charset="0"/>
              </a:endParaRPr>
            </a:p>
          </p:txBody>
        </p:sp>
        <p:pic>
          <p:nvPicPr>
            <p:cNvPr id="6" name="Picture 22" descr="titl CZ">
              <a:extLst>
                <a:ext uri="{FF2B5EF4-FFF2-40B4-BE49-F238E27FC236}">
                  <a16:creationId xmlns="" xmlns:a16="http://schemas.microsoft.com/office/drawing/2014/main" id="{7C6FE024-DF5B-4837-9A32-06B51D0C7F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58" cy="4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2506663" y="2565400"/>
            <a:ext cx="5688012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7" name="Rectangle 15">
            <a:extLst>
              <a:ext uri="{FF2B5EF4-FFF2-40B4-BE49-F238E27FC236}">
                <a16:creationId xmlns="" xmlns:a16="http://schemas.microsoft.com/office/drawing/2014/main" id="{5ABD1DBE-D668-4CFC-965C-0A88DFA767C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8" name="Rectangle 16">
            <a:extLst>
              <a:ext uri="{FF2B5EF4-FFF2-40B4-BE49-F238E27FC236}">
                <a16:creationId xmlns="" xmlns:a16="http://schemas.microsoft.com/office/drawing/2014/main" id="{E9493286-FD3D-47D0-8C6B-394F2748146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DB204AE-9C4E-4357-950B-8D801FBB7F0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59264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="" xmlns:a16="http://schemas.microsoft.com/office/drawing/2014/main" id="{176ACCAE-B9DA-4CDC-8582-2F1B7C4E24D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18">
            <a:extLst>
              <a:ext uri="{FF2B5EF4-FFF2-40B4-BE49-F238E27FC236}">
                <a16:creationId xmlns="" xmlns:a16="http://schemas.microsoft.com/office/drawing/2014/main" id="{25A93701-9376-4ECB-B8D1-206F685AD78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14ED60-0CBE-4D1D-9ED3-4B4EF63623D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5797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8" y="1125538"/>
            <a:ext cx="2057400" cy="500697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720725" y="1125538"/>
            <a:ext cx="6024563" cy="500697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="" xmlns:a16="http://schemas.microsoft.com/office/drawing/2014/main" id="{699FA5D7-75AD-4B11-933F-E64D1DA8680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18">
            <a:extLst>
              <a:ext uri="{FF2B5EF4-FFF2-40B4-BE49-F238E27FC236}">
                <a16:creationId xmlns="" xmlns:a16="http://schemas.microsoft.com/office/drawing/2014/main" id="{C9BC902B-6DE1-45AB-A51A-C497F90364C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463945-DA8D-4265-AE42-C980C73C25C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61841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245D365B-F19F-4E2A-B7DB-141DC87A19A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="" xmlns:a16="http://schemas.microsoft.com/office/drawing/2014/main" id="{A5030A54-2377-4280-94C9-03D5B27919F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59A5D4-46CB-4B52-A8AF-0D4A45C2E7F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475310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E0FC5755-6358-4456-BC6C-08F24D8C7E2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="" xmlns:a16="http://schemas.microsoft.com/office/drawing/2014/main" id="{F10AA8AC-C31D-4B3A-A6D4-0405EBE7A2B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41AA48-520F-4352-90F1-BDAC0951BF5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78394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1E40CA66-8F94-4967-94C2-0BC921F360E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="" xmlns:a16="http://schemas.microsoft.com/office/drawing/2014/main" id="{798053C3-4216-4750-AA53-A84D971CA39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721BBD-DECE-48DE-ABA3-D1C1E4F69A1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46961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20725" y="1125538"/>
            <a:ext cx="4040188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13313" y="1125538"/>
            <a:ext cx="4041775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="" xmlns:a16="http://schemas.microsoft.com/office/drawing/2014/main" id="{571424B6-B59E-40BD-AAC2-DAC38B2C862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="" xmlns:a16="http://schemas.microsoft.com/office/drawing/2014/main" id="{EF55E00C-527E-445A-A742-0D58C7D8E0C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9E6C77-DD64-4124-AA84-6C9E6E83D06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00045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="" xmlns:a16="http://schemas.microsoft.com/office/drawing/2014/main" id="{D1A06EAF-D1D1-4D08-8E68-5E4FB607C4B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="" xmlns:a16="http://schemas.microsoft.com/office/drawing/2014/main" id="{B7126D1D-D828-4F83-9BC3-B6C0BFC4531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81893C-2829-4B9F-9B8C-003C035D7BB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74990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="" xmlns:a16="http://schemas.microsoft.com/office/drawing/2014/main" id="{9D01BFA0-F082-4723-9607-2E05CE7BFBE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="" xmlns:a16="http://schemas.microsoft.com/office/drawing/2014/main" id="{7AB18486-79F3-4EB1-AE3C-8FAF44F0518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B3D2C8-1C76-4068-86BE-FB147526939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69206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="" xmlns:a16="http://schemas.microsoft.com/office/drawing/2014/main" id="{F2396EFD-AD58-43E6-A7F4-6259668EC93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="" xmlns:a16="http://schemas.microsoft.com/office/drawing/2014/main" id="{84646071-5A63-47F6-A52C-A3B64F85652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6EB153-4104-4D28-AB19-7F29CB94A7C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726106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="" xmlns:a16="http://schemas.microsoft.com/office/drawing/2014/main" id="{B6F6F54A-F5BE-4676-A162-E23400A5D54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="" xmlns:a16="http://schemas.microsoft.com/office/drawing/2014/main" id="{C3798E02-10AC-4414-B0FE-BC6E643B0B0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771DB7-7D72-42AC-9011-B0EE0F3196E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83301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="" xmlns:a16="http://schemas.microsoft.com/office/drawing/2014/main" id="{12909E78-C32E-4887-B210-C52C1785D2F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18">
            <a:extLst>
              <a:ext uri="{FF2B5EF4-FFF2-40B4-BE49-F238E27FC236}">
                <a16:creationId xmlns="" xmlns:a16="http://schemas.microsoft.com/office/drawing/2014/main" id="{523516B2-C12F-4967-9452-AAB86C2D4E8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D96F0E-EB4C-4DEE-9269-26C42C3FAF6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709892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="" xmlns:a16="http://schemas.microsoft.com/office/drawing/2014/main" id="{BAC7D403-18B3-4747-8553-10C7410B642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="" xmlns:a16="http://schemas.microsoft.com/office/drawing/2014/main" id="{2CAB2B72-3CF2-4690-B7BD-176C6734EF4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2CC302-B8DB-4B4A-A0D3-6EA398DF4E0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30232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29CCF24A-C09F-4F95-9C1D-3C3FF07E09F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="" xmlns:a16="http://schemas.microsoft.com/office/drawing/2014/main" id="{806B9193-8981-490A-AEA8-3F17EBE55AD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3A3B23-777D-426A-BF45-5B9EFB81734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2310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31013" y="274638"/>
            <a:ext cx="2124075" cy="585787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221413" cy="585787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9ADF91ED-A6BB-4A88-A216-E788C7591A3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="" xmlns:a16="http://schemas.microsoft.com/office/drawing/2014/main" id="{40270C11-D79F-45DA-BFE1-27CF77C7C77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3F7514-4C59-4913-A1DA-7E697F66AD6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53732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="" xmlns:a16="http://schemas.microsoft.com/office/drawing/2014/main" id="{3F559768-B323-4FAB-A60D-9EF4476AC51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="" xmlns:a16="http://schemas.microsoft.com/office/drawing/2014/main" id="{A9C63762-4A96-479D-9BDE-724400DAEE1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E69684-ACEA-46BE-AE4E-1ABAC767513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466680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="" xmlns:a16="http://schemas.microsoft.com/office/drawing/2014/main" id="{837962E4-D963-43E4-8437-7839EA33A57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="" xmlns:a16="http://schemas.microsoft.com/office/drawing/2014/main" id="{39807F8A-5261-4384-A2B8-AFCC539FC61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71EE55-5077-49A9-9249-4B48D0556E2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24661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="" xmlns:a16="http://schemas.microsoft.com/office/drawing/2014/main" id="{F0D17EB1-877E-4C88-9FE6-62061B868A9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="" xmlns:a16="http://schemas.microsoft.com/office/drawing/2014/main" id="{F9CB4177-A108-4E82-BA28-632E110EB38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CAF500-DAE0-49A3-A25D-F83E894B8B8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349879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20950" y="1125538"/>
            <a:ext cx="3140075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813425" y="1125538"/>
            <a:ext cx="3141663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="" xmlns:a16="http://schemas.microsoft.com/office/drawing/2014/main" id="{98D2570A-ABFD-412F-B505-B69DE79FC48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="" xmlns:a16="http://schemas.microsoft.com/office/drawing/2014/main" id="{509A583D-0933-4A39-94E2-C762EC8DA58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AADB54-E391-4A1E-BF1A-28888EB41CA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258552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9BA6CB7C-3F94-48F5-8080-69054F7D5A7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="" xmlns:a16="http://schemas.microsoft.com/office/drawing/2014/main" id="{2DFBFEEA-044B-40FF-884B-1AAE1049C58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3E76C9-484C-4B02-8E57-31BF97EAEF7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42921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="" xmlns:a16="http://schemas.microsoft.com/office/drawing/2014/main" id="{BC7A7E88-E229-4B68-9766-0D9773893CE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66ABA221-892E-4BDB-98B6-8751CFF437E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37FA58-CB1A-4D43-977A-AEF599C66A7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13956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="" xmlns:a16="http://schemas.microsoft.com/office/drawing/2014/main" id="{261BD807-FC14-495C-AFD3-2A11BB9DBDE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="" xmlns:a16="http://schemas.microsoft.com/office/drawing/2014/main" id="{A93C95B7-F479-4193-93A3-24743B462B6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BBDCC1-CA8F-4AD7-AB7C-D0A77091F02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99446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="" xmlns:a16="http://schemas.microsoft.com/office/drawing/2014/main" id="{57ECCBE0-7167-4CA6-80D6-2984B9AFC41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18">
            <a:extLst>
              <a:ext uri="{FF2B5EF4-FFF2-40B4-BE49-F238E27FC236}">
                <a16:creationId xmlns="" xmlns:a16="http://schemas.microsoft.com/office/drawing/2014/main" id="{E1AFD3E3-1C32-43B5-8527-19D8F60E83A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8B41D3-9B22-40A6-9ECC-1F0F3FCBE28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919260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="" xmlns:a16="http://schemas.microsoft.com/office/drawing/2014/main" id="{DE40C94B-0D2B-4F2C-BC23-4A4DCE9E38F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="" xmlns:a16="http://schemas.microsoft.com/office/drawing/2014/main" id="{E9DB96EC-683B-4F84-AFEF-BEC06495151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782821-6358-4312-B85B-A7A2CFC2030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266637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="" xmlns:a16="http://schemas.microsoft.com/office/drawing/2014/main" id="{B95061F9-B3BD-4223-B7B3-1B261E9CFC6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="" xmlns:a16="http://schemas.microsoft.com/office/drawing/2014/main" id="{3101C52F-0EA5-41FE-ACC7-B2F793D207C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B5839A-CE7A-42D0-8524-44258B04F69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410474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="" xmlns:a16="http://schemas.microsoft.com/office/drawing/2014/main" id="{432E111A-EB73-4FA0-8A38-94BB1873CA4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="" xmlns:a16="http://schemas.microsoft.com/office/drawing/2014/main" id="{96B4F62B-06F5-444B-BD96-CD0B1074211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F089F5-205E-4CE0-ACB4-00B1AAC1772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404200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31013" y="274638"/>
            <a:ext cx="2124075" cy="585787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221413" cy="585787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="" xmlns:a16="http://schemas.microsoft.com/office/drawing/2014/main" id="{89AB486C-F58D-4DD0-9C06-BF75469FB77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="" xmlns:a16="http://schemas.microsoft.com/office/drawing/2014/main" id="{24FC1736-F693-4154-BCB6-56F212E36FB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038374-F457-408C-9827-6C284F79503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39930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20725" y="2017713"/>
            <a:ext cx="404018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13313" y="2017713"/>
            <a:ext cx="4041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="" xmlns:a16="http://schemas.microsoft.com/office/drawing/2014/main" id="{EE5E353B-CEA0-4FE8-8523-736CFD933B7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18">
            <a:extLst>
              <a:ext uri="{FF2B5EF4-FFF2-40B4-BE49-F238E27FC236}">
                <a16:creationId xmlns="" xmlns:a16="http://schemas.microsoft.com/office/drawing/2014/main" id="{16070D48-35ED-4E88-95FA-DD311FB2D73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700F25-B38B-4663-8B8F-68DD17C94E8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99914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17">
            <a:extLst>
              <a:ext uri="{FF2B5EF4-FFF2-40B4-BE49-F238E27FC236}">
                <a16:creationId xmlns="" xmlns:a16="http://schemas.microsoft.com/office/drawing/2014/main" id="{CD8E4ED0-E222-4195-B875-58EF3CAA6AD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8" name="Rectangle 18">
            <a:extLst>
              <a:ext uri="{FF2B5EF4-FFF2-40B4-BE49-F238E27FC236}">
                <a16:creationId xmlns="" xmlns:a16="http://schemas.microsoft.com/office/drawing/2014/main" id="{99BA875C-8DFC-439E-9CB3-2448A838DB8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BE7DC8-EC54-47E0-94A2-0685D4B5485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94564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17">
            <a:extLst>
              <a:ext uri="{FF2B5EF4-FFF2-40B4-BE49-F238E27FC236}">
                <a16:creationId xmlns="" xmlns:a16="http://schemas.microsoft.com/office/drawing/2014/main" id="{CFD23C0A-2870-45BD-8B5E-F47B7C82D81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4" name="Rectangle 18">
            <a:extLst>
              <a:ext uri="{FF2B5EF4-FFF2-40B4-BE49-F238E27FC236}">
                <a16:creationId xmlns="" xmlns:a16="http://schemas.microsoft.com/office/drawing/2014/main" id="{65A068F5-6A0F-4942-B0D0-4E49B343EDC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6BB24C-DD48-4FF3-9CBB-69EF3A6DC89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30273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="" xmlns:a16="http://schemas.microsoft.com/office/drawing/2014/main" id="{EB267307-93F9-451C-BF21-6D3057BB629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3" name="Rectangle 18">
            <a:extLst>
              <a:ext uri="{FF2B5EF4-FFF2-40B4-BE49-F238E27FC236}">
                <a16:creationId xmlns="" xmlns:a16="http://schemas.microsoft.com/office/drawing/2014/main" id="{55125B42-9875-4E33-9E05-E0039DE9FCE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97391C-9ECB-479A-B03C-19B443DD1EA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62512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="" xmlns:a16="http://schemas.microsoft.com/office/drawing/2014/main" id="{52CCD28F-CE67-416F-A9A2-1CA05050F49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18">
            <a:extLst>
              <a:ext uri="{FF2B5EF4-FFF2-40B4-BE49-F238E27FC236}">
                <a16:creationId xmlns="" xmlns:a16="http://schemas.microsoft.com/office/drawing/2014/main" id="{3AFA70F0-1476-4554-A97B-4B2F68CF015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014A88-591B-465C-8EA4-86360076FB0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3680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="" xmlns:a16="http://schemas.microsoft.com/office/drawing/2014/main" id="{E7AA7381-1CCB-42E9-B892-A68E05C0FFD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18">
            <a:extLst>
              <a:ext uri="{FF2B5EF4-FFF2-40B4-BE49-F238E27FC236}">
                <a16:creationId xmlns="" xmlns:a16="http://schemas.microsoft.com/office/drawing/2014/main" id="{20A091EA-2CCD-4D4E-BECC-6AD824471DE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324C11-CB7D-4768-8FA9-6701CDD2A8C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49620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2">
            <a:extLst>
              <a:ext uri="{FF2B5EF4-FFF2-40B4-BE49-F238E27FC236}">
                <a16:creationId xmlns="" xmlns:a16="http://schemas.microsoft.com/office/drawing/2014/main" id="{BC0DAD51-4DF4-4E75-BD86-3F13C0A6293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64532" name="Rectangle 20">
              <a:extLst>
                <a:ext uri="{FF2B5EF4-FFF2-40B4-BE49-F238E27FC236}">
                  <a16:creationId xmlns="" xmlns:a16="http://schemas.microsoft.com/office/drawing/2014/main" id="{D8B3936D-4DB8-4713-B901-9535309A4E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1032" name="Rectangle 19">
              <a:extLst>
                <a:ext uri="{FF2B5EF4-FFF2-40B4-BE49-F238E27FC236}">
                  <a16:creationId xmlns="" xmlns:a16="http://schemas.microsoft.com/office/drawing/2014/main" id="{023ED428-53AF-4824-941F-1CB4F38A35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510"/>
            </a:xfrm>
            <a:prstGeom prst="rect">
              <a:avLst/>
            </a:prstGeom>
            <a:gradFill rotWithShape="1">
              <a:gsLst>
                <a:gs pos="0">
                  <a:srgbClr val="00287D"/>
                </a:gs>
                <a:gs pos="100000">
                  <a:srgbClr val="001E5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pic>
          <p:nvPicPr>
            <p:cNvPr id="1033" name="Picture 21" descr="zahlavi CZ">
              <a:extLst>
                <a:ext uri="{FF2B5EF4-FFF2-40B4-BE49-F238E27FC236}">
                  <a16:creationId xmlns="" xmlns:a16="http://schemas.microsoft.com/office/drawing/2014/main" id="{FC61889E-2167-4BE1-ACE8-D56AD0C2FA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"/>
              <a:ext cx="5758" cy="4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Rectangle 9">
            <a:extLst>
              <a:ext uri="{FF2B5EF4-FFF2-40B4-BE49-F238E27FC236}">
                <a16:creationId xmlns="" xmlns:a16="http://schemas.microsoft.com/office/drawing/2014/main" id="{4CBCF824-43C4-4ABC-8397-C9366EC287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20725" y="1125538"/>
            <a:ext cx="78279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8" name="Rectangle 10">
            <a:extLst>
              <a:ext uri="{FF2B5EF4-FFF2-40B4-BE49-F238E27FC236}">
                <a16:creationId xmlns="" xmlns:a16="http://schemas.microsoft.com/office/drawing/2014/main" id="{F29194E3-8C5E-4C2B-B320-E73611191C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2017713"/>
            <a:ext cx="823436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64529" name="Rectangle 17">
            <a:extLst>
              <a:ext uri="{FF2B5EF4-FFF2-40B4-BE49-F238E27FC236}">
                <a16:creationId xmlns="" xmlns:a16="http://schemas.microsoft.com/office/drawing/2014/main" id="{4AB6FB1A-432C-4AD5-B83E-13166CA28AF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55875" y="6248400"/>
            <a:ext cx="403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4530" name="Rectangle 18">
            <a:extLst>
              <a:ext uri="{FF2B5EF4-FFF2-40B4-BE49-F238E27FC236}">
                <a16:creationId xmlns="" xmlns:a16="http://schemas.microsoft.com/office/drawing/2014/main" id="{A90F2D74-EA4C-4E2D-81CF-44B7960F1A9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075B1713-1195-4DA7-8FC9-E2246C342849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>
            <a:extLst>
              <a:ext uri="{FF2B5EF4-FFF2-40B4-BE49-F238E27FC236}">
                <a16:creationId xmlns="" xmlns:a16="http://schemas.microsoft.com/office/drawing/2014/main" id="{B0C0D62D-7ECB-429E-BB82-4108957B0A2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08547" name="Rectangle 3">
              <a:extLst>
                <a:ext uri="{FF2B5EF4-FFF2-40B4-BE49-F238E27FC236}">
                  <a16:creationId xmlns="" xmlns:a16="http://schemas.microsoft.com/office/drawing/2014/main" id="{942E6AC8-380B-456D-8D67-BEE55783C5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2055" name="Rectangle 4">
              <a:extLst>
                <a:ext uri="{FF2B5EF4-FFF2-40B4-BE49-F238E27FC236}">
                  <a16:creationId xmlns="" xmlns:a16="http://schemas.microsoft.com/office/drawing/2014/main" id="{96630BCA-9F94-4544-A103-ECAA932EA2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510"/>
            </a:xfrm>
            <a:prstGeom prst="rect">
              <a:avLst/>
            </a:prstGeom>
            <a:gradFill rotWithShape="1">
              <a:gsLst>
                <a:gs pos="0">
                  <a:srgbClr val="00287D"/>
                </a:gs>
                <a:gs pos="100000">
                  <a:srgbClr val="001E5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pic>
          <p:nvPicPr>
            <p:cNvPr id="2056" name="Picture 5" descr="zahlavi CZ">
              <a:extLst>
                <a:ext uri="{FF2B5EF4-FFF2-40B4-BE49-F238E27FC236}">
                  <a16:creationId xmlns="" xmlns:a16="http://schemas.microsoft.com/office/drawing/2014/main" id="{92AE9801-4242-4A96-BF7F-58806FAE58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"/>
              <a:ext cx="5758" cy="4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1" name="Rectangle 7">
            <a:extLst>
              <a:ext uri="{FF2B5EF4-FFF2-40B4-BE49-F238E27FC236}">
                <a16:creationId xmlns="" xmlns:a16="http://schemas.microsoft.com/office/drawing/2014/main" id="{0A61F89F-E171-48F9-B2B5-F542F4951F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1125538"/>
            <a:ext cx="8234363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8552" name="Rectangle 8">
            <a:extLst>
              <a:ext uri="{FF2B5EF4-FFF2-40B4-BE49-F238E27FC236}">
                <a16:creationId xmlns="" xmlns:a16="http://schemas.microsoft.com/office/drawing/2014/main" id="{41051207-B51A-455B-B848-F5ADACFE07A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55875" y="6248400"/>
            <a:ext cx="403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108553" name="Rectangle 9">
            <a:extLst>
              <a:ext uri="{FF2B5EF4-FFF2-40B4-BE49-F238E27FC236}">
                <a16:creationId xmlns="" xmlns:a16="http://schemas.microsoft.com/office/drawing/2014/main" id="{95347D0F-C5E2-47F7-954D-65462CD42DD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73A60FB9-6312-4FCB-A975-A5F2034C8E83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="" xmlns:a16="http://schemas.microsoft.com/office/drawing/2014/main" id="{54761330-B948-49D2-853E-C778E25F897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10595" name="Rectangle 3">
              <a:extLst>
                <a:ext uri="{FF2B5EF4-FFF2-40B4-BE49-F238E27FC236}">
                  <a16:creationId xmlns="" xmlns:a16="http://schemas.microsoft.com/office/drawing/2014/main" id="{425DEF17-5D05-4616-A415-D0D8386D02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3079" name="Rectangle 4">
              <a:extLst>
                <a:ext uri="{FF2B5EF4-FFF2-40B4-BE49-F238E27FC236}">
                  <a16:creationId xmlns="" xmlns:a16="http://schemas.microsoft.com/office/drawing/2014/main" id="{9C929D42-F058-4608-BC65-CAA4A897F6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510"/>
            </a:xfrm>
            <a:prstGeom prst="rect">
              <a:avLst/>
            </a:prstGeom>
            <a:gradFill rotWithShape="1">
              <a:gsLst>
                <a:gs pos="0">
                  <a:srgbClr val="00287D"/>
                </a:gs>
                <a:gs pos="100000">
                  <a:srgbClr val="001E5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pic>
          <p:nvPicPr>
            <p:cNvPr id="3080" name="Picture 5" descr="zahlavi CZ">
              <a:extLst>
                <a:ext uri="{FF2B5EF4-FFF2-40B4-BE49-F238E27FC236}">
                  <a16:creationId xmlns="" xmlns:a16="http://schemas.microsoft.com/office/drawing/2014/main" id="{6544CFA7-0BAA-44D8-BBBB-601BDEDC7B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"/>
              <a:ext cx="5758" cy="4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5" name="Rectangle 6">
            <a:extLst>
              <a:ext uri="{FF2B5EF4-FFF2-40B4-BE49-F238E27FC236}">
                <a16:creationId xmlns="" xmlns:a16="http://schemas.microsoft.com/office/drawing/2014/main" id="{7E7D9BB0-460A-45C0-A407-6DD7706F1B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520950" y="1125538"/>
            <a:ext cx="6434138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10599" name="Rectangle 7">
            <a:extLst>
              <a:ext uri="{FF2B5EF4-FFF2-40B4-BE49-F238E27FC236}">
                <a16:creationId xmlns="" xmlns:a16="http://schemas.microsoft.com/office/drawing/2014/main" id="{767B73E6-203C-4048-893F-5D82879BB39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55875" y="6248400"/>
            <a:ext cx="403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110600" name="Rectangle 8">
            <a:extLst>
              <a:ext uri="{FF2B5EF4-FFF2-40B4-BE49-F238E27FC236}">
                <a16:creationId xmlns="" xmlns:a16="http://schemas.microsoft.com/office/drawing/2014/main" id="{CF4351AF-35DB-413E-A4A4-E600DB9AA71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3518A0FD-E53F-47C2-9EC5-9B033F3B19B0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4a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m4a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5.m4a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5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7.m4a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7.m4a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31.m4a"/><Relationship Id="rId3" Type="http://schemas.microsoft.com/office/2007/relationships/media" Target="../media/media29.m4a"/><Relationship Id="rId7" Type="http://schemas.microsoft.com/office/2007/relationships/media" Target="../media/media31.m4a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audio" Target="../media/media30.m4a"/><Relationship Id="rId5" Type="http://schemas.microsoft.com/office/2007/relationships/media" Target="../media/media30.m4a"/><Relationship Id="rId10" Type="http://schemas.openxmlformats.org/officeDocument/2006/relationships/image" Target="../media/image4.png"/><Relationship Id="rId4" Type="http://schemas.openxmlformats.org/officeDocument/2006/relationships/audio" Target="../media/media29.m4a"/><Relationship Id="rId9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7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audio" Target="../media/media8.m4a"/><Relationship Id="rId5" Type="http://schemas.microsoft.com/office/2007/relationships/media" Target="../media/media8.m4a"/><Relationship Id="rId4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0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5" Type="http://schemas.microsoft.com/office/2007/relationships/media" Target="../media/media11.m4a"/><Relationship Id="rId4" Type="http://schemas.openxmlformats.org/officeDocument/2006/relationships/audio" Target="../media/media10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16">
            <a:extLst>
              <a:ext uri="{FF2B5EF4-FFF2-40B4-BE49-F238E27FC236}">
                <a16:creationId xmlns="" xmlns:a16="http://schemas.microsoft.com/office/drawing/2014/main" id="{C924A577-8AFC-4011-A87A-6711DB6504D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EE765DC-9930-4867-A654-12752394853A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1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7E1CDF0F-6C4A-46E8-A379-BDF55C592D7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14600" y="2495372"/>
            <a:ext cx="5688013" cy="5161660"/>
          </a:xfrm>
        </p:spPr>
        <p:txBody>
          <a:bodyPr/>
          <a:lstStyle/>
          <a:p>
            <a:pPr algn="ctr" eaLnBrk="1" hangingPunct="1"/>
            <a:r>
              <a:rPr lang="cs-CZ" altLang="cs-CZ" sz="28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Úvod </a:t>
            </a:r>
            <a:r>
              <a:rPr lang="cs-CZ" altLang="cs-CZ" sz="28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předmětu</a:t>
            </a:r>
            <a:br>
              <a:rPr lang="cs-CZ" altLang="cs-CZ" sz="28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altLang="cs-CZ" sz="28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Vnitřní </a:t>
            </a:r>
            <a:r>
              <a:rPr lang="cs-CZ" altLang="cs-CZ" sz="28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správa </a:t>
            </a:r>
            <a:r>
              <a:rPr lang="cs-CZ" altLang="cs-CZ" sz="28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altLang="cs-CZ" sz="28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altLang="cs-CZ" sz="28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</a:t>
            </a:r>
            <a:r>
              <a:rPr lang="cs-CZ" altLang="cs-CZ" sz="28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zvláštním zaměřením </a:t>
            </a:r>
            <a:r>
              <a:rPr lang="cs-CZ" altLang="cs-CZ" sz="28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altLang="cs-CZ" sz="28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altLang="cs-CZ" sz="28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shromažďování občanů</a:t>
            </a:r>
            <a:br>
              <a:rPr lang="cs-CZ" altLang="cs-CZ" sz="28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altLang="cs-CZ" sz="24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altLang="cs-CZ" sz="24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200" dirty="0" smtClean="0">
                <a:solidFill>
                  <a:schemeClr val="tx1"/>
                </a:solidFill>
              </a:rPr>
              <a:t>BM507Zk </a:t>
            </a:r>
            <a:r>
              <a:rPr lang="cs-CZ" sz="2200" dirty="0">
                <a:solidFill>
                  <a:schemeClr val="tx1"/>
                </a:solidFill>
              </a:rPr>
              <a:t>Vybrané otázky správního práva a veřejné </a:t>
            </a:r>
            <a:r>
              <a:rPr lang="cs-CZ" sz="2200" dirty="0" smtClean="0">
                <a:solidFill>
                  <a:schemeClr val="tx1"/>
                </a:solidFill>
              </a:rPr>
              <a:t>správy II</a:t>
            </a:r>
            <a:r>
              <a:rPr lang="cs-CZ" sz="2400" dirty="0">
                <a:solidFill>
                  <a:schemeClr val="tx1"/>
                </a:solidFill>
              </a:rPr>
              <a:t/>
            </a:r>
            <a:br>
              <a:rPr lang="cs-CZ" sz="2400" dirty="0">
                <a:solidFill>
                  <a:schemeClr val="tx1"/>
                </a:solidFill>
              </a:rPr>
            </a:b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cs-CZ" altLang="cs-CZ" sz="2000" dirty="0">
                <a:solidFill>
                  <a:schemeClr val="tx1"/>
                </a:solidFill>
              </a:rPr>
              <a:t> </a:t>
            </a:r>
            <a:r>
              <a:rPr lang="cs-CZ" altLang="cs-CZ" sz="2000" dirty="0" smtClean="0">
                <a:solidFill>
                  <a:schemeClr val="tx1"/>
                </a:solidFill>
              </a:rPr>
              <a:t>1. </a:t>
            </a:r>
            <a:r>
              <a:rPr lang="cs-CZ" altLang="cs-CZ" sz="2000" dirty="0">
                <a:solidFill>
                  <a:schemeClr val="tx1"/>
                </a:solidFill>
              </a:rPr>
              <a:t>přednáška </a:t>
            </a:r>
            <a:r>
              <a:rPr lang="cs-CZ" altLang="cs-CZ" sz="2000" dirty="0" smtClean="0">
                <a:solidFill>
                  <a:schemeClr val="tx1"/>
                </a:solidFill>
              </a:rPr>
              <a:t>17. 9. </a:t>
            </a:r>
            <a:r>
              <a:rPr lang="cs-CZ" altLang="cs-CZ" sz="2000" dirty="0">
                <a:solidFill>
                  <a:schemeClr val="tx1"/>
                </a:solidFill>
              </a:rPr>
              <a:t>2021</a:t>
            </a:r>
            <a:r>
              <a:rPr lang="cs-CZ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br>
              <a:rPr lang="cs-CZ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Times New Roman" panose="02020603050405020304" pitchFamily="18" charset="0"/>
              </a:rPr>
            </a:br>
            <a:r>
              <a:rPr lang="cs-CZ" alt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cs-CZ" altLang="cs-CZ" sz="20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1800" b="0" dirty="0">
                <a:solidFill>
                  <a:schemeClr val="tx1"/>
                </a:solidFill>
              </a:rPr>
              <a:t>Petr </a:t>
            </a:r>
            <a:r>
              <a:rPr lang="cs-CZ" altLang="cs-CZ" sz="1800" b="0" dirty="0" err="1">
                <a:solidFill>
                  <a:schemeClr val="tx1"/>
                </a:solidFill>
              </a:rPr>
              <a:t>Havlan</a:t>
            </a:r>
            <a:r>
              <a:rPr lang="cs-CZ" altLang="cs-CZ" sz="1800" dirty="0">
                <a:solidFill>
                  <a:schemeClr val="tx1"/>
                </a:solidFill>
              </a:rPr>
              <a:t/>
            </a:r>
            <a:br>
              <a:rPr lang="cs-CZ" altLang="cs-CZ" sz="1800" dirty="0">
                <a:solidFill>
                  <a:schemeClr val="tx1"/>
                </a:solidFill>
              </a:rPr>
            </a:br>
            <a:r>
              <a:rPr lang="cs-CZ" altLang="cs-CZ" sz="2000" dirty="0">
                <a:solidFill>
                  <a:schemeClr val="tx1"/>
                </a:solidFill>
              </a:rPr>
              <a:t/>
            </a:r>
            <a:br>
              <a:rPr lang="cs-CZ" altLang="cs-CZ" sz="2000" dirty="0">
                <a:solidFill>
                  <a:schemeClr val="tx1"/>
                </a:solidFill>
              </a:rPr>
            </a:br>
            <a:r>
              <a:rPr lang="cs-CZ" altLang="cs-CZ" dirty="0"/>
              <a:t/>
            </a:r>
            <a:br>
              <a:rPr lang="cs-CZ" altLang="cs-CZ" dirty="0"/>
            </a:br>
            <a:endParaRPr lang="cs-CZ" alt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="" xmlns:a16="http://schemas.microsoft.com/office/drawing/2014/main" id="{B54646B5-8BE1-4077-8D1D-2621C1187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800" dirty="0"/>
              <a:t>Výkon působnosti ve věcech </a:t>
            </a:r>
            <a:r>
              <a:rPr lang="cs-CZ" altLang="cs-CZ" sz="2800" dirty="0" smtClean="0"/>
              <a:t/>
            </a:r>
            <a:br>
              <a:rPr lang="cs-CZ" altLang="cs-CZ" sz="2800" dirty="0" smtClean="0"/>
            </a:br>
            <a:r>
              <a:rPr lang="cs-CZ" altLang="cs-CZ" sz="2800" dirty="0" smtClean="0"/>
              <a:t>práva </a:t>
            </a:r>
            <a:r>
              <a:rPr lang="cs-CZ" altLang="cs-CZ" sz="2800" dirty="0"/>
              <a:t>shromažďovacího (§ 2)</a:t>
            </a:r>
          </a:p>
        </p:txBody>
      </p:sp>
      <p:sp>
        <p:nvSpPr>
          <p:cNvPr id="13315" name="Zástupný symbol pro obsah 2">
            <a:extLst>
              <a:ext uri="{FF2B5EF4-FFF2-40B4-BE49-F238E27FC236}">
                <a16:creationId xmlns="" xmlns:a16="http://schemas.microsoft.com/office/drawing/2014/main" id="{FAA7727C-3278-44AE-97DB-00DF23450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 dirty="0"/>
              <a:t>přenesená působnost</a:t>
            </a:r>
          </a:p>
          <a:p>
            <a:r>
              <a:rPr lang="cs-CZ" altLang="cs-CZ" sz="2000" dirty="0"/>
              <a:t>obecní úřad, v jehož územním obvodu se má shromáždění konat,</a:t>
            </a:r>
          </a:p>
          <a:p>
            <a:r>
              <a:rPr lang="cs-CZ" altLang="cs-CZ" sz="2000" dirty="0"/>
              <a:t>pověřený obecní úřad, přesahuje-li místo konání shromáždění územní obvod obecního úřadu</a:t>
            </a:r>
          </a:p>
          <a:p>
            <a:r>
              <a:rPr lang="cs-CZ" altLang="cs-CZ" sz="2000" dirty="0"/>
              <a:t>krajský úřad, pokud místo konání shromáždění přesahuje správní obvod pověřeného obecního úřadu</a:t>
            </a:r>
          </a:p>
          <a:p>
            <a:r>
              <a:rPr lang="cs-CZ" altLang="cs-CZ" sz="2000" dirty="0"/>
              <a:t>Ministerstvo vnitra, pokud místo konání shromáždění přesahuje hranice kraje </a:t>
            </a:r>
          </a:p>
          <a:p>
            <a:r>
              <a:rPr lang="cs-CZ" altLang="cs-CZ" sz="2000" dirty="0"/>
              <a:t>zákon užívá legislativní zkratky "úřad"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EC8BE099-7E0D-4CBF-AB97-D4E7500206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AFEDF8D2-E8CF-464E-93A1-00102C9421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C3B2E09-E62D-4B12-A7FE-19F6D1379C34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10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96735792-B0C7-45EA-8C44-C0191D27D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995" y="4377266"/>
            <a:ext cx="609600" cy="489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="" xmlns:a16="http://schemas.microsoft.com/office/drawing/2014/main" id="{4B22E3C1-15FE-4C5F-98EF-BDC9848C2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2800" dirty="0"/>
              <a:t>Oznamovací princip (§ 4)</a:t>
            </a:r>
          </a:p>
        </p:txBody>
      </p:sp>
      <p:sp>
        <p:nvSpPr>
          <p:cNvPr id="14339" name="Zástupný symbol pro obsah 2">
            <a:extLst>
              <a:ext uri="{FF2B5EF4-FFF2-40B4-BE49-F238E27FC236}">
                <a16:creationId xmlns="" xmlns:a16="http://schemas.microsoft.com/office/drawing/2014/main" id="{32EA2C24-6CD6-4B8A-A777-1202EDABD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405" y="1953419"/>
            <a:ext cx="8234362" cy="4114800"/>
          </a:xfrm>
        </p:spPr>
        <p:txBody>
          <a:bodyPr/>
          <a:lstStyle/>
          <a:p>
            <a:pPr eaLnBrk="1" hangingPunct="1"/>
            <a:r>
              <a:rPr lang="cs-CZ" altLang="cs-CZ" sz="2000" dirty="0"/>
              <a:t>realizace shromažďovacího práva je založena na oznamovacím principu</a:t>
            </a:r>
          </a:p>
          <a:p>
            <a:pPr eaLnBrk="1" hangingPunct="1"/>
            <a:r>
              <a:rPr lang="cs-CZ" altLang="cs-CZ" sz="2000" dirty="0"/>
              <a:t>nepodléhá tak předchozímu povolení</a:t>
            </a:r>
          </a:p>
          <a:p>
            <a:pPr eaLnBrk="1" hangingPunct="1"/>
            <a:r>
              <a:rPr lang="cs-CZ" altLang="cs-CZ" sz="2000" dirty="0"/>
              <a:t>v některých případech zákon nepředepisuje ani tuto povinnost (shromáždění členů právnických osob, náboženská shromáždění apod.)</a:t>
            </a:r>
          </a:p>
          <a:p>
            <a:pPr eaLnBrk="1" hangingPunct="1"/>
            <a:r>
              <a:rPr lang="cs-CZ" altLang="cs-CZ" sz="2000" dirty="0"/>
              <a:t>rada obce může nařízením určit místa, kde lze konat shromáždění bez oznámení včetně stanovení doby, kdy se taková shromáždění konat nesmějí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F8427F9F-2FB8-4B65-AAFB-5CA6401377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F0375C4-BE78-475F-8456-77C906615B4E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11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7640951B-2D1D-4571-9883-FCAD593D0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00900" y="125372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="" xmlns:a16="http://schemas.microsoft.com/office/drawing/2014/main" id="{78BA8481-0A4A-4A2F-AACF-68FC7DE52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2800" dirty="0"/>
              <a:t>Svolání shromáždění (§ 3 a násl.)</a:t>
            </a:r>
          </a:p>
        </p:txBody>
      </p:sp>
      <p:sp>
        <p:nvSpPr>
          <p:cNvPr id="14339" name="Zástupný symbol pro obsah 2">
            <a:extLst>
              <a:ext uri="{FF2B5EF4-FFF2-40B4-BE49-F238E27FC236}">
                <a16:creationId xmlns="" xmlns:a16="http://schemas.microsoft.com/office/drawing/2014/main" id="{762E917F-62A0-41D0-B6F6-B0426FF7EB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defRPr/>
            </a:pPr>
            <a:r>
              <a:rPr lang="cs-CZ" sz="2000" dirty="0"/>
              <a:t>oznámení podává „svolavatel“ shromáždění</a:t>
            </a:r>
          </a:p>
          <a:p>
            <a:pPr lvl="1" algn="just">
              <a:defRPr/>
            </a:pPr>
            <a:r>
              <a:rPr lang="cs-CZ" sz="2000" dirty="0"/>
              <a:t>„svolavatelem“ může být občan starší 18 let nebo právnická osoba se sídlem na území ČR anebo skupina osob</a:t>
            </a:r>
          </a:p>
          <a:p>
            <a:pPr algn="just">
              <a:defRPr/>
            </a:pPr>
            <a:r>
              <a:rPr lang="cs-CZ" sz="2000" dirty="0"/>
              <a:t>oznámení se podává v písemné formě tak, aby bylo doručeno nejméně 5 dní předem (v odůvodněných případech může „úřad“ přijmout oznámení i v kratší lhůtě)</a:t>
            </a:r>
          </a:p>
          <a:p>
            <a:pPr algn="just">
              <a:defRPr/>
            </a:pPr>
            <a:r>
              <a:rPr lang="cs-CZ" sz="2000" dirty="0"/>
              <a:t>v oznámení musí být uveden zejména účel shromáždění, den, místo a doba zahájení, předpokládaný počet  účastníků, identifikace svolavatele atd. 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2000" dirty="0"/>
          </a:p>
          <a:p>
            <a:pPr>
              <a:defRPr/>
            </a:pPr>
            <a:endParaRPr lang="cs-CZ" altLang="cs-CZ" sz="20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F6556C37-5A5B-4993-88D3-C299FE5AF6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1AB15A6-E763-49B0-9EE7-E207DCE4DFEF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12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EA53CA02-ECAD-47E1-9C68-8145E82DFA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84651" y="3572435"/>
            <a:ext cx="609600" cy="609600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D2FA83DE-505D-4A73-B262-180B7EA6443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66820" y="4656666"/>
            <a:ext cx="609600" cy="430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6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="" xmlns:a16="http://schemas.microsoft.com/office/drawing/2014/main" id="{CBF50848-DA32-4C55-A04E-BD473C97C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2800" dirty="0"/>
              <a:t>Činnost „úřadu“</a:t>
            </a:r>
          </a:p>
        </p:txBody>
      </p:sp>
      <p:sp>
        <p:nvSpPr>
          <p:cNvPr id="16387" name="Zástupný symbol pro obsah 2">
            <a:extLst>
              <a:ext uri="{FF2B5EF4-FFF2-40B4-BE49-F238E27FC236}">
                <a16:creationId xmlns="" xmlns:a16="http://schemas.microsoft.com/office/drawing/2014/main" id="{6838AE9F-CCA4-4B0C-A9BF-2C11FEE7A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cs-CZ" sz="2000" dirty="0"/>
              <a:t>nemá-li oznámení všechny náležitosti, úřad svolavatele neprodleně vyzve k opravě či doplnění</a:t>
            </a:r>
          </a:p>
          <a:p>
            <a:pPr algn="just"/>
            <a:r>
              <a:rPr lang="cs-CZ" altLang="cs-CZ" sz="2000" dirty="0"/>
              <a:t>neodstraní-li svolavatel vady oznámení ve stanovené lhůtě anebo se nejedná o shromáždění podle zákona o právu shromažďovacím, úřad oznámení usnesením bez zbytečného odkladu odloží (o odvolání musí být rozhodnuto do 3 dnů) </a:t>
            </a:r>
          </a:p>
          <a:p>
            <a:pPr algn="just"/>
            <a:r>
              <a:rPr lang="cs-CZ" altLang="cs-CZ" sz="2000" dirty="0"/>
              <a:t>úřad posoudí oznámené shromáždění z pohledu zachování veřejného pořádku, bezpečnosti místa a účastníků, ale také účelu, který nesmí být protiprávní či protiústavní</a:t>
            </a:r>
          </a:p>
          <a:p>
            <a:pPr algn="just"/>
            <a:endParaRPr lang="cs-CZ" altLang="cs-CZ" sz="2000" dirty="0"/>
          </a:p>
          <a:p>
            <a:pPr eaLnBrk="1" hangingPunct="1"/>
            <a:endParaRPr lang="cs-CZ" alt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7B32F9FD-CB59-4B2C-8FE6-70E16E3DF3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5DD7C41-4681-4718-8E62-E016C6A7932D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13</a:t>
            </a:fld>
            <a:endParaRPr lang="cs-CZ" altLang="cs-CZ" sz="1200">
              <a:solidFill>
                <a:srgbClr val="969696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="" xmlns:a16="http://schemas.microsoft.com/office/drawing/2014/main" id="{753BFD52-3D41-414D-A07F-6DD32B172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2800" dirty="0"/>
              <a:t>Zákaz/rozpuštění shromáždění </a:t>
            </a:r>
          </a:p>
        </p:txBody>
      </p:sp>
      <p:sp>
        <p:nvSpPr>
          <p:cNvPr id="17411" name="Zástupný symbol pro obsah 2">
            <a:extLst>
              <a:ext uri="{FF2B5EF4-FFF2-40B4-BE49-F238E27FC236}">
                <a16:creationId xmlns="" xmlns:a16="http://schemas.microsoft.com/office/drawing/2014/main" id="{C6D17560-9048-4B4D-874D-C601E21A2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cs-CZ" sz="2000" dirty="0">
                <a:sym typeface="Symbol" panose="05050102010706020507" pitchFamily="18" charset="2"/>
              </a:rPr>
              <a:t>směřuje-li</a:t>
            </a:r>
            <a:r>
              <a:rPr lang="cs-CZ" altLang="cs-CZ" sz="2000" dirty="0"/>
              <a:t> shromáždění k výzvě popírat nebo omezovat osobní, politická nebo jiná práva občanů pro jejich národnost, pohlaví, rasu, původ, politické nebo jiné smýšlení, náboženské vyznání a sociální postavení nebo k rozněcování nenávisti a nesnášenlivosti</a:t>
            </a:r>
          </a:p>
          <a:p>
            <a:pPr algn="just"/>
            <a:r>
              <a:rPr lang="cs-CZ" altLang="cs-CZ" sz="2000" dirty="0"/>
              <a:t>a z těchto důvodů by účel shromáždění směřoval k výzvě dopouštět se násilí nebo hrubé neslušnosti či jinak porušovat ústavu a zákony</a:t>
            </a:r>
          </a:p>
          <a:p>
            <a:pPr algn="just"/>
            <a:r>
              <a:rPr lang="cs-CZ" altLang="cs-CZ" sz="2000" dirty="0"/>
              <a:t>o zákazu musí být rozhodnuto bezodkladně, nejpozději však do 3 dnů od okamžiku, kdy bylo doručeno oznámení </a:t>
            </a:r>
          </a:p>
          <a:p>
            <a:pPr algn="just"/>
            <a:r>
              <a:rPr lang="cs-CZ" altLang="cs-CZ" sz="2000" dirty="0"/>
              <a:t>proti rozpuštění shromáždění může svolavatel nebo účastník shromáždění podat do 15 dnů žalobu</a:t>
            </a:r>
          </a:p>
          <a:p>
            <a:endParaRPr lang="cs-CZ" altLang="cs-CZ" sz="2000" dirty="0"/>
          </a:p>
          <a:p>
            <a:pPr eaLnBrk="1" hangingPunct="1"/>
            <a:endParaRPr lang="cs-CZ" altLang="cs-CZ" dirty="0"/>
          </a:p>
          <a:p>
            <a:pPr lvl="1" eaLnBrk="1" hangingPunct="1"/>
            <a:endParaRPr lang="cs-CZ" altLang="cs-CZ" dirty="0"/>
          </a:p>
          <a:p>
            <a:pPr lvl="1" eaLnBrk="1" hangingPunct="1"/>
            <a:endParaRPr lang="cs-CZ" altLang="cs-CZ" dirty="0"/>
          </a:p>
          <a:p>
            <a:pPr lvl="1" eaLnBrk="1" hangingPunct="1"/>
            <a:endParaRPr lang="cs-CZ" alt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5B9C0328-31B4-46BD-B8BD-5FCCBC579A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1A95521-4201-4FD9-AA95-B80CA5083DD8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14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E6E7D9D0-F1E2-4DBA-B87F-EF81391C7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0500" y="1221582"/>
            <a:ext cx="609600" cy="609600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B9E7396B-FE90-474B-AC13-EC3FCF5BB2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88423" y="41641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="" xmlns:a16="http://schemas.microsoft.com/office/drawing/2014/main" id="{616C7098-903A-4EDF-AA5C-75B81EA12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1125538"/>
            <a:ext cx="7827963" cy="647700"/>
          </a:xfrm>
        </p:spPr>
        <p:txBody>
          <a:bodyPr/>
          <a:lstStyle/>
          <a:p>
            <a:pPr algn="ctr"/>
            <a:r>
              <a:rPr lang="cs-CZ" altLang="cs-CZ" sz="2800" dirty="0"/>
              <a:t>Místa vyloučená z „realizace“ shromažďovacího práva</a:t>
            </a:r>
          </a:p>
        </p:txBody>
      </p:sp>
      <p:sp>
        <p:nvSpPr>
          <p:cNvPr id="18435" name="Zástupný symbol pro obsah 2">
            <a:extLst>
              <a:ext uri="{FF2B5EF4-FFF2-40B4-BE49-F238E27FC236}">
                <a16:creationId xmlns="" xmlns:a16="http://schemas.microsoft.com/office/drawing/2014/main" id="{715B767E-6092-44F8-BBC6-ACB07FA49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cs-CZ" sz="2000" dirty="0"/>
              <a:t>zakázána jsou shromáždění v blízkosti budov Parlamentu České republiky</a:t>
            </a:r>
          </a:p>
          <a:p>
            <a:pPr lvl="1" algn="just"/>
            <a:r>
              <a:rPr lang="cs-CZ" altLang="cs-CZ" sz="2000" dirty="0"/>
              <a:t>specifikace míst je provedena v příloze zákona</a:t>
            </a:r>
          </a:p>
          <a:p>
            <a:pPr algn="just"/>
            <a:r>
              <a:rPr lang="cs-CZ" altLang="cs-CZ" sz="2000" dirty="0"/>
              <a:t>do 31.10.2016 byl zákaz stanoven „v okruhu 100 m od budov zákonodárných sborů nebo od míst, kde tyto sbory jednají“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5395E9F3-6467-45F2-BC4A-06A2349A3A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40E92FB3-BBD5-4C31-9EFF-EF5D51EB3B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DC70BC0-52E9-45F1-AD8A-EA9C316B7B93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15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78DAA984-F0FB-422E-AE92-45FA997EDF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513" y="3975847"/>
            <a:ext cx="609600" cy="6096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E742A26C-8978-47D0-B5AA-9E6BA436DA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513" y="482992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4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>
            <a:extLst>
              <a:ext uri="{FF2B5EF4-FFF2-40B4-BE49-F238E27FC236}">
                <a16:creationId xmlns="" xmlns:a16="http://schemas.microsoft.com/office/drawing/2014/main" id="{448B0AC5-894E-4CF8-8ED7-E39A362C3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2800" dirty="0"/>
              <a:t>Povinnosti svolavatele (§ 6)</a:t>
            </a:r>
          </a:p>
        </p:txBody>
      </p:sp>
      <p:sp>
        <p:nvSpPr>
          <p:cNvPr id="19459" name="Zástupný symbol pro obsah 2">
            <a:extLst>
              <a:ext uri="{FF2B5EF4-FFF2-40B4-BE49-F238E27FC236}">
                <a16:creationId xmlns="" xmlns:a16="http://schemas.microsoft.com/office/drawing/2014/main" id="{5CB167C4-7FFC-46DF-B8CD-06E94218D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000" dirty="0"/>
              <a:t>poskytnout úřadu na jeho žádost součinnost nezbytnou k zajištění řádného průběhu shromáždění, zejména plnit pokyny úřadu a Policie České republiky a splnit povinnosti stanovené zvláštními právními předpisy</a:t>
            </a:r>
          </a:p>
          <a:p>
            <a:pPr eaLnBrk="1" hangingPunct="1"/>
            <a:r>
              <a:rPr lang="cs-CZ" altLang="cs-CZ" sz="2000" dirty="0"/>
              <a:t>zajistit potřebný počet způsobilých pořadatelů starších 18 let</a:t>
            </a:r>
          </a:p>
          <a:p>
            <a:pPr eaLnBrk="1" hangingPunct="1"/>
            <a:r>
              <a:rPr lang="cs-CZ" altLang="cs-CZ" sz="2000" dirty="0"/>
              <a:t>být přítomen na jím oznámeném shromáždění a řídit průběh shromáždění tak, aby se podstatně neodchylovalo od účelu shromáždění uvedeného v oznámení</a:t>
            </a:r>
          </a:p>
          <a:p>
            <a:pPr eaLnBrk="1" hangingPunct="1"/>
            <a:r>
              <a:rPr lang="cs-CZ" altLang="cs-CZ" sz="2000" dirty="0"/>
              <a:t>dávat závazné pokyny pořadatelům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2513D1EE-216D-40EC-9258-1C2FD974E2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72F7AFE-3A4A-4286-A3AC-2EAE6D7B02DC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16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BF6C1E77-EE50-4BBD-82C0-E97C25A22A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3612" y="122158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="" xmlns:a16="http://schemas.microsoft.com/office/drawing/2014/main" id="{8B3C4339-E6A5-4791-9A40-A44A7F614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2800" dirty="0"/>
              <a:t>Povinnosti svolavatele</a:t>
            </a:r>
          </a:p>
        </p:txBody>
      </p:sp>
      <p:sp>
        <p:nvSpPr>
          <p:cNvPr id="20483" name="Zástupný symbol pro obsah 2">
            <a:extLst>
              <a:ext uri="{FF2B5EF4-FFF2-40B4-BE49-F238E27FC236}">
                <a16:creationId xmlns="" xmlns:a16="http://schemas.microsoft.com/office/drawing/2014/main" id="{AB8433E0-07AA-4111-9FD7-D4F2EE2B0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cs-CZ" altLang="cs-CZ" sz="2000" dirty="0"/>
              <a:t>dbát o pokojný průběh shromáždění a činit opatření, aby nebyl narušován </a:t>
            </a:r>
          </a:p>
          <a:p>
            <a:pPr algn="just" eaLnBrk="1" hangingPunct="1"/>
            <a:r>
              <a:rPr lang="cs-CZ" altLang="cs-CZ" sz="2000" dirty="0"/>
              <a:t>shromáždění ukončit</a:t>
            </a:r>
          </a:p>
          <a:p>
            <a:pPr algn="just" eaLnBrk="1" hangingPunct="1"/>
            <a:r>
              <a:rPr lang="cs-CZ" altLang="cs-CZ" sz="2000" dirty="0"/>
              <a:t>nepodaří-li se svolavateli při narušení pokojného průběhu shromáždění zjednat nápravu, požádá bez zbytečného odkladu o potřebnou pomoc úřad nebo Policii České republiky a vlastními prostředky vyzve účastníky k obnovení pokojného průběhu shromáždění</a:t>
            </a:r>
          </a:p>
          <a:p>
            <a:pPr algn="just" eaLnBrk="1" hangingPunct="1"/>
            <a:r>
              <a:rPr lang="cs-CZ" altLang="cs-CZ" sz="2000" dirty="0"/>
              <a:t>může tak učinit též, jestliže se účastníci po ukončení shromáždění pokojně nerozejdou.</a:t>
            </a:r>
          </a:p>
          <a:p>
            <a:pPr marL="457200" lvl="1" indent="0" eaLnBrk="1" hangingPunct="1">
              <a:buNone/>
            </a:pPr>
            <a:endParaRPr lang="cs-CZ" altLang="cs-CZ" dirty="0"/>
          </a:p>
          <a:p>
            <a:pPr lvl="1" eaLnBrk="1" hangingPunct="1"/>
            <a:endParaRPr lang="cs-CZ" alt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8C1E0EEE-6EA7-446D-BA54-D5F80A8733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34B1531-4CD5-49BC-BBEC-C520048DCE62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17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1CD7A3D3-14AC-4F76-A503-1708B8FB27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28306" y="50965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="" xmlns:a16="http://schemas.microsoft.com/office/drawing/2014/main" id="{460BF558-1383-4831-9DA5-18EB63E69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2800" dirty="0"/>
              <a:t>Povinnosti účastníků shromáždění (§ 7)</a:t>
            </a:r>
          </a:p>
        </p:txBody>
      </p:sp>
      <p:sp>
        <p:nvSpPr>
          <p:cNvPr id="21507" name="Zástupný symbol pro obsah 2">
            <a:extLst>
              <a:ext uri="{FF2B5EF4-FFF2-40B4-BE49-F238E27FC236}">
                <a16:creationId xmlns="" xmlns:a16="http://schemas.microsoft.com/office/drawing/2014/main" id="{EA7AF514-71B8-4489-B361-9903E32512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cs-CZ" altLang="cs-CZ" sz="2000" dirty="0"/>
              <a:t>dbát pokynů svolavatele a pořadatelů a zdržet se všeho, co by narušilo řádný a pokojný průběh shromáždění</a:t>
            </a:r>
          </a:p>
          <a:p>
            <a:pPr algn="just" eaLnBrk="1" hangingPunct="1"/>
            <a:r>
              <a:rPr lang="cs-CZ" altLang="cs-CZ" sz="2000" dirty="0"/>
              <a:t>po ukončení shromáždění se pokojně rozejít</a:t>
            </a:r>
          </a:p>
          <a:p>
            <a:pPr algn="just" eaLnBrk="1" hangingPunct="1"/>
            <a:r>
              <a:rPr lang="cs-CZ" altLang="cs-CZ" sz="2000" dirty="0"/>
              <a:t>je-li shromáždění rozpuštěno, neprodleně opustit místo shromáždění; v rozchodu jim nesmí být žádným způsobem bráněno</a:t>
            </a:r>
          </a:p>
          <a:p>
            <a:pPr algn="just" eaLnBrk="1" hangingPunct="1"/>
            <a:r>
              <a:rPr lang="cs-CZ" altLang="cs-CZ" sz="2000" dirty="0"/>
              <a:t>účastníci shromáždění nesmějí mít u sebe střelné zbraně, výbušniny nebo pyrotechnické výrobky, jakož i jiné předměty, jimiž lze ublížit na zdraví, lze-li z okolností nebo z chování účastníků usuzovat, že mají být užity k násilí nebo pohrůžce násilím</a:t>
            </a:r>
          </a:p>
          <a:p>
            <a:pPr algn="just" eaLnBrk="1" hangingPunct="1"/>
            <a:r>
              <a:rPr lang="cs-CZ" altLang="cs-CZ" sz="2000" dirty="0"/>
              <a:t>účastníci shromáždění nesmějí mít obličej zakrytý způsobem ztěžujícím nebo znemožňujícím jejich identifikaci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62858B62-E640-44CE-8905-4729BBF5C2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048B342-E7AC-4EC1-9340-FB7CF5C21AC2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18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7672CFAB-DEB1-42EC-B7A3-5160C11BED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45488" y="1325562"/>
            <a:ext cx="609600" cy="447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="" xmlns:a16="http://schemas.microsoft.com/office/drawing/2014/main" id="{EDE1B792-492A-4D0A-BFDF-222BAAA9E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2800" dirty="0"/>
              <a:t>Působnost příslušného úřadu (§ 8)</a:t>
            </a:r>
          </a:p>
        </p:txBody>
      </p:sp>
      <p:sp>
        <p:nvSpPr>
          <p:cNvPr id="22531" name="Zástupný symbol pro obsah 2">
            <a:extLst>
              <a:ext uri="{FF2B5EF4-FFF2-40B4-BE49-F238E27FC236}">
                <a16:creationId xmlns="" xmlns:a16="http://schemas.microsoft.com/office/drawing/2014/main" id="{158A2852-55CE-46C9-8EA0-76608451B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cs-CZ" altLang="cs-CZ" sz="2000" dirty="0"/>
              <a:t>úřad může s ohledem na místní podmínky nebo na veřejný pořádek navrhnout svolavateli, aby se shromáždění konalo na jiném místě nebo v jinou dobu</a:t>
            </a:r>
          </a:p>
          <a:p>
            <a:pPr algn="just" eaLnBrk="1" hangingPunct="1"/>
            <a:r>
              <a:rPr lang="cs-CZ" altLang="cs-CZ" sz="2000" dirty="0"/>
              <a:t>v nezbytných případech pro účely ochrany veřejného pořádku nebo práv a svobod jiných může úřad rozhodnutím stanovit podmínky konání shromáždění </a:t>
            </a:r>
          </a:p>
          <a:p>
            <a:pPr algn="just" eaLnBrk="1" hangingPunct="1"/>
            <a:r>
              <a:rPr lang="cs-CZ" altLang="cs-CZ" sz="2000" dirty="0"/>
              <a:t>zástupce úřadu (popř. příslušník Policie ČR) může v místě shromáždění udílet pokyny sloužící k zajištění účelu shromáždění, k odstranění rozporů při střetu práv více svolavatelů, včetně pokynu k úpravě místa konání shromáždění, nebo při střetu různých práv a k ochraně veřejného pořádku, zdraví a majetku </a:t>
            </a:r>
          </a:p>
          <a:p>
            <a:pPr algn="just">
              <a:spcBef>
                <a:spcPts val="500"/>
              </a:spcBef>
              <a:spcAft>
                <a:spcPts val="500"/>
              </a:spcAft>
            </a:pPr>
            <a:r>
              <a:rPr lang="cs-CZ" altLang="cs-CZ" sz="2000" dirty="0"/>
              <a:t>případný zásah do práva na svobodu shromažďování nebo jiného práva musí šetřit jeho podstatu a nepřekročit nezbytnou míru </a:t>
            </a: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 dosažení účelu sledovaného zákonem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500"/>
              </a:spcBef>
              <a:spcAft>
                <a:spcPts val="500"/>
              </a:spcAft>
            </a:pP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eaLnBrk="1" hangingPunct="1"/>
            <a:endParaRPr lang="cs-CZ" altLang="cs-CZ" sz="20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FF1CC3E5-DCD1-411E-8508-D041C68E32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457C43A-DE6E-4883-A15D-C4107B5B99F6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19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3D0D2A4C-7D97-4E0A-BFE9-D9194C3F3D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12776" y="3465513"/>
            <a:ext cx="609600" cy="609600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BF60D1A2-5029-49FC-8A87-AC2DD02B4E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73906" y="505161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2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číslo snímku 4">
            <a:extLst>
              <a:ext uri="{FF2B5EF4-FFF2-40B4-BE49-F238E27FC236}">
                <a16:creationId xmlns="" xmlns:a16="http://schemas.microsoft.com/office/drawing/2014/main" id="{81194FA8-3C38-45B4-A6B0-0529294804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FF925F0-DCCC-4275-9CE3-F509D129CBB3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2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3D78FEF9-08DC-49D6-A0C4-FCE9B8D125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725" y="1156947"/>
            <a:ext cx="7827963" cy="647700"/>
          </a:xfrm>
        </p:spPr>
        <p:txBody>
          <a:bodyPr/>
          <a:lstStyle/>
          <a:p>
            <a:pPr algn="ctr" eaLnBrk="1" hangingPunct="1"/>
            <a:r>
              <a:rPr lang="cs-CZ" altLang="cs-CZ" sz="2800" dirty="0"/>
              <a:t>Úvod do předmětu</a:t>
            </a:r>
          </a:p>
        </p:txBody>
      </p:sp>
      <p:sp>
        <p:nvSpPr>
          <p:cNvPr id="6148" name="Rectangle 3">
            <a:extLst>
              <a:ext uri="{FF2B5EF4-FFF2-40B4-BE49-F238E27FC236}">
                <a16:creationId xmlns="" xmlns:a16="http://schemas.microsoft.com/office/drawing/2014/main" id="{B0CB9265-A88B-489D-8D62-E2FB543F50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0725" y="2530135"/>
            <a:ext cx="8234363" cy="3602377"/>
          </a:xfrm>
        </p:spPr>
        <p:txBody>
          <a:bodyPr/>
          <a:lstStyle/>
          <a:p>
            <a:pPr eaLnBrk="1" hangingPunct="1"/>
            <a:r>
              <a:rPr lang="cs-CZ" altLang="cs-CZ" sz="2000" dirty="0"/>
              <a:t>prezentace k přednáškám budou vkládány do </a:t>
            </a:r>
            <a:r>
              <a:rPr lang="cs-CZ" altLang="cs-CZ" sz="2000" dirty="0" err="1"/>
              <a:t>ISu</a:t>
            </a:r>
            <a:r>
              <a:rPr lang="cs-CZ" altLang="cs-CZ" sz="2000" dirty="0"/>
              <a:t> a IO</a:t>
            </a:r>
          </a:p>
          <a:p>
            <a:pPr eaLnBrk="1" hangingPunct="1"/>
            <a:r>
              <a:rPr lang="cs-CZ" altLang="cs-CZ" sz="2000" dirty="0"/>
              <a:t>byla založena interaktivní osnova</a:t>
            </a:r>
          </a:p>
          <a:p>
            <a:pPr eaLnBrk="1" hangingPunct="1"/>
            <a:r>
              <a:rPr lang="cs-CZ" altLang="cs-CZ" sz="2000" dirty="0"/>
              <a:t>forma (způsob) zkoušky: </a:t>
            </a:r>
          </a:p>
          <a:p>
            <a:pPr lvl="1" eaLnBrk="1" hangingPunct="1"/>
            <a:r>
              <a:rPr lang="cs-CZ" sz="2000" dirty="0"/>
              <a:t>1) ústní zkouška - při ní si student losuje 2 otázky s tím, že když jedna je hodnocena neuspěl, neuspěl v rámci celé zkoušky </a:t>
            </a:r>
          </a:p>
          <a:p>
            <a:pPr lvl="1" eaLnBrk="1" hangingPunct="1"/>
            <a:r>
              <a:rPr lang="cs-CZ" sz="2000" dirty="0"/>
              <a:t>2) pokud si to vyžádá epidemická situace: písemná distanční zkouška, která bude sestávat z jedné otevřené („odpovídací“) otázky a pěti otázek testových s volbou jednoho ze čtyř řešení; </a:t>
            </a:r>
            <a:r>
              <a:rPr lang="cs-CZ" sz="1600" dirty="0"/>
              <a:t>podrobnosti ke zkoušce (přihlašování, vyplňování, hodnocení) budou uvedeny v interaktivní osnově v </a:t>
            </a:r>
            <a:r>
              <a:rPr lang="cs-CZ" sz="1600" dirty="0" err="1"/>
              <a:t>ISu</a:t>
            </a:r>
            <a:endParaRPr lang="cs-CZ" altLang="cs-CZ" sz="1600" dirty="0"/>
          </a:p>
          <a:p>
            <a:pPr eaLnBrk="1" hangingPunct="1"/>
            <a:r>
              <a:rPr lang="cs-CZ" altLang="cs-CZ" sz="2000" dirty="0"/>
              <a:t>tematické okruhy ke zkoušce </a:t>
            </a:r>
            <a:r>
              <a:rPr lang="cs-CZ" altLang="cs-CZ" sz="2000" dirty="0" smtClean="0"/>
              <a:t>byly </a:t>
            </a:r>
            <a:r>
              <a:rPr lang="cs-CZ" altLang="cs-CZ" sz="2000" dirty="0"/>
              <a:t>vloženy do </a:t>
            </a:r>
            <a:r>
              <a:rPr lang="cs-CZ" altLang="cs-CZ" sz="2000" dirty="0" err="1"/>
              <a:t>ISu</a:t>
            </a:r>
            <a:r>
              <a:rPr lang="cs-CZ" altLang="cs-CZ" sz="2000" dirty="0"/>
              <a:t> </a:t>
            </a:r>
          </a:p>
        </p:txBody>
      </p:sp>
      <p:pic>
        <p:nvPicPr>
          <p:cNvPr id="9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D0294AB9-8EA7-4F39-A643-04E3352DCD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41204" y="2530135"/>
            <a:ext cx="380396" cy="386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="" xmlns:a16="http://schemas.microsoft.com/office/drawing/2014/main" id="{AE02A306-4BD3-4A07-9D85-D68A69D52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2800" dirty="0"/>
              <a:t>Konání zakázaného shromáždění (§ 12)</a:t>
            </a:r>
          </a:p>
        </p:txBody>
      </p:sp>
      <p:sp>
        <p:nvSpPr>
          <p:cNvPr id="23555" name="Zástupný symbol pro obsah 2">
            <a:extLst>
              <a:ext uri="{FF2B5EF4-FFF2-40B4-BE49-F238E27FC236}">
                <a16:creationId xmlns="" xmlns:a16="http://schemas.microsoft.com/office/drawing/2014/main" id="{7D20FE8F-CCC9-4FCE-ADBD-514A124D2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cs-CZ" altLang="cs-CZ" sz="2000" dirty="0"/>
              <a:t>výzva zástupce úřadu k neprodlenému ukončení shromáždění</a:t>
            </a:r>
          </a:p>
          <a:p>
            <a:pPr algn="just" eaLnBrk="1" hangingPunct="1"/>
            <a:r>
              <a:rPr lang="cs-CZ" altLang="cs-CZ" sz="2000" dirty="0"/>
              <a:t>zástupce úřadu může shromáždění rozpustit, jestliže nastaly okolnosti, které by odůvodnily jeho zákaz, nebo je-li zakázáno ze zákona (platí i pro shromáždění, která se neoznamují)</a:t>
            </a:r>
          </a:p>
          <a:p>
            <a:pPr algn="just" eaLnBrk="1" hangingPunct="1"/>
            <a:r>
              <a:rPr lang="cs-CZ" altLang="cs-CZ" sz="2000" dirty="0"/>
              <a:t>shromáždění může být rozpuštěno, jestliže se lze důvodně domnívat, že jeho účastníci při něm páchají trestné činy, pokud se účastníci neřídí rozhodnutím úřadu nebo nebyly splněny povinnosti účastníků shromáždění a nápravu se nepodařilo zjednat jiným způsobem</a:t>
            </a:r>
          </a:p>
          <a:p>
            <a:pPr algn="just" eaLnBrk="1" hangingPunct="1"/>
            <a:r>
              <a:rPr lang="cs-CZ" altLang="cs-CZ" sz="2000" dirty="0"/>
              <a:t>rozpuštění je zásahem na místě; shromáždění rozpouští zástupce úřadu výzvou svolavateli, aby shromáždění ukončil; pokud svolavatel neučiní účinná opatření, aby se účastníci pokojně rozešli, zejména je nevyzve k rozchodu, sdělí zástupce úřadu účastníkům, že shromáždění je rozpuštěno, a vyzve je, aby se pokojně rozešli 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AD5E0E01-CFCD-4948-B7EF-7BE1A0CBA6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9296A9B-EA44-4EB3-9466-CEA833327B8B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20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D681C9E2-DA5C-49F2-AC20-83372C819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8475" y="4182035"/>
            <a:ext cx="609600" cy="609600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37A3FCFF-9A72-47C1-8039-B095A28008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8475" y="573246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="" xmlns:a16="http://schemas.microsoft.com/office/drawing/2014/main" id="{F4B60805-28C5-4704-9658-4E1CEFA5A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2800" dirty="0"/>
              <a:t>Přestupky (§ 14)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4120E1FE-EFB5-4CF0-B4EB-7DF0189AA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2000" b="1" dirty="0"/>
              <a:t>fyzických osob </a:t>
            </a:r>
          </a:p>
          <a:p>
            <a:pPr lvl="1" eaLnBrk="1" hangingPunct="1">
              <a:defRPr/>
            </a:pPr>
            <a:r>
              <a:rPr lang="cs-CZ" sz="2000" dirty="0">
                <a:ea typeface="+mn-ea"/>
                <a:cs typeface="+mn-cs"/>
              </a:rPr>
              <a:t>přestupky svolavatele (odst. 3), účastníka (odst. 2) i „kolemjdoucího“ či odpůrce shromáždění (odst. 1)</a:t>
            </a:r>
          </a:p>
          <a:p>
            <a:pPr lvl="1" eaLnBrk="1" hangingPunct="1">
              <a:defRPr/>
            </a:pPr>
            <a:r>
              <a:rPr lang="cs-CZ" sz="2000" dirty="0">
                <a:ea typeface="+mn-ea"/>
                <a:cs typeface="+mn-cs"/>
              </a:rPr>
              <a:t>pokuta až </a:t>
            </a:r>
            <a:r>
              <a:rPr lang="cs-CZ" sz="2000" i="1" dirty="0">
                <a:ea typeface="+mn-ea"/>
                <a:cs typeface="+mn-cs"/>
              </a:rPr>
              <a:t>do výše 15 000 Kč</a:t>
            </a:r>
          </a:p>
          <a:p>
            <a:pPr eaLnBrk="1" hangingPunct="1">
              <a:defRPr/>
            </a:pPr>
            <a:r>
              <a:rPr lang="cs-CZ" sz="2000" b="1" dirty="0"/>
              <a:t>právnických osob </a:t>
            </a:r>
          </a:p>
          <a:p>
            <a:pPr lvl="1" eaLnBrk="1" hangingPunct="1">
              <a:defRPr/>
            </a:pPr>
            <a:r>
              <a:rPr lang="cs-CZ" sz="2000" dirty="0">
                <a:ea typeface="+mn-ea"/>
                <a:cs typeface="+mn-cs"/>
              </a:rPr>
              <a:t>pokuta až </a:t>
            </a:r>
            <a:r>
              <a:rPr lang="cs-CZ" sz="2000" i="1" dirty="0">
                <a:ea typeface="+mn-ea"/>
                <a:cs typeface="+mn-cs"/>
              </a:rPr>
              <a:t>do výše 30 000 Kč</a:t>
            </a:r>
            <a:endParaRPr lang="cs-CZ" sz="2000" i="1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C86C2280-C6D0-438D-8DA2-63EC0FE232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5C5E73C-4A06-43DD-8C24-B9D02414A7D3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21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DE38AD65-3ED1-4BC6-8FF9-86A130C22C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52588" y="1889125"/>
            <a:ext cx="609600" cy="609600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0AFFE0DC-A1AB-4D0F-93BF-16B5C17C954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23506" y="1901826"/>
            <a:ext cx="609600" cy="481012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8ED9D2F2-1086-418C-BD30-9BF0AD809A1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28306" y="3349625"/>
            <a:ext cx="609600" cy="481013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C5E543C1-22B8-4338-BCE2-C43192164FA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78952" y="32853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3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5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CEDD7A7-438D-4054-8748-220E79448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800" dirty="0"/>
              <a:t>Mimořádná opatření (§ 19)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80689D29-164F-453A-A528-92DAE67EB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2000" dirty="0">
                <a:effectLst/>
              </a:rPr>
              <a:t>ustanovení zákonů o mimořádných opatřeních v době vyhlášení stavu nebezpečí, nouzového stavu, stavu ohrožení státu nebo válečného stavu a o opatřeních proti šíření infekčních onemocnění </a:t>
            </a:r>
            <a:r>
              <a:rPr lang="cs-CZ" sz="2000" b="1" dirty="0">
                <a:effectLst/>
              </a:rPr>
              <a:t>mají přednost</a:t>
            </a:r>
          </a:p>
          <a:p>
            <a:pPr algn="just"/>
            <a:r>
              <a:rPr lang="cs-CZ" sz="2000" b="1" dirty="0"/>
              <a:t>§ 5 písm. d) krizového zákona </a:t>
            </a:r>
            <a:r>
              <a:rPr lang="cs-CZ" sz="2000" dirty="0"/>
              <a:t>(zák. č. 240/2000 Sb., o krizovém řízení)</a:t>
            </a:r>
            <a:r>
              <a:rPr lang="cs-CZ" sz="2000" b="1" dirty="0"/>
              <a:t>: </a:t>
            </a:r>
            <a:r>
              <a:rPr lang="cs-CZ" sz="2000" dirty="0"/>
              <a:t>za nouzového stavu nebo za stavu ohrožení státu lze na nezbytně nutnou dobu a v nezbytně nutném rozsahu omezit právo pokojně se shromažďovat ve vymezeném prostoru území ohroženého nebo postiženého krizovou situací</a:t>
            </a:r>
            <a:endParaRPr lang="cs-CZ" sz="2000" dirty="0">
              <a:effectLst/>
            </a:endParaRPr>
          </a:p>
          <a:p>
            <a:pPr algn="just"/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C63795FA-14F2-4386-ACA4-0A9ACAF48F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CD9EA902-39E3-4216-8CAD-909EB2E7DB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D96F0E-EB4C-4DEE-9269-26C42C3FAF6C}" type="slidenum">
              <a:rPr lang="cs-CZ" altLang="cs-CZ" smtClean="0"/>
              <a:pPr/>
              <a:t>22</a:t>
            </a:fld>
            <a:endParaRPr lang="cs-CZ" altLang="cs-CZ"/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066D9288-972E-490D-A403-B894DB8174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01962" y="12215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7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800" dirty="0" smtClean="0"/>
              <a:t>Prameny ke studiu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základní</a:t>
            </a:r>
          </a:p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Jurníková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J. a kol.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Správní právo. Zvláštní část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sz="2000" i="1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Studijní text pro bakaláře. 1. vydání. </a:t>
            </a:r>
            <a:r>
              <a:rPr lang="cs-CZ" sz="20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Brno: Masarykova univerzita, 2013, s. </a:t>
            </a:r>
            <a:r>
              <a:rPr lang="cs-CZ" sz="2000" dirty="0" smtClean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  </a:t>
            </a:r>
            <a:br>
              <a:rPr lang="cs-CZ" sz="2000" dirty="0" smtClean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20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násl.</a:t>
            </a:r>
          </a:p>
          <a:p>
            <a:pPr marL="0" indent="0">
              <a:buNone/>
            </a:pPr>
            <a:r>
              <a:rPr lang="cs-CZ" sz="2000" i="1" dirty="0" smtClean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doporučené</a:t>
            </a:r>
            <a:endParaRPr lang="cs-CZ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Jurníková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J. a kol. Správní právo: zvláštní část. 6. vydání. Brno: Masarykova univerzita, 2010, s.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7 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násl.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Potěšil, L.,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Bražina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R., Hejč, D., Králová, A., Svoboda T.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Správní právo - zvláštní část : (v příkladech a otázkách). 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2. vydání. Brno : Masarykova univerzita, 2021, s. </a:t>
            </a:r>
            <a:r>
              <a:rPr lang="cs-CZ" sz="2000" smtClean="0">
                <a:latin typeface="Arial" panose="020B0604020202020204" pitchFamily="34" charset="0"/>
                <a:cs typeface="Arial" panose="020B0604020202020204" pitchFamily="34" charset="0"/>
              </a:rPr>
              <a:t>17 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násl.</a:t>
            </a:r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MU, Právnická fakulta, Katedra správní vědy a správního práva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D96F0E-EB4C-4DEE-9269-26C42C3FAF6C}" type="slidenum">
              <a:rPr lang="cs-CZ" altLang="cs-CZ" smtClean="0"/>
              <a:pPr/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95039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800" dirty="0">
                <a:solidFill>
                  <a:srgbClr val="002060"/>
                </a:solidFill>
                <a:cs typeface="Arial" panose="020B0604020202020204" pitchFamily="34" charset="0"/>
              </a:rPr>
              <a:t>Osnova přednášky a její cíl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vnitřní správa</a:t>
            </a:r>
          </a:p>
          <a:p>
            <a:pPr lvl="1"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pojem</a:t>
            </a:r>
          </a:p>
          <a:p>
            <a:pPr lvl="1"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struktura</a:t>
            </a:r>
          </a:p>
          <a:p>
            <a:pPr lvl="1"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organizace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právo shromažďovací</a:t>
            </a:r>
          </a:p>
          <a:p>
            <a:pPr lvl="1" eaLnBrk="1" hangingPunct="1"/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Cíl: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cílem této přednášky je, aby studenti byli s to vymezit a v tom podstatném přiblížit pojem vnitřní správy, její strukturu a organizaci, jakož i blíže představit správu při výkonu práva shromažďovacího.</a:t>
            </a:r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MU, Právnická fakulta, Katedra správní vědy a správního práva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D96F0E-EB4C-4DEE-9269-26C42C3FAF6C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88431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číslo snímku 4">
            <a:extLst>
              <a:ext uri="{FF2B5EF4-FFF2-40B4-BE49-F238E27FC236}">
                <a16:creationId xmlns="" xmlns:a16="http://schemas.microsoft.com/office/drawing/2014/main" id="{0B9BEC77-C23D-42DE-A891-01CF04EAAF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218D1A3-E90B-4451-B1FA-95E2E9404A5E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4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="" xmlns:a16="http://schemas.microsoft.com/office/drawing/2014/main" id="{7124CDB3-6E10-4E0D-A09F-1447BB71FE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2800" dirty="0"/>
              <a:t>Vnitřní správa - pojem</a:t>
            </a:r>
          </a:p>
        </p:txBody>
      </p:sp>
      <p:sp>
        <p:nvSpPr>
          <p:cNvPr id="7172" name="Rectangle 3">
            <a:extLst>
              <a:ext uri="{FF2B5EF4-FFF2-40B4-BE49-F238E27FC236}">
                <a16:creationId xmlns="" xmlns:a16="http://schemas.microsoft.com/office/drawing/2014/main" id="{D765E4F3-0008-44F5-8F95-B33BF43705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000" dirty="0"/>
              <a:t>„tradiční“ odvětví (úsek) veřejné správy (dříve správa policejní), původně zahrnující veškerou správní činnost státu, kromě správy finanční, správy vojenské, správy zahraniční a správy justiční</a:t>
            </a:r>
          </a:p>
          <a:p>
            <a:pPr eaLnBrk="1" hangingPunct="1"/>
            <a:r>
              <a:rPr lang="cs-CZ" altLang="cs-CZ" sz="2000" dirty="0"/>
              <a:t>postupně (zejména v období liberálního právního státu) se z tohoto odvětví vydělovala nová specializovaná odvětví (úseky) státní správy (např. správa zdravotnictví, správa školství, správa dopravy či později bezpečnostní správa)</a:t>
            </a:r>
          </a:p>
          <a:p>
            <a:pPr eaLnBrk="1" hangingPunct="1"/>
            <a:r>
              <a:rPr lang="cs-CZ" altLang="cs-CZ" sz="2000" dirty="0"/>
              <a:t>lze vymezit negativně (ve vztahu ke „zbylé“ veřejné správě) či pozitivně (z hlediska obsahu – viz dále)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A193BFEE-10AB-458C-A61E-AE704CA26F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50031" y="1344045"/>
            <a:ext cx="462643" cy="410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="" xmlns:a16="http://schemas.microsoft.com/office/drawing/2014/main" id="{CC4202D8-5A2B-4510-9CF6-6A6E6EE33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2800" dirty="0"/>
              <a:t>Vnitřní správa – struktura</a:t>
            </a:r>
          </a:p>
        </p:txBody>
      </p:sp>
      <p:sp>
        <p:nvSpPr>
          <p:cNvPr id="8195" name="Zástupný symbol pro obsah 2">
            <a:extLst>
              <a:ext uri="{FF2B5EF4-FFF2-40B4-BE49-F238E27FC236}">
                <a16:creationId xmlns="" xmlns:a16="http://schemas.microsoft.com/office/drawing/2014/main" id="{18E43F40-2B9A-4653-BA69-4A923990D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000" b="1" dirty="0"/>
              <a:t>Zabezpečení osobního stavu obyvatelstva</a:t>
            </a:r>
          </a:p>
          <a:p>
            <a:pPr lvl="1" eaLnBrk="1" hangingPunct="1"/>
            <a:r>
              <a:rPr lang="cs-CZ" altLang="cs-CZ" sz="2000" dirty="0"/>
              <a:t>jméno a příjmení, matriky (z.č.301/2000 Sb.)</a:t>
            </a:r>
          </a:p>
          <a:p>
            <a:pPr lvl="1" eaLnBrk="1" hangingPunct="1"/>
            <a:r>
              <a:rPr lang="cs-CZ" altLang="cs-CZ" sz="2000" dirty="0"/>
              <a:t>evidence obyvatel (z.č.133/2000 Sb.)</a:t>
            </a:r>
          </a:p>
          <a:p>
            <a:pPr lvl="1" eaLnBrk="1" hangingPunct="1"/>
            <a:r>
              <a:rPr lang="cs-CZ" altLang="cs-CZ" sz="2000" dirty="0"/>
              <a:t>občanské průkazy a cestovní doklady (z.č.328/1999 Sb. </a:t>
            </a:r>
            <a:r>
              <a:rPr lang="cs-CZ" altLang="cs-CZ" sz="1800" dirty="0"/>
              <a:t>/od </a:t>
            </a:r>
            <a:r>
              <a:rPr lang="cs-CZ" sz="1800" dirty="0"/>
              <a:t>1.2.2022 z.č.269/2021 Sb./</a:t>
            </a:r>
            <a:r>
              <a:rPr lang="cs-CZ" altLang="cs-CZ" sz="1800" dirty="0"/>
              <a:t> </a:t>
            </a:r>
            <a:r>
              <a:rPr lang="cs-CZ" altLang="cs-CZ" sz="2000" dirty="0"/>
              <a:t>a z.č.329/1999 Sb.)</a:t>
            </a:r>
          </a:p>
          <a:p>
            <a:pPr lvl="1" eaLnBrk="1" hangingPunct="1"/>
            <a:r>
              <a:rPr lang="cs-CZ" altLang="cs-CZ" sz="2000" dirty="0"/>
              <a:t>cizinecké (z.č.326/1999 Sb.) a azylové právo (z.č.325/1999 Sb.)</a:t>
            </a:r>
          </a:p>
          <a:p>
            <a:pPr lvl="1" eaLnBrk="1" hangingPunct="1"/>
            <a:r>
              <a:rPr lang="cs-CZ" altLang="cs-CZ" sz="2000" dirty="0"/>
              <a:t>státní občanství (z.č.186/2013 Sb.)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EC075C3F-5298-4145-82E7-DB4FE075EE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DED83F6-A583-414E-89DA-67196E03B59E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5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02670E2F-BF24-46A6-85B8-AF105B17BA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00900" y="1336146"/>
            <a:ext cx="609600" cy="4370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="" xmlns:a16="http://schemas.microsoft.com/office/drawing/2014/main" id="{260A2797-2120-4F5D-A356-5D6FBF899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2800" dirty="0"/>
              <a:t>Vnitřní správa – struktura</a:t>
            </a:r>
          </a:p>
        </p:txBody>
      </p:sp>
      <p:sp>
        <p:nvSpPr>
          <p:cNvPr id="10243" name="Zástupný symbol pro obsah 2">
            <a:extLst>
              <a:ext uri="{FF2B5EF4-FFF2-40B4-BE49-F238E27FC236}">
                <a16:creationId xmlns="" xmlns:a16="http://schemas.microsoft.com/office/drawing/2014/main" id="{D558FE7E-E8E9-4366-9556-AA404DB32A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000" b="1" dirty="0"/>
              <a:t>Ochrana osobních údajů</a:t>
            </a:r>
          </a:p>
          <a:p>
            <a:r>
              <a:rPr lang="cs-CZ" altLang="cs-CZ" sz="2000" dirty="0"/>
              <a:t>z.č.110/2019 Sb., o zpracování osobních údajů + GDPR (</a:t>
            </a:r>
            <a:r>
              <a:rPr lang="cs-CZ" sz="1600" dirty="0"/>
              <a:t>Obecné nařízení o ochraně osobních údajů, které představuje nový právní rámec ochrany osobních údajů v evropském prostoru /od 25. května 2018 přímo stanovuje pravidla pro zpracování osobních údajů, včetně práv subjektů údajů - fyzických osob/)</a:t>
            </a:r>
            <a:endParaRPr lang="cs-CZ" altLang="cs-CZ" sz="1600" dirty="0"/>
          </a:p>
          <a:p>
            <a:pPr lvl="1"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/>
              <a:t>Archivnictví, spisová služba, vidimace a legalizace</a:t>
            </a:r>
          </a:p>
          <a:p>
            <a:pPr lvl="1" eaLnBrk="1" hangingPunct="1">
              <a:defRPr/>
            </a:pPr>
            <a:r>
              <a:rPr lang="cs-CZ" altLang="cs-CZ" sz="2000" dirty="0"/>
              <a:t>z.č.499/2004 Sb., o archivnictví a spisové službě, a z.č.</a:t>
            </a:r>
            <a:r>
              <a:rPr lang="cs-CZ" sz="2000" dirty="0"/>
              <a:t>21/2006 Sb., o ověřování shody opisu nebo kopie s listinou a o ověřování pravosti podpisu (zákon o ověřování)</a:t>
            </a:r>
            <a:endParaRPr lang="cs-CZ" altLang="cs-CZ" sz="2000" dirty="0"/>
          </a:p>
          <a:p>
            <a:pPr lvl="1"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/>
              <a:t>Územní členění státu, státní symboly a sčítání lidu</a:t>
            </a:r>
          </a:p>
          <a:p>
            <a:pPr lvl="1" eaLnBrk="1" hangingPunct="1">
              <a:defRPr/>
            </a:pPr>
            <a:r>
              <a:rPr lang="cs-CZ" altLang="cs-CZ" sz="2000" dirty="0" err="1"/>
              <a:t>z.č</a:t>
            </a:r>
            <a:r>
              <a:rPr lang="cs-CZ" altLang="cs-CZ" sz="2000" dirty="0"/>
              <a:t>. 51/2020 Sb. , </a:t>
            </a:r>
            <a:r>
              <a:rPr lang="cs-CZ" altLang="cs-CZ" sz="2000" dirty="0" err="1"/>
              <a:t>z.č</a:t>
            </a:r>
            <a:r>
              <a:rPr lang="cs-CZ" altLang="cs-CZ" sz="2000" dirty="0"/>
              <a:t>. 3/1993 Sb. a </a:t>
            </a:r>
            <a:r>
              <a:rPr lang="cs-CZ" altLang="cs-CZ" sz="2000" dirty="0" err="1"/>
              <a:t>z.č</a:t>
            </a:r>
            <a:r>
              <a:rPr lang="cs-CZ" altLang="cs-CZ" sz="2000" dirty="0"/>
              <a:t>. 332/2020 Sb.</a:t>
            </a:r>
          </a:p>
          <a:p>
            <a:pPr marL="457200" lvl="1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/>
              <a:t>Právo shromažďovací</a:t>
            </a:r>
          </a:p>
          <a:p>
            <a:pPr eaLnBrk="1" hangingPunct="1">
              <a:defRPr/>
            </a:pPr>
            <a:r>
              <a:rPr lang="cs-CZ" altLang="cs-CZ" sz="2000" b="1" dirty="0"/>
              <a:t>(právo sdružovací)</a:t>
            </a:r>
          </a:p>
          <a:p>
            <a:pPr lvl="1" eaLnBrk="1" hangingPunct="1">
              <a:defRPr/>
            </a:pPr>
            <a:r>
              <a:rPr lang="cs-CZ" altLang="cs-CZ" sz="2000" dirty="0"/>
              <a:t>občanský zákoník</a:t>
            </a:r>
          </a:p>
          <a:p>
            <a:pPr lvl="2" eaLnBrk="1" hangingPunct="1">
              <a:defRPr/>
            </a:pPr>
            <a:endParaRPr lang="cs-CZ" alt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987EC28E-4005-4526-B411-6B4325D53D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C16D63E-3776-45EF-AE38-ACD907D79518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6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C677ED0A-964F-40F3-B8FE-3792998BBD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41862" y="6557682"/>
            <a:ext cx="609600" cy="609600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74AB49AA-EB33-418F-B812-744F5F4293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11396" y="6553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="" xmlns:a16="http://schemas.microsoft.com/office/drawing/2014/main" id="{9F027BC0-924B-404E-97D0-EC7C2A20E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2800" dirty="0"/>
              <a:t>Organizace vnitřní správy (státní správa)</a:t>
            </a:r>
          </a:p>
        </p:txBody>
      </p:sp>
      <p:sp>
        <p:nvSpPr>
          <p:cNvPr id="10243" name="Zástupný symbol pro obsah 2">
            <a:extLst>
              <a:ext uri="{FF2B5EF4-FFF2-40B4-BE49-F238E27FC236}">
                <a16:creationId xmlns="" xmlns:a16="http://schemas.microsoft.com/office/drawing/2014/main" id="{39931B7E-82E8-48D7-B432-BB0DF32247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000" b="1" dirty="0"/>
              <a:t>Ministerstvo vnitra (ústřední orgán státní správy)</a:t>
            </a:r>
          </a:p>
          <a:p>
            <a:pPr lvl="1" eaLnBrk="1" hangingPunct="1"/>
            <a:r>
              <a:rPr lang="cs-CZ" altLang="cs-CZ" sz="2000" dirty="0"/>
              <a:t>z.č.2/1969 Sb.</a:t>
            </a:r>
            <a:endParaRPr lang="cs-CZ" altLang="cs-CZ" sz="2000" i="1" dirty="0"/>
          </a:p>
          <a:p>
            <a:pPr eaLnBrk="1" hangingPunct="1"/>
            <a:r>
              <a:rPr lang="cs-CZ" altLang="cs-CZ" sz="2000" b="1" dirty="0"/>
              <a:t>Orgány kraje</a:t>
            </a:r>
          </a:p>
          <a:p>
            <a:pPr eaLnBrk="1" hangingPunct="1"/>
            <a:r>
              <a:rPr lang="cs-CZ" altLang="cs-CZ" sz="2000" b="1" dirty="0"/>
              <a:t>Orgány obcí (všech typů)</a:t>
            </a:r>
          </a:p>
          <a:p>
            <a:pPr eaLnBrk="1" hangingPunct="1"/>
            <a:r>
              <a:rPr lang="cs-CZ" altLang="cs-CZ" sz="2000" b="1" dirty="0"/>
              <a:t>Celní správa</a:t>
            </a:r>
          </a:p>
          <a:p>
            <a:pPr eaLnBrk="1" hangingPunct="1"/>
            <a:r>
              <a:rPr lang="cs-CZ" altLang="cs-CZ" sz="2000" b="1" dirty="0"/>
              <a:t>Policie České republiky</a:t>
            </a:r>
          </a:p>
          <a:p>
            <a:pPr eaLnBrk="1" hangingPunct="1"/>
            <a:r>
              <a:rPr lang="cs-CZ" altLang="cs-CZ" sz="2000" b="1" dirty="0"/>
              <a:t>…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F4215A77-5D86-43AB-A423-CCC7F1F65C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E1C36F8-6889-45A0-B0FB-B7F1AED696A4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7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5D80ED21-B5ED-4DD7-B6B1-1366BA2671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05700" y="2031160"/>
            <a:ext cx="609600" cy="609600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9A53BCA4-A0AA-47FA-BE45-8F50C7F332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740245"/>
            <a:ext cx="609600" cy="609600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DBC32BA7-1463-4A52-9167-8C94D7042B8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47788" y="272657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4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5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="" xmlns:a16="http://schemas.microsoft.com/office/drawing/2014/main" id="{206D108D-8261-4481-806B-D6E530ED7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461" y="933311"/>
            <a:ext cx="7827963" cy="784394"/>
          </a:xfrm>
        </p:spPr>
        <p:txBody>
          <a:bodyPr/>
          <a:lstStyle/>
          <a:p>
            <a:pPr algn="ctr" eaLnBrk="1" hangingPunct="1"/>
            <a:r>
              <a:rPr lang="cs-CZ" altLang="cs-CZ" sz="2800" dirty="0"/>
              <a:t>Právo shromažďovací</a:t>
            </a:r>
          </a:p>
        </p:txBody>
      </p:sp>
      <p:sp>
        <p:nvSpPr>
          <p:cNvPr id="11267" name="Zástupný symbol pro obsah 2">
            <a:extLst>
              <a:ext uri="{FF2B5EF4-FFF2-40B4-BE49-F238E27FC236}">
                <a16:creationId xmlns="" xmlns:a16="http://schemas.microsoft.com/office/drawing/2014/main" id="{AEC1C031-9687-42DB-9D92-0D0A9036AB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algn="just" eaLnBrk="1" hangingPunct="1"/>
            <a:r>
              <a:rPr lang="cs-CZ" altLang="cs-CZ" sz="2000" dirty="0"/>
              <a:t>výkon tohoto práva slouží k využívání svobody projevu a dalších ústavních práv a svobod, k výměně informací a k účasti na řešení veřejných záležitostí</a:t>
            </a:r>
          </a:p>
          <a:p>
            <a:pPr lvl="1" algn="just" eaLnBrk="1" hangingPunct="1"/>
            <a:r>
              <a:rPr lang="cs-CZ" altLang="cs-CZ" sz="2000" b="1" dirty="0"/>
              <a:t>zák. č. 84/1990 Sb., o právu shromažďovacím</a:t>
            </a:r>
          </a:p>
          <a:p>
            <a:pPr lvl="1" algn="just" eaLnBrk="1" hangingPunct="1"/>
            <a:r>
              <a:rPr lang="cs-CZ" altLang="cs-CZ" sz="2000" dirty="0"/>
              <a:t>čl. 19 Listiny základních práv a svobod </a:t>
            </a:r>
          </a:p>
          <a:p>
            <a:pPr lvl="1" algn="just" eaLnBrk="1" hangingPunct="1"/>
            <a:r>
              <a:rPr lang="cs-CZ" altLang="cs-CZ" sz="2000" dirty="0"/>
              <a:t>čl. 19/2 LZPS: </a:t>
            </a:r>
            <a:r>
              <a:rPr lang="cs-CZ" altLang="cs-CZ" sz="2000" i="1" dirty="0"/>
              <a:t>„Toto právo lze omezit zákonem v případech shromáždění na veřejných místech, jde-li o opatření v demokratické společnosti nezbytná pro ochranu práv a svobod druhých, ochranu veřejného pořádku, zdraví, mravnosti, majetku nebo pro bezpečnost státu. Shromáždění však nesmí být podmíněno povolením orgánu veřejné správy.“</a:t>
            </a:r>
          </a:p>
          <a:p>
            <a:pPr lvl="1" algn="just" eaLnBrk="1" hangingPunct="1"/>
            <a:r>
              <a:rPr lang="cs-CZ" altLang="cs-CZ" sz="2000" dirty="0"/>
              <a:t>čl. 11 Evropské úmluvy o ochraně lidských práv a základních svobod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1DB6D15A-0917-4BD9-B4DB-0B8675AFC9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071F028-DB6B-4696-A9AF-013CD1845B68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8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9397E864-BC40-467B-BB82-D8EB33F235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02071" y="2891117"/>
            <a:ext cx="609600" cy="609600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931F9A48-399F-4E4C-B97F-604476D23A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51308" y="3267398"/>
            <a:ext cx="609600" cy="609600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8EC580C6-FF9A-40E1-98B9-908AB3D589B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55334" y="588964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9697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="" xmlns:a16="http://schemas.microsoft.com/office/drawing/2014/main" id="{6DCBFBDE-21F8-442F-9E86-485240E79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800" dirty="0"/>
              <a:t>Právo shromažďovací (§ 1)</a:t>
            </a:r>
          </a:p>
        </p:txBody>
      </p:sp>
      <p:sp>
        <p:nvSpPr>
          <p:cNvPr id="12291" name="Zástupný symbol pro obsah 2">
            <a:extLst>
              <a:ext uri="{FF2B5EF4-FFF2-40B4-BE49-F238E27FC236}">
                <a16:creationId xmlns="" xmlns:a16="http://schemas.microsoft.com/office/drawing/2014/main" id="{74275CF6-651E-45A9-9FBE-7D2EA2ABC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cs-CZ" sz="2000" b="1" i="1" dirty="0"/>
              <a:t>každý má právo pokojně se shromažďovat </a:t>
            </a:r>
            <a:r>
              <a:rPr lang="cs-CZ" altLang="cs-CZ" sz="2000" dirty="0"/>
              <a:t>(odst. 1)</a:t>
            </a:r>
          </a:p>
          <a:p>
            <a:pPr algn="just"/>
            <a:r>
              <a:rPr lang="cs-CZ" altLang="cs-CZ" sz="2000" dirty="0"/>
              <a:t>výkon tohoto práva slouží občanům k využívání svobody projevu a dalších ústavních práv a svobod, k výměně informací a názorů a k účasti na řešení veřejných a jiných společných záležitostí vyjádřením postojů a stanovisek (odst. 2)</a:t>
            </a:r>
          </a:p>
          <a:p>
            <a:pPr algn="just"/>
            <a:r>
              <a:rPr lang="cs-CZ" altLang="cs-CZ" sz="2000" dirty="0"/>
              <a:t>za shromáždění ve smyslu tohoto zákona se považují též pouliční průvody a manifestace (odst. 3)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4352120B-2D30-4976-B893-B9CC3F4A4A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2543CB3C-6006-4702-B922-547AC68585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B72AD95-B2D4-4185-A0E3-0C2408FD5AD9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9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4C352511-4573-4F78-9358-238387B364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85743" y="1889125"/>
            <a:ext cx="476124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Směsi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měsi">
  <a:themeElements>
    <a:clrScheme name="1_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1_Směsi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Směsi">
  <a:themeElements>
    <a:clrScheme name="2_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2_Směsi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2_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8FE5651468A3D4B90D1EC95A79DCF21" ma:contentTypeVersion="8" ma:contentTypeDescription="Vytvoří nový dokument" ma:contentTypeScope="" ma:versionID="078a4411c600e6aea0efaf418810ee58">
  <xsd:schema xmlns:xsd="http://www.w3.org/2001/XMLSchema" xmlns:xs="http://www.w3.org/2001/XMLSchema" xmlns:p="http://schemas.microsoft.com/office/2006/metadata/properties" xmlns:ns3="567f2e8e-f82b-4e20-adde-3167ac8dcb2e" targetNamespace="http://schemas.microsoft.com/office/2006/metadata/properties" ma:root="true" ma:fieldsID="22ecaa7ab0ed6baa232a2d7db481d6a9" ns3:_="">
    <xsd:import namespace="567f2e8e-f82b-4e20-adde-3167ac8dcb2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7f2e8e-f82b-4e20-adde-3167ac8dcb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66AB8BF-8B51-4CC1-817B-DBA4FFD41695}">
  <ds:schemaRefs>
    <ds:schemaRef ds:uri="http://schemas.microsoft.com/office/2006/metadata/properties"/>
    <ds:schemaRef ds:uri="http://purl.org/dc/terms/"/>
    <ds:schemaRef ds:uri="567f2e8e-f82b-4e20-adde-3167ac8dcb2e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140C936-2174-4467-AC32-456A2A0AC1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7f2e8e-f82b-4e20-adde-3167ac8dcb2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1185E0A-72BA-417B-B2AA-AB5788C587F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50</TotalTime>
  <Words>1604</Words>
  <Application>Microsoft Office PowerPoint</Application>
  <PresentationFormat>Předvádění na obrazovce (4:3)</PresentationFormat>
  <Paragraphs>159</Paragraphs>
  <Slides>23</Slides>
  <Notes>0</Notes>
  <HiddenSlides>0</HiddenSlides>
  <MMClips>32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23</vt:i4>
      </vt:variant>
    </vt:vector>
  </HeadingPairs>
  <TitlesOfParts>
    <vt:vector size="32" baseType="lpstr">
      <vt:lpstr>Arial</vt:lpstr>
      <vt:lpstr>Garamond</vt:lpstr>
      <vt:lpstr>Symbol</vt:lpstr>
      <vt:lpstr>Tahoma</vt:lpstr>
      <vt:lpstr>Times New Roman</vt:lpstr>
      <vt:lpstr>Wingdings</vt:lpstr>
      <vt:lpstr>Prezentace_MU_CZ</vt:lpstr>
      <vt:lpstr>1_Směsi</vt:lpstr>
      <vt:lpstr>2_Směsi</vt:lpstr>
      <vt:lpstr>Úvod do předmětu Vnitřní správa  se zvláštním zaměřením  na shromažďování občanů  BM507Zk Vybrané otázky správního práva a veřejné správy II   1. přednáška 17. 9. 2021    Petr Havlan   </vt:lpstr>
      <vt:lpstr>Úvod do předmětu</vt:lpstr>
      <vt:lpstr>Osnova přednášky a její cíl</vt:lpstr>
      <vt:lpstr>Vnitřní správa - pojem</vt:lpstr>
      <vt:lpstr>Vnitřní správa – struktura</vt:lpstr>
      <vt:lpstr>Vnitřní správa – struktura</vt:lpstr>
      <vt:lpstr>Organizace vnitřní správy (státní správa)</vt:lpstr>
      <vt:lpstr>Právo shromažďovací</vt:lpstr>
      <vt:lpstr>Právo shromažďovací (§ 1)</vt:lpstr>
      <vt:lpstr>Výkon působnosti ve věcech  práva shromažďovacího (§ 2)</vt:lpstr>
      <vt:lpstr>Oznamovací princip (§ 4)</vt:lpstr>
      <vt:lpstr>Svolání shromáždění (§ 3 a násl.)</vt:lpstr>
      <vt:lpstr>Činnost „úřadu“</vt:lpstr>
      <vt:lpstr>Zákaz/rozpuštění shromáždění </vt:lpstr>
      <vt:lpstr>Místa vyloučená z „realizace“ shromažďovacího práva</vt:lpstr>
      <vt:lpstr>Povinnosti svolavatele (§ 6)</vt:lpstr>
      <vt:lpstr>Povinnosti svolavatele</vt:lpstr>
      <vt:lpstr>Povinnosti účastníků shromáždění (§ 7)</vt:lpstr>
      <vt:lpstr>Působnost příslušného úřadu (§ 8)</vt:lpstr>
      <vt:lpstr>Konání zakázaného shromáždění (§ 12)</vt:lpstr>
      <vt:lpstr>Přestupky (§ 14)</vt:lpstr>
      <vt:lpstr>Mimořádná opatření (§ 19)</vt:lpstr>
      <vt:lpstr>Prameny ke studiu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Lenka Karbanová</dc:creator>
  <cp:lastModifiedBy>Irena</cp:lastModifiedBy>
  <cp:revision>451</cp:revision>
  <cp:lastPrinted>1601-01-01T00:00:00Z</cp:lastPrinted>
  <dcterms:created xsi:type="dcterms:W3CDTF">2013-10-07T13:49:29Z</dcterms:created>
  <dcterms:modified xsi:type="dcterms:W3CDTF">2021-09-27T09:09:06Z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0x01010008FE5651468A3D4B90D1EC95A79DCF21</vt:lpwstr>
  </property>
</Properties>
</file>