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1" r:id="rId3"/>
    <p:sldId id="265" r:id="rId4"/>
    <p:sldId id="259" r:id="rId5"/>
    <p:sldId id="260" r:id="rId6"/>
    <p:sldId id="264" r:id="rId7"/>
    <p:sldId id="267" r:id="rId8"/>
    <p:sldId id="268" r:id="rId9"/>
    <p:sldId id="269" r:id="rId10"/>
    <p:sldId id="271" r:id="rId11"/>
    <p:sldId id="272" r:id="rId12"/>
    <p:sldId id="273" r:id="rId13"/>
    <p:sldId id="274" r:id="rId14"/>
    <p:sldId id="276" r:id="rId15"/>
    <p:sldId id="277" r:id="rId16"/>
    <p:sldId id="278" r:id="rId17"/>
    <p:sldId id="279" r:id="rId18"/>
    <p:sldId id="280" r:id="rId19"/>
    <p:sldId id="28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127697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126415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2883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1195405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7293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2428673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2499757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155815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62641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2847FD31-BD6C-464E-AE0C-DE9FC5409CD4}" type="datetimeFigureOut">
              <a:rPr lang="cs-CZ" smtClean="0"/>
              <a:t>10.12.2021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373468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2847FD31-BD6C-464E-AE0C-DE9FC5409CD4}" type="datetimeFigureOut">
              <a:rPr lang="cs-CZ" smtClean="0"/>
              <a:t>10.12.2021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1289710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2847FD31-BD6C-464E-AE0C-DE9FC5409CD4}" type="datetimeFigureOut">
              <a:rPr lang="cs-CZ" smtClean="0"/>
              <a:t>10.12.2021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157650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2847FD31-BD6C-464E-AE0C-DE9FC5409CD4}" type="datetimeFigureOut">
              <a:rPr lang="cs-CZ" smtClean="0"/>
              <a:t>10.12.2021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3305145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7FD31-BD6C-464E-AE0C-DE9FC5409CD4}" type="datetimeFigureOut">
              <a:rPr lang="cs-CZ" smtClean="0"/>
              <a:t>10.12.2021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279760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2847FD31-BD6C-464E-AE0C-DE9FC5409CD4}" type="datetimeFigureOut">
              <a:rPr lang="cs-CZ" smtClean="0"/>
              <a:t>10.12.2021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4105489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2847FD31-BD6C-464E-AE0C-DE9FC5409CD4}" type="datetimeFigureOut">
              <a:rPr lang="cs-CZ" smtClean="0"/>
              <a:t>10.12.2021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C873B82-A733-420B-AA9B-5F46F7F98C81}" type="slidenum">
              <a:rPr lang="cs-CZ" smtClean="0"/>
              <a:t>‹#›</a:t>
            </a:fld>
            <a:endParaRPr lang="cs-CZ"/>
          </a:p>
        </p:txBody>
      </p:sp>
    </p:spTree>
    <p:extLst>
      <p:ext uri="{BB962C8B-B14F-4D97-AF65-F5344CB8AC3E}">
        <p14:creationId xmlns:p14="http://schemas.microsoft.com/office/powerpoint/2010/main" val="202419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47FD31-BD6C-464E-AE0C-DE9FC5409CD4}" type="datetimeFigureOut">
              <a:rPr lang="cs-CZ" smtClean="0"/>
              <a:t>10.12.2021</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873B82-A733-420B-AA9B-5F46F7F98C81}" type="slidenum">
              <a:rPr lang="cs-CZ" smtClean="0"/>
              <a:t>‹#›</a:t>
            </a:fld>
            <a:endParaRPr lang="cs-CZ"/>
          </a:p>
        </p:txBody>
      </p:sp>
    </p:spTree>
    <p:extLst>
      <p:ext uri="{BB962C8B-B14F-4D97-AF65-F5344CB8AC3E}">
        <p14:creationId xmlns:p14="http://schemas.microsoft.com/office/powerpoint/2010/main" val="2435104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404534"/>
            <a:ext cx="7766936" cy="1086811"/>
          </a:xfrm>
        </p:spPr>
        <p:txBody>
          <a:bodyPr/>
          <a:lstStyle/>
          <a:p>
            <a:r>
              <a:rPr lang="cs-CZ" b="1" dirty="0" smtClean="0">
                <a:solidFill>
                  <a:srgbClr val="FF0000"/>
                </a:solidFill>
                <a:effectLst>
                  <a:outerShdw blurRad="38100" dist="38100" dir="2700000" algn="tl">
                    <a:srgbClr val="000000">
                      <a:alpha val="43137"/>
                    </a:srgbClr>
                  </a:outerShdw>
                </a:effectLst>
              </a:rPr>
              <a:t>Společná zemědělská politika Evropské unie </a:t>
            </a:r>
            <a:endParaRPr lang="cs-CZ" b="1" dirty="0">
              <a:solidFill>
                <a:srgbClr val="FF0000"/>
              </a:solidFill>
              <a:effectLst>
                <a:outerShdw blurRad="38100" dist="38100" dir="2700000" algn="tl">
                  <a:srgbClr val="000000">
                    <a:alpha val="43137"/>
                  </a:srgbClr>
                </a:outerShdw>
              </a:effectLst>
            </a:endParaRPr>
          </a:p>
        </p:txBody>
      </p:sp>
      <p:sp>
        <p:nvSpPr>
          <p:cNvPr id="3" name="Podnadpis 2"/>
          <p:cNvSpPr>
            <a:spLocks noGrp="1"/>
          </p:cNvSpPr>
          <p:nvPr>
            <p:ph type="subTitle" idx="1"/>
          </p:nvPr>
        </p:nvSpPr>
        <p:spPr/>
        <p:txBody>
          <a:bodyPr>
            <a:normAutofit fontScale="77500" lnSpcReduction="20000"/>
          </a:bodyPr>
          <a:lstStyle/>
          <a:p>
            <a:r>
              <a:rPr lang="cs-CZ" sz="3000" b="1" dirty="0" smtClean="0">
                <a:solidFill>
                  <a:schemeClr val="accent2">
                    <a:lumMod val="50000"/>
                  </a:schemeClr>
                </a:solidFill>
                <a:effectLst>
                  <a:outerShdw blurRad="38100" dist="38100" dir="2700000" algn="tl">
                    <a:srgbClr val="000000">
                      <a:alpha val="43137"/>
                    </a:srgbClr>
                  </a:outerShdw>
                </a:effectLst>
              </a:rPr>
              <a:t>Hospodářské politiky Evropské unie </a:t>
            </a:r>
          </a:p>
          <a:p>
            <a:endParaRPr lang="cs-CZ" dirty="0"/>
          </a:p>
          <a:p>
            <a:r>
              <a:rPr lang="cs-CZ" sz="2800" b="1" dirty="0" smtClean="0">
                <a:solidFill>
                  <a:srgbClr val="0070C0"/>
                </a:solidFill>
                <a:effectLst>
                  <a:outerShdw blurRad="38100" dist="38100" dir="2700000" algn="tl">
                    <a:srgbClr val="000000">
                      <a:alpha val="43137"/>
                    </a:srgbClr>
                  </a:outerShdw>
                </a:effectLst>
              </a:rPr>
              <a:t>Mgr. </a:t>
            </a:r>
            <a:r>
              <a:rPr lang="cs-CZ" sz="2800" b="1" dirty="0" smtClean="0">
                <a:solidFill>
                  <a:srgbClr val="0070C0"/>
                </a:solidFill>
                <a:effectLst>
                  <a:outerShdw blurRad="38100" dist="38100" dir="2700000" algn="tl">
                    <a:srgbClr val="000000">
                      <a:alpha val="43137"/>
                    </a:srgbClr>
                  </a:outerShdw>
                </a:effectLst>
              </a:rPr>
              <a:t>Ing. </a:t>
            </a:r>
            <a:r>
              <a:rPr lang="cs-CZ" sz="2800" b="1" dirty="0" smtClean="0">
                <a:solidFill>
                  <a:srgbClr val="0070C0"/>
                </a:solidFill>
                <a:effectLst>
                  <a:outerShdw blurRad="38100" dist="38100" dir="2700000" algn="tl">
                    <a:srgbClr val="000000">
                      <a:alpha val="43137"/>
                    </a:srgbClr>
                  </a:outerShdw>
                </a:effectLst>
              </a:rPr>
              <a:t>Mgr. </a:t>
            </a:r>
            <a:r>
              <a:rPr lang="cs-CZ" sz="2800" b="1" dirty="0" smtClean="0">
                <a:solidFill>
                  <a:srgbClr val="0070C0"/>
                </a:solidFill>
                <a:effectLst>
                  <a:outerShdw blurRad="38100" dist="38100" dir="2700000" algn="tl">
                    <a:srgbClr val="000000">
                      <a:alpha val="43137"/>
                    </a:srgbClr>
                  </a:outerShdw>
                </a:effectLst>
              </a:rPr>
              <a:t>Hana </a:t>
            </a:r>
            <a:r>
              <a:rPr lang="cs-CZ" sz="2800" b="1" dirty="0" smtClean="0">
                <a:solidFill>
                  <a:srgbClr val="0070C0"/>
                </a:solidFill>
                <a:effectLst>
                  <a:outerShdw blurRad="38100" dist="38100" dir="2700000" algn="tl">
                    <a:srgbClr val="000000">
                      <a:alpha val="43137"/>
                    </a:srgbClr>
                  </a:outerShdw>
                </a:effectLst>
              </a:rPr>
              <a:t>Cejpek Musilová </a:t>
            </a:r>
            <a:endParaRPr lang="cs-CZ" sz="28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7141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5734" y="342900"/>
            <a:ext cx="8596668" cy="1320800"/>
          </a:xfrm>
        </p:spPr>
        <p:txBody>
          <a:bodyPr/>
          <a:lstStyle/>
          <a:p>
            <a:pPr algn="ctr"/>
            <a:r>
              <a:rPr lang="cs-CZ" dirty="0" err="1">
                <a:solidFill>
                  <a:srgbClr val="FF0000"/>
                </a:solidFill>
              </a:rPr>
              <a:t>Mid</a:t>
            </a:r>
            <a:r>
              <a:rPr lang="cs-CZ" dirty="0">
                <a:solidFill>
                  <a:srgbClr val="FF0000"/>
                </a:solidFill>
              </a:rPr>
              <a:t>-term </a:t>
            </a:r>
            <a:r>
              <a:rPr lang="cs-CZ" dirty="0" err="1">
                <a:solidFill>
                  <a:srgbClr val="FF0000"/>
                </a:solidFill>
              </a:rPr>
              <a:t>Review</a:t>
            </a:r>
            <a:r>
              <a:rPr lang="cs-CZ" dirty="0">
                <a:solidFill>
                  <a:srgbClr val="FF0000"/>
                </a:solidFill>
              </a:rPr>
              <a:t> 2003 </a:t>
            </a:r>
            <a:r>
              <a:rPr lang="cs-CZ" dirty="0" smtClean="0">
                <a:solidFill>
                  <a:srgbClr val="FF0000"/>
                </a:solidFill>
              </a:rPr>
              <a:t/>
            </a:r>
            <a:br>
              <a:rPr lang="cs-CZ" dirty="0" smtClean="0">
                <a:solidFill>
                  <a:srgbClr val="FF0000"/>
                </a:solidFill>
              </a:rPr>
            </a:br>
            <a:r>
              <a:rPr lang="cs-CZ" dirty="0" smtClean="0">
                <a:solidFill>
                  <a:srgbClr val="FF0000"/>
                </a:solidFill>
              </a:rPr>
              <a:t>(</a:t>
            </a:r>
            <a:r>
              <a:rPr lang="cs-CZ" dirty="0" err="1">
                <a:solidFill>
                  <a:srgbClr val="FF0000"/>
                </a:solidFill>
              </a:rPr>
              <a:t>Fischlerova</a:t>
            </a:r>
            <a:r>
              <a:rPr lang="cs-CZ" dirty="0">
                <a:solidFill>
                  <a:srgbClr val="FF0000"/>
                </a:solidFill>
              </a:rPr>
              <a:t> reforma)</a:t>
            </a:r>
          </a:p>
        </p:txBody>
      </p:sp>
      <p:sp>
        <p:nvSpPr>
          <p:cNvPr id="3" name="Zástupný symbol pro obsah 2"/>
          <p:cNvSpPr>
            <a:spLocks noGrp="1"/>
          </p:cNvSpPr>
          <p:nvPr>
            <p:ph idx="1"/>
          </p:nvPr>
        </p:nvSpPr>
        <p:spPr>
          <a:xfrm>
            <a:off x="575734" y="1663700"/>
            <a:ext cx="8596668" cy="4914900"/>
          </a:xfrm>
        </p:spPr>
        <p:txBody>
          <a:bodyPr>
            <a:normAutofit/>
          </a:bodyPr>
          <a:lstStyle/>
          <a:p>
            <a:r>
              <a:rPr lang="cs-CZ" sz="2800" b="1" dirty="0" err="1" smtClean="0">
                <a:effectLst>
                  <a:outerShdw blurRad="38100" dist="38100" dir="2700000" algn="tl">
                    <a:srgbClr val="000000">
                      <a:alpha val="43137"/>
                    </a:srgbClr>
                  </a:outerShdw>
                </a:effectLst>
              </a:rPr>
              <a:t>Decoupling</a:t>
            </a:r>
            <a:r>
              <a:rPr lang="cs-CZ" sz="2800" b="1" dirty="0" smtClean="0">
                <a:effectLst>
                  <a:outerShdw blurRad="38100" dist="38100" dir="2700000" algn="tl">
                    <a:srgbClr val="000000">
                      <a:alpha val="43137"/>
                    </a:srgbClr>
                  </a:outerShdw>
                </a:effectLst>
              </a:rPr>
              <a:t> = oddělení plateb od produkce </a:t>
            </a:r>
            <a:endParaRPr lang="cs-CZ" sz="2800" b="1" dirty="0">
              <a:effectLst>
                <a:outerShdw blurRad="38100" dist="38100" dir="2700000" algn="tl">
                  <a:srgbClr val="000000">
                    <a:alpha val="43137"/>
                  </a:srgbClr>
                </a:outerShdw>
              </a:effectLst>
            </a:endParaRPr>
          </a:p>
          <a:p>
            <a:pPr lvl="1"/>
            <a:r>
              <a:rPr lang="cs-CZ" sz="2000" dirty="0"/>
              <a:t>Jednotná platba na farmu (SPS)</a:t>
            </a:r>
          </a:p>
          <a:p>
            <a:pPr lvl="1"/>
            <a:r>
              <a:rPr lang="cs-CZ" sz="2000" dirty="0"/>
              <a:t>Jednotná platba na plochu (SAPS</a:t>
            </a:r>
            <a:r>
              <a:rPr lang="cs-CZ" sz="2000" dirty="0" smtClean="0"/>
              <a:t>) (</a:t>
            </a:r>
            <a:r>
              <a:rPr lang="cs-CZ" sz="2000" dirty="0"/>
              <a:t>pro nové členské státy)</a:t>
            </a:r>
          </a:p>
          <a:p>
            <a:r>
              <a:rPr lang="en-US" sz="2400" b="1" dirty="0" smtClean="0">
                <a:effectLst>
                  <a:outerShdw blurRad="38100" dist="38100" dir="2700000" algn="tl">
                    <a:srgbClr val="000000">
                      <a:alpha val="43137"/>
                    </a:srgbClr>
                  </a:outerShdw>
                </a:effectLst>
              </a:rPr>
              <a:t>Cross compliance </a:t>
            </a:r>
            <a:r>
              <a:rPr lang="cs-CZ" sz="2400" b="1" dirty="0" smtClean="0">
                <a:effectLst>
                  <a:outerShdw blurRad="38100" dist="38100" dir="2700000" algn="tl">
                    <a:srgbClr val="000000">
                      <a:alpha val="43137"/>
                    </a:srgbClr>
                  </a:outerShdw>
                </a:effectLst>
              </a:rPr>
              <a:t>– </a:t>
            </a:r>
            <a:r>
              <a:rPr lang="cs-CZ" sz="2400" b="1" dirty="0" smtClean="0">
                <a:effectLst>
                  <a:outerShdw blurRad="38100" dist="38100" dir="2700000" algn="tl">
                    <a:srgbClr val="000000">
                      <a:alpha val="43137"/>
                    </a:srgbClr>
                  </a:outerShdw>
                </a:effectLst>
              </a:rPr>
              <a:t>pravidla podmíněnosti </a:t>
            </a:r>
            <a:endParaRPr lang="cs-CZ" sz="2400" b="1" dirty="0">
              <a:effectLst>
                <a:outerShdw blurRad="38100" dist="38100" dir="2700000" algn="tl">
                  <a:srgbClr val="000000">
                    <a:alpha val="43137"/>
                  </a:srgbClr>
                </a:outerShdw>
              </a:effectLst>
            </a:endParaRPr>
          </a:p>
          <a:p>
            <a:pPr lvl="1"/>
            <a:r>
              <a:rPr lang="cs-CZ" sz="2000" dirty="0"/>
              <a:t>Závislost výplaty plateb na plnění environmentálních požadavků</a:t>
            </a:r>
          </a:p>
          <a:p>
            <a:r>
              <a:rPr lang="cs-CZ" sz="2400" b="1" dirty="0">
                <a:effectLst>
                  <a:outerShdw blurRad="38100" dist="38100" dir="2700000" algn="tl">
                    <a:srgbClr val="000000">
                      <a:alpha val="43137"/>
                    </a:srgbClr>
                  </a:outerShdw>
                </a:effectLst>
              </a:rPr>
              <a:t>Modulace</a:t>
            </a:r>
          </a:p>
          <a:p>
            <a:pPr lvl="1"/>
            <a:r>
              <a:rPr lang="cs-CZ" sz="2000" dirty="0"/>
              <a:t>Zvyšování objemu finančních prostředků na rozvoj venkova</a:t>
            </a:r>
          </a:p>
          <a:p>
            <a:pPr lvl="1"/>
            <a:r>
              <a:rPr lang="cs-CZ" sz="2000" dirty="0"/>
              <a:t>Snižování přímých plateb velkým </a:t>
            </a:r>
            <a:r>
              <a:rPr lang="cs-CZ" sz="2000" dirty="0" smtClean="0"/>
              <a:t>farmám</a:t>
            </a:r>
            <a:endParaRPr lang="cs-CZ" sz="2000" dirty="0"/>
          </a:p>
          <a:p>
            <a:r>
              <a:rPr lang="cs-CZ" sz="2400" b="1" dirty="0">
                <a:effectLst>
                  <a:outerShdw blurRad="38100" dist="38100" dir="2700000" algn="tl">
                    <a:srgbClr val="000000">
                      <a:alpha val="43137"/>
                    </a:srgbClr>
                  </a:outerShdw>
                </a:effectLst>
              </a:rPr>
              <a:t>Set </a:t>
            </a:r>
            <a:r>
              <a:rPr lang="en-US" sz="2400" b="1" dirty="0" smtClean="0">
                <a:effectLst>
                  <a:outerShdw blurRad="38100" dist="38100" dir="2700000" algn="tl">
                    <a:srgbClr val="000000">
                      <a:alpha val="43137"/>
                    </a:srgbClr>
                  </a:outerShdw>
                </a:effectLst>
              </a:rPr>
              <a:t>aside</a:t>
            </a:r>
            <a:r>
              <a:rPr lang="cs-CZ" sz="2400" b="1" dirty="0" smtClean="0">
                <a:effectLst>
                  <a:outerShdw blurRad="38100" dist="38100" dir="2700000" algn="tl">
                    <a:srgbClr val="000000">
                      <a:alpha val="43137"/>
                    </a:srgbClr>
                  </a:outerShdw>
                </a:effectLst>
              </a:rPr>
              <a:t> </a:t>
            </a:r>
            <a:r>
              <a:rPr lang="cs-CZ" sz="2400" b="1" dirty="0">
                <a:effectLst>
                  <a:outerShdw blurRad="38100" dist="38100" dir="2700000" algn="tl">
                    <a:srgbClr val="000000">
                      <a:alpha val="43137"/>
                    </a:srgbClr>
                  </a:outerShdw>
                </a:effectLst>
              </a:rPr>
              <a:t>opatření</a:t>
            </a:r>
          </a:p>
          <a:p>
            <a:pPr lvl="1"/>
            <a:r>
              <a:rPr lang="cs-CZ" sz="2000" dirty="0"/>
              <a:t>Ukládání půdy do klidu</a:t>
            </a:r>
          </a:p>
          <a:p>
            <a:endParaRPr lang="cs-CZ" dirty="0"/>
          </a:p>
        </p:txBody>
      </p:sp>
    </p:spTree>
    <p:extLst>
      <p:ext uri="{BB962C8B-B14F-4D97-AF65-F5344CB8AC3E}">
        <p14:creationId xmlns:p14="http://schemas.microsoft.com/office/powerpoint/2010/main" val="2499284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1123950"/>
          </a:xfrm>
        </p:spPr>
        <p:txBody>
          <a:bodyPr/>
          <a:lstStyle/>
          <a:p>
            <a:pPr algn="ctr"/>
            <a:r>
              <a:rPr lang="cs-CZ" dirty="0" err="1">
                <a:solidFill>
                  <a:srgbClr val="FF0000"/>
                </a:solidFill>
              </a:rPr>
              <a:t>Fischlerova</a:t>
            </a:r>
            <a:r>
              <a:rPr lang="cs-CZ" dirty="0">
                <a:solidFill>
                  <a:srgbClr val="FF0000"/>
                </a:solidFill>
              </a:rPr>
              <a:t> reforma</a:t>
            </a:r>
            <a:endParaRPr lang="cs-CZ" dirty="0"/>
          </a:p>
        </p:txBody>
      </p:sp>
      <p:sp>
        <p:nvSpPr>
          <p:cNvPr id="3" name="Zástupný symbol pro obsah 2"/>
          <p:cNvSpPr>
            <a:spLocks noGrp="1"/>
          </p:cNvSpPr>
          <p:nvPr>
            <p:ph idx="1"/>
          </p:nvPr>
        </p:nvSpPr>
        <p:spPr>
          <a:xfrm>
            <a:off x="766234" y="1512889"/>
            <a:ext cx="8596668" cy="5230811"/>
          </a:xfrm>
        </p:spPr>
        <p:txBody>
          <a:bodyPr/>
          <a:lstStyle/>
          <a:p>
            <a:r>
              <a:rPr lang="cs-CZ" sz="2400" dirty="0"/>
              <a:t>Rozvoj venkova</a:t>
            </a:r>
          </a:p>
          <a:p>
            <a:r>
              <a:rPr lang="cs-CZ" sz="2400" dirty="0"/>
              <a:t>Poradenský systém pro zemědělce (audity farem)</a:t>
            </a:r>
          </a:p>
          <a:p>
            <a:r>
              <a:rPr lang="cs-CZ" sz="2400" dirty="0" smtClean="0"/>
              <a:t>Rozdělení Evropského zemědělského orientačního</a:t>
            </a:r>
            <a:r>
              <a:rPr lang="en-US" sz="2400" dirty="0" smtClean="0"/>
              <a:t> </a:t>
            </a:r>
            <a:r>
              <a:rPr lang="en-US" sz="2400" dirty="0"/>
              <a:t>a </a:t>
            </a:r>
            <a:r>
              <a:rPr lang="cs-CZ" sz="2400" dirty="0" smtClean="0"/>
              <a:t>záručního fondu</a:t>
            </a:r>
            <a:r>
              <a:rPr lang="en-US" sz="2400" dirty="0" smtClean="0"/>
              <a:t> </a:t>
            </a:r>
            <a:r>
              <a:rPr lang="en-US" sz="2400" dirty="0"/>
              <a:t>pro </a:t>
            </a:r>
            <a:r>
              <a:rPr lang="cs-CZ" sz="2400" dirty="0" smtClean="0"/>
              <a:t>zemědělství</a:t>
            </a:r>
            <a:r>
              <a:rPr lang="en-US" sz="2400" dirty="0" smtClean="0"/>
              <a:t> </a:t>
            </a:r>
            <a:r>
              <a:rPr lang="en-US" sz="2400" dirty="0"/>
              <a:t>(EAGGF)</a:t>
            </a:r>
            <a:r>
              <a:rPr lang="cs-CZ" sz="2400" dirty="0"/>
              <a:t> na</a:t>
            </a:r>
          </a:p>
          <a:p>
            <a:pPr lvl="1"/>
            <a:r>
              <a:rPr lang="cs-CZ" sz="2000" b="1" dirty="0" smtClean="0">
                <a:effectLst>
                  <a:outerShdw blurRad="38100" dist="38100" dir="2700000" algn="tl">
                    <a:srgbClr val="000000">
                      <a:alpha val="43137"/>
                    </a:srgbClr>
                  </a:outerShdw>
                </a:effectLst>
              </a:rPr>
              <a:t>Evropský zemědělský záruční </a:t>
            </a:r>
            <a:r>
              <a:rPr lang="en-US" sz="2000" b="1" dirty="0" smtClean="0">
                <a:effectLst>
                  <a:outerShdw blurRad="38100" dist="38100" dir="2700000" algn="tl">
                    <a:srgbClr val="000000">
                      <a:alpha val="43137"/>
                    </a:srgbClr>
                  </a:outerShdw>
                </a:effectLst>
              </a:rPr>
              <a:t>fond </a:t>
            </a:r>
            <a:r>
              <a:rPr lang="en-US" sz="2000" dirty="0"/>
              <a:t>(EAGRD - pro </a:t>
            </a:r>
            <a:r>
              <a:rPr lang="cs-CZ" sz="2000" dirty="0" smtClean="0"/>
              <a:t>přímé platby</a:t>
            </a:r>
            <a:r>
              <a:rPr lang="en-US" sz="2000" dirty="0" smtClean="0"/>
              <a:t>) </a:t>
            </a:r>
            <a:endParaRPr lang="cs-CZ" sz="2000" dirty="0"/>
          </a:p>
          <a:p>
            <a:pPr lvl="1"/>
            <a:r>
              <a:rPr lang="cs-CZ" sz="2000" b="1" dirty="0" smtClean="0">
                <a:effectLst>
                  <a:outerShdw blurRad="38100" dist="38100" dir="2700000" algn="tl">
                    <a:srgbClr val="000000">
                      <a:alpha val="43137"/>
                    </a:srgbClr>
                  </a:outerShdw>
                </a:effectLst>
              </a:rPr>
              <a:t>Evropský zemědělský </a:t>
            </a:r>
            <a:r>
              <a:rPr lang="en-US" sz="2000" b="1" dirty="0" smtClean="0">
                <a:effectLst>
                  <a:outerShdw blurRad="38100" dist="38100" dir="2700000" algn="tl">
                    <a:srgbClr val="000000">
                      <a:alpha val="43137"/>
                    </a:srgbClr>
                  </a:outerShdw>
                </a:effectLst>
              </a:rPr>
              <a:t>fond </a:t>
            </a:r>
            <a:r>
              <a:rPr lang="en-US" sz="2000" b="1" dirty="0">
                <a:effectLst>
                  <a:outerShdw blurRad="38100" dist="38100" dir="2700000" algn="tl">
                    <a:srgbClr val="000000">
                      <a:alpha val="43137"/>
                    </a:srgbClr>
                  </a:outerShdw>
                </a:effectLst>
              </a:rPr>
              <a:t>pro </a:t>
            </a:r>
            <a:r>
              <a:rPr lang="cs-CZ" sz="2000" b="1" dirty="0" smtClean="0">
                <a:effectLst>
                  <a:outerShdw blurRad="38100" dist="38100" dir="2700000" algn="tl">
                    <a:srgbClr val="000000">
                      <a:alpha val="43137"/>
                    </a:srgbClr>
                  </a:outerShdw>
                </a:effectLst>
              </a:rPr>
              <a:t>rozvoj venkova </a:t>
            </a:r>
            <a:r>
              <a:rPr lang="en-US" sz="2000" dirty="0" smtClean="0"/>
              <a:t>(</a:t>
            </a:r>
            <a:r>
              <a:rPr lang="en-US" sz="2000" dirty="0"/>
              <a:t>EAFRD)</a:t>
            </a:r>
            <a:endParaRPr lang="cs-CZ" sz="2000" dirty="0"/>
          </a:p>
          <a:p>
            <a:r>
              <a:rPr lang="cs-CZ" sz="2400" dirty="0"/>
              <a:t>Flexibilita </a:t>
            </a:r>
            <a:endParaRPr lang="cs-CZ" sz="2400" dirty="0" smtClean="0"/>
          </a:p>
          <a:p>
            <a:endParaRPr lang="cs-CZ" sz="2400" dirty="0"/>
          </a:p>
          <a:p>
            <a:r>
              <a:rPr lang="cs-CZ" sz="2400" b="1" dirty="0">
                <a:effectLst>
                  <a:outerShdw blurRad="38100" dist="38100" dir="2700000" algn="tl">
                    <a:srgbClr val="000000">
                      <a:alpha val="43137"/>
                    </a:srgbClr>
                  </a:outerShdw>
                </a:effectLst>
              </a:rPr>
              <a:t>Jednotná společná organizace zemědělských trhů</a:t>
            </a:r>
          </a:p>
          <a:p>
            <a:pPr lvl="1"/>
            <a:r>
              <a:rPr lang="cs-CZ" sz="2000" dirty="0"/>
              <a:t>Snížení intervenčních cen, příp. zrušení intervenčních </a:t>
            </a:r>
            <a:r>
              <a:rPr lang="cs-CZ" sz="2000" dirty="0" smtClean="0"/>
              <a:t>nákupů</a:t>
            </a:r>
            <a:endParaRPr lang="cs-CZ" sz="2000" dirty="0"/>
          </a:p>
        </p:txBody>
      </p:sp>
    </p:spTree>
    <p:extLst>
      <p:ext uri="{BB962C8B-B14F-4D97-AF65-F5344CB8AC3E}">
        <p14:creationId xmlns:p14="http://schemas.microsoft.com/office/powerpoint/2010/main" val="327277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381000"/>
            <a:ext cx="8596668" cy="1320800"/>
          </a:xfrm>
        </p:spPr>
        <p:txBody>
          <a:bodyPr/>
          <a:lstStyle/>
          <a:p>
            <a:pPr algn="ctr"/>
            <a:r>
              <a:rPr lang="cs-CZ" dirty="0" err="1">
                <a:solidFill>
                  <a:srgbClr val="FF0000"/>
                </a:solidFill>
              </a:rPr>
              <a:t>Health</a:t>
            </a:r>
            <a:r>
              <a:rPr lang="cs-CZ" dirty="0">
                <a:solidFill>
                  <a:srgbClr val="FF0000"/>
                </a:solidFill>
              </a:rPr>
              <a:t> </a:t>
            </a:r>
            <a:r>
              <a:rPr lang="cs-CZ" dirty="0" err="1">
                <a:solidFill>
                  <a:srgbClr val="FF0000"/>
                </a:solidFill>
              </a:rPr>
              <a:t>Check</a:t>
            </a:r>
            <a:r>
              <a:rPr lang="cs-CZ" dirty="0">
                <a:solidFill>
                  <a:srgbClr val="FF0000"/>
                </a:solidFill>
              </a:rPr>
              <a:t> 2008 </a:t>
            </a:r>
            <a:br>
              <a:rPr lang="cs-CZ" dirty="0">
                <a:solidFill>
                  <a:srgbClr val="FF0000"/>
                </a:solidFill>
              </a:rPr>
            </a:br>
            <a:r>
              <a:rPr lang="cs-CZ" dirty="0">
                <a:solidFill>
                  <a:srgbClr val="FF0000"/>
                </a:solidFill>
              </a:rPr>
              <a:t>(kontrola funkčnosti)</a:t>
            </a:r>
          </a:p>
        </p:txBody>
      </p:sp>
      <p:sp>
        <p:nvSpPr>
          <p:cNvPr id="3" name="Zástupný symbol pro obsah 2"/>
          <p:cNvSpPr>
            <a:spLocks noGrp="1"/>
          </p:cNvSpPr>
          <p:nvPr>
            <p:ph idx="1"/>
          </p:nvPr>
        </p:nvSpPr>
        <p:spPr>
          <a:xfrm>
            <a:off x="677334" y="1930400"/>
            <a:ext cx="8596668" cy="4673600"/>
          </a:xfrm>
        </p:spPr>
        <p:txBody>
          <a:bodyPr>
            <a:noAutofit/>
          </a:bodyPr>
          <a:lstStyle/>
          <a:p>
            <a:pPr lvl="1"/>
            <a:r>
              <a:rPr lang="cs-CZ" sz="2000" dirty="0"/>
              <a:t>Úprava stávajících mechanismů</a:t>
            </a:r>
          </a:p>
          <a:p>
            <a:pPr lvl="2"/>
            <a:r>
              <a:rPr lang="cs-CZ" sz="1800" dirty="0"/>
              <a:t>Zvýšení povinné modulace</a:t>
            </a:r>
          </a:p>
          <a:p>
            <a:pPr lvl="3"/>
            <a:r>
              <a:rPr lang="cs-CZ" sz="1600" dirty="0"/>
              <a:t>Vazba na výzvy</a:t>
            </a:r>
          </a:p>
          <a:p>
            <a:pPr lvl="2"/>
            <a:r>
              <a:rPr lang="cs-CZ" sz="1800" dirty="0"/>
              <a:t>Pokračování v </a:t>
            </a:r>
            <a:r>
              <a:rPr lang="cs-CZ" sz="1800" dirty="0" smtClean="0"/>
              <a:t>oddělování plateb od produkce </a:t>
            </a:r>
            <a:endParaRPr lang="cs-CZ" sz="1800" dirty="0"/>
          </a:p>
          <a:p>
            <a:pPr lvl="2"/>
            <a:r>
              <a:rPr lang="cs-CZ" sz="1800" dirty="0"/>
              <a:t>Změny v systému mléčných kvót</a:t>
            </a:r>
          </a:p>
          <a:p>
            <a:pPr lvl="2"/>
            <a:r>
              <a:rPr lang="cs-CZ" sz="1800" dirty="0"/>
              <a:t>Zrušení povinného vyjímání části půdy z produkce (</a:t>
            </a:r>
            <a:r>
              <a:rPr lang="cs-CZ" sz="1800" dirty="0" smtClean="0"/>
              <a:t>set-</a:t>
            </a:r>
            <a:r>
              <a:rPr lang="en-US" sz="1800" dirty="0" smtClean="0"/>
              <a:t>aside </a:t>
            </a:r>
            <a:r>
              <a:rPr lang="cs-CZ" sz="1800" dirty="0" smtClean="0"/>
              <a:t>opatření</a:t>
            </a:r>
            <a:r>
              <a:rPr lang="cs-CZ" sz="1800" dirty="0"/>
              <a:t>)</a:t>
            </a:r>
          </a:p>
          <a:p>
            <a:pPr lvl="2"/>
            <a:r>
              <a:rPr lang="cs-CZ" sz="1800" dirty="0"/>
              <a:t>Zrušení hektarové podpory pěstování energetických </a:t>
            </a:r>
            <a:r>
              <a:rPr lang="cs-CZ" sz="1800" dirty="0" smtClean="0"/>
              <a:t>plodin</a:t>
            </a:r>
          </a:p>
          <a:p>
            <a:pPr marL="914400" lvl="2" indent="0">
              <a:buNone/>
            </a:pPr>
            <a:endParaRPr lang="cs-CZ" sz="1800" dirty="0"/>
          </a:p>
          <a:p>
            <a:pPr lvl="1"/>
            <a:r>
              <a:rPr lang="cs-CZ" sz="2000" dirty="0"/>
              <a:t>Nové výzvy v rámci programu rozvoje venkova</a:t>
            </a:r>
          </a:p>
          <a:p>
            <a:pPr lvl="2"/>
            <a:r>
              <a:rPr lang="cs-CZ" sz="1800" dirty="0"/>
              <a:t>Řízení rizik, Změny klimatu, Biopaliva, Voda, Biologická </a:t>
            </a:r>
            <a:r>
              <a:rPr lang="cs-CZ" sz="1800" dirty="0" smtClean="0"/>
              <a:t>rozmanitost</a:t>
            </a:r>
            <a:endParaRPr lang="cs-CZ" sz="1800" dirty="0"/>
          </a:p>
        </p:txBody>
      </p:sp>
    </p:spTree>
    <p:extLst>
      <p:ext uri="{BB962C8B-B14F-4D97-AF65-F5344CB8AC3E}">
        <p14:creationId xmlns:p14="http://schemas.microsoft.com/office/powerpoint/2010/main" val="4294352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00050"/>
            <a:ext cx="8596668" cy="1276350"/>
          </a:xfrm>
        </p:spPr>
        <p:txBody>
          <a:bodyPr/>
          <a:lstStyle/>
          <a:p>
            <a:pPr algn="ctr"/>
            <a:r>
              <a:rPr lang="cs-CZ" dirty="0" smtClean="0">
                <a:solidFill>
                  <a:srgbClr val="FF0000"/>
                </a:solidFill>
              </a:rPr>
              <a:t>Společná zemědělská politika v letech 2014 </a:t>
            </a:r>
            <a:r>
              <a:rPr lang="cs-CZ" dirty="0" smtClean="0">
                <a:solidFill>
                  <a:srgbClr val="FF0000"/>
                </a:solidFill>
              </a:rPr>
              <a:t>– 2020 (a 2021 a 2022)</a:t>
            </a:r>
            <a:endParaRPr lang="cs-CZ" dirty="0">
              <a:solidFill>
                <a:srgbClr val="FF0000"/>
              </a:solidFill>
            </a:endParaRPr>
          </a:p>
        </p:txBody>
      </p:sp>
      <p:sp>
        <p:nvSpPr>
          <p:cNvPr id="3" name="Zástupný symbol pro obsah 2"/>
          <p:cNvSpPr>
            <a:spLocks noGrp="1"/>
          </p:cNvSpPr>
          <p:nvPr>
            <p:ph idx="1"/>
          </p:nvPr>
        </p:nvSpPr>
        <p:spPr>
          <a:xfrm>
            <a:off x="323850" y="1676400"/>
            <a:ext cx="9677400" cy="5181600"/>
          </a:xfrm>
        </p:spPr>
        <p:txBody>
          <a:bodyPr>
            <a:normAutofit/>
          </a:bodyPr>
          <a:lstStyle/>
          <a:p>
            <a:pPr lvl="1"/>
            <a:r>
              <a:rPr lang="cs-CZ" sz="1800" dirty="0" smtClean="0"/>
              <a:t>Nové </a:t>
            </a:r>
            <a:r>
              <a:rPr lang="cs-CZ" sz="1800" dirty="0"/>
              <a:t>problémy, výzvy a cíle (čl. 110 odst. 1 nařízení č. 1306/2013)</a:t>
            </a:r>
          </a:p>
          <a:p>
            <a:pPr lvl="2"/>
            <a:r>
              <a:rPr lang="cs-CZ" sz="1600" dirty="0"/>
              <a:t>Hospodářské </a:t>
            </a:r>
          </a:p>
          <a:p>
            <a:pPr lvl="3"/>
            <a:r>
              <a:rPr lang="cs-CZ" sz="1400" dirty="0"/>
              <a:t>Dostatek kvalitních potravin, zemědělská produktivita</a:t>
            </a:r>
          </a:p>
          <a:p>
            <a:pPr lvl="3"/>
            <a:r>
              <a:rPr lang="cs-CZ" sz="1400" dirty="0"/>
              <a:t>Stabilní ceny</a:t>
            </a:r>
          </a:p>
          <a:p>
            <a:pPr lvl="2"/>
            <a:r>
              <a:rPr lang="cs-CZ" sz="1600" dirty="0"/>
              <a:t>Environmentální </a:t>
            </a:r>
          </a:p>
          <a:p>
            <a:pPr lvl="3"/>
            <a:r>
              <a:rPr lang="cs-CZ" sz="1400" dirty="0"/>
              <a:t>Udržitelné hospodaření s přírodními zdroji</a:t>
            </a:r>
          </a:p>
          <a:p>
            <a:pPr lvl="3"/>
            <a:r>
              <a:rPr lang="cs-CZ" sz="1400" dirty="0"/>
              <a:t>Adaptace na změny klimatu</a:t>
            </a:r>
          </a:p>
          <a:p>
            <a:pPr lvl="2"/>
            <a:r>
              <a:rPr lang="cs-CZ" sz="1600" dirty="0"/>
              <a:t>Územní/pozemkové </a:t>
            </a:r>
          </a:p>
          <a:p>
            <a:pPr lvl="3"/>
            <a:r>
              <a:rPr lang="cs-CZ" sz="1400" dirty="0"/>
              <a:t>Rozvoj venkova</a:t>
            </a:r>
          </a:p>
          <a:p>
            <a:pPr lvl="3"/>
            <a:r>
              <a:rPr lang="cs-CZ" sz="1400" dirty="0"/>
              <a:t>Vyvážený rozvoj území</a:t>
            </a:r>
          </a:p>
          <a:p>
            <a:pPr lvl="2"/>
            <a:r>
              <a:rPr lang="cs-CZ" sz="1600" dirty="0"/>
              <a:t>Konkurenceschopnost, udržitelnost a efektivita</a:t>
            </a:r>
          </a:p>
          <a:p>
            <a:pPr lvl="1"/>
            <a:r>
              <a:rPr lang="cs-CZ" sz="1800" dirty="0" smtClean="0"/>
              <a:t>Legislativa</a:t>
            </a:r>
            <a:endParaRPr lang="cs-CZ" sz="1800" dirty="0"/>
          </a:p>
          <a:p>
            <a:pPr lvl="1"/>
            <a:r>
              <a:rPr lang="cs-CZ" sz="1800" dirty="0" smtClean="0"/>
              <a:t>Nové společná zemědělská politika po roce </a:t>
            </a:r>
            <a:r>
              <a:rPr lang="cs-CZ" sz="1800" dirty="0" smtClean="0"/>
              <a:t>2022 (od 1. 1. 2023) </a:t>
            </a:r>
            <a:endParaRPr lang="en-GB" sz="1800" dirty="0"/>
          </a:p>
        </p:txBody>
      </p:sp>
    </p:spTree>
    <p:extLst>
      <p:ext uri="{BB962C8B-B14F-4D97-AF65-F5344CB8AC3E}">
        <p14:creationId xmlns:p14="http://schemas.microsoft.com/office/powerpoint/2010/main" val="1234239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se zakulacenými rohy 2">
            <a:extLst>
              <a:ext uri="{FF2B5EF4-FFF2-40B4-BE49-F238E27FC236}">
                <a16:creationId xmlns:a16="http://schemas.microsoft.com/office/drawing/2014/main" id="{4DB4C244-EE1E-4716-A46B-38C0E98747DA}"/>
              </a:ext>
            </a:extLst>
          </p:cNvPr>
          <p:cNvSpPr/>
          <p:nvPr/>
        </p:nvSpPr>
        <p:spPr>
          <a:xfrm>
            <a:off x="74195" y="1534678"/>
            <a:ext cx="9574346" cy="478691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265290" y="441826"/>
            <a:ext cx="9192155" cy="1320800"/>
          </a:xfrm>
        </p:spPr>
        <p:txBody>
          <a:bodyPr/>
          <a:lstStyle/>
          <a:p>
            <a:r>
              <a:rPr lang="cs-CZ" b="1" dirty="0">
                <a:solidFill>
                  <a:srgbClr val="FF0000"/>
                </a:solidFill>
                <a:effectLst>
                  <a:outerShdw blurRad="38100" dist="38100" dir="2700000" algn="tl">
                    <a:srgbClr val="000000">
                      <a:alpha val="43137"/>
                    </a:srgbClr>
                  </a:outerShdw>
                </a:effectLst>
              </a:rPr>
              <a:t>Schéma SZP 2014 </a:t>
            </a:r>
            <a:r>
              <a:rPr lang="cs-CZ" b="1" dirty="0" smtClean="0">
                <a:solidFill>
                  <a:srgbClr val="FF0000"/>
                </a:solidFill>
                <a:effectLst>
                  <a:outerShdw blurRad="38100" dist="38100" dir="2700000" algn="tl">
                    <a:srgbClr val="000000">
                      <a:alpha val="43137"/>
                    </a:srgbClr>
                  </a:outerShdw>
                </a:effectLst>
              </a:rPr>
              <a:t>– 2020 (a 2021 a 2022)</a:t>
            </a:r>
            <a:endParaRPr lang="cs-CZ" b="1" dirty="0">
              <a:solidFill>
                <a:srgbClr val="FF0000"/>
              </a:solidFill>
              <a:effectLst>
                <a:outerShdw blurRad="38100" dist="38100" dir="2700000" algn="tl">
                  <a:srgbClr val="000000">
                    <a:alpha val="43137"/>
                  </a:srgbClr>
                </a:outerShdw>
              </a:effectLst>
            </a:endParaRPr>
          </a:p>
        </p:txBody>
      </p:sp>
      <p:sp>
        <p:nvSpPr>
          <p:cNvPr id="4" name="Zástupný symbol pro text 3"/>
          <p:cNvSpPr>
            <a:spLocks noGrp="1"/>
          </p:cNvSpPr>
          <p:nvPr>
            <p:ph type="body" idx="1"/>
          </p:nvPr>
        </p:nvSpPr>
        <p:spPr/>
        <p:txBody>
          <a:bodyPr/>
          <a:lstStyle/>
          <a:p>
            <a:r>
              <a:rPr lang="cs-CZ" b="1" dirty="0"/>
              <a:t>I. Pilíř</a:t>
            </a:r>
          </a:p>
        </p:txBody>
      </p:sp>
      <p:sp>
        <p:nvSpPr>
          <p:cNvPr id="5" name="Zástupný symbol pro obsah 4"/>
          <p:cNvSpPr>
            <a:spLocks noGrp="1"/>
          </p:cNvSpPr>
          <p:nvPr>
            <p:ph sz="half" idx="2"/>
          </p:nvPr>
        </p:nvSpPr>
        <p:spPr/>
        <p:txBody>
          <a:bodyPr/>
          <a:lstStyle/>
          <a:p>
            <a:r>
              <a:rPr lang="cs-CZ" dirty="0"/>
              <a:t>Společná organizace trhů se zemědělskými produkty</a:t>
            </a:r>
          </a:p>
          <a:p>
            <a:pPr lvl="1"/>
            <a:r>
              <a:rPr lang="cs-CZ" dirty="0">
                <a:solidFill>
                  <a:srgbClr val="FF0000"/>
                </a:solidFill>
              </a:rPr>
              <a:t>Nařízení EU č. 1308/2013</a:t>
            </a:r>
          </a:p>
          <a:p>
            <a:r>
              <a:rPr lang="cs-CZ" dirty="0"/>
              <a:t>Přímé platby </a:t>
            </a:r>
          </a:p>
          <a:p>
            <a:pPr lvl="1"/>
            <a:r>
              <a:rPr lang="cs-CZ" dirty="0">
                <a:solidFill>
                  <a:srgbClr val="FF0000"/>
                </a:solidFill>
              </a:rPr>
              <a:t>Nařízení EU č. 1307/2013</a:t>
            </a:r>
          </a:p>
        </p:txBody>
      </p:sp>
      <p:sp>
        <p:nvSpPr>
          <p:cNvPr id="6" name="Zástupný symbol pro text 5"/>
          <p:cNvSpPr>
            <a:spLocks noGrp="1"/>
          </p:cNvSpPr>
          <p:nvPr>
            <p:ph type="body" sz="quarter" idx="3"/>
          </p:nvPr>
        </p:nvSpPr>
        <p:spPr/>
        <p:txBody>
          <a:bodyPr/>
          <a:lstStyle/>
          <a:p>
            <a:r>
              <a:rPr lang="cs-CZ" b="1" dirty="0"/>
              <a:t>II. Pilíř </a:t>
            </a:r>
          </a:p>
        </p:txBody>
      </p:sp>
      <p:sp>
        <p:nvSpPr>
          <p:cNvPr id="7" name="Zástupný symbol pro obsah 6"/>
          <p:cNvSpPr>
            <a:spLocks noGrp="1"/>
          </p:cNvSpPr>
          <p:nvPr>
            <p:ph sz="quarter" idx="4"/>
          </p:nvPr>
        </p:nvSpPr>
        <p:spPr/>
        <p:txBody>
          <a:bodyPr/>
          <a:lstStyle/>
          <a:p>
            <a:r>
              <a:rPr lang="cs-CZ" dirty="0"/>
              <a:t>Politika rozvoje venkova</a:t>
            </a:r>
          </a:p>
          <a:p>
            <a:pPr lvl="1"/>
            <a:r>
              <a:rPr lang="cs-CZ" dirty="0">
                <a:solidFill>
                  <a:srgbClr val="FF0000"/>
                </a:solidFill>
              </a:rPr>
              <a:t>Nařízení EU č. 1305/2013</a:t>
            </a:r>
          </a:p>
          <a:p>
            <a:pPr lvl="1"/>
            <a:r>
              <a:rPr lang="cs-CZ" dirty="0">
                <a:solidFill>
                  <a:srgbClr val="FF0000"/>
                </a:solidFill>
              </a:rPr>
              <a:t>Nařízení EU č. 1310/2013</a:t>
            </a:r>
          </a:p>
        </p:txBody>
      </p:sp>
      <p:sp>
        <p:nvSpPr>
          <p:cNvPr id="8" name="TextovéPole 7"/>
          <p:cNvSpPr txBox="1"/>
          <p:nvPr/>
        </p:nvSpPr>
        <p:spPr>
          <a:xfrm>
            <a:off x="3043672" y="5304633"/>
            <a:ext cx="7776864" cy="769441"/>
          </a:xfrm>
          <a:prstGeom prst="rect">
            <a:avLst/>
          </a:prstGeom>
          <a:noFill/>
        </p:spPr>
        <p:txBody>
          <a:bodyPr wrap="square" rtlCol="0">
            <a:spAutoFit/>
          </a:bodyPr>
          <a:lstStyle/>
          <a:p>
            <a:pPr algn="ctr"/>
            <a:r>
              <a:rPr lang="cs-CZ" sz="2400" b="1" dirty="0">
                <a:solidFill>
                  <a:schemeClr val="tx1">
                    <a:lumMod val="65000"/>
                    <a:lumOff val="35000"/>
                  </a:schemeClr>
                </a:solidFill>
              </a:rPr>
              <a:t>Financování, řízení a sledování </a:t>
            </a:r>
          </a:p>
          <a:p>
            <a:pPr algn="ctr"/>
            <a:r>
              <a:rPr lang="cs-CZ" sz="2000" dirty="0">
                <a:solidFill>
                  <a:srgbClr val="FF0000"/>
                </a:solidFill>
              </a:rPr>
              <a:t>Nařízení EU č. 1306/2013</a:t>
            </a:r>
          </a:p>
        </p:txBody>
      </p:sp>
      <p:sp>
        <p:nvSpPr>
          <p:cNvPr id="10" name="Ovál 9">
            <a:extLst>
              <a:ext uri="{FF2B5EF4-FFF2-40B4-BE49-F238E27FC236}">
                <a16:creationId xmlns:a16="http://schemas.microsoft.com/office/drawing/2014/main" id="{7D39F563-BF19-4F4F-B7A6-FB3B0DDD30BC}"/>
              </a:ext>
            </a:extLst>
          </p:cNvPr>
          <p:cNvSpPr/>
          <p:nvPr/>
        </p:nvSpPr>
        <p:spPr>
          <a:xfrm>
            <a:off x="33671" y="1839478"/>
            <a:ext cx="4979694" cy="29951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vál 10">
            <a:extLst>
              <a:ext uri="{FF2B5EF4-FFF2-40B4-BE49-F238E27FC236}">
                <a16:creationId xmlns:a16="http://schemas.microsoft.com/office/drawing/2014/main" id="{B0423B92-6A10-4756-83EE-7357A943E262}"/>
              </a:ext>
            </a:extLst>
          </p:cNvPr>
          <p:cNvSpPr/>
          <p:nvPr/>
        </p:nvSpPr>
        <p:spPr>
          <a:xfrm>
            <a:off x="4249918" y="2007278"/>
            <a:ext cx="4769962" cy="26947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523325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9100"/>
            <a:ext cx="8596668" cy="838200"/>
          </a:xfrm>
        </p:spPr>
        <p:txBody>
          <a:bodyPr>
            <a:normAutofit/>
          </a:bodyPr>
          <a:lstStyle/>
          <a:p>
            <a:pPr algn="ctr"/>
            <a:r>
              <a:rPr lang="cs-CZ" sz="2800" dirty="0">
                <a:solidFill>
                  <a:srgbClr val="FF0000"/>
                </a:solidFill>
              </a:rPr>
              <a:t>Financování, řízení a sledování </a:t>
            </a:r>
            <a:r>
              <a:rPr lang="cs-CZ" sz="2800" dirty="0" smtClean="0">
                <a:solidFill>
                  <a:srgbClr val="FF0000"/>
                </a:solidFill>
              </a:rPr>
              <a:t>SZP  </a:t>
            </a:r>
            <a:endParaRPr lang="cs-CZ" sz="2800" dirty="0">
              <a:solidFill>
                <a:srgbClr val="FF0000"/>
              </a:solidFill>
            </a:endParaRPr>
          </a:p>
        </p:txBody>
      </p:sp>
      <p:sp>
        <p:nvSpPr>
          <p:cNvPr id="7" name="Zástupný symbol pro obsah 6"/>
          <p:cNvSpPr>
            <a:spLocks noGrp="1"/>
          </p:cNvSpPr>
          <p:nvPr>
            <p:ph idx="1"/>
          </p:nvPr>
        </p:nvSpPr>
        <p:spPr>
          <a:xfrm>
            <a:off x="677334" y="1079500"/>
            <a:ext cx="9876366" cy="5664200"/>
          </a:xfrm>
        </p:spPr>
        <p:txBody>
          <a:bodyPr>
            <a:normAutofit fontScale="85000" lnSpcReduction="20000"/>
          </a:bodyPr>
          <a:lstStyle/>
          <a:p>
            <a:pPr>
              <a:lnSpc>
                <a:spcPct val="120000"/>
              </a:lnSpc>
            </a:pPr>
            <a:r>
              <a:rPr lang="cs-CZ" b="1" dirty="0"/>
              <a:t>Fondy pro financování zemědělských výdajů</a:t>
            </a:r>
          </a:p>
          <a:p>
            <a:pPr lvl="1">
              <a:lnSpc>
                <a:spcPct val="120000"/>
              </a:lnSpc>
            </a:pPr>
            <a:r>
              <a:rPr lang="cs-CZ" b="1" dirty="0">
                <a:solidFill>
                  <a:srgbClr val="0070C0"/>
                </a:solidFill>
              </a:rPr>
              <a:t>Evropský zemědělský záruční fond (EZZF)</a:t>
            </a:r>
          </a:p>
          <a:p>
            <a:pPr lvl="3">
              <a:lnSpc>
                <a:spcPct val="120000"/>
              </a:lnSpc>
            </a:pPr>
            <a:r>
              <a:rPr lang="cs-CZ" dirty="0"/>
              <a:t>Opatření pro regulaci nebo podporu zemědělských trhů</a:t>
            </a:r>
          </a:p>
          <a:p>
            <a:pPr lvl="3">
              <a:lnSpc>
                <a:spcPct val="120000"/>
              </a:lnSpc>
            </a:pPr>
            <a:r>
              <a:rPr lang="cs-CZ" dirty="0"/>
              <a:t>Přímé platby zemědělcům</a:t>
            </a:r>
          </a:p>
          <a:p>
            <a:pPr lvl="3">
              <a:lnSpc>
                <a:spcPct val="120000"/>
              </a:lnSpc>
            </a:pPr>
            <a:r>
              <a:rPr lang="cs-CZ" dirty="0"/>
              <a:t>Další výdaje</a:t>
            </a:r>
          </a:p>
          <a:p>
            <a:pPr lvl="2">
              <a:lnSpc>
                <a:spcPct val="120000"/>
              </a:lnSpc>
            </a:pPr>
            <a:r>
              <a:rPr lang="cs-CZ" dirty="0"/>
              <a:t>Rozpočtový strop a rozpočtová kázeň</a:t>
            </a:r>
          </a:p>
          <a:p>
            <a:pPr lvl="3">
              <a:lnSpc>
                <a:spcPct val="120000"/>
              </a:lnSpc>
            </a:pPr>
            <a:r>
              <a:rPr lang="cs-CZ" dirty="0"/>
              <a:t>Rezerva pro případ krizí v odvětví zemědělství</a:t>
            </a:r>
          </a:p>
          <a:p>
            <a:pPr lvl="1">
              <a:lnSpc>
                <a:spcPct val="120000"/>
              </a:lnSpc>
            </a:pPr>
            <a:r>
              <a:rPr lang="cs-CZ" b="1" dirty="0" smtClean="0">
                <a:solidFill>
                  <a:srgbClr val="0070C0"/>
                </a:solidFill>
              </a:rPr>
              <a:t>Evropský </a:t>
            </a:r>
            <a:r>
              <a:rPr lang="cs-CZ" b="1" dirty="0">
                <a:solidFill>
                  <a:srgbClr val="0070C0"/>
                </a:solidFill>
              </a:rPr>
              <a:t>zemědělský fond pro rozvoj venkova (EZFRV)</a:t>
            </a:r>
          </a:p>
          <a:p>
            <a:pPr lvl="3">
              <a:lnSpc>
                <a:spcPct val="120000"/>
              </a:lnSpc>
            </a:pPr>
            <a:r>
              <a:rPr lang="cs-CZ" dirty="0"/>
              <a:t>Sdílené financování</a:t>
            </a:r>
          </a:p>
          <a:p>
            <a:pPr lvl="3">
              <a:lnSpc>
                <a:spcPct val="120000"/>
              </a:lnSpc>
            </a:pPr>
            <a:r>
              <a:rPr lang="cs-CZ" dirty="0"/>
              <a:t>Platby pro programy rozvoje venkova </a:t>
            </a:r>
          </a:p>
          <a:p>
            <a:pPr>
              <a:lnSpc>
                <a:spcPct val="120000"/>
              </a:lnSpc>
            </a:pPr>
            <a:r>
              <a:rPr lang="cs-CZ" b="1" dirty="0">
                <a:effectLst>
                  <a:outerShdw blurRad="38100" dist="38100" dir="2700000" algn="tl">
                    <a:srgbClr val="000000">
                      <a:alpha val="43137"/>
                    </a:srgbClr>
                  </a:outerShdw>
                </a:effectLst>
              </a:rPr>
              <a:t>Platební agentury</a:t>
            </a:r>
          </a:p>
          <a:p>
            <a:pPr lvl="1">
              <a:lnSpc>
                <a:spcPct val="120000"/>
              </a:lnSpc>
            </a:pPr>
            <a:r>
              <a:rPr lang="cs-CZ" dirty="0"/>
              <a:t>Subjekty členských států pověřené řízením a kontrolou </a:t>
            </a:r>
            <a:r>
              <a:rPr lang="cs-CZ" dirty="0" smtClean="0"/>
              <a:t>výdajů – nutnost akreditace </a:t>
            </a:r>
            <a:endParaRPr lang="cs-CZ" dirty="0"/>
          </a:p>
          <a:p>
            <a:pPr lvl="1">
              <a:lnSpc>
                <a:spcPct val="120000"/>
              </a:lnSpc>
            </a:pPr>
            <a:r>
              <a:rPr lang="cs-CZ" dirty="0" smtClean="0"/>
              <a:t>Výdaje </a:t>
            </a:r>
            <a:r>
              <a:rPr lang="cs-CZ" dirty="0"/>
              <a:t>mohou být financovány Unií, pouze pokud je uskutečnily akreditované platební </a:t>
            </a:r>
            <a:r>
              <a:rPr lang="cs-CZ" dirty="0" smtClean="0"/>
              <a:t>agentury</a:t>
            </a:r>
            <a:endParaRPr lang="cs-CZ" dirty="0"/>
          </a:p>
          <a:p>
            <a:pPr>
              <a:lnSpc>
                <a:spcPct val="120000"/>
              </a:lnSpc>
            </a:pPr>
            <a:r>
              <a:rPr lang="cs-CZ" b="1" dirty="0">
                <a:effectLst>
                  <a:outerShdw blurRad="38100" dist="38100" dir="2700000" algn="tl">
                    <a:srgbClr val="000000">
                      <a:alpha val="43137"/>
                    </a:srgbClr>
                  </a:outerShdw>
                </a:effectLst>
              </a:rPr>
              <a:t>Zemědělský poradenský systém </a:t>
            </a:r>
          </a:p>
          <a:p>
            <a:pPr lvl="1">
              <a:lnSpc>
                <a:spcPct val="120000"/>
              </a:lnSpc>
            </a:pPr>
            <a:r>
              <a:rPr lang="cs-CZ" dirty="0"/>
              <a:t>Poskytování poradenství zemědělcům v oblasti podmínek obhospodařování půdy a řízení zemědělských podniků</a:t>
            </a:r>
          </a:p>
          <a:p>
            <a:pPr>
              <a:lnSpc>
                <a:spcPct val="120000"/>
              </a:lnSpc>
            </a:pPr>
            <a:r>
              <a:rPr lang="cs-CZ" b="1" dirty="0">
                <a:effectLst>
                  <a:outerShdw blurRad="38100" dist="38100" dir="2700000" algn="tl">
                    <a:srgbClr val="000000">
                      <a:alpha val="43137"/>
                    </a:srgbClr>
                  </a:outerShdw>
                </a:effectLst>
              </a:rPr>
              <a:t>Kontrolní systémy</a:t>
            </a:r>
          </a:p>
          <a:p>
            <a:pPr lvl="1">
              <a:lnSpc>
                <a:spcPct val="120000"/>
              </a:lnSpc>
            </a:pPr>
            <a:r>
              <a:rPr lang="cs-CZ" dirty="0"/>
              <a:t>Integrovaný administrativní a kontrolní systém</a:t>
            </a:r>
          </a:p>
          <a:p>
            <a:endParaRPr lang="cs-CZ" dirty="0"/>
          </a:p>
        </p:txBody>
      </p:sp>
    </p:spTree>
    <p:extLst>
      <p:ext uri="{BB962C8B-B14F-4D97-AF65-F5344CB8AC3E}">
        <p14:creationId xmlns:p14="http://schemas.microsoft.com/office/powerpoint/2010/main" val="1379107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solidFill>
                  <a:srgbClr val="FF0000"/>
                </a:solidFill>
              </a:rPr>
              <a:t>Přímé platby </a:t>
            </a:r>
            <a:endParaRPr lang="cs-CZ" dirty="0">
              <a:solidFill>
                <a:srgbClr val="FF0000"/>
              </a:solidFill>
            </a:endParaRPr>
          </a:p>
        </p:txBody>
      </p:sp>
      <p:sp>
        <p:nvSpPr>
          <p:cNvPr id="3" name="Zástupný symbol pro obsah 2"/>
          <p:cNvSpPr>
            <a:spLocks noGrp="1"/>
          </p:cNvSpPr>
          <p:nvPr>
            <p:ph idx="1"/>
          </p:nvPr>
        </p:nvSpPr>
        <p:spPr>
          <a:xfrm>
            <a:off x="677334" y="1371600"/>
            <a:ext cx="8596668" cy="5257801"/>
          </a:xfrm>
        </p:spPr>
        <p:txBody>
          <a:bodyPr>
            <a:normAutofit/>
          </a:bodyPr>
          <a:lstStyle/>
          <a:p>
            <a:r>
              <a:rPr lang="cs-CZ" sz="2400" dirty="0"/>
              <a:t>Vícesložkový/multifunkční systém </a:t>
            </a:r>
          </a:p>
          <a:p>
            <a:pPr lvl="1"/>
            <a:r>
              <a:rPr lang="cs-CZ" sz="2400" b="1" dirty="0">
                <a:effectLst>
                  <a:outerShdw blurRad="38100" dist="38100" dir="2700000" algn="tl">
                    <a:srgbClr val="000000">
                      <a:alpha val="43137"/>
                    </a:srgbClr>
                  </a:outerShdw>
                </a:effectLst>
              </a:rPr>
              <a:t>Přímá platba </a:t>
            </a:r>
            <a:r>
              <a:rPr lang="cs-CZ" dirty="0"/>
              <a:t>(až 70 %)</a:t>
            </a:r>
          </a:p>
          <a:p>
            <a:pPr lvl="2"/>
            <a:r>
              <a:rPr lang="cs-CZ" sz="1800" dirty="0"/>
              <a:t>Základní platba</a:t>
            </a:r>
          </a:p>
          <a:p>
            <a:pPr lvl="2"/>
            <a:r>
              <a:rPr lang="cs-CZ" sz="1800" dirty="0" smtClean="0"/>
              <a:t>Jednotná </a:t>
            </a:r>
            <a:r>
              <a:rPr lang="cs-CZ" sz="1800" dirty="0"/>
              <a:t>platba na plochu (do roku </a:t>
            </a:r>
            <a:r>
              <a:rPr lang="cs-CZ" sz="1800" dirty="0" smtClean="0"/>
              <a:t>2020-2022)</a:t>
            </a:r>
            <a:endParaRPr lang="cs-CZ" sz="1800" dirty="0"/>
          </a:p>
          <a:p>
            <a:pPr lvl="1"/>
            <a:r>
              <a:rPr lang="cs-CZ" sz="2400" b="1" dirty="0" smtClean="0">
                <a:effectLst>
                  <a:outerShdw blurRad="38100" dist="38100" dir="2700000" algn="tl">
                    <a:srgbClr val="000000">
                      <a:alpha val="43137"/>
                    </a:srgbClr>
                  </a:outerShdw>
                </a:effectLst>
              </a:rPr>
              <a:t>„</a:t>
            </a:r>
            <a:r>
              <a:rPr lang="cs-CZ" sz="2400" b="1" dirty="0">
                <a:effectLst>
                  <a:outerShdw blurRad="38100" dist="38100" dir="2700000" algn="tl">
                    <a:srgbClr val="000000">
                      <a:alpha val="43137"/>
                    </a:srgbClr>
                  </a:outerShdw>
                </a:effectLst>
              </a:rPr>
              <a:t>Zelená“ platba, tzv. </a:t>
            </a:r>
            <a:r>
              <a:rPr lang="cs-CZ" sz="2400" b="1" dirty="0" err="1">
                <a:effectLst>
                  <a:outerShdw blurRad="38100" dist="38100" dir="2700000" algn="tl">
                    <a:srgbClr val="000000">
                      <a:alpha val="43137"/>
                    </a:srgbClr>
                  </a:outerShdw>
                </a:effectLst>
              </a:rPr>
              <a:t>Greening</a:t>
            </a:r>
            <a:r>
              <a:rPr lang="cs-CZ" sz="2400" b="1" dirty="0">
                <a:effectLst>
                  <a:outerShdw blurRad="38100" dist="38100" dir="2700000" algn="tl">
                    <a:srgbClr val="000000">
                      <a:alpha val="43137"/>
                    </a:srgbClr>
                  </a:outerShdw>
                </a:effectLst>
              </a:rPr>
              <a:t> </a:t>
            </a:r>
            <a:r>
              <a:rPr lang="cs-CZ" dirty="0"/>
              <a:t>(30 %)</a:t>
            </a:r>
            <a:endParaRPr lang="cs-CZ" sz="2000" dirty="0"/>
          </a:p>
          <a:p>
            <a:pPr lvl="2"/>
            <a:r>
              <a:rPr lang="cs-CZ" sz="1800" dirty="0"/>
              <a:t>Platba na zemědělské postupy příznivé pro klima a životní prostředí</a:t>
            </a:r>
          </a:p>
          <a:p>
            <a:pPr lvl="3"/>
            <a:r>
              <a:rPr lang="cs-CZ" sz="1600" dirty="0"/>
              <a:t>diverzifikace plodin</a:t>
            </a:r>
          </a:p>
          <a:p>
            <a:pPr lvl="3"/>
            <a:r>
              <a:rPr lang="cs-CZ" sz="1600" dirty="0"/>
              <a:t>zachování stávajících trvalých travních porostů</a:t>
            </a:r>
          </a:p>
          <a:p>
            <a:pPr lvl="3"/>
            <a:r>
              <a:rPr lang="cs-CZ" sz="1600" dirty="0"/>
              <a:t>vyhrazení plochy využívané v ekologickém zájmu v rámci zemědělských ploch</a:t>
            </a:r>
          </a:p>
          <a:p>
            <a:pPr lvl="1"/>
            <a:r>
              <a:rPr lang="cs-CZ" sz="2400" b="1" dirty="0">
                <a:effectLst>
                  <a:outerShdw blurRad="38100" dist="38100" dir="2700000" algn="tl">
                    <a:srgbClr val="000000">
                      <a:alpha val="43137"/>
                    </a:srgbClr>
                  </a:outerShdw>
                </a:effectLst>
              </a:rPr>
              <a:t>Platba pro mladé </a:t>
            </a:r>
            <a:r>
              <a:rPr lang="cs-CZ" sz="2400" b="1" dirty="0" smtClean="0">
                <a:effectLst>
                  <a:outerShdw blurRad="38100" dist="38100" dir="2700000" algn="tl">
                    <a:srgbClr val="000000">
                      <a:alpha val="43137"/>
                    </a:srgbClr>
                  </a:outerShdw>
                </a:effectLst>
              </a:rPr>
              <a:t>zemědělce</a:t>
            </a:r>
            <a:endParaRPr lang="cs-CZ"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0455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95300"/>
            <a:ext cx="8596668" cy="1435100"/>
          </a:xfrm>
        </p:spPr>
        <p:txBody>
          <a:bodyPr/>
          <a:lstStyle/>
          <a:p>
            <a:pPr algn="ctr"/>
            <a:r>
              <a:rPr lang="cs-CZ" b="1" dirty="0" smtClean="0">
                <a:solidFill>
                  <a:srgbClr val="FF0000"/>
                </a:solidFill>
                <a:effectLst>
                  <a:outerShdw blurRad="38100" dist="38100" dir="2700000" algn="tl">
                    <a:srgbClr val="000000">
                      <a:alpha val="43137"/>
                    </a:srgbClr>
                  </a:outerShdw>
                </a:effectLst>
              </a:rPr>
              <a:t>Politika rozvoje venkova </a:t>
            </a:r>
            <a:endParaRPr lang="cs-CZ" b="1" dirty="0">
              <a:solidFill>
                <a:srgbClr val="FF000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381000" y="1314450"/>
            <a:ext cx="9582150" cy="5391149"/>
          </a:xfrm>
        </p:spPr>
        <p:txBody>
          <a:bodyPr>
            <a:normAutofit fontScale="85000" lnSpcReduction="10000"/>
          </a:bodyPr>
          <a:lstStyle/>
          <a:p>
            <a:pPr marL="0" indent="0">
              <a:buNone/>
            </a:pPr>
            <a:r>
              <a:rPr lang="cs-CZ" dirty="0" smtClean="0"/>
              <a:t>II</a:t>
            </a:r>
            <a:r>
              <a:rPr lang="cs-CZ" dirty="0"/>
              <a:t>. pilíř </a:t>
            </a:r>
            <a:r>
              <a:rPr lang="cs-CZ" dirty="0" smtClean="0"/>
              <a:t>společné zemědělské politiky </a:t>
            </a:r>
            <a:endParaRPr lang="cs-CZ" dirty="0"/>
          </a:p>
          <a:p>
            <a:r>
              <a:rPr lang="cs-CZ" dirty="0"/>
              <a:t>Podpora multifunkčního zemědělství a produkce veřejných statků</a:t>
            </a:r>
          </a:p>
          <a:p>
            <a:r>
              <a:rPr lang="cs-CZ" dirty="0"/>
              <a:t>Evropský zemědělský fond pro rozvoj venkova</a:t>
            </a:r>
          </a:p>
          <a:p>
            <a:pPr lvl="1"/>
            <a:r>
              <a:rPr lang="cs-CZ" dirty="0"/>
              <a:t>Od 1. 1. 2014 součást Evropských strukturálních a investičních </a:t>
            </a:r>
            <a:r>
              <a:rPr lang="cs-CZ" dirty="0" smtClean="0"/>
              <a:t>fondů</a:t>
            </a:r>
          </a:p>
          <a:p>
            <a:pPr lvl="1"/>
            <a:endParaRPr lang="cs-CZ" dirty="0" smtClean="0"/>
          </a:p>
          <a:p>
            <a:r>
              <a:rPr lang="cs-CZ" b="1" dirty="0">
                <a:effectLst>
                  <a:outerShdw blurRad="38100" dist="38100" dir="2700000" algn="tl">
                    <a:srgbClr val="000000">
                      <a:alpha val="43137"/>
                    </a:srgbClr>
                  </a:outerShdw>
                </a:effectLst>
              </a:rPr>
              <a:t>Obecné cíle</a:t>
            </a:r>
          </a:p>
          <a:p>
            <a:pPr lvl="1">
              <a:lnSpc>
                <a:spcPct val="120000"/>
              </a:lnSpc>
            </a:pPr>
            <a:r>
              <a:rPr lang="cs-CZ" dirty="0"/>
              <a:t>Přispění ke konkurenceschopnosti zemědělství, udržitelnému řízení přírodních zdrojů, k opatřením v oblasti klimatu a k vyváženému územnímu rozvoji venkovských oblastí</a:t>
            </a:r>
          </a:p>
          <a:p>
            <a:r>
              <a:rPr lang="cs-CZ" b="1" dirty="0">
                <a:effectLst>
                  <a:outerShdw blurRad="38100" dist="38100" dir="2700000" algn="tl">
                    <a:srgbClr val="000000">
                      <a:alpha val="43137"/>
                    </a:srgbClr>
                  </a:outerShdw>
                </a:effectLst>
              </a:rPr>
              <a:t>Priority</a:t>
            </a:r>
          </a:p>
          <a:p>
            <a:pPr lvl="1"/>
            <a:r>
              <a:rPr lang="cs-CZ" dirty="0"/>
              <a:t>Podpora </a:t>
            </a:r>
            <a:r>
              <a:rPr lang="cs-CZ" b="1" dirty="0"/>
              <a:t>předávání znalostí a inovací</a:t>
            </a:r>
          </a:p>
          <a:p>
            <a:pPr lvl="1"/>
            <a:r>
              <a:rPr lang="cs-CZ" dirty="0"/>
              <a:t>Zvýšení životaschopnosti zemědělských podniků a </a:t>
            </a:r>
            <a:r>
              <a:rPr lang="cs-CZ" b="1" dirty="0"/>
              <a:t>konkurenceschopnosti</a:t>
            </a:r>
            <a:r>
              <a:rPr lang="cs-CZ" dirty="0"/>
              <a:t> všech druhů </a:t>
            </a:r>
            <a:r>
              <a:rPr lang="cs-CZ" b="1" dirty="0"/>
              <a:t>zemědělské činnosti </a:t>
            </a:r>
            <a:r>
              <a:rPr lang="cs-CZ" dirty="0"/>
              <a:t>ve všech regionech a podpora inovativních zemědělských technologií a </a:t>
            </a:r>
            <a:r>
              <a:rPr lang="cs-CZ" b="1" dirty="0"/>
              <a:t>udržitelného obhospodařování lesů</a:t>
            </a:r>
            <a:endParaRPr lang="cs-CZ" dirty="0"/>
          </a:p>
          <a:p>
            <a:pPr lvl="1"/>
            <a:r>
              <a:rPr lang="cs-CZ" b="1" dirty="0"/>
              <a:t>Podpora organizace potravinového řetězce</a:t>
            </a:r>
            <a:r>
              <a:rPr lang="cs-CZ" dirty="0"/>
              <a:t>, včetně zpracovávání zemědělských produktů a jejich uvádění na trh, dobrých životních podmínek zvířat a řízení rizik v zemědělství</a:t>
            </a:r>
          </a:p>
          <a:p>
            <a:pPr lvl="1"/>
            <a:r>
              <a:rPr lang="cs-CZ" b="1" dirty="0"/>
              <a:t>Obnova, zachování a zlepšení ekosystémů</a:t>
            </a:r>
            <a:endParaRPr lang="cs-CZ" dirty="0"/>
          </a:p>
          <a:p>
            <a:pPr lvl="1"/>
            <a:r>
              <a:rPr lang="cs-CZ" b="1" dirty="0"/>
              <a:t>Podpora účinného využívání zdrojů</a:t>
            </a:r>
            <a:r>
              <a:rPr lang="cs-CZ" dirty="0"/>
              <a:t> a podpora přechodu na nízkouhlíkovou ekonomiku</a:t>
            </a:r>
          </a:p>
          <a:p>
            <a:pPr lvl="1"/>
            <a:r>
              <a:rPr lang="cs-CZ" dirty="0"/>
              <a:t>Podpora </a:t>
            </a:r>
            <a:r>
              <a:rPr lang="cs-CZ" b="1" dirty="0"/>
              <a:t>sociálního začleňování, snižování chudoby a hospodářského rozvoje ve venkovských oblastech</a:t>
            </a:r>
            <a:endParaRPr lang="cs-CZ" dirty="0"/>
          </a:p>
          <a:p>
            <a:pPr lvl="1"/>
            <a:endParaRPr lang="cs-CZ" dirty="0"/>
          </a:p>
          <a:p>
            <a:endParaRPr lang="cs-CZ" dirty="0"/>
          </a:p>
        </p:txBody>
      </p:sp>
    </p:spTree>
    <p:extLst>
      <p:ext uri="{BB962C8B-B14F-4D97-AF65-F5344CB8AC3E}">
        <p14:creationId xmlns:p14="http://schemas.microsoft.com/office/powerpoint/2010/main" val="236827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solidFill>
                  <a:srgbClr val="FF0000"/>
                </a:solidFill>
              </a:rPr>
              <a:t>Program rozvoje venkova </a:t>
            </a:r>
            <a:endParaRPr lang="cs-CZ" dirty="0">
              <a:solidFill>
                <a:srgbClr val="FF0000"/>
              </a:solidFill>
            </a:endParaRPr>
          </a:p>
        </p:txBody>
      </p:sp>
      <p:sp>
        <p:nvSpPr>
          <p:cNvPr id="3" name="Zástupný symbol pro obsah 2"/>
          <p:cNvSpPr>
            <a:spLocks noGrp="1"/>
          </p:cNvSpPr>
          <p:nvPr>
            <p:ph idx="1"/>
          </p:nvPr>
        </p:nvSpPr>
        <p:spPr>
          <a:xfrm>
            <a:off x="677334" y="1625601"/>
            <a:ext cx="8596668" cy="4415762"/>
          </a:xfrm>
        </p:spPr>
        <p:txBody>
          <a:bodyPr>
            <a:normAutofit/>
          </a:bodyPr>
          <a:lstStyle/>
          <a:p>
            <a:r>
              <a:rPr lang="cs-CZ" sz="2800" dirty="0" smtClean="0"/>
              <a:t>Program rozvoje venkova na </a:t>
            </a:r>
            <a:r>
              <a:rPr lang="cs-CZ" sz="2800" dirty="0"/>
              <a:t>úrovni členského státu</a:t>
            </a:r>
          </a:p>
          <a:p>
            <a:pPr lvl="2"/>
            <a:r>
              <a:rPr lang="cs-CZ" sz="2000" dirty="0"/>
              <a:t>Kombinace nástrojů k dosažení obecných cílů na základě priorit</a:t>
            </a:r>
          </a:p>
          <a:p>
            <a:pPr lvl="2"/>
            <a:r>
              <a:rPr lang="cs-CZ" sz="2000" dirty="0"/>
              <a:t>Zjištění potřeb – stanovení cílů – volba opatření k dosažení cílů</a:t>
            </a:r>
          </a:p>
          <a:p>
            <a:pPr lvl="2"/>
            <a:r>
              <a:rPr lang="cs-CZ" sz="2000" dirty="0"/>
              <a:t>Stanovený rámcový obsah</a:t>
            </a:r>
          </a:p>
          <a:p>
            <a:pPr lvl="2"/>
            <a:r>
              <a:rPr lang="cs-CZ" sz="2000" dirty="0"/>
              <a:t>Schválení Komisí </a:t>
            </a:r>
            <a:endParaRPr lang="cs-CZ" sz="2000" dirty="0" smtClean="0"/>
          </a:p>
          <a:p>
            <a:pPr marL="914400" lvl="2" indent="0">
              <a:buNone/>
            </a:pPr>
            <a:endParaRPr lang="cs-CZ" sz="2000" dirty="0"/>
          </a:p>
          <a:p>
            <a:pPr lvl="1"/>
            <a:r>
              <a:rPr lang="cs-CZ" sz="2400" dirty="0"/>
              <a:t>Tematické podprogramy</a:t>
            </a:r>
          </a:p>
          <a:p>
            <a:pPr lvl="2"/>
            <a:r>
              <a:rPr lang="cs-CZ" sz="2000" dirty="0"/>
              <a:t>Zvláštní potřeby členských států</a:t>
            </a:r>
          </a:p>
          <a:p>
            <a:endParaRPr lang="cs-CZ" sz="2800" dirty="0"/>
          </a:p>
        </p:txBody>
      </p:sp>
    </p:spTree>
    <p:extLst>
      <p:ext uri="{BB962C8B-B14F-4D97-AF65-F5344CB8AC3E}">
        <p14:creationId xmlns:p14="http://schemas.microsoft.com/office/powerpoint/2010/main" val="1266112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Děkuji </a:t>
            </a:r>
            <a:r>
              <a:rPr lang="cs-CZ" dirty="0" smtClean="0">
                <a:sym typeface="Wingdings" panose="05000000000000000000" pitchFamily="2" charset="2"/>
              </a:rPr>
              <a:t> </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565031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chor="ctr"/>
          <a:lstStyle/>
          <a:p>
            <a:pPr algn="ctr"/>
            <a:r>
              <a:rPr lang="cs-CZ" b="1" dirty="0" smtClean="0">
                <a:solidFill>
                  <a:srgbClr val="FF0000"/>
                </a:solidFill>
                <a:effectLst>
                  <a:outerShdw blurRad="38100" dist="38100" dir="2700000" algn="tl">
                    <a:srgbClr val="000000">
                      <a:alpha val="43137"/>
                    </a:srgbClr>
                  </a:outerShdw>
                </a:effectLst>
              </a:rPr>
              <a:t>Evropský model zemědělství </a:t>
            </a:r>
            <a:endParaRPr lang="cs-CZ" b="1" dirty="0">
              <a:solidFill>
                <a:srgbClr val="FF000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normAutofit/>
          </a:bodyPr>
          <a:lstStyle/>
          <a:p>
            <a:r>
              <a:rPr lang="cs-CZ" sz="2400" dirty="0"/>
              <a:t>Multifunkční zemědělství, konkurenceschopné, šetrné k životnímu prostředí</a:t>
            </a:r>
          </a:p>
          <a:p>
            <a:pPr lvl="1"/>
            <a:r>
              <a:rPr lang="cs-CZ" sz="2000" dirty="0"/>
              <a:t>Komoditní i nekomoditní výstupy</a:t>
            </a:r>
          </a:p>
          <a:p>
            <a:r>
              <a:rPr lang="cs-CZ" sz="2400" dirty="0"/>
              <a:t>Zemědělství založené na malém a středním podnikání rodinného typu</a:t>
            </a:r>
          </a:p>
          <a:p>
            <a:r>
              <a:rPr lang="cs-CZ" sz="2400" dirty="0"/>
              <a:t>Provázání s rozvojem venkova</a:t>
            </a:r>
          </a:p>
          <a:p>
            <a:r>
              <a:rPr lang="cs-CZ" sz="2400" dirty="0"/>
              <a:t>Produkce kvalitních bezpečných potravin </a:t>
            </a:r>
          </a:p>
        </p:txBody>
      </p:sp>
    </p:spTree>
    <p:extLst>
      <p:ext uri="{BB962C8B-B14F-4D97-AF65-F5344CB8AC3E}">
        <p14:creationId xmlns:p14="http://schemas.microsoft.com/office/powerpoint/2010/main" val="3557308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139700"/>
            <a:ext cx="8596668" cy="914400"/>
          </a:xfrm>
        </p:spPr>
        <p:txBody>
          <a:bodyPr anchor="ctr"/>
          <a:lstStyle/>
          <a:p>
            <a:pPr algn="ctr"/>
            <a:r>
              <a:rPr lang="cs-CZ" b="1" dirty="0" smtClean="0">
                <a:solidFill>
                  <a:srgbClr val="FF0000"/>
                </a:solidFill>
                <a:effectLst>
                  <a:outerShdw blurRad="38100" dist="38100" dir="2700000" algn="tl">
                    <a:srgbClr val="000000">
                      <a:alpha val="43137"/>
                    </a:srgbClr>
                  </a:outerShdw>
                </a:effectLst>
              </a:rPr>
              <a:t>Faktory a vypracovávání politiky </a:t>
            </a:r>
            <a:endParaRPr lang="cs-CZ" b="1" dirty="0">
              <a:solidFill>
                <a:srgbClr val="FF000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44500" y="1168400"/>
            <a:ext cx="8829502" cy="5564909"/>
          </a:xfrm>
        </p:spPr>
        <p:txBody>
          <a:bodyPr>
            <a:normAutofit fontScale="85000" lnSpcReduction="10000"/>
          </a:bodyPr>
          <a:lstStyle/>
          <a:p>
            <a:pPr>
              <a:lnSpc>
                <a:spcPct val="120000"/>
              </a:lnSpc>
            </a:pPr>
            <a:r>
              <a:rPr lang="cs-CZ" dirty="0" smtClean="0"/>
              <a:t>Faktory ovlivňující politiku </a:t>
            </a:r>
          </a:p>
          <a:p>
            <a:pPr lvl="1">
              <a:lnSpc>
                <a:spcPct val="120000"/>
              </a:lnSpc>
            </a:pPr>
            <a:r>
              <a:rPr lang="cs-CZ" sz="1800" b="1" dirty="0" smtClean="0">
                <a:effectLst>
                  <a:outerShdw blurRad="38100" dist="38100" dir="2700000" algn="tl">
                    <a:srgbClr val="000000">
                      <a:alpha val="43137"/>
                    </a:srgbClr>
                  </a:outerShdw>
                </a:effectLst>
              </a:rPr>
              <a:t>Politicko-ekonomické</a:t>
            </a:r>
            <a:endParaRPr lang="cs-CZ" sz="1800" b="1" dirty="0">
              <a:effectLst>
                <a:outerShdw blurRad="38100" dist="38100" dir="2700000" algn="tl">
                  <a:srgbClr val="000000">
                    <a:alpha val="43137"/>
                  </a:srgbClr>
                </a:outerShdw>
              </a:effectLst>
            </a:endParaRPr>
          </a:p>
          <a:p>
            <a:pPr lvl="2">
              <a:lnSpc>
                <a:spcPct val="120000"/>
              </a:lnSpc>
            </a:pPr>
            <a:r>
              <a:rPr lang="cs-CZ" sz="1800" dirty="0"/>
              <a:t>Přebytky produkce a tržní </a:t>
            </a:r>
            <a:r>
              <a:rPr lang="cs-CZ" sz="1800" dirty="0" smtClean="0"/>
              <a:t>nerovnováha</a:t>
            </a:r>
            <a:endParaRPr lang="cs-CZ" sz="1800" dirty="0"/>
          </a:p>
          <a:p>
            <a:pPr lvl="1">
              <a:lnSpc>
                <a:spcPct val="120000"/>
              </a:lnSpc>
            </a:pPr>
            <a:r>
              <a:rPr lang="cs-CZ" sz="1800" b="1" dirty="0" err="1">
                <a:effectLst>
                  <a:outerShdw blurRad="38100" dist="38100" dir="2700000" algn="tl">
                    <a:srgbClr val="000000">
                      <a:alpha val="43137"/>
                    </a:srgbClr>
                  </a:outerShdw>
                </a:effectLst>
              </a:rPr>
              <a:t>Socio</a:t>
            </a:r>
            <a:r>
              <a:rPr lang="cs-CZ" sz="1800" b="1" dirty="0">
                <a:effectLst>
                  <a:outerShdw blurRad="38100" dist="38100" dir="2700000" algn="tl">
                    <a:srgbClr val="000000">
                      <a:alpha val="43137"/>
                    </a:srgbClr>
                  </a:outerShdw>
                </a:effectLst>
              </a:rPr>
              <a:t>-politické</a:t>
            </a:r>
          </a:p>
          <a:p>
            <a:pPr lvl="2">
              <a:lnSpc>
                <a:spcPct val="120000"/>
              </a:lnSpc>
            </a:pPr>
            <a:r>
              <a:rPr lang="cs-CZ" sz="1800" dirty="0"/>
              <a:t>Ochrana domácí výroby, lobbystické skupiny </a:t>
            </a:r>
          </a:p>
          <a:p>
            <a:pPr lvl="1">
              <a:lnSpc>
                <a:spcPct val="120000"/>
              </a:lnSpc>
            </a:pPr>
            <a:r>
              <a:rPr lang="cs-CZ" sz="1800" b="1" dirty="0" err="1">
                <a:effectLst>
                  <a:outerShdw blurRad="38100" dist="38100" dir="2700000" algn="tl">
                    <a:srgbClr val="000000">
                      <a:alpha val="43137"/>
                    </a:srgbClr>
                  </a:outerShdw>
                </a:effectLst>
              </a:rPr>
              <a:t>Socio</a:t>
            </a:r>
            <a:r>
              <a:rPr lang="cs-CZ" sz="1800" b="1" dirty="0">
                <a:effectLst>
                  <a:outerShdw blurRad="38100" dist="38100" dir="2700000" algn="tl">
                    <a:srgbClr val="000000">
                      <a:alpha val="43137"/>
                    </a:srgbClr>
                  </a:outerShdw>
                </a:effectLst>
              </a:rPr>
              <a:t>-ekonomické </a:t>
            </a:r>
          </a:p>
          <a:p>
            <a:pPr lvl="2">
              <a:lnSpc>
                <a:spcPct val="120000"/>
              </a:lnSpc>
            </a:pPr>
            <a:r>
              <a:rPr lang="cs-CZ" sz="1800" dirty="0"/>
              <a:t>Pokles počtu zemědělců a vylidňování venkova</a:t>
            </a:r>
          </a:p>
          <a:p>
            <a:pPr lvl="2">
              <a:lnSpc>
                <a:spcPct val="120000"/>
              </a:lnSpc>
            </a:pPr>
            <a:r>
              <a:rPr lang="cs-CZ" sz="1800" dirty="0"/>
              <a:t>Zvýšení cen zemědělských produktů pro </a:t>
            </a:r>
            <a:r>
              <a:rPr lang="cs-CZ" sz="1800" dirty="0" smtClean="0"/>
              <a:t>spotřebitele</a:t>
            </a:r>
            <a:endParaRPr lang="cs-CZ" sz="1800" dirty="0"/>
          </a:p>
          <a:p>
            <a:pPr>
              <a:lnSpc>
                <a:spcPct val="120000"/>
              </a:lnSpc>
            </a:pPr>
            <a:r>
              <a:rPr lang="cs-CZ" dirty="0"/>
              <a:t>Při vypracovávání </a:t>
            </a:r>
            <a:r>
              <a:rPr lang="cs-CZ" dirty="0" smtClean="0"/>
              <a:t>SZP a </a:t>
            </a:r>
            <a:r>
              <a:rPr lang="cs-CZ" dirty="0"/>
              <a:t>zvláštních metod, které může zahrnovat, se má přihlížet:</a:t>
            </a:r>
          </a:p>
          <a:p>
            <a:pPr lvl="1">
              <a:lnSpc>
                <a:spcPct val="120000"/>
              </a:lnSpc>
            </a:pPr>
            <a:r>
              <a:rPr lang="cs-CZ" sz="1800" dirty="0"/>
              <a:t>ke </a:t>
            </a:r>
            <a:r>
              <a:rPr lang="cs-CZ" sz="1800" b="1" dirty="0"/>
              <a:t>zvláštní povaze zemědělské činnosti</a:t>
            </a:r>
            <a:r>
              <a:rPr lang="cs-CZ" sz="1800" dirty="0"/>
              <a:t>, vyplývající ze sociální struktury v zemědělství a ze strukturálních a přírodních rozdílů mezi různými zemědělskými </a:t>
            </a:r>
            <a:r>
              <a:rPr lang="cs-CZ" sz="1800" dirty="0" smtClean="0"/>
              <a:t>oblastmi</a:t>
            </a:r>
            <a:endParaRPr lang="cs-CZ" sz="1800" dirty="0"/>
          </a:p>
          <a:p>
            <a:pPr lvl="1">
              <a:lnSpc>
                <a:spcPct val="120000"/>
              </a:lnSpc>
            </a:pPr>
            <a:r>
              <a:rPr lang="cs-CZ" sz="1800" dirty="0"/>
              <a:t>k nutnosti provádět vhodné úpravy postupně</a:t>
            </a:r>
          </a:p>
          <a:p>
            <a:pPr lvl="1">
              <a:lnSpc>
                <a:spcPct val="120000"/>
              </a:lnSpc>
            </a:pPr>
            <a:r>
              <a:rPr lang="cs-CZ" sz="1800" dirty="0"/>
              <a:t>ke skutečnosti, že v členských státech zemědělství představuje odvětví, které je těsně spjato s celým hospodářstvím.</a:t>
            </a:r>
          </a:p>
          <a:p>
            <a:pPr>
              <a:lnSpc>
                <a:spcPct val="120000"/>
              </a:lnSpc>
            </a:pPr>
            <a:r>
              <a:rPr lang="cs-CZ" dirty="0" smtClean="0"/>
              <a:t>Zohledňovány </a:t>
            </a:r>
            <a:r>
              <a:rPr lang="cs-CZ" b="1" dirty="0"/>
              <a:t>také požadavky environmentální politiky EU </a:t>
            </a:r>
          </a:p>
          <a:p>
            <a:endParaRPr lang="cs-CZ" dirty="0"/>
          </a:p>
        </p:txBody>
      </p:sp>
    </p:spTree>
    <p:extLst>
      <p:ext uri="{BB962C8B-B14F-4D97-AF65-F5344CB8AC3E}">
        <p14:creationId xmlns:p14="http://schemas.microsoft.com/office/powerpoint/2010/main" val="87790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190500"/>
            <a:ext cx="8596668" cy="1025236"/>
          </a:xfrm>
        </p:spPr>
        <p:txBody>
          <a:bodyPr anchor="ctr"/>
          <a:lstStyle/>
          <a:p>
            <a:pPr algn="ctr"/>
            <a:r>
              <a:rPr lang="cs-CZ" b="1" dirty="0">
                <a:solidFill>
                  <a:srgbClr val="FF0000"/>
                </a:solidFill>
                <a:effectLst>
                  <a:outerShdw blurRad="38100" dist="38100" dir="2700000" algn="tl">
                    <a:srgbClr val="000000">
                      <a:alpha val="43137"/>
                    </a:srgbClr>
                  </a:outerShdw>
                </a:effectLst>
              </a:rPr>
              <a:t>Právní základ</a:t>
            </a:r>
            <a:endParaRPr lang="cs-CZ" dirty="0"/>
          </a:p>
        </p:txBody>
      </p:sp>
      <p:sp>
        <p:nvSpPr>
          <p:cNvPr id="3" name="Zástupný symbol pro obsah 2"/>
          <p:cNvSpPr>
            <a:spLocks noGrp="1"/>
          </p:cNvSpPr>
          <p:nvPr>
            <p:ph idx="1"/>
          </p:nvPr>
        </p:nvSpPr>
        <p:spPr>
          <a:xfrm>
            <a:off x="677334" y="1330036"/>
            <a:ext cx="8596668" cy="5362864"/>
          </a:xfrm>
        </p:spPr>
        <p:txBody>
          <a:bodyPr>
            <a:normAutofit fontScale="92500" lnSpcReduction="10000"/>
          </a:bodyPr>
          <a:lstStyle/>
          <a:p>
            <a:pPr>
              <a:lnSpc>
                <a:spcPct val="120000"/>
              </a:lnSpc>
            </a:pPr>
            <a:r>
              <a:rPr lang="cs-CZ" dirty="0" smtClean="0"/>
              <a:t>Hlava </a:t>
            </a:r>
            <a:r>
              <a:rPr lang="cs-CZ" dirty="0"/>
              <a:t>III (čl. 38 - 44) Smlouvy o fungování EU</a:t>
            </a:r>
          </a:p>
          <a:p>
            <a:pPr lvl="1">
              <a:lnSpc>
                <a:spcPct val="120000"/>
              </a:lnSpc>
            </a:pPr>
            <a:r>
              <a:rPr lang="cs-CZ" dirty="0"/>
              <a:t>Sdílená pravomoc EU a členských států</a:t>
            </a:r>
          </a:p>
          <a:p>
            <a:pPr lvl="1">
              <a:lnSpc>
                <a:spcPct val="120000"/>
              </a:lnSpc>
            </a:pPr>
            <a:r>
              <a:rPr lang="cs-CZ" dirty="0"/>
              <a:t>Vnitřní trh se zemědělskými produkty</a:t>
            </a:r>
          </a:p>
          <a:p>
            <a:pPr>
              <a:lnSpc>
                <a:spcPct val="120000"/>
              </a:lnSpc>
            </a:pPr>
            <a:endParaRPr lang="cs-CZ" dirty="0" smtClean="0"/>
          </a:p>
          <a:p>
            <a:pPr>
              <a:lnSpc>
                <a:spcPct val="120000"/>
              </a:lnSpc>
            </a:pPr>
            <a:r>
              <a:rPr lang="cs-CZ" dirty="0" smtClean="0"/>
              <a:t>Čl. 38 Evropská unie </a:t>
            </a:r>
            <a:r>
              <a:rPr lang="cs-CZ" dirty="0"/>
              <a:t>vymezuje a provádí </a:t>
            </a:r>
            <a:r>
              <a:rPr lang="cs-CZ" b="1" dirty="0" smtClean="0">
                <a:effectLst>
                  <a:outerShdw blurRad="38100" dist="38100" dir="2700000" algn="tl">
                    <a:srgbClr val="000000">
                      <a:alpha val="43137"/>
                    </a:srgbClr>
                  </a:outerShdw>
                </a:effectLst>
              </a:rPr>
              <a:t>společnou zemědělskou politiku </a:t>
            </a:r>
            <a:r>
              <a:rPr lang="cs-CZ" dirty="0" smtClean="0"/>
              <a:t>a </a:t>
            </a:r>
            <a:r>
              <a:rPr lang="cs-CZ" b="1" dirty="0">
                <a:effectLst>
                  <a:outerShdw blurRad="38100" dist="38100" dir="2700000" algn="tl">
                    <a:srgbClr val="000000">
                      <a:alpha val="43137"/>
                    </a:srgbClr>
                  </a:outerShdw>
                </a:effectLst>
              </a:rPr>
              <a:t>společnou rybářskou </a:t>
            </a:r>
            <a:r>
              <a:rPr lang="cs-CZ" b="1" dirty="0" smtClean="0">
                <a:effectLst>
                  <a:outerShdw blurRad="38100" dist="38100" dir="2700000" algn="tl">
                    <a:srgbClr val="000000">
                      <a:alpha val="43137"/>
                    </a:srgbClr>
                  </a:outerShdw>
                </a:effectLst>
              </a:rPr>
              <a:t>politiku</a:t>
            </a:r>
            <a:endParaRPr lang="cs-CZ" dirty="0" smtClean="0"/>
          </a:p>
          <a:p>
            <a:pPr>
              <a:lnSpc>
                <a:spcPct val="120000"/>
              </a:lnSpc>
            </a:pPr>
            <a:r>
              <a:rPr lang="cs-CZ" dirty="0"/>
              <a:t>Vnitřní trh zahrnuje rovněž zemědělství, rybolov a obchod zemědělskými </a:t>
            </a:r>
            <a:r>
              <a:rPr lang="cs-CZ" dirty="0" smtClean="0"/>
              <a:t>produkty </a:t>
            </a:r>
            <a:endParaRPr lang="cs-CZ" dirty="0" smtClean="0"/>
          </a:p>
          <a:p>
            <a:pPr>
              <a:lnSpc>
                <a:spcPct val="120000"/>
              </a:lnSpc>
            </a:pPr>
            <a:r>
              <a:rPr lang="cs-CZ" b="1" dirty="0" smtClean="0">
                <a:effectLst>
                  <a:outerShdw blurRad="38100" dist="38100" dir="2700000" algn="tl">
                    <a:srgbClr val="000000">
                      <a:alpha val="43137"/>
                    </a:srgbClr>
                  </a:outerShdw>
                </a:effectLst>
              </a:rPr>
              <a:t>Zemědělskými produkty </a:t>
            </a:r>
            <a:r>
              <a:rPr lang="cs-CZ" dirty="0"/>
              <a:t>se rozumějí produkty rostlinné a živočišné výroby a rybolovu, jakož i výrobky po </a:t>
            </a:r>
            <a:r>
              <a:rPr lang="cs-CZ" dirty="0" smtClean="0"/>
              <a:t>prvotním zpracování</a:t>
            </a:r>
            <a:r>
              <a:rPr lang="cs-CZ" dirty="0"/>
              <a:t>, které mají s těmito produkty přímou </a:t>
            </a:r>
            <a:r>
              <a:rPr lang="cs-CZ" dirty="0" smtClean="0"/>
              <a:t>souvislost</a:t>
            </a:r>
            <a:endParaRPr lang="cs-CZ" dirty="0" smtClean="0"/>
          </a:p>
          <a:p>
            <a:pPr>
              <a:lnSpc>
                <a:spcPct val="120000"/>
              </a:lnSpc>
            </a:pPr>
            <a:r>
              <a:rPr lang="cs-CZ" dirty="0" smtClean="0"/>
              <a:t>Odkazy </a:t>
            </a:r>
            <a:r>
              <a:rPr lang="cs-CZ" dirty="0"/>
              <a:t>na společnou </a:t>
            </a:r>
            <a:r>
              <a:rPr lang="cs-CZ" dirty="0" smtClean="0"/>
              <a:t>zemědělskou politiku </a:t>
            </a:r>
            <a:r>
              <a:rPr lang="cs-CZ" dirty="0"/>
              <a:t>nebo na zemědělství a užívání výrazu „zemědělský“ se rovněž vztahují na rybolov, s </a:t>
            </a:r>
            <a:r>
              <a:rPr lang="cs-CZ" dirty="0" smtClean="0"/>
              <a:t>ohledem na </a:t>
            </a:r>
            <a:r>
              <a:rPr lang="cs-CZ" dirty="0"/>
              <a:t>zvláštní rysy tohoto </a:t>
            </a:r>
            <a:r>
              <a:rPr lang="cs-CZ" dirty="0" smtClean="0"/>
              <a:t>odvětví</a:t>
            </a:r>
            <a:endParaRPr lang="cs-CZ" dirty="0"/>
          </a:p>
          <a:p>
            <a:pPr>
              <a:lnSpc>
                <a:spcPct val="120000"/>
              </a:lnSpc>
            </a:pPr>
            <a:r>
              <a:rPr lang="cs-CZ" dirty="0" smtClean="0"/>
              <a:t> Fungování </a:t>
            </a:r>
            <a:r>
              <a:rPr lang="cs-CZ" dirty="0"/>
              <a:t>a rozvoj vnitřního trhu se zemědělskými produkty musí být doprovázeny </a:t>
            </a:r>
            <a:r>
              <a:rPr lang="cs-CZ" dirty="0" smtClean="0"/>
              <a:t>zavedením společné </a:t>
            </a:r>
            <a:r>
              <a:rPr lang="cs-CZ" dirty="0"/>
              <a:t>zemědělské </a:t>
            </a:r>
            <a:r>
              <a:rPr lang="cs-CZ" dirty="0" smtClean="0"/>
              <a:t>politiky</a:t>
            </a:r>
            <a:endParaRPr lang="cs-CZ" dirty="0"/>
          </a:p>
        </p:txBody>
      </p:sp>
    </p:spTree>
    <p:extLst>
      <p:ext uri="{BB962C8B-B14F-4D97-AF65-F5344CB8AC3E}">
        <p14:creationId xmlns:p14="http://schemas.microsoft.com/office/powerpoint/2010/main" val="1133255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304800"/>
            <a:ext cx="8596668" cy="1320800"/>
          </a:xfrm>
        </p:spPr>
        <p:txBody>
          <a:bodyPr anchor="ctr"/>
          <a:lstStyle/>
          <a:p>
            <a:pPr algn="ctr"/>
            <a:r>
              <a:rPr lang="cs-CZ" b="1" dirty="0" smtClean="0">
                <a:solidFill>
                  <a:srgbClr val="FF0000"/>
                </a:solidFill>
                <a:effectLst>
                  <a:outerShdw blurRad="38100" dist="38100" dir="2700000" algn="tl">
                    <a:srgbClr val="000000">
                      <a:alpha val="43137"/>
                    </a:srgbClr>
                  </a:outerShdw>
                </a:effectLst>
              </a:rPr>
              <a:t>Cíle společné zemědělské politiky </a:t>
            </a:r>
            <a:endParaRPr lang="cs-CZ" dirty="0"/>
          </a:p>
        </p:txBody>
      </p:sp>
      <p:sp>
        <p:nvSpPr>
          <p:cNvPr id="3" name="Zástupný symbol pro obsah 2"/>
          <p:cNvSpPr>
            <a:spLocks noGrp="1"/>
          </p:cNvSpPr>
          <p:nvPr>
            <p:ph idx="1"/>
          </p:nvPr>
        </p:nvSpPr>
        <p:spPr>
          <a:xfrm>
            <a:off x="677334" y="1766889"/>
            <a:ext cx="8596668" cy="4672011"/>
          </a:xfrm>
        </p:spPr>
        <p:txBody>
          <a:bodyPr>
            <a:noAutofit/>
          </a:bodyPr>
          <a:lstStyle/>
          <a:p>
            <a:r>
              <a:rPr lang="cs-CZ" sz="2000" dirty="0" smtClean="0"/>
              <a:t>Čl. 39 SFEU – rovnocenné, ale protikladné </a:t>
            </a:r>
          </a:p>
          <a:p>
            <a:pPr marL="0" indent="0">
              <a:buNone/>
            </a:pPr>
            <a:endParaRPr lang="cs-CZ" sz="2000" dirty="0" smtClean="0"/>
          </a:p>
          <a:p>
            <a:r>
              <a:rPr lang="cs-CZ" sz="2000" dirty="0"/>
              <a:t>a) </a:t>
            </a:r>
            <a:r>
              <a:rPr lang="cs-CZ" sz="2000" b="1" dirty="0">
                <a:effectLst>
                  <a:outerShdw blurRad="38100" dist="38100" dir="2700000" algn="tl">
                    <a:srgbClr val="000000">
                      <a:alpha val="43137"/>
                    </a:srgbClr>
                  </a:outerShdw>
                </a:effectLst>
              </a:rPr>
              <a:t>zvýšit produktivitu zemědělství </a:t>
            </a:r>
            <a:r>
              <a:rPr lang="cs-CZ" sz="2000" dirty="0"/>
              <a:t>podporou technického pokroku a zajišťováním </a:t>
            </a:r>
            <a:r>
              <a:rPr lang="cs-CZ" sz="2000" dirty="0" smtClean="0"/>
              <a:t>racionálního rozvoje </a:t>
            </a:r>
            <a:r>
              <a:rPr lang="cs-CZ" sz="2000" dirty="0"/>
              <a:t>zemědělské výroby a optimálního využití výrobních činitelů, zejména pracovní </a:t>
            </a:r>
            <a:r>
              <a:rPr lang="cs-CZ" sz="2000" dirty="0" smtClean="0"/>
              <a:t>síly</a:t>
            </a:r>
          </a:p>
          <a:p>
            <a:r>
              <a:rPr lang="cs-CZ" sz="2000" b="1" dirty="0">
                <a:effectLst>
                  <a:outerShdw blurRad="38100" dist="38100" dir="2700000" algn="tl">
                    <a:srgbClr val="000000">
                      <a:alpha val="43137"/>
                    </a:srgbClr>
                  </a:outerShdw>
                </a:effectLst>
              </a:rPr>
              <a:t>zajistit tak odpovídající životní úroveň zemědělského obyvatelstva</a:t>
            </a:r>
            <a:r>
              <a:rPr lang="cs-CZ" sz="2000" dirty="0"/>
              <a:t>, a to zejména zvýšením </a:t>
            </a:r>
            <a:r>
              <a:rPr lang="cs-CZ" sz="2000" dirty="0" smtClean="0"/>
              <a:t>individuálních příjmů </a:t>
            </a:r>
            <a:r>
              <a:rPr lang="cs-CZ" sz="2000" dirty="0"/>
              <a:t>osob zaměstnaných v </a:t>
            </a:r>
            <a:r>
              <a:rPr lang="cs-CZ" sz="2000" dirty="0" smtClean="0"/>
              <a:t>zemědělství</a:t>
            </a:r>
          </a:p>
          <a:p>
            <a:r>
              <a:rPr lang="cs-CZ" sz="2000" dirty="0"/>
              <a:t>stabilizovat </a:t>
            </a:r>
            <a:r>
              <a:rPr lang="cs-CZ" sz="2000" dirty="0" smtClean="0"/>
              <a:t>trhy</a:t>
            </a:r>
          </a:p>
          <a:p>
            <a:r>
              <a:rPr lang="cs-CZ" sz="2000" dirty="0"/>
              <a:t>zajistit plynulé </a:t>
            </a:r>
            <a:r>
              <a:rPr lang="cs-CZ" sz="2000" dirty="0" smtClean="0"/>
              <a:t>zásobování</a:t>
            </a:r>
          </a:p>
          <a:p>
            <a:r>
              <a:rPr lang="pl-PL" sz="2000" b="1" dirty="0">
                <a:effectLst>
                  <a:outerShdw blurRad="38100" dist="38100" dir="2700000" algn="tl">
                    <a:srgbClr val="000000">
                      <a:alpha val="43137"/>
                    </a:srgbClr>
                  </a:outerShdw>
                </a:effectLst>
              </a:rPr>
              <a:t>zajistit spotřebitelům dodávky za rozumné ceny</a:t>
            </a:r>
            <a:endParaRPr lang="cs-CZ"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639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solidFill>
                  <a:srgbClr val="FF0000"/>
                </a:solidFill>
                <a:effectLst>
                  <a:outerShdw blurRad="38100" dist="38100" dir="2700000" algn="tl">
                    <a:srgbClr val="000000">
                      <a:alpha val="43137"/>
                    </a:srgbClr>
                  </a:outerShdw>
                </a:effectLst>
              </a:rPr>
              <a:t>Case </a:t>
            </a:r>
            <a:r>
              <a:rPr lang="cs-CZ" dirty="0" err="1" smtClean="0">
                <a:solidFill>
                  <a:srgbClr val="FF0000"/>
                </a:solidFill>
                <a:effectLst>
                  <a:outerShdw blurRad="38100" dist="38100" dir="2700000" algn="tl">
                    <a:srgbClr val="000000">
                      <a:alpha val="43137"/>
                    </a:srgbClr>
                  </a:outerShdw>
                </a:effectLst>
              </a:rPr>
              <a:t>law</a:t>
            </a:r>
            <a:r>
              <a:rPr lang="cs-CZ" dirty="0" smtClean="0">
                <a:solidFill>
                  <a:srgbClr val="FF0000"/>
                </a:solidFill>
                <a:effectLst>
                  <a:outerShdw blurRad="38100" dist="38100" dir="2700000" algn="tl">
                    <a:srgbClr val="000000">
                      <a:alpha val="43137"/>
                    </a:srgbClr>
                  </a:outerShdw>
                </a:effectLst>
              </a:rPr>
              <a:t> 5/67 </a:t>
            </a:r>
            <a:r>
              <a:rPr lang="cs-CZ" dirty="0">
                <a:solidFill>
                  <a:srgbClr val="FF0000"/>
                </a:solidFill>
                <a:effectLst>
                  <a:outerShdw blurRad="38100" dist="38100" dir="2700000" algn="tl">
                    <a:srgbClr val="000000">
                      <a:alpha val="43137"/>
                    </a:srgbClr>
                  </a:outerShdw>
                </a:effectLst>
              </a:rPr>
              <a:t>a 5/73</a:t>
            </a:r>
          </a:p>
        </p:txBody>
      </p:sp>
      <p:sp>
        <p:nvSpPr>
          <p:cNvPr id="3" name="Zástupný symbol pro obsah 2"/>
          <p:cNvSpPr>
            <a:spLocks noGrp="1"/>
          </p:cNvSpPr>
          <p:nvPr>
            <p:ph idx="1"/>
          </p:nvPr>
        </p:nvSpPr>
        <p:spPr>
          <a:xfrm>
            <a:off x="677334" y="1752601"/>
            <a:ext cx="8596668" cy="4288762"/>
          </a:xfrm>
        </p:spPr>
        <p:txBody>
          <a:bodyPr/>
          <a:lstStyle/>
          <a:p>
            <a:r>
              <a:rPr lang="en-US" i="1" dirty="0"/>
              <a:t>THE OBJECTIVES SET OUT IN ARTICLE 39 OF THE EEC TREATY, WHICH ARE INTENDED TO SAFEGUARD THE INTERESTS OF FARMERS AND CONSUMERS, MAY NOT ALL BE SIMULTANEOUSLY AND FULLY ATTAINED </a:t>
            </a:r>
            <a:endParaRPr lang="cs-CZ" i="1" dirty="0" smtClean="0"/>
          </a:p>
          <a:p>
            <a:pPr marL="0" indent="0">
              <a:buNone/>
            </a:pPr>
            <a:endParaRPr lang="en-US" i="1" dirty="0"/>
          </a:p>
          <a:p>
            <a:r>
              <a:rPr lang="en-US" i="1" dirty="0"/>
              <a:t>THE COMMUNITY INSTITUTIONS MUST HARMONIZE THE VARIOUS OBJECTIVES OF THE COMMON AGRICULTURAL POLICY WHICH, TAKEN SEPARATELY, APPEAR TO CONFLICT WITH ONE ANOTHER AND, WHERE NECESSARY, ALLOW TEMPORARY PRIORITY TO ONE OF THEM IN ACCORDANCE WITH THE DEMANDS OF THOSE ECONOMIC FACTORS OR CONDITIONS IN VIEW OF WHICH THEIR DECISIONS ARE </a:t>
            </a:r>
            <a:r>
              <a:rPr lang="en-US" i="1" dirty="0" smtClean="0"/>
              <a:t>MADE</a:t>
            </a:r>
            <a:endParaRPr lang="cs-CZ" i="1" dirty="0"/>
          </a:p>
          <a:p>
            <a:endParaRPr lang="cs-CZ" dirty="0"/>
          </a:p>
        </p:txBody>
      </p:sp>
    </p:spTree>
    <p:extLst>
      <p:ext uri="{BB962C8B-B14F-4D97-AF65-F5344CB8AC3E}">
        <p14:creationId xmlns:p14="http://schemas.microsoft.com/office/powerpoint/2010/main" val="259912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789709"/>
            <a:ext cx="8596668" cy="872836"/>
          </a:xfrm>
        </p:spPr>
        <p:txBody>
          <a:bodyPr>
            <a:normAutofit/>
          </a:bodyPr>
          <a:lstStyle/>
          <a:p>
            <a:r>
              <a:rPr lang="cs-CZ" sz="3200" dirty="0">
                <a:solidFill>
                  <a:srgbClr val="FF0000"/>
                </a:solidFill>
                <a:effectLst>
                  <a:outerShdw blurRad="38100" dist="38100" dir="2700000" algn="tl">
                    <a:srgbClr val="000000">
                      <a:alpha val="43137"/>
                    </a:srgbClr>
                  </a:outerShdw>
                </a:effectLst>
              </a:rPr>
              <a:t>Společná zemědělská politika </a:t>
            </a:r>
            <a:r>
              <a:rPr lang="cs-CZ" sz="3200" dirty="0" smtClean="0">
                <a:solidFill>
                  <a:srgbClr val="FF0000"/>
                </a:solidFill>
                <a:effectLst>
                  <a:outerShdw blurRad="38100" dist="38100" dir="2700000" algn="tl">
                    <a:srgbClr val="000000">
                      <a:alpha val="43137"/>
                    </a:srgbClr>
                  </a:outerShdw>
                </a:effectLst>
              </a:rPr>
              <a:t>od </a:t>
            </a:r>
            <a:r>
              <a:rPr lang="cs-CZ" sz="3200" dirty="0">
                <a:solidFill>
                  <a:srgbClr val="FF0000"/>
                </a:solidFill>
                <a:effectLst>
                  <a:outerShdw blurRad="38100" dist="38100" dir="2700000" algn="tl">
                    <a:srgbClr val="000000">
                      <a:alpha val="43137"/>
                    </a:srgbClr>
                  </a:outerShdw>
                </a:effectLst>
              </a:rPr>
              <a:t>roku 1962</a:t>
            </a:r>
          </a:p>
        </p:txBody>
      </p:sp>
      <p:sp>
        <p:nvSpPr>
          <p:cNvPr id="3" name="Zástupný symbol pro obsah 2"/>
          <p:cNvSpPr>
            <a:spLocks noGrp="1"/>
          </p:cNvSpPr>
          <p:nvPr>
            <p:ph sz="half" idx="1"/>
          </p:nvPr>
        </p:nvSpPr>
        <p:spPr>
          <a:xfrm>
            <a:off x="677334" y="1662544"/>
            <a:ext cx="4184035" cy="4776355"/>
          </a:xfrm>
        </p:spPr>
        <p:txBody>
          <a:bodyPr>
            <a:noAutofit/>
          </a:bodyPr>
          <a:lstStyle/>
          <a:p>
            <a:r>
              <a:rPr lang="cs-CZ" sz="2000" b="1" dirty="0"/>
              <a:t>Východiska</a:t>
            </a:r>
          </a:p>
          <a:p>
            <a:pPr lvl="1"/>
            <a:r>
              <a:rPr lang="cs-CZ" sz="1800" dirty="0"/>
              <a:t>Nízká úroveň samozásobení</a:t>
            </a:r>
          </a:p>
          <a:p>
            <a:pPr lvl="1"/>
            <a:r>
              <a:rPr lang="cs-CZ" sz="1800" dirty="0"/>
              <a:t>Množství malých rodinných farem</a:t>
            </a:r>
          </a:p>
          <a:p>
            <a:pPr lvl="1"/>
            <a:r>
              <a:rPr lang="cs-CZ" sz="1800" dirty="0"/>
              <a:t>Nerozvinutá dopravní infrastruktura</a:t>
            </a:r>
          </a:p>
          <a:p>
            <a:pPr lvl="1"/>
            <a:r>
              <a:rPr lang="cs-CZ" sz="1800" dirty="0"/>
              <a:t>Absence záchranné sociální sítě </a:t>
            </a:r>
          </a:p>
          <a:p>
            <a:pPr lvl="1"/>
            <a:r>
              <a:rPr lang="cs-CZ" sz="1800" dirty="0"/>
              <a:t>Ekonomická nemožnost přímé finanční podpory</a:t>
            </a:r>
          </a:p>
          <a:p>
            <a:pPr lvl="1"/>
            <a:r>
              <a:rPr lang="cs-CZ" sz="1800" dirty="0"/>
              <a:t>Hlavní nástroj</a:t>
            </a:r>
          </a:p>
          <a:p>
            <a:pPr lvl="2"/>
            <a:r>
              <a:rPr lang="cs-CZ" sz="1600" dirty="0"/>
              <a:t>Společné cenové systémy a finanční režim</a:t>
            </a:r>
          </a:p>
          <a:p>
            <a:endParaRPr lang="cs-CZ" sz="2400" dirty="0"/>
          </a:p>
        </p:txBody>
      </p:sp>
      <p:sp>
        <p:nvSpPr>
          <p:cNvPr id="4" name="Zástupný symbol pro obsah 3"/>
          <p:cNvSpPr>
            <a:spLocks noGrp="1"/>
          </p:cNvSpPr>
          <p:nvPr>
            <p:ph sz="half" idx="2"/>
          </p:nvPr>
        </p:nvSpPr>
        <p:spPr>
          <a:xfrm>
            <a:off x="5089970" y="1662545"/>
            <a:ext cx="4184034" cy="4776354"/>
          </a:xfrm>
        </p:spPr>
        <p:txBody>
          <a:bodyPr/>
          <a:lstStyle/>
          <a:p>
            <a:r>
              <a:rPr lang="cs-CZ" sz="2400" b="1" dirty="0"/>
              <a:t>Důsledky</a:t>
            </a:r>
          </a:p>
          <a:p>
            <a:pPr lvl="1"/>
            <a:r>
              <a:rPr lang="cs-CZ" sz="2000" dirty="0"/>
              <a:t>Růst přebytků, zahlcení intervenčních skladů, rostoucí finanční náklady</a:t>
            </a:r>
          </a:p>
          <a:p>
            <a:pPr lvl="1"/>
            <a:r>
              <a:rPr lang="cs-CZ" sz="2000" dirty="0"/>
              <a:t>Intenzifikace zemědělství, nekonkurenceschopnost, nízká výkonnost</a:t>
            </a:r>
          </a:p>
          <a:p>
            <a:pPr lvl="1"/>
            <a:r>
              <a:rPr lang="cs-CZ" sz="2000" dirty="0"/>
              <a:t>Nespravedlivá a nerovnoměrná distribuce finanční podpory mezi zemědělce a členské státy</a:t>
            </a:r>
          </a:p>
          <a:p>
            <a:endParaRPr lang="cs-CZ" dirty="0"/>
          </a:p>
        </p:txBody>
      </p:sp>
    </p:spTree>
    <p:extLst>
      <p:ext uri="{BB962C8B-B14F-4D97-AF65-F5344CB8AC3E}">
        <p14:creationId xmlns:p14="http://schemas.microsoft.com/office/powerpoint/2010/main" val="3989420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88950"/>
            <a:ext cx="8596668" cy="958850"/>
          </a:xfrm>
        </p:spPr>
        <p:txBody>
          <a:bodyPr/>
          <a:lstStyle/>
          <a:p>
            <a:pPr algn="ctr"/>
            <a:r>
              <a:rPr lang="cs-CZ" dirty="0" smtClean="0">
                <a:solidFill>
                  <a:srgbClr val="FF0000"/>
                </a:solidFill>
              </a:rPr>
              <a:t>Reformy společné zemědělské politiky </a:t>
            </a:r>
            <a:endParaRPr lang="cs-CZ" dirty="0">
              <a:solidFill>
                <a:srgbClr val="FF0000"/>
              </a:solidFill>
            </a:endParaRPr>
          </a:p>
        </p:txBody>
      </p:sp>
      <p:sp>
        <p:nvSpPr>
          <p:cNvPr id="3" name="Zástupný symbol pro obsah 2"/>
          <p:cNvSpPr>
            <a:spLocks noGrp="1"/>
          </p:cNvSpPr>
          <p:nvPr>
            <p:ph idx="1"/>
          </p:nvPr>
        </p:nvSpPr>
        <p:spPr>
          <a:xfrm>
            <a:off x="677334" y="1447800"/>
            <a:ext cx="9330266" cy="5245100"/>
          </a:xfrm>
        </p:spPr>
        <p:txBody>
          <a:bodyPr>
            <a:normAutofit/>
          </a:bodyPr>
          <a:lstStyle/>
          <a:p>
            <a:r>
              <a:rPr lang="cs-CZ" dirty="0"/>
              <a:t>60. – 80. léta 20. století</a:t>
            </a:r>
          </a:p>
          <a:p>
            <a:pPr lvl="1"/>
            <a:r>
              <a:rPr lang="cs-CZ" sz="1800" b="1" dirty="0">
                <a:effectLst>
                  <a:outerShdw blurRad="38100" dist="38100" dir="2700000" algn="tl">
                    <a:srgbClr val="000000">
                      <a:alpha val="43137"/>
                    </a:srgbClr>
                  </a:outerShdw>
                </a:effectLst>
              </a:rPr>
              <a:t>„Oběť vlastního úspěchu“</a:t>
            </a:r>
          </a:p>
          <a:p>
            <a:pPr lvl="2"/>
            <a:r>
              <a:rPr lang="cs-CZ" dirty="0"/>
              <a:t>Krize nadvýroby „hory másla, jezera vína“</a:t>
            </a:r>
          </a:p>
          <a:p>
            <a:pPr lvl="2"/>
            <a:r>
              <a:rPr lang="cs-CZ" dirty="0"/>
              <a:t>Dumping na světových trzích, pokles světových cen, mezinárodní tlak</a:t>
            </a:r>
          </a:p>
          <a:p>
            <a:pPr lvl="1"/>
            <a:r>
              <a:rPr lang="cs-CZ" sz="1800" b="1" dirty="0" err="1">
                <a:effectLst>
                  <a:outerShdw blurRad="38100" dist="38100" dir="2700000" algn="tl">
                    <a:srgbClr val="000000">
                      <a:alpha val="43137"/>
                    </a:srgbClr>
                  </a:outerShdw>
                </a:effectLst>
              </a:rPr>
              <a:t>Mansholtův</a:t>
            </a:r>
            <a:r>
              <a:rPr lang="cs-CZ" sz="1800" b="1" dirty="0">
                <a:effectLst>
                  <a:outerShdw blurRad="38100" dist="38100" dir="2700000" algn="tl">
                    <a:srgbClr val="000000">
                      <a:alpha val="43137"/>
                    </a:srgbClr>
                  </a:outerShdw>
                </a:effectLst>
              </a:rPr>
              <a:t> plán (1968)</a:t>
            </a:r>
          </a:p>
          <a:p>
            <a:pPr lvl="2"/>
            <a:r>
              <a:rPr lang="cs-CZ" dirty="0"/>
              <a:t>Návrh podpory vzdání se zemědělské výroby, snížení cenové hladiny</a:t>
            </a:r>
          </a:p>
          <a:p>
            <a:pPr lvl="1"/>
            <a:r>
              <a:rPr lang="cs-CZ" dirty="0"/>
              <a:t>Reformy 80. let</a:t>
            </a:r>
          </a:p>
          <a:p>
            <a:pPr lvl="2"/>
            <a:r>
              <a:rPr lang="cs-CZ" dirty="0"/>
              <a:t>Produkční kvóty a limity cenového systému</a:t>
            </a:r>
          </a:p>
          <a:p>
            <a:pPr marL="342900" lvl="1">
              <a:buClr>
                <a:schemeClr val="accent1"/>
              </a:buClr>
            </a:pPr>
            <a:r>
              <a:rPr lang="cs-CZ" sz="1800" b="1" dirty="0" err="1">
                <a:effectLst>
                  <a:outerShdw blurRad="38100" dist="38100" dir="2700000" algn="tl">
                    <a:srgbClr val="000000">
                      <a:alpha val="43137"/>
                    </a:srgbClr>
                  </a:outerShdw>
                </a:effectLst>
              </a:rPr>
              <a:t>MacSharryho</a:t>
            </a:r>
            <a:r>
              <a:rPr lang="cs-CZ" sz="1800" b="1" dirty="0">
                <a:effectLst>
                  <a:outerShdw blurRad="38100" dist="38100" dir="2700000" algn="tl">
                    <a:srgbClr val="000000">
                      <a:alpha val="43137"/>
                    </a:srgbClr>
                  </a:outerShdw>
                </a:effectLst>
              </a:rPr>
              <a:t> reforma (1992)</a:t>
            </a:r>
          </a:p>
          <a:p>
            <a:pPr lvl="2"/>
            <a:r>
              <a:rPr lang="cs-CZ" dirty="0"/>
              <a:t>Od podpory trhu k podpoře producentů</a:t>
            </a:r>
          </a:p>
          <a:p>
            <a:pPr lvl="2"/>
            <a:r>
              <a:rPr lang="cs-CZ" dirty="0"/>
              <a:t>Snižování intervenčních cen, uvádění půdy do klidu a využívání zemědělské půdy pro jiné účely</a:t>
            </a:r>
          </a:p>
          <a:p>
            <a:pPr lvl="2"/>
            <a:r>
              <a:rPr lang="cs-CZ" dirty="0"/>
              <a:t>Kompenzační platby</a:t>
            </a:r>
          </a:p>
          <a:p>
            <a:pPr lvl="2"/>
            <a:r>
              <a:rPr lang="cs-CZ" dirty="0"/>
              <a:t>Od plošně vyplácených podpor k přímým platbám</a:t>
            </a:r>
          </a:p>
          <a:p>
            <a:endParaRPr lang="cs-CZ" dirty="0"/>
          </a:p>
        </p:txBody>
      </p:sp>
    </p:spTree>
    <p:extLst>
      <p:ext uri="{BB962C8B-B14F-4D97-AF65-F5344CB8AC3E}">
        <p14:creationId xmlns:p14="http://schemas.microsoft.com/office/powerpoint/2010/main" val="587260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677334" y="361950"/>
            <a:ext cx="8596668" cy="1035050"/>
          </a:xfrm>
        </p:spPr>
        <p:txBody>
          <a:bodyPr/>
          <a:lstStyle/>
          <a:p>
            <a:r>
              <a:rPr lang="cs-CZ" dirty="0">
                <a:solidFill>
                  <a:srgbClr val="FF0000"/>
                </a:solidFill>
              </a:rPr>
              <a:t>Reformy společné zemědělské politiky </a:t>
            </a:r>
            <a:endParaRPr lang="cs-CZ" dirty="0"/>
          </a:p>
        </p:txBody>
      </p:sp>
      <p:sp>
        <p:nvSpPr>
          <p:cNvPr id="8" name="Zástupný symbol pro obsah 7"/>
          <p:cNvSpPr>
            <a:spLocks noGrp="1"/>
          </p:cNvSpPr>
          <p:nvPr>
            <p:ph idx="1"/>
          </p:nvPr>
        </p:nvSpPr>
        <p:spPr>
          <a:xfrm>
            <a:off x="677334" y="1397000"/>
            <a:ext cx="9203266" cy="5207000"/>
          </a:xfrm>
        </p:spPr>
        <p:txBody>
          <a:bodyPr>
            <a:normAutofit/>
          </a:bodyPr>
          <a:lstStyle/>
          <a:p>
            <a:r>
              <a:rPr lang="cs-CZ" sz="2300" b="1" dirty="0">
                <a:effectLst>
                  <a:outerShdw blurRad="38100" dist="38100" dir="2700000" algn="tl">
                    <a:srgbClr val="000000">
                      <a:alpha val="43137"/>
                    </a:srgbClr>
                  </a:outerShdw>
                </a:effectLst>
              </a:rPr>
              <a:t>Agenda 2000</a:t>
            </a:r>
          </a:p>
          <a:p>
            <a:pPr lvl="1">
              <a:lnSpc>
                <a:spcPct val="110000"/>
              </a:lnSpc>
            </a:pPr>
            <a:r>
              <a:rPr lang="cs-CZ" sz="2000" dirty="0"/>
              <a:t>Od strukturální k regionální politice</a:t>
            </a:r>
          </a:p>
          <a:p>
            <a:pPr lvl="1">
              <a:lnSpc>
                <a:spcPct val="110000"/>
              </a:lnSpc>
            </a:pPr>
            <a:r>
              <a:rPr lang="cs-CZ" sz="2000" b="1" dirty="0" smtClean="0"/>
              <a:t>Posun od podpory produkčního k podpoře multifunkčního modelu zemědělství </a:t>
            </a:r>
            <a:endParaRPr lang="cs-CZ" sz="2000" b="1" dirty="0"/>
          </a:p>
          <a:p>
            <a:pPr>
              <a:lnSpc>
                <a:spcPct val="110000"/>
              </a:lnSpc>
            </a:pPr>
            <a:r>
              <a:rPr lang="cs-CZ" sz="2300" b="1" dirty="0" smtClean="0"/>
              <a:t>Hlavní</a:t>
            </a:r>
            <a:r>
              <a:rPr lang="en-US" sz="2300" b="1" dirty="0" smtClean="0"/>
              <a:t> </a:t>
            </a:r>
            <a:r>
              <a:rPr lang="cs-CZ" sz="2300" b="1" dirty="0" smtClean="0"/>
              <a:t>prvky</a:t>
            </a:r>
            <a:r>
              <a:rPr lang="en-US" sz="2300" b="1" dirty="0" smtClean="0"/>
              <a:t> </a:t>
            </a:r>
            <a:r>
              <a:rPr lang="cs-CZ" sz="2300" b="1" dirty="0" smtClean="0"/>
              <a:t>reformy</a:t>
            </a:r>
          </a:p>
          <a:p>
            <a:pPr lvl="1" algn="just">
              <a:lnSpc>
                <a:spcPct val="110000"/>
              </a:lnSpc>
            </a:pPr>
            <a:r>
              <a:rPr lang="cs-CZ" sz="2000" dirty="0" smtClean="0"/>
              <a:t>Snižování intervenčních cen u významných komodit </a:t>
            </a:r>
          </a:p>
          <a:p>
            <a:pPr lvl="2" algn="just">
              <a:lnSpc>
                <a:spcPct val="110000"/>
              </a:lnSpc>
            </a:pPr>
            <a:r>
              <a:rPr lang="en-US" sz="1800" dirty="0" smtClean="0"/>
              <a:t>(</a:t>
            </a:r>
            <a:r>
              <a:rPr lang="en-US" sz="1800" dirty="0"/>
              <a:t>o 15 % u </a:t>
            </a:r>
            <a:r>
              <a:rPr lang="cs-CZ" sz="1800" dirty="0" smtClean="0"/>
              <a:t>obilí</a:t>
            </a:r>
            <a:r>
              <a:rPr lang="en-US" sz="1800" dirty="0" smtClean="0"/>
              <a:t>, </a:t>
            </a:r>
            <a:r>
              <a:rPr lang="en-US" sz="1800" dirty="0" smtClean="0"/>
              <a:t>20</a:t>
            </a:r>
            <a:r>
              <a:rPr lang="cs-CZ" sz="1800" dirty="0" smtClean="0"/>
              <a:t> </a:t>
            </a:r>
            <a:r>
              <a:rPr lang="en-US" sz="1800" dirty="0" smtClean="0"/>
              <a:t> </a:t>
            </a:r>
            <a:r>
              <a:rPr lang="en-US" sz="1800" dirty="0"/>
              <a:t>% u </a:t>
            </a:r>
            <a:r>
              <a:rPr lang="cs-CZ" sz="1800" dirty="0" smtClean="0"/>
              <a:t>hovězího</a:t>
            </a:r>
            <a:r>
              <a:rPr lang="en-US" sz="1800" dirty="0" smtClean="0"/>
              <a:t> </a:t>
            </a:r>
            <a:r>
              <a:rPr lang="en-US" sz="1800" dirty="0"/>
              <a:t>masa a od </a:t>
            </a:r>
            <a:r>
              <a:rPr lang="cs-CZ" sz="1800" dirty="0" smtClean="0"/>
              <a:t>roku</a:t>
            </a:r>
            <a:r>
              <a:rPr lang="en-US" sz="1800" dirty="0" smtClean="0"/>
              <a:t> </a:t>
            </a:r>
            <a:r>
              <a:rPr lang="en-US" sz="1800" dirty="0"/>
              <a:t>2005 u </a:t>
            </a:r>
            <a:r>
              <a:rPr lang="cs-CZ" sz="1800" dirty="0" smtClean="0"/>
              <a:t>mléka</a:t>
            </a:r>
            <a:r>
              <a:rPr lang="en-US" sz="1800" dirty="0" smtClean="0"/>
              <a:t> </a:t>
            </a:r>
            <a:r>
              <a:rPr lang="en-US" sz="1800" dirty="0"/>
              <a:t>o 15 %)</a:t>
            </a:r>
            <a:endParaRPr lang="cs-CZ" sz="1800" dirty="0"/>
          </a:p>
          <a:p>
            <a:pPr lvl="1" algn="just">
              <a:lnSpc>
                <a:spcPct val="110000"/>
              </a:lnSpc>
            </a:pPr>
            <a:r>
              <a:rPr lang="cs-CZ" sz="2000" dirty="0"/>
              <a:t>Kompenzace </a:t>
            </a:r>
            <a:r>
              <a:rPr lang="cs-CZ" sz="2000" dirty="0" smtClean="0"/>
              <a:t>vyššími přímými platbami</a:t>
            </a:r>
          </a:p>
          <a:p>
            <a:pPr lvl="1" algn="just">
              <a:lnSpc>
                <a:spcPct val="110000"/>
              </a:lnSpc>
            </a:pPr>
            <a:r>
              <a:rPr lang="cs-CZ" sz="2000" dirty="0" smtClean="0"/>
              <a:t>Podpora tržního chování zemědělců</a:t>
            </a:r>
          </a:p>
          <a:p>
            <a:pPr lvl="1" algn="just">
              <a:lnSpc>
                <a:spcPct val="110000"/>
              </a:lnSpc>
            </a:pPr>
            <a:r>
              <a:rPr lang="cs-CZ" sz="2000" dirty="0" smtClean="0"/>
              <a:t>Bezpečnost </a:t>
            </a:r>
            <a:r>
              <a:rPr lang="cs-CZ" sz="2000" dirty="0"/>
              <a:t>potravin a </a:t>
            </a:r>
            <a:r>
              <a:rPr lang="en-US" sz="2000" dirty="0" smtClean="0"/>
              <a:t>animal welfare</a:t>
            </a:r>
            <a:r>
              <a:rPr lang="cs-CZ" sz="2000" dirty="0" smtClean="0"/>
              <a:t> (dobré životní podmínky zvířat) </a:t>
            </a:r>
            <a:endParaRPr lang="en-US" sz="2000" dirty="0" smtClean="0"/>
          </a:p>
          <a:p>
            <a:pPr lvl="1" algn="just">
              <a:lnSpc>
                <a:spcPct val="110000"/>
              </a:lnSpc>
            </a:pPr>
            <a:r>
              <a:rPr lang="cs-CZ" sz="2000" dirty="0" err="1" smtClean="0"/>
              <a:t>Agroenvironmentální</a:t>
            </a:r>
            <a:r>
              <a:rPr lang="cs-CZ" sz="2000" dirty="0" smtClean="0"/>
              <a:t> </a:t>
            </a:r>
            <a:r>
              <a:rPr lang="cs-CZ" sz="2000" dirty="0"/>
              <a:t>otázky a problematika venkov</a:t>
            </a:r>
          </a:p>
          <a:p>
            <a:endParaRPr lang="cs-CZ" dirty="0"/>
          </a:p>
        </p:txBody>
      </p:sp>
    </p:spTree>
    <p:extLst>
      <p:ext uri="{BB962C8B-B14F-4D97-AF65-F5344CB8AC3E}">
        <p14:creationId xmlns:p14="http://schemas.microsoft.com/office/powerpoint/2010/main" val="3223657493"/>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512</TotalTime>
  <Words>1352</Words>
  <Application>Microsoft Office PowerPoint</Application>
  <PresentationFormat>Širokoúhlá obrazovka</PresentationFormat>
  <Paragraphs>196</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Trebuchet MS</vt:lpstr>
      <vt:lpstr>Wingdings</vt:lpstr>
      <vt:lpstr>Wingdings 3</vt:lpstr>
      <vt:lpstr>Fazeta</vt:lpstr>
      <vt:lpstr>Společná zemědělská politika Evropské unie </vt:lpstr>
      <vt:lpstr>Evropský model zemědělství </vt:lpstr>
      <vt:lpstr>Faktory a vypracovávání politiky </vt:lpstr>
      <vt:lpstr>Právní základ</vt:lpstr>
      <vt:lpstr>Cíle společné zemědělské politiky </vt:lpstr>
      <vt:lpstr>Case law 5/67 a 5/73</vt:lpstr>
      <vt:lpstr>Společná zemědělská politika od roku 1962</vt:lpstr>
      <vt:lpstr>Reformy společné zemědělské politiky </vt:lpstr>
      <vt:lpstr>Reformy společné zemědělské politiky </vt:lpstr>
      <vt:lpstr>Mid-term Review 2003  (Fischlerova reforma)</vt:lpstr>
      <vt:lpstr>Fischlerova reforma</vt:lpstr>
      <vt:lpstr>Health Check 2008  (kontrola funkčnosti)</vt:lpstr>
      <vt:lpstr>Společná zemědělská politika v letech 2014 – 2020 (a 2021 a 2022)</vt:lpstr>
      <vt:lpstr>Schéma SZP 2014 – 2020 (a 2021 a 2022)</vt:lpstr>
      <vt:lpstr>Financování, řízení a sledování SZP  </vt:lpstr>
      <vt:lpstr>Přímé platby </vt:lpstr>
      <vt:lpstr>Politika rozvoje venkova </vt:lpstr>
      <vt:lpstr>Program rozvoje venkova </vt:lpstr>
      <vt:lpstr>Děkuji  </vt:lpstr>
    </vt:vector>
  </TitlesOfParts>
  <Company>Česká inspekce životního prostředí</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Cejpek Musilová Hana</dc:creator>
  <cp:lastModifiedBy>Cejpek Musilová Hana</cp:lastModifiedBy>
  <cp:revision>30</cp:revision>
  <dcterms:created xsi:type="dcterms:W3CDTF">2020-11-20T03:17:26Z</dcterms:created>
  <dcterms:modified xsi:type="dcterms:W3CDTF">2021-12-10T14:44:19Z</dcterms:modified>
</cp:coreProperties>
</file>