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9"/>
  </p:notesMasterIdLst>
  <p:handoutMasterIdLst>
    <p:handoutMasterId r:id="rId30"/>
  </p:handoutMasterIdLst>
  <p:sldIdLst>
    <p:sldId id="256" r:id="rId5"/>
    <p:sldId id="257" r:id="rId6"/>
    <p:sldId id="258" r:id="rId7"/>
    <p:sldId id="279" r:id="rId8"/>
    <p:sldId id="259" r:id="rId9"/>
    <p:sldId id="260" r:id="rId10"/>
    <p:sldId id="261" r:id="rId11"/>
    <p:sldId id="262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6" r:id="rId20"/>
    <p:sldId id="280" r:id="rId21"/>
    <p:sldId id="271" r:id="rId22"/>
    <p:sldId id="272" r:id="rId23"/>
    <p:sldId id="273" r:id="rId24"/>
    <p:sldId id="281" r:id="rId25"/>
    <p:sldId id="274" r:id="rId26"/>
    <p:sldId id="277" r:id="rId27"/>
    <p:sldId id="282" r:id="rId2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68" d="100"/>
          <a:sy n="68" d="100"/>
        </p:scale>
        <p:origin x="612" y="4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luhopisy.cz/" TargetMode="External"/><Relationship Id="rId2" Type="http://schemas.openxmlformats.org/officeDocument/2006/relationships/hyperlink" Target="http://www.akcie-dluhopisy.eu/novecp-index-1993.htm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Kateřina </a:t>
            </a:r>
            <a:r>
              <a:rPr lang="cs-CZ" altLang="cs-CZ" dirty="0" err="1"/>
              <a:t>Augustínová</a:t>
            </a:r>
            <a:r>
              <a:rPr lang="cs-CZ" altLang="cs-CZ" dirty="0"/>
              <a:t>, 5. 11. 2021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Dluhopisy a další cenné papíry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 b="1" dirty="0"/>
              <a:t>Cenné papíry (BP507Zk), podzim 2021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124627"/>
            <a:ext cx="10753200" cy="451576"/>
          </a:xfrm>
        </p:spPr>
        <p:txBody>
          <a:bodyPr/>
          <a:lstStyle/>
          <a:p>
            <a:r>
              <a:rPr lang="cs-CZ" dirty="0"/>
              <a:t>Sběrný dluhopis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576203"/>
            <a:ext cx="10753200" cy="413999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600" dirty="0"/>
              <a:t>Celou emisi lze nahradit jediným listinným dluhopisem 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600" dirty="0"/>
              <a:t>=&gt; </a:t>
            </a:r>
            <a:r>
              <a:rPr lang="cs-CZ" sz="2600" b="1" dirty="0"/>
              <a:t>tzv. sběrný dluhopis</a:t>
            </a:r>
            <a:r>
              <a:rPr lang="cs-CZ" sz="2600" dirty="0"/>
              <a:t>, více majitelů – spoluvlastnictví (výslovně vyloučeno použití úpravy spoluvlastnictví), jednotlivé dluhopisy sběrného dluhopisu nemají povahu samostatných předmětů práv – jednotky určující výši spoluvlastnického podílu.</a:t>
            </a:r>
          </a:p>
          <a:p>
            <a:pPr algn="just">
              <a:lnSpc>
                <a:spcPct val="100000"/>
              </a:lnSpc>
            </a:pPr>
            <a:r>
              <a:rPr lang="cs-CZ" sz="2600" b="1" dirty="0"/>
              <a:t>Spoluvlastník sběrného dluhopisu </a:t>
            </a:r>
            <a:r>
              <a:rPr lang="cs-CZ" sz="2600" dirty="0"/>
              <a:t>= fikce vlastníka jednotlivých dluhopisů představující podíl na sběrném dluhopisu.</a:t>
            </a:r>
          </a:p>
          <a:p>
            <a:pPr algn="just">
              <a:lnSpc>
                <a:spcPct val="100000"/>
              </a:lnSpc>
            </a:pPr>
            <a:r>
              <a:rPr lang="cs-CZ" sz="2600" dirty="0"/>
              <a:t>Sběrný dluhopis musí být uložen u osoby oprávněné k vedení samostatné evidence investičních nástrojů podle § 93 ZPKT (centrální depozitář, OCP, banka…)</a:t>
            </a:r>
          </a:p>
          <a:p>
            <a:pPr algn="just">
              <a:lnSpc>
                <a:spcPct val="100000"/>
              </a:lnSpc>
            </a:pPr>
            <a:r>
              <a:rPr lang="cs-CZ" sz="2600" dirty="0"/>
              <a:t>Lex </a:t>
            </a:r>
            <a:r>
              <a:rPr lang="cs-CZ" sz="2600" dirty="0" err="1"/>
              <a:t>specialis</a:t>
            </a:r>
            <a:r>
              <a:rPr lang="cs-CZ" sz="2600" dirty="0"/>
              <a:t> k úpravě hromadné listiny (§ 524 OZ), imobilizovaného CP (§ 2413 OZ)</a:t>
            </a:r>
          </a:p>
          <a:p>
            <a:pPr algn="just">
              <a:lnSpc>
                <a:spcPct val="100000"/>
              </a:lnSpc>
            </a:pPr>
            <a:r>
              <a:rPr lang="cs-CZ" sz="2600" dirty="0"/>
              <a:t>Evidence spoluvlastníků sběrného dluhopisu (obdobně jako evidence vlastníků listinných dluhopisů na jméno)</a:t>
            </a:r>
          </a:p>
          <a:p>
            <a:pPr algn="just"/>
            <a:endParaRPr lang="cs-CZ" sz="2600" dirty="0"/>
          </a:p>
          <a:p>
            <a:pPr algn="just"/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4002066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87575"/>
            <a:ext cx="10753200" cy="451576"/>
          </a:xfrm>
        </p:spPr>
        <p:txBody>
          <a:bodyPr/>
          <a:lstStyle/>
          <a:p>
            <a:r>
              <a:rPr lang="cs-CZ" dirty="0"/>
              <a:t>Emisní podmínky (EP)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171576"/>
            <a:ext cx="10753200" cy="4139998"/>
          </a:xfrm>
        </p:spPr>
        <p:txBody>
          <a:bodyPr/>
          <a:lstStyle/>
          <a:p>
            <a:pPr algn="just"/>
            <a:r>
              <a:rPr lang="cs-CZ" dirty="0"/>
              <a:t>Zásadní dokument vydávaný emitentem CP, v němž jsou upravena práva spojená s CP</a:t>
            </a:r>
          </a:p>
          <a:p>
            <a:pPr algn="just"/>
            <a:r>
              <a:rPr lang="cs-CZ" dirty="0"/>
              <a:t>Úprava v § 8 a násl. </a:t>
            </a:r>
            <a:r>
              <a:rPr lang="cs-CZ" dirty="0" err="1"/>
              <a:t>DluhZ</a:t>
            </a:r>
            <a:endParaRPr lang="cs-CZ" dirty="0"/>
          </a:p>
          <a:p>
            <a:pPr algn="just"/>
            <a:r>
              <a:rPr lang="cs-CZ" dirty="0"/>
              <a:t>Dluhopis nabízen ve veřejné nabídce nebo přijat k obchodování na regulovaném trhu – </a:t>
            </a:r>
            <a:r>
              <a:rPr lang="cs-CZ" b="1" dirty="0"/>
              <a:t>prospekt CP </a:t>
            </a:r>
            <a:r>
              <a:rPr lang="cs-CZ" dirty="0"/>
              <a:t>(§ 34 ZPKT) – nahrazuje EP</a:t>
            </a:r>
          </a:p>
          <a:p>
            <a:pPr algn="just"/>
            <a:r>
              <a:rPr lang="cs-CZ" dirty="0"/>
              <a:t>Zpřístupnění EP (§ 3 </a:t>
            </a:r>
            <a:r>
              <a:rPr lang="cs-CZ" dirty="0" err="1"/>
              <a:t>DluhZ</a:t>
            </a:r>
            <a:r>
              <a:rPr lang="cs-CZ" dirty="0"/>
              <a:t>) – „nosič informací“ (písemně na CD-ROM, e-mail, internetové stránky)</a:t>
            </a:r>
          </a:p>
          <a:p>
            <a:pPr algn="just"/>
            <a:r>
              <a:rPr lang="cs-CZ" b="1" dirty="0"/>
              <a:t>Změna EP </a:t>
            </a:r>
            <a:r>
              <a:rPr lang="cs-CZ" dirty="0"/>
              <a:t>(§ 10 </a:t>
            </a:r>
            <a:r>
              <a:rPr lang="cs-CZ" dirty="0" err="1"/>
              <a:t>DluhZ</a:t>
            </a:r>
            <a:r>
              <a:rPr lang="cs-CZ" dirty="0"/>
              <a:t>) – předchozí souhlas vlastníka dluhopisu, nesouhlas vlastníka (může žádat o předčasné splacení), bez souhlasu (např. reflektování změny právní úpravy)</a:t>
            </a:r>
          </a:p>
          <a:p>
            <a:pPr algn="just"/>
            <a:r>
              <a:rPr lang="cs-CZ" b="1" dirty="0"/>
              <a:t>Dluhopisový program </a:t>
            </a:r>
            <a:r>
              <a:rPr lang="cs-CZ" dirty="0"/>
              <a:t>(§ 11 </a:t>
            </a:r>
            <a:r>
              <a:rPr lang="cs-CZ" dirty="0" err="1"/>
              <a:t>DluhZ</a:t>
            </a:r>
            <a:r>
              <a:rPr lang="cs-CZ" dirty="0"/>
              <a:t>) – jediné EP pro neurčený počet emisí</a:t>
            </a:r>
          </a:p>
        </p:txBody>
      </p:sp>
    </p:spTree>
    <p:extLst>
      <p:ext uri="{BB962C8B-B14F-4D97-AF65-F5344CB8AC3E}">
        <p14:creationId xmlns:p14="http://schemas.microsoft.com/office/powerpoint/2010/main" val="2630005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Schůze vlastníků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Schůze vlastníků </a:t>
            </a:r>
            <a:r>
              <a:rPr lang="cs-CZ" dirty="0"/>
              <a:t>(§ 21 a násl. </a:t>
            </a:r>
            <a:r>
              <a:rPr lang="cs-CZ" dirty="0" err="1"/>
              <a:t>DluhZ</a:t>
            </a:r>
            <a:r>
              <a:rPr lang="cs-CZ" dirty="0"/>
              <a:t>) = tzv. schůze majitelů dluhopisů, schvaluje návrhy emitenta na změnu emisních podmínek, vyřazení dluhopisu z obchodování na regulovaném trhu, účast dle rozhodného dne (§ 21a </a:t>
            </a:r>
            <a:r>
              <a:rPr lang="cs-CZ" dirty="0" err="1"/>
              <a:t>DluhZ</a:t>
            </a:r>
            <a:r>
              <a:rPr lang="cs-CZ" dirty="0"/>
              <a:t>)</a:t>
            </a:r>
          </a:p>
          <a:p>
            <a:pPr algn="just"/>
            <a:r>
              <a:rPr lang="cs-CZ" dirty="0"/>
              <a:t>Počet hlasů = odpovídá podílu vlastníka na celkové jmenovité hodnotě nesplacené části emise. </a:t>
            </a:r>
          </a:p>
        </p:txBody>
      </p:sp>
    </p:spTree>
    <p:extLst>
      <p:ext uri="{BB962C8B-B14F-4D97-AF65-F5344CB8AC3E}">
        <p14:creationId xmlns:p14="http://schemas.microsoft.com/office/powerpoint/2010/main" val="1151293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87575"/>
            <a:ext cx="10753200" cy="451576"/>
          </a:xfrm>
        </p:spPr>
        <p:txBody>
          <a:bodyPr/>
          <a:lstStyle/>
          <a:p>
            <a:r>
              <a:rPr lang="cs-CZ" dirty="0"/>
              <a:t>Zvláštní druhy dluhopisů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171576"/>
            <a:ext cx="10753200" cy="4139998"/>
          </a:xfrm>
        </p:spPr>
        <p:txBody>
          <a:bodyPr/>
          <a:lstStyle/>
          <a:p>
            <a:pPr algn="just"/>
            <a:r>
              <a:rPr lang="cs-CZ" b="1" u="sng" dirty="0"/>
              <a:t>Státní dluhopisy </a:t>
            </a:r>
            <a:r>
              <a:rPr lang="cs-CZ" dirty="0"/>
              <a:t>– dluhopisy vydané ČR (též obdobné CP vydané v zahraničí)</a:t>
            </a:r>
          </a:p>
          <a:p>
            <a:pPr algn="just"/>
            <a:r>
              <a:rPr lang="cs-CZ" dirty="0"/>
              <a:t>„státní pokladniční poukázky“ – krátkodobé státní dluhopisy</a:t>
            </a:r>
          </a:p>
          <a:p>
            <a:pPr algn="just"/>
            <a:r>
              <a:rPr lang="cs-CZ" dirty="0"/>
              <a:t>ČR může vydat státní dluhopisy pouze – stanoví-li tak zvláštní zákon o státním dluhopisovém programu nebo jiný zákon zmocní Ministerstvo financí (MF)</a:t>
            </a:r>
          </a:p>
          <a:p>
            <a:pPr algn="just"/>
            <a:r>
              <a:rPr lang="cs-CZ" dirty="0"/>
              <a:t>Podobné náležitosti jako u ostatních dluhopisů</a:t>
            </a:r>
          </a:p>
          <a:p>
            <a:pPr algn="just"/>
            <a:r>
              <a:rPr lang="cs-CZ" dirty="0"/>
              <a:t>Zákaz změny EP, neuplatní se úprava schůze vlastníků</a:t>
            </a:r>
          </a:p>
          <a:p>
            <a:pPr algn="just"/>
            <a:r>
              <a:rPr lang="cs-CZ" dirty="0"/>
              <a:t>Podobný režim – </a:t>
            </a:r>
            <a:r>
              <a:rPr lang="cs-CZ" b="1" u="sng" dirty="0"/>
              <a:t>Dluhopisy ČNB</a:t>
            </a:r>
          </a:p>
          <a:p>
            <a:pPr algn="just"/>
            <a:r>
              <a:rPr lang="cs-CZ" b="1" u="sng" dirty="0"/>
              <a:t>Komunální dluhopisy</a:t>
            </a:r>
            <a:r>
              <a:rPr lang="cs-CZ" dirty="0"/>
              <a:t> – vydává územní samosprávný celek, souhlas MF, vázáno účelem, </a:t>
            </a:r>
            <a:r>
              <a:rPr lang="cs-CZ" dirty="0" err="1"/>
              <a:t>max</a:t>
            </a:r>
            <a:r>
              <a:rPr lang="cs-CZ" dirty="0"/>
              <a:t> splatnost 15 let</a:t>
            </a:r>
            <a:endParaRPr lang="cs-CZ" b="1" u="sng" dirty="0"/>
          </a:p>
          <a:p>
            <a:pPr algn="just"/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16656666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err="1"/>
              <a:t>Sekuritizace</a:t>
            </a:r>
            <a:r>
              <a:rPr lang="cs-CZ" dirty="0"/>
              <a:t> = proces, při kterém jsou jednotlivá aktiva (především pohledávky), která by sama o sobě byla obtížně </a:t>
            </a:r>
            <a:r>
              <a:rPr lang="cs-CZ" dirty="0" err="1"/>
              <a:t>prodávatelná</a:t>
            </a:r>
            <a:r>
              <a:rPr lang="cs-CZ" dirty="0"/>
              <a:t>, emitenta transformována na CP, se kterým je obchodováno na finančních trzích.</a:t>
            </a:r>
          </a:p>
          <a:p>
            <a:pPr algn="just"/>
            <a:r>
              <a:rPr lang="cs-CZ" dirty="0"/>
              <a:t>Zvláštní druh CP – </a:t>
            </a:r>
            <a:r>
              <a:rPr lang="cs-CZ" dirty="0" err="1"/>
              <a:t>sekuritizovaný</a:t>
            </a:r>
            <a:r>
              <a:rPr lang="cs-CZ" dirty="0"/>
              <a:t> CP (s podkladovým aktivem)</a:t>
            </a:r>
          </a:p>
          <a:p>
            <a:pPr algn="just"/>
            <a:r>
              <a:rPr lang="cs-CZ" b="1" u="sng" dirty="0"/>
              <a:t>Hypoteční zástavní listy </a:t>
            </a:r>
            <a:r>
              <a:rPr lang="cs-CZ" u="sng" dirty="0"/>
              <a:t>(§ 28 a násl. </a:t>
            </a:r>
            <a:r>
              <a:rPr lang="cs-CZ" u="sng" dirty="0" err="1"/>
              <a:t>DluhZ</a:t>
            </a:r>
            <a:r>
              <a:rPr lang="cs-CZ" u="sng" dirty="0"/>
              <a:t>)</a:t>
            </a:r>
            <a:r>
              <a:rPr lang="cs-CZ" dirty="0"/>
              <a:t>– podkladové aktivum (tzv. krytí) jsou pohledávky z hypotečních úvěrů (úvěr zajištěný zástavou), výnos je pevně dán.</a:t>
            </a:r>
            <a:endParaRPr lang="cs-CZ" b="1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60198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284479"/>
            <a:ext cx="10753200" cy="4139998"/>
          </a:xfrm>
        </p:spPr>
        <p:txBody>
          <a:bodyPr/>
          <a:lstStyle/>
          <a:p>
            <a:r>
              <a:rPr lang="cs-CZ" b="1" u="sng" dirty="0"/>
              <a:t>Vyměnitelné a prioritní dluhopisy </a:t>
            </a:r>
            <a:r>
              <a:rPr lang="cs-CZ" dirty="0"/>
              <a:t>(§ 286 a násl. ZOK)</a:t>
            </a:r>
          </a:p>
          <a:p>
            <a:pPr algn="just"/>
            <a:r>
              <a:rPr lang="cs-CZ" b="1" dirty="0"/>
              <a:t>Vyměnitelné dluhopisy </a:t>
            </a:r>
            <a:r>
              <a:rPr lang="cs-CZ" dirty="0"/>
              <a:t>= majitelé si je mohou v okamžiku jejich splatnosti zvolit mezi proplacením jmenovité hodnoty dluhopisu a výměnou dluhopisu za akcie či jiný prioritní dluhopis stejného emitenta (pokud si vybere druhou z možností, ztrácí právo na proplacení jmenovité hodnoty).</a:t>
            </a:r>
          </a:p>
          <a:p>
            <a:pPr algn="just"/>
            <a:r>
              <a:rPr lang="cs-CZ" b="1" dirty="0"/>
              <a:t>Prioritní dluhopisy </a:t>
            </a:r>
            <a:r>
              <a:rPr lang="cs-CZ" dirty="0"/>
              <a:t>= dluhopisy, se kterými je vedle práva na výplatu výnosu a jmenovité hodnoty dluhopisu spojeno právo přednostního úpisu akcií emitenta dluhopisu. Využitím přednostního práva nezaniká právo na proplacení dluhopisu. </a:t>
            </a:r>
          </a:p>
          <a:p>
            <a:pPr algn="just"/>
            <a:r>
              <a:rPr lang="cs-CZ" b="1" u="sng" dirty="0"/>
              <a:t>Podřízené dluhopisy </a:t>
            </a:r>
            <a:r>
              <a:rPr lang="cs-CZ" dirty="0"/>
              <a:t>(§ 34 odst. 1 </a:t>
            </a:r>
            <a:r>
              <a:rPr lang="cs-CZ" dirty="0" err="1"/>
              <a:t>DluhZ</a:t>
            </a:r>
            <a:r>
              <a:rPr lang="cs-CZ" dirty="0"/>
              <a:t>) – pohledávka spojena s tímto dluhopisem uspokojena  až po uspokojení ostatních pohledávek</a:t>
            </a:r>
            <a:endParaRPr lang="cs-CZ" b="1" u="sng" dirty="0"/>
          </a:p>
          <a:p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21219070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606000"/>
            <a:ext cx="7920000" cy="252000"/>
          </a:xfrm>
        </p:spPr>
        <p:txBody>
          <a:bodyPr/>
          <a:lstStyle/>
          <a:p>
            <a:r>
              <a:rPr lang="cs-CZ" dirty="0"/>
              <a:t>http://www.akcie-dluhopisy.eu/cp1993/dluhopisy/stat/js0005-statni-dluhopis-ceske-republiky.htm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Příklad dluhopisů, zdroj:</a:t>
            </a:r>
          </a:p>
          <a:p>
            <a:r>
              <a:rPr lang="cs-CZ" dirty="0">
                <a:hlinkClick r:id="rId2"/>
              </a:rPr>
              <a:t>http://www.akcie-dluhopisy.eu/novecp-index-1993.htm</a:t>
            </a:r>
            <a:endParaRPr lang="cs-CZ" dirty="0"/>
          </a:p>
          <a:p>
            <a:r>
              <a:rPr lang="cs-CZ" dirty="0">
                <a:hlinkClick r:id="rId3"/>
              </a:rPr>
              <a:t>https://dluhopisy.cz/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46451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261787"/>
            <a:ext cx="10753200" cy="451576"/>
          </a:xfrm>
        </p:spPr>
        <p:txBody>
          <a:bodyPr/>
          <a:lstStyle/>
          <a:p>
            <a:r>
              <a:rPr lang="cs-CZ" dirty="0"/>
              <a:t>Kupon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713363"/>
            <a:ext cx="10753200" cy="413999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Viz </a:t>
            </a:r>
            <a:r>
              <a:rPr lang="cs-CZ" dirty="0" err="1"/>
              <a:t>slide</a:t>
            </a:r>
            <a:r>
              <a:rPr lang="cs-CZ" dirty="0"/>
              <a:t> výše, § 523 OZ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K uplatnění práva na výnos z CP (zejm. akcie, dluhopisy), osamostatnění práva na výnos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Není-li právo na výnos oddělitelné, nelze kupón vydat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Vedlejší (</a:t>
            </a:r>
            <a:r>
              <a:rPr lang="cs-CZ" dirty="0" err="1"/>
              <a:t>akcesorický</a:t>
            </a:r>
            <a:r>
              <a:rPr lang="cs-CZ" dirty="0"/>
              <a:t>) CP, odvozen od hlavních CP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Listinný, cirkulační CP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Zastupitelné (jsou-li vydány k zastupitelným CP)</a:t>
            </a:r>
          </a:p>
          <a:p>
            <a:pPr algn="just">
              <a:lnSpc>
                <a:spcPct val="100000"/>
              </a:lnSpc>
            </a:pPr>
            <a:r>
              <a:rPr lang="cs-CZ" b="1" dirty="0"/>
              <a:t>Pouze jako CP na doručitele</a:t>
            </a:r>
          </a:p>
          <a:p>
            <a:pPr algn="just">
              <a:lnSpc>
                <a:spcPct val="100000"/>
              </a:lnSpc>
            </a:pPr>
            <a:r>
              <a:rPr lang="cs-CZ" b="1" dirty="0"/>
              <a:t>Kupónový arch </a:t>
            </a:r>
            <a:r>
              <a:rPr lang="cs-CZ" dirty="0"/>
              <a:t>(kupóny na výnosy dle období splatnosti)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Počet období splatnosti přesahuje počet kupónů v archu – tzv. </a:t>
            </a:r>
            <a:r>
              <a:rPr lang="cs-CZ" b="1" dirty="0"/>
              <a:t>talón </a:t>
            </a:r>
            <a:r>
              <a:rPr lang="cs-CZ" dirty="0"/>
              <a:t>(není CP) zakládá právo na vydání nového kupónového archu</a:t>
            </a:r>
          </a:p>
        </p:txBody>
      </p:sp>
    </p:spTree>
    <p:extLst>
      <p:ext uri="{BB962C8B-B14F-4D97-AF65-F5344CB8AC3E}">
        <p14:creationId xmlns:p14="http://schemas.microsoft.com/office/powerpoint/2010/main" val="4748084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Cenné papíry na zboží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 err="1"/>
              <a:t>Věcněprávní</a:t>
            </a:r>
            <a:r>
              <a:rPr lang="cs-CZ" b="1" dirty="0"/>
              <a:t> charakter</a:t>
            </a:r>
            <a:r>
              <a:rPr lang="cs-CZ" dirty="0"/>
              <a:t>– zemědělský skladní list</a:t>
            </a:r>
          </a:p>
          <a:p>
            <a:pPr algn="just"/>
            <a:r>
              <a:rPr lang="cs-CZ" b="1" dirty="0"/>
              <a:t>Obligační charakter </a:t>
            </a:r>
            <a:r>
              <a:rPr lang="cs-CZ" dirty="0"/>
              <a:t>– skladištní listy, náložné listy</a:t>
            </a:r>
          </a:p>
          <a:p>
            <a:pPr algn="just"/>
            <a:endParaRPr lang="cs-CZ" dirty="0"/>
          </a:p>
          <a:p>
            <a:pPr marL="72000" indent="0" algn="just">
              <a:buNone/>
            </a:pPr>
            <a:r>
              <a:rPr lang="cs-CZ" b="1" u="sng" dirty="0"/>
              <a:t>Skladištní list </a:t>
            </a:r>
            <a:r>
              <a:rPr lang="cs-CZ" dirty="0"/>
              <a:t>(§ 2417 OZ) – smlouva o skladování, vztah mezi ukladatelem a skladovatelem – písemné potvrzení o převzetí zboží - nahrazeno kvalifikovanou formou – skladištním listem, </a:t>
            </a:r>
            <a:r>
              <a:rPr lang="cs-CZ" b="1" dirty="0"/>
              <a:t>inkorporována zvláštní práva na vydání skladované věci, </a:t>
            </a:r>
            <a:r>
              <a:rPr lang="cs-CZ" dirty="0"/>
              <a:t>právo svědčí vlastníku skladištního listu, </a:t>
            </a:r>
            <a:r>
              <a:rPr lang="cs-CZ" b="1" dirty="0"/>
              <a:t>všechny formy</a:t>
            </a:r>
            <a:r>
              <a:rPr lang="cs-CZ" dirty="0"/>
              <a:t>, neplacení skladného – možnost zadržet zboží</a:t>
            </a: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37325009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u="sng" dirty="0"/>
              <a:t>Náložný list </a:t>
            </a:r>
            <a:r>
              <a:rPr lang="cs-CZ" dirty="0"/>
              <a:t>(§ 2572 OZ), v souvislosti se smlouvou o přepravě (odesílatel x dopravce), </a:t>
            </a:r>
            <a:r>
              <a:rPr lang="cs-CZ" b="1" dirty="0"/>
              <a:t>inkorporuje právo na vydání věci v přepravě</a:t>
            </a:r>
            <a:r>
              <a:rPr lang="cs-CZ" dirty="0"/>
              <a:t> =&gt; kvalifikovaná náhrada za potvrzení o převzetí věci, není v něm vtěleno vlastnické právo, vůči držiteli jen námitky vyplývající z náložného listu, </a:t>
            </a:r>
            <a:r>
              <a:rPr lang="cs-CZ" b="1" dirty="0"/>
              <a:t>všechny formy</a:t>
            </a:r>
          </a:p>
          <a:p>
            <a:pPr algn="just"/>
            <a:r>
              <a:rPr lang="cs-CZ" b="1" dirty="0"/>
              <a:t>Konosament</a:t>
            </a:r>
            <a:r>
              <a:rPr lang="cs-CZ" dirty="0"/>
              <a:t> (námořní náložný list) – CP, námořní přeprava</a:t>
            </a:r>
          </a:p>
          <a:p>
            <a:pPr algn="just"/>
            <a:r>
              <a:rPr lang="cs-CZ" b="1" dirty="0"/>
              <a:t>X Nákladní list </a:t>
            </a:r>
            <a:r>
              <a:rPr lang="cs-CZ" dirty="0"/>
              <a:t>– není CP, forma písemného potvrzení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9355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Dluhopisy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Dluhové (obligační) cenné papíry (CP)</a:t>
            </a:r>
          </a:p>
          <a:p>
            <a:pPr algn="just"/>
            <a:r>
              <a:rPr lang="cs-CZ" dirty="0"/>
              <a:t>Úprava v zákoně č. 190/2004 Sb., o dluhopisech (</a:t>
            </a:r>
            <a:r>
              <a:rPr lang="cs-CZ" dirty="0" err="1"/>
              <a:t>DluhZ</a:t>
            </a:r>
            <a:r>
              <a:rPr lang="cs-CZ" dirty="0"/>
              <a:t>)</a:t>
            </a:r>
          </a:p>
          <a:p>
            <a:pPr algn="just"/>
            <a:r>
              <a:rPr lang="cs-CZ" dirty="0"/>
              <a:t>Zákonná definice v § 2 odst. 1 </a:t>
            </a:r>
            <a:r>
              <a:rPr lang="cs-CZ" dirty="0" err="1"/>
              <a:t>DluhZ</a:t>
            </a:r>
            <a:r>
              <a:rPr lang="cs-CZ" dirty="0"/>
              <a:t> (formální a materiální prvky)</a:t>
            </a:r>
          </a:p>
          <a:p>
            <a:pPr algn="just"/>
            <a:r>
              <a:rPr lang="cs-CZ" b="1" dirty="0"/>
              <a:t>Dluhopis</a:t>
            </a:r>
            <a:r>
              <a:rPr lang="cs-CZ" dirty="0"/>
              <a:t> = cenný papír, do něhož je inkorporována povinnost emitenta platit za poskytnutou jistinu úroky a zpravidla ke stanovenému datu (tzv. splatnosti dluhopisu) pak jeho vlastníku jistinu vrátit.</a:t>
            </a:r>
          </a:p>
          <a:p>
            <a:pPr algn="just"/>
            <a:r>
              <a:rPr lang="cs-CZ" dirty="0"/>
              <a:t>Další práva: právo na výnos dluhopisu, práva týkající se schůze vlastníků</a:t>
            </a:r>
          </a:p>
          <a:p>
            <a:pPr algn="just"/>
            <a:r>
              <a:rPr lang="cs-CZ" dirty="0"/>
              <a:t>Emitenti nejsou pod dohledem ČNB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9287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u="sng" dirty="0"/>
              <a:t>Zemědělský skladní list </a:t>
            </a:r>
            <a:r>
              <a:rPr lang="cs-CZ" b="1" dirty="0"/>
              <a:t>– </a:t>
            </a:r>
            <a:r>
              <a:rPr lang="cs-CZ" dirty="0"/>
              <a:t>v zákoně č. 307/2000 Sb., </a:t>
            </a:r>
            <a:r>
              <a:rPr lang="cs-CZ" b="1" dirty="0"/>
              <a:t>jediný </a:t>
            </a:r>
            <a:r>
              <a:rPr lang="cs-CZ" b="1" dirty="0" err="1"/>
              <a:t>věcněprávní</a:t>
            </a:r>
            <a:r>
              <a:rPr lang="cs-CZ" b="1" dirty="0"/>
              <a:t> CP na řad</a:t>
            </a:r>
            <a:r>
              <a:rPr lang="cs-CZ" dirty="0"/>
              <a:t>, </a:t>
            </a:r>
            <a:r>
              <a:rPr lang="cs-CZ" b="1" dirty="0"/>
              <a:t>ztělesňuje vlastnické ev. zástavní právo k uskladněnému zboží</a:t>
            </a:r>
            <a:r>
              <a:rPr lang="cs-CZ" dirty="0"/>
              <a:t>, </a:t>
            </a:r>
            <a:r>
              <a:rPr lang="cs-CZ" i="1" dirty="0"/>
              <a:t>omezený okruh emitentů </a:t>
            </a:r>
            <a:r>
              <a:rPr lang="cs-CZ" dirty="0"/>
              <a:t>(PO s licencí od </a:t>
            </a:r>
            <a:r>
              <a:rPr lang="cs-CZ" dirty="0" err="1"/>
              <a:t>MinZem</a:t>
            </a:r>
            <a:r>
              <a:rPr lang="cs-CZ" dirty="0"/>
              <a:t> k provozování zemědělského veřejného skladu), evidence – skladní knihy, </a:t>
            </a:r>
            <a:r>
              <a:rPr lang="cs-CZ" b="1" dirty="0"/>
              <a:t>duální podoba</a:t>
            </a:r>
            <a:r>
              <a:rPr lang="cs-CZ" i="1" dirty="0"/>
              <a:t> </a:t>
            </a:r>
            <a:r>
              <a:rPr lang="cs-CZ" dirty="0"/>
              <a:t>– 2 listiny – vlastnický list a zástavní list (odkazují na sebe)</a:t>
            </a:r>
          </a:p>
          <a:p>
            <a:pPr algn="just"/>
            <a:r>
              <a:rPr lang="cs-CZ" dirty="0"/>
              <a:t>Převod – rubopis a předání, obě části převoditelné společně i odděleně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00132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236675"/>
            <a:ext cx="10753200" cy="451576"/>
          </a:xfrm>
        </p:spPr>
        <p:txBody>
          <a:bodyPr/>
          <a:lstStyle/>
          <a:p>
            <a:r>
              <a:rPr lang="cs-CZ" dirty="0"/>
              <a:t>Cenné papíry dle zákona č. 240/2013 Sb., o investičních společnostech a investičních fondech (ZISIF)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0169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Podílový list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52368"/>
            <a:ext cx="10753200" cy="4139998"/>
          </a:xfrm>
        </p:spPr>
        <p:txBody>
          <a:bodyPr/>
          <a:lstStyle/>
          <a:p>
            <a:pPr algn="just"/>
            <a:r>
              <a:rPr lang="cs-CZ" dirty="0"/>
              <a:t>§ 115 a násl. ZISIF</a:t>
            </a:r>
          </a:p>
          <a:p>
            <a:pPr algn="just"/>
            <a:r>
              <a:rPr lang="cs-CZ" dirty="0"/>
              <a:t>CP nebo zaknihovaný CP, </a:t>
            </a:r>
            <a:r>
              <a:rPr lang="cs-CZ" b="1" dirty="0"/>
              <a:t>inkorporován podíl podílníka na podílovém fondu, který představuje práva podílníka plynoucí ze zákona nebo statutu podílového fondu</a:t>
            </a:r>
          </a:p>
          <a:p>
            <a:pPr algn="just"/>
            <a:r>
              <a:rPr lang="cs-CZ" dirty="0"/>
              <a:t>Listinný PL – forma na řad nebo na jméno</a:t>
            </a:r>
          </a:p>
          <a:p>
            <a:pPr algn="just"/>
            <a:r>
              <a:rPr lang="cs-CZ" dirty="0"/>
              <a:t>Podílové fondy – otevřené (možnost odkoupení PL) a uzavřené</a:t>
            </a:r>
          </a:p>
          <a:p>
            <a:pPr algn="just"/>
            <a:r>
              <a:rPr lang="cs-CZ" b="1" dirty="0"/>
              <a:t>Statut </a:t>
            </a:r>
            <a:r>
              <a:rPr lang="cs-CZ" dirty="0"/>
              <a:t>– základní dokument podílového fondu (změnou může dojít i ke změně druhu podílového listu).</a:t>
            </a:r>
          </a:p>
        </p:txBody>
      </p:sp>
    </p:spTree>
    <p:extLst>
      <p:ext uri="{BB962C8B-B14F-4D97-AF65-F5344CB8AC3E}">
        <p14:creationId xmlns:p14="http://schemas.microsoft.com/office/powerpoint/2010/main" val="23207076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Investiční list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CP, do kterého je inkorporován podíl v komanditní společnosti na investiční listy (§ 170 odst. 1 ZISIF)</a:t>
            </a:r>
          </a:p>
          <a:p>
            <a:pPr algn="just"/>
            <a:r>
              <a:rPr lang="cs-CZ" dirty="0"/>
              <a:t>Pouze forma na řad</a:t>
            </a:r>
          </a:p>
          <a:p>
            <a:pPr algn="just"/>
            <a:r>
              <a:rPr lang="cs-CZ" dirty="0"/>
              <a:t>Vydává jej pouze investiční fond, který byl založen jako speciální druh komanditní společnosti</a:t>
            </a:r>
          </a:p>
          <a:p>
            <a:pPr algn="just"/>
            <a:r>
              <a:rPr lang="cs-CZ" dirty="0"/>
              <a:t>Obdobné kmenovému listu v SRO</a:t>
            </a:r>
          </a:p>
        </p:txBody>
      </p:sp>
    </p:spTree>
    <p:extLst>
      <p:ext uri="{BB962C8B-B14F-4D97-AF65-F5344CB8AC3E}">
        <p14:creationId xmlns:p14="http://schemas.microsoft.com/office/powerpoint/2010/main" val="41733312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763646" y="3494677"/>
            <a:ext cx="3852000" cy="450307"/>
          </a:xfrm>
        </p:spPr>
        <p:txBody>
          <a:bodyPr/>
          <a:lstStyle/>
          <a:p>
            <a:r>
              <a:rPr lang="cs-CZ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1483551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Náležitosti dluhopisu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43807"/>
            <a:ext cx="10753200" cy="4139998"/>
          </a:xfrm>
        </p:spPr>
        <p:txBody>
          <a:bodyPr/>
          <a:lstStyle/>
          <a:p>
            <a:pPr algn="just"/>
            <a:r>
              <a:rPr lang="cs-CZ" b="1" dirty="0"/>
              <a:t>Vždy musí být zastupitelné </a:t>
            </a:r>
            <a:r>
              <a:rPr lang="cs-CZ" dirty="0"/>
              <a:t>(zastupitelný CP viz § 516 OZ)</a:t>
            </a:r>
          </a:p>
          <a:p>
            <a:pPr algn="just"/>
            <a:r>
              <a:rPr lang="cs-CZ" dirty="0"/>
              <a:t>Listinné i zaknihované CP, listinný lze pouze ve formě na řad (§ 2 odst. 3 </a:t>
            </a:r>
            <a:r>
              <a:rPr lang="cs-CZ" dirty="0" err="1"/>
              <a:t>DluhZ</a:t>
            </a:r>
            <a:r>
              <a:rPr lang="cs-CZ" dirty="0"/>
              <a:t>)</a:t>
            </a:r>
          </a:p>
          <a:p>
            <a:pPr algn="just"/>
            <a:r>
              <a:rPr lang="cs-CZ" b="1" dirty="0"/>
              <a:t>Jmenovitá hodnota </a:t>
            </a:r>
            <a:r>
              <a:rPr lang="cs-CZ" dirty="0"/>
              <a:t>= představuje výši plnění, emitent je povinen ji vyplatit k datu splatnosti dluhopisu</a:t>
            </a:r>
          </a:p>
          <a:p>
            <a:pPr algn="just"/>
            <a:r>
              <a:rPr lang="cs-CZ" b="1" dirty="0"/>
              <a:t>Splacení dluhopisu </a:t>
            </a:r>
            <a:r>
              <a:rPr lang="cs-CZ" dirty="0"/>
              <a:t>= vypořádání práv z dluhopisu </a:t>
            </a:r>
          </a:p>
          <a:p>
            <a:pPr algn="just"/>
            <a:r>
              <a:rPr lang="cs-CZ" dirty="0"/>
              <a:t>Musí obsahovat: prohlášení emitenta, že se zavazuje splatit dlužnou částku způsobem a v místě uvedeném v emisních podmínkách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3788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Náležitosti dluhopisu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171576"/>
            <a:ext cx="10753200" cy="4139998"/>
          </a:xfrm>
        </p:spPr>
        <p:txBody>
          <a:bodyPr/>
          <a:lstStyle/>
          <a:p>
            <a:pPr algn="just"/>
            <a:r>
              <a:rPr lang="cs-CZ" b="1" dirty="0"/>
              <a:t>1) Podstatné </a:t>
            </a:r>
            <a:r>
              <a:rPr lang="cs-CZ" dirty="0"/>
              <a:t>– údaje identifikující emitenta (§ 6 odst. 1 písm. c/ </a:t>
            </a:r>
            <a:r>
              <a:rPr lang="cs-CZ" dirty="0" err="1"/>
              <a:t>DluhZ</a:t>
            </a:r>
            <a:r>
              <a:rPr lang="cs-CZ" dirty="0"/>
              <a:t>), jmenovitá hodnota /dlužná částka/ (písm. d/), údaj o výnosu (písm. e/), datum splatnosti (písm. f/), údaje identifikující vlastníka dluhopisu (písm. g/), podpis emitenta (písm. h/)</a:t>
            </a:r>
          </a:p>
          <a:p>
            <a:pPr algn="just"/>
            <a:r>
              <a:rPr lang="cs-CZ" i="1" dirty="0"/>
              <a:t>Zaknihovaný dluhopis </a:t>
            </a:r>
            <a:r>
              <a:rPr lang="cs-CZ" b="1" dirty="0"/>
              <a:t>- </a:t>
            </a:r>
            <a:r>
              <a:rPr lang="cs-CZ" dirty="0"/>
              <a:t>§ 6/2 </a:t>
            </a:r>
            <a:r>
              <a:rPr lang="cs-CZ" dirty="0" err="1"/>
              <a:t>DluhZ</a:t>
            </a:r>
            <a:r>
              <a:rPr lang="cs-CZ" dirty="0"/>
              <a:t>, resp. § 6 odst. 2 písm. a) až f) a j) </a:t>
            </a:r>
            <a:r>
              <a:rPr lang="cs-CZ" dirty="0" err="1"/>
              <a:t>DluhZ</a:t>
            </a:r>
            <a:endParaRPr lang="cs-CZ" dirty="0"/>
          </a:p>
          <a:p>
            <a:pPr algn="just"/>
            <a:r>
              <a:rPr lang="cs-CZ" b="1" dirty="0"/>
              <a:t>2) Nepodstatné </a:t>
            </a:r>
            <a:r>
              <a:rPr lang="cs-CZ" dirty="0"/>
              <a:t>–</a:t>
            </a:r>
            <a:r>
              <a:rPr lang="cs-CZ" b="1" dirty="0"/>
              <a:t> </a:t>
            </a:r>
            <a:r>
              <a:rPr lang="cs-CZ" dirty="0"/>
              <a:t>označení „dluhopis“ (písm. a/), údaj o druhu dluhopisu (písm. b/), číselné označení dluhopisu (písm. i/), datum emise (písm. j/)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U dluhopisů obchodovaných na veřejném trhu musí být přiděleno zvláštní mezinárodní identifikační číslo označení cenných papírů (tzv. ISIN – International </a:t>
            </a:r>
            <a:r>
              <a:rPr lang="cs-CZ" sz="2000" dirty="0" err="1"/>
              <a:t>Securities</a:t>
            </a:r>
            <a:r>
              <a:rPr lang="cs-CZ" sz="2000" dirty="0"/>
              <a:t> </a:t>
            </a:r>
            <a:r>
              <a:rPr lang="cs-CZ" sz="2000" dirty="0" err="1"/>
              <a:t>Identification</a:t>
            </a:r>
            <a:r>
              <a:rPr lang="cs-CZ" sz="2000" dirty="0"/>
              <a:t> </a:t>
            </a:r>
            <a:r>
              <a:rPr lang="cs-CZ" sz="2000" dirty="0" err="1"/>
              <a:t>Number</a:t>
            </a:r>
            <a:r>
              <a:rPr lang="cs-CZ" sz="2000" dirty="0"/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6201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Splatnost</a:t>
            </a:r>
            <a:r>
              <a:rPr lang="cs-CZ" dirty="0"/>
              <a:t> – jednorázově, ve splátkách (§ 19 odst. 1 </a:t>
            </a:r>
            <a:r>
              <a:rPr lang="cs-CZ" dirty="0" err="1"/>
              <a:t>DluhZ</a:t>
            </a:r>
            <a:r>
              <a:rPr lang="cs-CZ" dirty="0"/>
              <a:t>), lze určit i rozhodný den (komu náleží výnos)</a:t>
            </a:r>
          </a:p>
          <a:p>
            <a:pPr algn="just"/>
            <a:r>
              <a:rPr lang="cs-CZ" b="1" dirty="0"/>
              <a:t>Dle délky doby od vydání do splatnosti </a:t>
            </a:r>
            <a:r>
              <a:rPr lang="cs-CZ" dirty="0"/>
              <a:t>– krátkodobé (do 1 roku), střednědobé (1 až 10 let), dlouhodobé (nad 10 let)</a:t>
            </a:r>
          </a:p>
          <a:p>
            <a:pPr algn="just"/>
            <a:r>
              <a:rPr lang="cs-CZ" dirty="0"/>
              <a:t>PO emitenta vést </a:t>
            </a:r>
            <a:r>
              <a:rPr lang="cs-CZ" b="1" dirty="0"/>
              <a:t>seznam vlastníků dluhopisů </a:t>
            </a:r>
            <a:r>
              <a:rPr lang="cs-CZ" dirty="0"/>
              <a:t>(neveřejný seznam), obdobné seznamu akcionářů (legitimační funkce)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6979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Výnos dluhopisu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Povinná náležitost – údaj o výši výnosu nebo způsob jejího určení (§ 6 odst. 1 písm. e/ </a:t>
            </a:r>
            <a:r>
              <a:rPr lang="cs-CZ" dirty="0" err="1"/>
              <a:t>DluhZ</a:t>
            </a:r>
            <a:r>
              <a:rPr lang="cs-CZ" dirty="0"/>
              <a:t>)</a:t>
            </a:r>
          </a:p>
          <a:p>
            <a:pPr algn="just"/>
            <a:r>
              <a:rPr lang="cs-CZ" dirty="0"/>
              <a:t>Představován úrokovou sazbou ze jmenovité hodnoty dluhopisu – fixní (např. 8 % p. a.) či pohyblivá (např. PRIBOR + 3 %), lze stanovit i jiným způsobem</a:t>
            </a:r>
          </a:p>
          <a:p>
            <a:pPr algn="just"/>
            <a:r>
              <a:rPr lang="cs-CZ" dirty="0"/>
              <a:t>Výnos může být také rozdíl mezi jmenovitou hodnotou a emisním kurzem (tzv. emisní disážio)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9379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Výnos dluhopisu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33063" y="1313179"/>
            <a:ext cx="10753200" cy="4139998"/>
          </a:xfrm>
        </p:spPr>
        <p:txBody>
          <a:bodyPr/>
          <a:lstStyle/>
          <a:p>
            <a:pPr algn="just"/>
            <a:r>
              <a:rPr lang="cs-CZ" dirty="0"/>
              <a:t>Právo na výnos z dluhopisu lze oddělit a </a:t>
            </a:r>
            <a:r>
              <a:rPr lang="cs-CZ" b="1" dirty="0"/>
              <a:t>vtělit do kupónu                         </a:t>
            </a:r>
            <a:r>
              <a:rPr lang="cs-CZ" dirty="0"/>
              <a:t>(§18 </a:t>
            </a:r>
            <a:r>
              <a:rPr lang="cs-CZ" dirty="0" err="1"/>
              <a:t>DluhZ</a:t>
            </a:r>
            <a:r>
              <a:rPr lang="cs-CZ" dirty="0"/>
              <a:t>)</a:t>
            </a:r>
          </a:p>
          <a:p>
            <a:pPr algn="just"/>
            <a:r>
              <a:rPr lang="cs-CZ" b="1" dirty="0"/>
              <a:t>Kupón </a:t>
            </a:r>
            <a:r>
              <a:rPr lang="cs-CZ" dirty="0"/>
              <a:t>(§ 523 OZ) = CP k uplatnění práva na výnos z dluhopisu (ale také z akcie, zatímního listu, podílového listu), vedlejší (</a:t>
            </a:r>
            <a:r>
              <a:rPr lang="cs-CZ" dirty="0" err="1"/>
              <a:t>akcesorický</a:t>
            </a:r>
            <a:r>
              <a:rPr lang="cs-CZ" dirty="0"/>
              <a:t>) CP, nikdy nelze emitovat samostatně, forma </a:t>
            </a:r>
            <a:r>
              <a:rPr lang="cs-CZ" b="1" dirty="0"/>
              <a:t>pouze na doručitele, listinný i zaknihovaný CP, </a:t>
            </a:r>
            <a:r>
              <a:rPr lang="cs-CZ" dirty="0"/>
              <a:t>více splátek výnosu – více kupónů tvoří </a:t>
            </a:r>
            <a:r>
              <a:rPr lang="cs-CZ" b="1" dirty="0"/>
              <a:t>kupónový arch</a:t>
            </a:r>
            <a:endParaRPr lang="cs-CZ" dirty="0"/>
          </a:p>
          <a:p>
            <a:pPr algn="just"/>
            <a:r>
              <a:rPr lang="cs-CZ" dirty="0"/>
              <a:t>součástí může být i tzv. </a:t>
            </a:r>
            <a:r>
              <a:rPr lang="cs-CZ" b="1" dirty="0"/>
              <a:t>talón</a:t>
            </a:r>
            <a:r>
              <a:rPr lang="cs-CZ" dirty="0"/>
              <a:t> (není CP!) = poukázka na vydání dalšího kuponového archu v případě, že kupóny původně vydané s dluhopisem dojdou ještě před splatností dluhopisu.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0639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343262"/>
            <a:ext cx="10753200" cy="4139998"/>
          </a:xfrm>
        </p:spPr>
        <p:txBody>
          <a:bodyPr/>
          <a:lstStyle/>
          <a:p>
            <a:pPr algn="just"/>
            <a:r>
              <a:rPr lang="cs-CZ" b="1" dirty="0"/>
              <a:t>Emise dluhopisů </a:t>
            </a:r>
            <a:r>
              <a:rPr lang="cs-CZ" dirty="0"/>
              <a:t>(§ 2 odst. 3 </a:t>
            </a:r>
            <a:r>
              <a:rPr lang="cs-CZ" dirty="0" err="1"/>
              <a:t>DluhZ</a:t>
            </a:r>
            <a:r>
              <a:rPr lang="cs-CZ" dirty="0"/>
              <a:t>) = soubor dluhopisů vydávaných na základě týchž emisních podmínek, mající stejné datum emise, splatnosti a případně i stejné ISIN</a:t>
            </a:r>
          </a:p>
          <a:p>
            <a:pPr algn="just"/>
            <a:r>
              <a:rPr lang="cs-CZ" b="1" dirty="0"/>
              <a:t>Datum emise </a:t>
            </a:r>
            <a:r>
              <a:rPr lang="cs-CZ" dirty="0"/>
              <a:t>(§ 519 OZ) = označení dne, ke kterému může poprvé dojít k vydání dluhopisu prvému majiteli, resp. označení dne, ke kterému může vzniknout první dluhopis dané emise</a:t>
            </a:r>
          </a:p>
          <a:p>
            <a:pPr algn="just"/>
            <a:r>
              <a:rPr lang="cs-CZ" b="1" dirty="0"/>
              <a:t>Emisní lhůta </a:t>
            </a:r>
            <a:r>
              <a:rPr lang="cs-CZ" dirty="0"/>
              <a:t>= počínaje datem emise a během této lhůty je oprávněn vydat dluhopisy jedné emise v </a:t>
            </a:r>
            <a:r>
              <a:rPr lang="cs-CZ" b="1" dirty="0"/>
              <a:t>tzv. tranších </a:t>
            </a:r>
            <a:r>
              <a:rPr lang="cs-CZ" dirty="0"/>
              <a:t>(datum emise se nemusí shodovat s okamžikem vydání konkrétního dluhopisu), i později v emisní lhůtě</a:t>
            </a:r>
          </a:p>
          <a:p>
            <a:pPr algn="just"/>
            <a:r>
              <a:rPr lang="cs-CZ" b="1" dirty="0"/>
              <a:t>Objem emise </a:t>
            </a:r>
            <a:r>
              <a:rPr lang="cs-CZ" dirty="0"/>
              <a:t>= předpokládaný objem emise (celková jmenovitá emise dluhopisu) musí být uveden v emisních podmínkách, i menší objem, nepodaří-li se mu to nebo prodlouží emisní lhůtu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3722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Převody dluhopisů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28330"/>
            <a:ext cx="10753200" cy="4139998"/>
          </a:xfrm>
        </p:spPr>
        <p:txBody>
          <a:bodyPr/>
          <a:lstStyle/>
          <a:p>
            <a:pPr algn="just"/>
            <a:r>
              <a:rPr lang="cs-CZ" b="1" dirty="0"/>
              <a:t>Listinný dluhopis </a:t>
            </a:r>
            <a:r>
              <a:rPr lang="cs-CZ" dirty="0"/>
              <a:t>(pouze ve formě na řad), převod dle obecné úpravy v OZ </a:t>
            </a:r>
            <a:r>
              <a:rPr lang="cs-CZ" b="1" dirty="0"/>
              <a:t>rubopis + smlouva + předání</a:t>
            </a:r>
            <a:r>
              <a:rPr lang="cs-CZ" dirty="0"/>
              <a:t> (§ 1103/2 OZ)</a:t>
            </a:r>
          </a:p>
          <a:p>
            <a:pPr algn="just"/>
            <a:r>
              <a:rPr lang="cs-CZ" b="1" dirty="0"/>
              <a:t>Zaknihovaný dluhopis</a:t>
            </a:r>
            <a:r>
              <a:rPr lang="cs-CZ" dirty="0"/>
              <a:t> (§ 1104 OZ), evidenci supluje centrální evidence ZCP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Rozlišovat účinky mezi převodcem a nabyvatelem (</a:t>
            </a:r>
            <a:r>
              <a:rPr lang="cs-CZ" i="1" dirty="0"/>
              <a:t>inter partes</a:t>
            </a:r>
            <a:r>
              <a:rPr lang="cs-CZ" dirty="0"/>
              <a:t>) a vůči emitentovi (§ 4 odst. 2 </a:t>
            </a:r>
            <a:r>
              <a:rPr lang="cs-CZ" dirty="0" err="1"/>
              <a:t>DluhZ</a:t>
            </a:r>
            <a:r>
              <a:rPr lang="cs-CZ" dirty="0"/>
              <a:t> předložení dluhopisu s nepřetržitou řadou dluhopisů)</a:t>
            </a:r>
          </a:p>
          <a:p>
            <a:pPr algn="just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267985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004EAEC1AECDD479F0913B1E9074F3F" ma:contentTypeVersion="14" ma:contentTypeDescription="Vytvoří nový dokument" ma:contentTypeScope="" ma:versionID="69b7f9fa35d6a35e56792185313e91e9">
  <xsd:schema xmlns:xsd="http://www.w3.org/2001/XMLSchema" xmlns:xs="http://www.w3.org/2001/XMLSchema" xmlns:p="http://schemas.microsoft.com/office/2006/metadata/properties" xmlns:ns3="ab5b59dc-8ad3-4911-993d-fbbf83e36f6e" xmlns:ns4="ee152243-e15d-4d21-aebe-9aec54bd7914" targetNamespace="http://schemas.microsoft.com/office/2006/metadata/properties" ma:root="true" ma:fieldsID="da2f274051be9a568e90bd6566c90d3e" ns3:_="" ns4:_="">
    <xsd:import namespace="ab5b59dc-8ad3-4911-993d-fbbf83e36f6e"/>
    <xsd:import namespace="ee152243-e15d-4d21-aebe-9aec54bd791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5b59dc-8ad3-4911-993d-fbbf83e36f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152243-e15d-4d21-aebe-9aec54bd791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1EA77E4-A742-4FE8-9090-2A8BB4A2D8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5b59dc-8ad3-4911-993d-fbbf83e36f6e"/>
    <ds:schemaRef ds:uri="ee152243-e15d-4d21-aebe-9aec54bd79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002D773-44C3-42BC-987A-331320F574F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59E29E1-742E-4D15-A582-1F1BB916FE4A}">
  <ds:schemaRefs>
    <ds:schemaRef ds:uri="http://www.w3.org/XML/1998/namespace"/>
    <ds:schemaRef ds:uri="http://purl.org/dc/elements/1.1/"/>
    <ds:schemaRef ds:uri="http://schemas.microsoft.com/office/2006/metadata/properties"/>
    <ds:schemaRef ds:uri="ab5b59dc-8ad3-4911-993d-fbbf83e36f6e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ee152243-e15d-4d21-aebe-9aec54bd7914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Dluhopisy a další CP_5.11.</Template>
  <TotalTime>0</TotalTime>
  <Words>1906</Words>
  <Application>Microsoft Office PowerPoint</Application>
  <PresentationFormat>Širokoúhlá obrazovka</PresentationFormat>
  <Paragraphs>157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Tahoma</vt:lpstr>
      <vt:lpstr>Wingdings</vt:lpstr>
      <vt:lpstr>Prezentace_MU_CZ</vt:lpstr>
      <vt:lpstr>Dluhopisy a další cenné papíry</vt:lpstr>
      <vt:lpstr>Dluhopisy</vt:lpstr>
      <vt:lpstr>Náležitosti dluhopisu</vt:lpstr>
      <vt:lpstr>Náležitosti dluhopisu</vt:lpstr>
      <vt:lpstr>Prezentace aplikace PowerPoint</vt:lpstr>
      <vt:lpstr>Výnos dluhopisu</vt:lpstr>
      <vt:lpstr>Výnos dluhopisu</vt:lpstr>
      <vt:lpstr>Prezentace aplikace PowerPoint</vt:lpstr>
      <vt:lpstr>Převody dluhopisů</vt:lpstr>
      <vt:lpstr>Sběrný dluhopis</vt:lpstr>
      <vt:lpstr>Emisní podmínky (EP)</vt:lpstr>
      <vt:lpstr>Schůze vlastníků</vt:lpstr>
      <vt:lpstr>Zvláštní druhy dluhopisů</vt:lpstr>
      <vt:lpstr>Prezentace aplikace PowerPoint</vt:lpstr>
      <vt:lpstr>Prezentace aplikace PowerPoint</vt:lpstr>
      <vt:lpstr>Prezentace aplikace PowerPoint</vt:lpstr>
      <vt:lpstr>Kupon</vt:lpstr>
      <vt:lpstr>Cenné papíry na zboží</vt:lpstr>
      <vt:lpstr>Prezentace aplikace PowerPoint</vt:lpstr>
      <vt:lpstr>Prezentace aplikace PowerPoint</vt:lpstr>
      <vt:lpstr>Cenné papíry dle zákona č. 240/2013 Sb., o investičních společnostech a investičních fondech (ZISIF)</vt:lpstr>
      <vt:lpstr>Podílový list</vt:lpstr>
      <vt:lpstr>Investiční list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Dluhopisy a další cenné papíry</dc:title>
  <dc:creator>augustinova.k@seznam.cz</dc:creator>
  <cp:lastModifiedBy>Josef Kotásek</cp:lastModifiedBy>
  <cp:revision>61</cp:revision>
  <cp:lastPrinted>1601-01-01T00:00:00Z</cp:lastPrinted>
  <dcterms:created xsi:type="dcterms:W3CDTF">2021-11-02T22:53:26Z</dcterms:created>
  <dcterms:modified xsi:type="dcterms:W3CDTF">2021-11-07T06:44:28Z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0x010100D004EAEC1AECDD479F0913B1E9074F3F</vt:lpwstr>
  </property>
</Properties>
</file>