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99" r:id="rId3"/>
    <p:sldId id="306" r:id="rId4"/>
    <p:sldId id="303" r:id="rId5"/>
    <p:sldId id="300" r:id="rId6"/>
    <p:sldId id="301" r:id="rId7"/>
    <p:sldId id="302" r:id="rId8"/>
    <p:sldId id="304" r:id="rId9"/>
    <p:sldId id="307" r:id="rId10"/>
    <p:sldId id="308" r:id="rId11"/>
    <p:sldId id="309" r:id="rId12"/>
    <p:sldId id="317" r:id="rId13"/>
    <p:sldId id="310" r:id="rId14"/>
    <p:sldId id="318" r:id="rId15"/>
    <p:sldId id="311" r:id="rId16"/>
    <p:sldId id="312" r:id="rId17"/>
    <p:sldId id="313" r:id="rId18"/>
    <p:sldId id="305" r:id="rId19"/>
    <p:sldId id="298" r:id="rId2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12" d="100"/>
          <a:sy n="112" d="100"/>
        </p:scale>
        <p:origin x="540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Daňová evidence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658756"/>
          </a:xfrm>
        </p:spPr>
        <p:txBody>
          <a:bodyPr/>
          <a:lstStyle/>
          <a:p>
            <a:r>
              <a:rPr lang="cs-CZ" dirty="0"/>
              <a:t>Jan Neckář		</a:t>
            </a:r>
            <a:r>
              <a:rPr lang="cs-CZ"/>
              <a:t>	    BV503K </a:t>
            </a:r>
            <a:r>
              <a:rPr lang="cs-CZ" dirty="0"/>
              <a:t>Bilanční právo</a:t>
            </a:r>
            <a:r>
              <a:rPr lang="cs-CZ"/>
              <a:t>	   </a:t>
            </a:r>
            <a:r>
              <a:rPr lang="cs-CZ" dirty="0"/>
              <a:t>	</a:t>
            </a:r>
            <a:r>
              <a:rPr lang="cs-CZ"/>
              <a:t>                12</a:t>
            </a:r>
            <a:r>
              <a:rPr lang="cs-CZ" dirty="0"/>
              <a:t>. 11. 2021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F54A0-C738-428F-A182-782B1DD1A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Evidence příjmů a výdajů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9A3AC5-AD0C-4237-8C9A-50358AE34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Hlavní součást DE</a:t>
            </a:r>
          </a:p>
          <a:p>
            <a:r>
              <a:rPr lang="cs-CZ" dirty="0"/>
              <a:t>Zápisy se provádí v deníku příjmů a výdajů</a:t>
            </a:r>
          </a:p>
          <a:p>
            <a:r>
              <a:rPr lang="cs-CZ" dirty="0"/>
              <a:t>Zachycují se peněžní příjmy a výdaje, tj. skutečné platby a dále i nepeněžní transakce snižující rozdíl mezi příjmy a výdaji</a:t>
            </a:r>
          </a:p>
          <a:p>
            <a:pPr lvl="1"/>
            <a:r>
              <a:rPr lang="cs-CZ" dirty="0"/>
              <a:t>Zápočty</a:t>
            </a:r>
          </a:p>
          <a:p>
            <a:pPr lvl="1"/>
            <a:r>
              <a:rPr lang="cs-CZ" dirty="0"/>
              <a:t>Prominutí dluhu (x sleva)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2127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F54A0-C738-428F-A182-782B1DD1A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Kniha pohledávek a závazků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9A3AC5-AD0C-4237-8C9A-50358AE34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Podává přehled o tom, kdo a kolik dluží podnikateli a kolik dluží podnikatel a komu</a:t>
            </a:r>
          </a:p>
          <a:p>
            <a:r>
              <a:rPr lang="cs-CZ" dirty="0"/>
              <a:t>Podrobnost se odvíjí od rozsahu a složitosti podnikatelské činnosti</a:t>
            </a:r>
          </a:p>
          <a:p>
            <a:r>
              <a:rPr lang="cs-CZ" dirty="0"/>
              <a:t>Zapisuje se vždy, pokud dochází ke vzniku, změně nebo zániku pohledávek a závazků</a:t>
            </a:r>
          </a:p>
        </p:txBody>
      </p:sp>
    </p:spTree>
    <p:extLst>
      <p:ext uri="{BB962C8B-B14F-4D97-AF65-F5344CB8AC3E}">
        <p14:creationId xmlns:p14="http://schemas.microsoft.com/office/powerpoint/2010/main" val="2432747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F54A0-C738-428F-A182-782B1DD1A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Karty dlouhodobého majetku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9A3AC5-AD0C-4237-8C9A-50358AE34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Rozlišujeme majetek hmotný x nehmotný x finanční</a:t>
            </a:r>
          </a:p>
          <a:p>
            <a:r>
              <a:rPr lang="cs-CZ" dirty="0"/>
              <a:t>Nehmotný majetek vymezen ZÚČTO, Vyhláškou č. 500/2002 Sb. A ČUS, patří sem i technické zhodnocení</a:t>
            </a:r>
          </a:p>
          <a:p>
            <a:r>
              <a:rPr lang="cs-CZ" dirty="0"/>
              <a:t>Hmotný majetek vymezen ZDP – movité věci přesahující stanovenou hodnotu a dobu použitelnosti delší než 1 rok</a:t>
            </a:r>
          </a:p>
          <a:p>
            <a:r>
              <a:rPr lang="cs-CZ" dirty="0"/>
              <a:t>Každý majetek má svoji kartu obsahující</a:t>
            </a:r>
          </a:p>
          <a:p>
            <a:pPr lvl="1"/>
            <a:r>
              <a:rPr lang="cs-CZ" dirty="0"/>
              <a:t>název nebo popis dlouhodobého nehmotného a hmotného majetku a drobného dlouhodobého nehmotného majetku, popř. číselné označení,</a:t>
            </a:r>
          </a:p>
          <a:p>
            <a:pPr lvl="1"/>
            <a:r>
              <a:rPr lang="cs-CZ" dirty="0"/>
              <a:t>ocenění majetku; pokud byl majetek pořízen zcela nebo zčásti z dotace nebo z peněžního daru, uvede se i výše a druh finančního zdroje,</a:t>
            </a:r>
          </a:p>
          <a:p>
            <a:pPr lvl="1"/>
            <a:r>
              <a:rPr lang="cs-CZ" dirty="0"/>
              <a:t>datum a způsob pořízení (nabytí vlastnického práva),</a:t>
            </a:r>
          </a:p>
          <a:p>
            <a:pPr lvl="1"/>
            <a:r>
              <a:rPr lang="cs-CZ" dirty="0"/>
              <a:t>způsob využití majetku v členění podle druhu činností účetní jednotky,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0553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F54A0-C738-428F-A182-782B1DD1A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Karty dlouhodobého majetku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9A3AC5-AD0C-4237-8C9A-50358AE34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Každý majetek má svoji kartu obsahující (- pokračování)</a:t>
            </a:r>
          </a:p>
          <a:p>
            <a:pPr lvl="1"/>
            <a:r>
              <a:rPr lang="cs-CZ" dirty="0"/>
              <a:t>datum uvedení do užívání - v případě dlouhodobého nehmotného a dlouhodobého hmotného majetku, zejména pořizovaného postupně (např. u staveb a budov pořizovaných výstavbou),</a:t>
            </a:r>
          </a:p>
          <a:p>
            <a:pPr lvl="1"/>
            <a:r>
              <a:rPr lang="cs-CZ" dirty="0"/>
              <a:t>údaje o zvoleném způsobu daňových odpisů dlouhodobého hmotného majetku,</a:t>
            </a:r>
          </a:p>
          <a:p>
            <a:pPr lvl="1"/>
            <a:r>
              <a:rPr lang="cs-CZ" dirty="0"/>
              <a:t>částky daňových odpisů za zdaňovací období a zůstatková cena po odpočtu daňových odpisů,</a:t>
            </a:r>
          </a:p>
          <a:p>
            <a:pPr lvl="1"/>
            <a:r>
              <a:rPr lang="cs-CZ" dirty="0"/>
              <a:t>zřízené zástavní právo, věcné břemeno, popř. jiné závazky váznoucí na majetku,</a:t>
            </a:r>
          </a:p>
          <a:p>
            <a:pPr lvl="1"/>
            <a:r>
              <a:rPr lang="cs-CZ" dirty="0"/>
              <a:t>datum a způsob vyřazení,</a:t>
            </a:r>
          </a:p>
          <a:p>
            <a:pPr lvl="1"/>
            <a:r>
              <a:rPr lang="cs-CZ" dirty="0"/>
              <a:t>ostatní údaje nutné pro identifikaci majetku.</a:t>
            </a:r>
          </a:p>
        </p:txBody>
      </p:sp>
    </p:spTree>
    <p:extLst>
      <p:ext uri="{BB962C8B-B14F-4D97-AF65-F5344CB8AC3E}">
        <p14:creationId xmlns:p14="http://schemas.microsoft.com/office/powerpoint/2010/main" val="29972060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3BF070-5EBC-4D03-80B4-B042E3BE1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Hmotný majetek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E55464-8AEE-465C-8667-44040FE1F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Odpisy totožně jako v ÚČTO</a:t>
            </a:r>
          </a:p>
          <a:p>
            <a:r>
              <a:rPr lang="cs-CZ" dirty="0"/>
              <a:t>Pozor na správné zařazení</a:t>
            </a:r>
          </a:p>
          <a:p>
            <a:r>
              <a:rPr lang="cs-CZ" dirty="0"/>
              <a:t>Odpisy i technického zhodnocení (x opravy = výdaj)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49609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F54A0-C738-428F-A182-782B1DD1A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Evidence zásob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9A3AC5-AD0C-4237-8C9A-50358AE34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Bez ohledu na způsob nabytí jsou sledovány v knize zásob (na kartách zásob)</a:t>
            </a:r>
          </a:p>
          <a:p>
            <a:r>
              <a:rPr lang="cs-CZ" dirty="0"/>
              <a:t>K datu inventarizace je nutné určit a prokázat stav zásob a ocenit je </a:t>
            </a:r>
          </a:p>
          <a:p>
            <a:r>
              <a:rPr lang="cs-CZ" dirty="0"/>
              <a:t>Způsob záznamů musí být srozumitelně popsán a zaveden do účetních písemností</a:t>
            </a:r>
          </a:p>
          <a:p>
            <a:r>
              <a:rPr lang="cs-CZ" dirty="0"/>
              <a:t>Na kartách zásob se eviduje i majetek v nižší pořizovací hodnotě než hmotný majetek, jehož doba použitelnosti je delší než 1 rok (označení drobný hmotný majetek)</a:t>
            </a:r>
          </a:p>
        </p:txBody>
      </p:sp>
    </p:spTree>
    <p:extLst>
      <p:ext uri="{BB962C8B-B14F-4D97-AF65-F5344CB8AC3E}">
        <p14:creationId xmlns:p14="http://schemas.microsoft.com/office/powerpoint/2010/main" val="34505223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F54A0-C738-428F-A182-782B1DD1A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Karty rezerv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9A3AC5-AD0C-4237-8C9A-50358AE34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Dle zákona č. 593/1992 Sb., o rezervách, ve znění pozdějších předpisů</a:t>
            </a:r>
          </a:p>
          <a:p>
            <a:r>
              <a:rPr lang="cs-CZ" dirty="0"/>
              <a:t>Účetní rezervy či opravné položky nelze tvořit</a:t>
            </a:r>
          </a:p>
          <a:p>
            <a:r>
              <a:rPr lang="cs-CZ" dirty="0"/>
              <a:t>Přípustná je tvorba rezervy na opravy hmotného majetku, pěstební činnost, případně jiné (dle zákona)</a:t>
            </a:r>
          </a:p>
          <a:p>
            <a:r>
              <a:rPr lang="cs-CZ" dirty="0"/>
              <a:t>Výše rezervy musí být prokazatelná (může se v čase měnit)</a:t>
            </a:r>
          </a:p>
          <a:p>
            <a:r>
              <a:rPr lang="cs-CZ" dirty="0"/>
              <a:t>Rezervy se v peněžním deníku nezachycují, uplatní se až v DAP DPFO</a:t>
            </a:r>
          </a:p>
          <a:p>
            <a:r>
              <a:rPr lang="cs-CZ" dirty="0"/>
              <a:t>Rezervu nelze tvořit k pohledávkám (není důvod)</a:t>
            </a:r>
          </a:p>
        </p:txBody>
      </p:sp>
    </p:spTree>
    <p:extLst>
      <p:ext uri="{BB962C8B-B14F-4D97-AF65-F5344CB8AC3E}">
        <p14:creationId xmlns:p14="http://schemas.microsoft.com/office/powerpoint/2010/main" val="23817018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F54A0-C738-428F-A182-782B1DD1A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Inventarizace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9A3AC5-AD0C-4237-8C9A-50358AE34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Znamená porovnání skutečného stavu a majetku se stavem majetku a závazků vedeného v daňové evidenci. </a:t>
            </a:r>
          </a:p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Podle ZDP </a:t>
            </a:r>
            <a:r>
              <a:rPr lang="cs-CZ" b="1" i="0" u="sng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musí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podnikatel zjistit skutečný stav zásob, hmotného majetku, pohledávek a závazků jednou v roce – tj. poslední den zdaňovacího období.</a:t>
            </a:r>
          </a:p>
          <a:p>
            <a:r>
              <a:rPr lang="cs-CZ" dirty="0"/>
              <a:t>Inventura</a:t>
            </a:r>
          </a:p>
          <a:p>
            <a:pPr lvl="1"/>
            <a:r>
              <a:rPr lang="cs-CZ" dirty="0"/>
              <a:t>peněžního deníku</a:t>
            </a:r>
          </a:p>
          <a:p>
            <a:pPr lvl="1"/>
            <a:r>
              <a:rPr lang="cs-CZ" dirty="0"/>
              <a:t>stav neuhrazených pohledávek a závazků</a:t>
            </a:r>
          </a:p>
          <a:p>
            <a:pPr lvl="1"/>
            <a:r>
              <a:rPr lang="cs-CZ" dirty="0"/>
              <a:t>stav majetku v knihách</a:t>
            </a:r>
          </a:p>
          <a:p>
            <a:pPr lvl="1"/>
            <a:r>
              <a:rPr lang="cs-CZ" dirty="0"/>
              <a:t>stav v ostatních knihách</a:t>
            </a:r>
          </a:p>
          <a:p>
            <a:pPr lvl="1"/>
            <a:r>
              <a:rPr lang="cs-CZ" dirty="0"/>
              <a:t>přepočet cizí měny na českou</a:t>
            </a:r>
          </a:p>
        </p:txBody>
      </p:sp>
    </p:spTree>
    <p:extLst>
      <p:ext uri="{BB962C8B-B14F-4D97-AF65-F5344CB8AC3E}">
        <p14:creationId xmlns:p14="http://schemas.microsoft.com/office/powerpoint/2010/main" val="14106041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F54A0-C738-428F-A182-782B1DD1A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Daňové kontroly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9A3AC5-AD0C-4237-8C9A-50358AE34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DK na DPFO u podnikajících osob</a:t>
            </a:r>
          </a:p>
          <a:p>
            <a:r>
              <a:rPr lang="cs-CZ" dirty="0"/>
              <a:t>Důkazní břemeno – FO unese předložením povinných evidenci (=DE včetně inventur atd.)</a:t>
            </a:r>
          </a:p>
          <a:p>
            <a:r>
              <a:rPr lang="cs-CZ" dirty="0"/>
              <a:t>Správce daně rozporuje soulad předložených evidencí se skutečností (postačí pochybnosti)</a:t>
            </a:r>
          </a:p>
          <a:p>
            <a:r>
              <a:rPr lang="cs-CZ" dirty="0"/>
              <a:t>Zcela běžná „udání“ na konkurenci</a:t>
            </a:r>
          </a:p>
          <a:p>
            <a:r>
              <a:rPr lang="cs-CZ" dirty="0"/>
              <a:t>Specifika výkonu činnosti (drobný prodej x knihy do školek x malíř)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73672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A0C71AE-FB26-40BF-A1FB-D3D352871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3394800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296487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48FC6E-78B3-4855-88F1-71B14FD8D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Vymezení daňové evidence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883F86-D9C9-4168-BC13-106A8D7F9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Navazuje na jednoduché účetnictví (zrušeno v roce 2004, byť v roce 2016 ve specifických případech obnoveno)</a:t>
            </a:r>
          </a:p>
          <a:p>
            <a:r>
              <a:rPr lang="cs-CZ" dirty="0"/>
              <a:t>Zajišťuje zjištění (dílčího) základu daně z příjmů fyzických osob</a:t>
            </a:r>
          </a:p>
          <a:p>
            <a:r>
              <a:rPr lang="cs-CZ" dirty="0"/>
              <a:t>Daňová evidence X evidence daní!</a:t>
            </a:r>
          </a:p>
          <a:p>
            <a:r>
              <a:rPr lang="cs-CZ" dirty="0"/>
              <a:t>Obsahuje údaje o příjmech a výdajích a dále pak údaje o majetku a závazcích. </a:t>
            </a:r>
          </a:p>
          <a:p>
            <a:r>
              <a:rPr lang="cs-CZ" dirty="0"/>
              <a:t>Jde v podstatě velmi zjednodušenou a zredukovanou formou účetnictví, ALE o účetnictví v pravém slova smyslu se ale nejedná.</a:t>
            </a:r>
          </a:p>
        </p:txBody>
      </p:sp>
    </p:spTree>
    <p:extLst>
      <p:ext uri="{BB962C8B-B14F-4D97-AF65-F5344CB8AC3E}">
        <p14:creationId xmlns:p14="http://schemas.microsoft.com/office/powerpoint/2010/main" val="3106864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80F588-F45D-4BDF-82B3-23D06983C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Rozdíl mezi účetnictvím a 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903D5D-94F7-414B-9F0F-5C4BA0846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DE: rozdíl mezi příjmy a výdaji</a:t>
            </a:r>
          </a:p>
          <a:p>
            <a:pPr lvl="1"/>
            <a:r>
              <a:rPr lang="cs-CZ" dirty="0"/>
              <a:t>Příjmy = přijaté peníze v pokladně nebo na bankovním účtu, případně jiná protihodnota (nepeněžní příjem)</a:t>
            </a:r>
          </a:p>
          <a:p>
            <a:pPr lvl="1"/>
            <a:r>
              <a:rPr lang="cs-CZ" dirty="0"/>
              <a:t>Výdaje = úbytek finančních prostředků v pokladně nebo na bankovním účtu</a:t>
            </a:r>
          </a:p>
          <a:p>
            <a:pPr lvl="1"/>
            <a:r>
              <a:rPr lang="cs-CZ" dirty="0"/>
              <a:t>Rozhodující je okamžik zaplacení (zápočet je forma úhrady!)</a:t>
            </a:r>
          </a:p>
          <a:p>
            <a:pPr marL="324000" lvl="1" indent="0">
              <a:buNone/>
            </a:pPr>
            <a:endParaRPr lang="cs-CZ" dirty="0"/>
          </a:p>
          <a:p>
            <a:r>
              <a:rPr lang="cs-CZ" dirty="0"/>
              <a:t>ÚČTO: rozdíl mezi výnosy a náklady</a:t>
            </a:r>
          </a:p>
          <a:p>
            <a:pPr lvl="1"/>
            <a:r>
              <a:rPr lang="cs-CZ" dirty="0"/>
              <a:t>Základ daně = výsledek hospodaření, tj. rozdíl mezi výnosy a náklady upravený o odpočitatelné a připočitatelné položky určené ZDP</a:t>
            </a:r>
          </a:p>
          <a:p>
            <a:pPr lvl="1"/>
            <a:r>
              <a:rPr lang="cs-CZ" dirty="0"/>
              <a:t>Výnosy vyjádřené v Kč</a:t>
            </a:r>
          </a:p>
          <a:p>
            <a:pPr lvl="1"/>
            <a:r>
              <a:rPr lang="cs-CZ" dirty="0"/>
              <a:t>Rozhodující není okamžik zaplacení, ale výnos (nárok) nebo náklad</a:t>
            </a:r>
          </a:p>
        </p:txBody>
      </p:sp>
    </p:spTree>
    <p:extLst>
      <p:ext uri="{BB962C8B-B14F-4D97-AF65-F5344CB8AC3E}">
        <p14:creationId xmlns:p14="http://schemas.microsoft.com/office/powerpoint/2010/main" val="2305972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F54A0-C738-428F-A182-782B1DD1A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Vedení DE a DPH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9A3AC5-AD0C-4237-8C9A-50358AE34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Plátce DPH nemusí vždy vést účetnictví</a:t>
            </a:r>
          </a:p>
          <a:p>
            <a:r>
              <a:rPr lang="cs-CZ" dirty="0"/>
              <a:t>V rámci DE musí být přehledně vymezeno, jaká plnění byla poskytnuta s jakou sazbou daně</a:t>
            </a:r>
          </a:p>
          <a:p>
            <a:r>
              <a:rPr lang="cs-CZ" dirty="0"/>
              <a:t>Požadavek evidence vydaných daňových dokladů (zjednodušených daňových dokladů) – číslo dokladu…</a:t>
            </a:r>
          </a:p>
          <a:p>
            <a:r>
              <a:rPr lang="cs-CZ" dirty="0"/>
              <a:t>Zvláštní povinnosti stanoví ZDPH (archivace dokladů, náležitosti dokladů, 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0740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2BE105-1E10-4FA7-AC02-0386AD677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Subjekty vedoucí daňovou evidenci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431E70-7EC5-4929-8DC8-D94284D363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Určena pro všechny podnikající FO, které nevedou účetnictví</a:t>
            </a:r>
          </a:p>
          <a:p>
            <a:r>
              <a:rPr lang="cs-CZ" dirty="0"/>
              <a:t>Nemusí být vedena, pokud podnikající FO uplatňuje výdaje procentem (paušální výdaje)</a:t>
            </a:r>
          </a:p>
          <a:p>
            <a:pPr lvl="1"/>
            <a:r>
              <a:rPr lang="cs-CZ" dirty="0"/>
              <a:t>Povinnost vést pouze evidenci zdanitelných příjmů</a:t>
            </a:r>
          </a:p>
          <a:p>
            <a:r>
              <a:rPr lang="cs-CZ" dirty="0"/>
              <a:t>DE je vedena fyzickými osobami, které </a:t>
            </a:r>
          </a:p>
          <a:p>
            <a:pPr lvl="1"/>
            <a:r>
              <a:rPr lang="cs-CZ" dirty="0"/>
              <a:t>Nejsou účetní jednotkou</a:t>
            </a:r>
          </a:p>
          <a:p>
            <a:pPr lvl="1"/>
            <a:r>
              <a:rPr lang="cs-CZ" dirty="0"/>
              <a:t>Obrat nepřekročil za minulý kalendářní rok 25 mil. Kč</a:t>
            </a:r>
          </a:p>
          <a:p>
            <a:pPr lvl="1"/>
            <a:r>
              <a:rPr lang="cs-CZ" dirty="0"/>
              <a:t>Nejsou účastníkem sdružení</a:t>
            </a:r>
          </a:p>
          <a:p>
            <a:pPr lvl="1"/>
            <a:r>
              <a:rPr lang="cs-CZ" dirty="0"/>
              <a:t>Nejsou zapsány v obchodním rejstříku</a:t>
            </a:r>
          </a:p>
          <a:p>
            <a:r>
              <a:rPr lang="cs-CZ" dirty="0"/>
              <a:t>Podnikající FO mohou dobrovolně vést účetnictví -&gt; pak nemusí vést daňovou evidenci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1288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F54A0-C738-428F-A182-782B1DD1A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Forma vedení 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9A3AC5-AD0C-4237-8C9A-50358AE34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 přesně stanovena forma, jen náležitosti</a:t>
            </a:r>
          </a:p>
          <a:p>
            <a:r>
              <a:rPr lang="cs-CZ" dirty="0"/>
              <a:t>Zákonné vymezení v § 7b zákona o daních z příjmů</a:t>
            </a:r>
          </a:p>
          <a:p>
            <a:r>
              <a:rPr lang="cs-CZ" dirty="0"/>
              <a:t>Lze vést elektronicky i písemně (účetní programy, excel, papírový sešit…)</a:t>
            </a:r>
          </a:p>
          <a:p>
            <a:endParaRPr lang="cs-CZ" dirty="0"/>
          </a:p>
          <a:p>
            <a:r>
              <a:rPr lang="cs-CZ" dirty="0"/>
              <a:t>DE obsahuje </a:t>
            </a:r>
          </a:p>
          <a:p>
            <a:pPr lvl="1"/>
            <a:r>
              <a:rPr lang="cs-CZ" dirty="0"/>
              <a:t>údaje o příjmech a výdajích (peněžní evidence) v členění potřebném pro zjištění základu daně, a</a:t>
            </a:r>
          </a:p>
          <a:p>
            <a:pPr lvl="1"/>
            <a:r>
              <a:rPr lang="cs-CZ" dirty="0"/>
              <a:t>údaje o majetku a dluzích.</a:t>
            </a:r>
          </a:p>
          <a:p>
            <a:pPr lvl="1"/>
            <a:endParaRPr lang="cs-CZ" dirty="0"/>
          </a:p>
          <a:p>
            <a:r>
              <a:rPr lang="cs-CZ" dirty="0"/>
              <a:t>Pro vymezení složek majetku se použijí předpisy o účetnictví</a:t>
            </a:r>
          </a:p>
          <a:p>
            <a:r>
              <a:rPr lang="cs-CZ" dirty="0"/>
              <a:t>Přesná forma se odvíjí od složek obchodního majetku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2505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F54A0-C738-428F-A182-782B1DD1A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Vedení 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9A3AC5-AD0C-4237-8C9A-50358AE34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Vedena za účelem zjištění základu daně = daňový subjekt by ji měl vést tak, aby byl schopen prokázat svá tvrzení v daňovém řízení</a:t>
            </a:r>
          </a:p>
          <a:p>
            <a:r>
              <a:rPr lang="cs-CZ" dirty="0"/>
              <a:t>Vnitřní členění příjmů (zdanitelné x příjmy, jež nejsou předmětem daně x příjmy od daně osvobozené)</a:t>
            </a:r>
          </a:p>
          <a:p>
            <a:r>
              <a:rPr lang="cs-CZ" dirty="0"/>
              <a:t>Vnitřní členění výdajů (daňově účinné x daňově neúčinné)</a:t>
            </a:r>
          </a:p>
          <a:p>
            <a:r>
              <a:rPr lang="cs-CZ" dirty="0"/>
              <a:t>Evidence může být dle uvážení rozšířena</a:t>
            </a:r>
          </a:p>
          <a:p>
            <a:pPr lvl="1"/>
            <a:r>
              <a:rPr lang="cs-CZ" dirty="0"/>
              <a:t>Např. evidence zvlášť příjmů přes pokladnu a přes bankovní účet</a:t>
            </a:r>
          </a:p>
        </p:txBody>
      </p:sp>
    </p:spTree>
    <p:extLst>
      <p:ext uri="{BB962C8B-B14F-4D97-AF65-F5344CB8AC3E}">
        <p14:creationId xmlns:p14="http://schemas.microsoft.com/office/powerpoint/2010/main" val="3270083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F54A0-C738-428F-A182-782B1DD1A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Položky DE</a:t>
            </a:r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76F6141D-480D-4E36-9BA8-1BB3803BBC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5406152"/>
              </p:ext>
            </p:extLst>
          </p:nvPr>
        </p:nvGraphicFramePr>
        <p:xfrm>
          <a:off x="720725" y="1692275"/>
          <a:ext cx="10752138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6069">
                  <a:extLst>
                    <a:ext uri="{9D8B030D-6E8A-4147-A177-3AD203B41FA5}">
                      <a16:colId xmlns:a16="http://schemas.microsoft.com/office/drawing/2014/main" val="2078349995"/>
                    </a:ext>
                  </a:extLst>
                </a:gridCol>
                <a:gridCol w="5376069">
                  <a:extLst>
                    <a:ext uri="{9D8B030D-6E8A-4147-A177-3AD203B41FA5}">
                      <a16:colId xmlns:a16="http://schemas.microsoft.com/office/drawing/2014/main" val="1461590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Daňové příjmy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Nedaňové příjmy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2511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Všechny tržby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Osobní vklady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1799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Náhrady od pojišťoven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Přijaté dotace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145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Přijaté zálohy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Úvěry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675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bg1"/>
                          </a:solidFill>
                        </a:rPr>
                        <a:t>Daňové výdaje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bg1"/>
                          </a:solidFill>
                        </a:rPr>
                        <a:t>Nedaňové výdaje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7363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Nákup materiálu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Splátky úvěru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559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Úrok z úvěru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Výběry pro osobní spotřebu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032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Bankovní poplatky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Nákup dlouhodobého majetku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4022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Zaplacené zálohy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Odvod DPH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6195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mzdy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Reprezentace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3432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Zdravotní a sociální pojištění placené za </a:t>
                      </a:r>
                      <a:r>
                        <a:rPr lang="cs-CZ" dirty="0" err="1"/>
                        <a:t>zamnce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547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Provozní režie (</a:t>
                      </a:r>
                      <a:r>
                        <a:rPr lang="cs-CZ" dirty="0" err="1"/>
                        <a:t>kanc</a:t>
                      </a:r>
                      <a:r>
                        <a:rPr lang="cs-CZ" dirty="0"/>
                        <a:t>. potřeby, cestovné, nájem…)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829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4406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F54A0-C738-428F-A182-782B1DD1A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DE podnikatelů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9A3AC5-AD0C-4237-8C9A-50358AE34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deník příjmů a výdajů,</a:t>
            </a:r>
          </a:p>
          <a:p>
            <a:r>
              <a:rPr lang="cs-CZ" dirty="0"/>
              <a:t>knihu pohledávek a závazků,</a:t>
            </a:r>
          </a:p>
          <a:p>
            <a:r>
              <a:rPr lang="cs-CZ" dirty="0"/>
              <a:t>karty dlouhodobého majetku,</a:t>
            </a:r>
          </a:p>
          <a:p>
            <a:r>
              <a:rPr lang="cs-CZ" dirty="0"/>
              <a:t>karty zásob,</a:t>
            </a:r>
          </a:p>
          <a:p>
            <a:r>
              <a:rPr lang="cs-CZ" dirty="0"/>
              <a:t>karty rezerv,</a:t>
            </a:r>
          </a:p>
          <a:p>
            <a:r>
              <a:rPr lang="cs-CZ" dirty="0"/>
              <a:t>karty pro zapisování nepeněžních transakcí,</a:t>
            </a:r>
          </a:p>
          <a:p>
            <a:r>
              <a:rPr lang="cs-CZ" dirty="0"/>
              <a:t>mzdovou evidenci,</a:t>
            </a:r>
          </a:p>
          <a:p>
            <a:r>
              <a:rPr lang="cs-CZ" dirty="0"/>
              <a:t>pokladní knihu,</a:t>
            </a:r>
          </a:p>
          <a:p>
            <a:r>
              <a:rPr lang="cs-CZ" dirty="0"/>
              <a:t>evidenci stálých plateb,</a:t>
            </a:r>
          </a:p>
          <a:p>
            <a:r>
              <a:rPr lang="cs-CZ" dirty="0"/>
              <a:t>knihu jízd</a:t>
            </a:r>
          </a:p>
        </p:txBody>
      </p:sp>
    </p:spTree>
    <p:extLst>
      <p:ext uri="{BB962C8B-B14F-4D97-AF65-F5344CB8AC3E}">
        <p14:creationId xmlns:p14="http://schemas.microsoft.com/office/powerpoint/2010/main" val="349018905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176</TotalTime>
  <Words>1156</Words>
  <Application>Microsoft Office PowerPoint</Application>
  <PresentationFormat>Širokoúhlá obrazovka</PresentationFormat>
  <Paragraphs>145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Tahoma</vt:lpstr>
      <vt:lpstr>Wingdings</vt:lpstr>
      <vt:lpstr>Prezentace_MU_CZ</vt:lpstr>
      <vt:lpstr>Daňová evidence</vt:lpstr>
      <vt:lpstr>Vymezení daňové evidence</vt:lpstr>
      <vt:lpstr>Rozdíl mezi účetnictvím a DE</vt:lpstr>
      <vt:lpstr>Vedení DE a DPH</vt:lpstr>
      <vt:lpstr>Subjekty vedoucí daňovou evidenci</vt:lpstr>
      <vt:lpstr>Forma vedení DE</vt:lpstr>
      <vt:lpstr>Vedení DE</vt:lpstr>
      <vt:lpstr>Položky DE</vt:lpstr>
      <vt:lpstr>Obsah DE podnikatelů</vt:lpstr>
      <vt:lpstr>Evidence příjmů a výdajů</vt:lpstr>
      <vt:lpstr>Kniha pohledávek a závazků</vt:lpstr>
      <vt:lpstr>Karty dlouhodobého majetku</vt:lpstr>
      <vt:lpstr>Karty dlouhodobého majetku</vt:lpstr>
      <vt:lpstr>Hmotný majetek</vt:lpstr>
      <vt:lpstr>Evidence zásob</vt:lpstr>
      <vt:lpstr>Karty rezerv</vt:lpstr>
      <vt:lpstr>Inventarizace</vt:lpstr>
      <vt:lpstr>Daňové kontroly</vt:lpstr>
      <vt:lpstr>     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Kontrola poskytování dotací</dc:title>
  <dc:creator>JN</dc:creator>
  <cp:lastModifiedBy>Jan Neckář</cp:lastModifiedBy>
  <cp:revision>14</cp:revision>
  <cp:lastPrinted>1601-01-01T00:00:00Z</cp:lastPrinted>
  <dcterms:created xsi:type="dcterms:W3CDTF">2020-12-10T09:33:34Z</dcterms:created>
  <dcterms:modified xsi:type="dcterms:W3CDTF">2021-11-12T17:30:45Z</dcterms:modified>
</cp:coreProperties>
</file>