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FBEAB-302A-44EA-AC83-BDDCD932A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8FD18B-BF39-4F25-8611-20667B421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6FEF61-E035-44B6-A4D8-7D3B6C2C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ACBB1D-9944-4C60-A6A2-5352CE84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80BFE8-2AC8-4E49-AA29-BA2655F4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38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96626-3C8D-423E-9C80-C8306171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D11FA1-D6F4-4575-B5B1-BB1BF4DCC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EADDA4-B359-47C5-A38E-870534EE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3E6CAF-500C-42AA-8BFE-9AF6A464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DFB80F-C2F7-4372-B342-4FFD6F390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34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9868B62-7317-4205-8522-1B9C522CF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F03331-9D6F-40D9-9B35-60C2F7A54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6FB605-8593-4F28-AA9B-3E4372598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E00799-E3F6-4A1F-8408-1686CEAA8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B75862-7A1E-4166-85D5-B1FB584E7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90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61823-796C-440B-BBE2-E5B9D3AC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78A5C2-A651-4511-A707-32B6ED678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63F149-7A47-4E4B-A56A-ED601D39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A1211C-7D68-4C3A-A013-34615BDDC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A0BD13-450C-49C8-AC98-E4F0E5CB7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33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BBFC3-FE30-46B0-9FEE-6C9AB4AC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3BA2C04-6304-4A3C-AAD4-A558717A0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0671A3-DCC1-49F7-A46E-AA2110CDC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7291CD-1A24-4753-BBA4-7AD383F7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1180C4-C27E-4C9A-BBA5-AC68471B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8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D9B41-C833-4D42-9E23-6E5AF5156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F1362E-C2AB-4833-B500-72BB46674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18A97AA-E5A2-4C9A-A518-3DDF444BD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13ED23-3E68-4C5D-A590-7DD0E1E9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BFFC02-9460-4204-8BD2-060C084FA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493154-2D78-4B82-9E3A-9C304B07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43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4B71E-232C-498F-9B28-80187943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EF54E9-C068-4B80-B953-C86CF31A9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1E10877-4934-4C39-B5B4-E5AADD58F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652E78F-3E8E-41D4-8E40-E3909F02A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438BD43-CFA5-4E02-82E5-9F308ED09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B7109B-F208-4DE7-B619-AAE8DDE0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1DC7C7-CCDC-4CD2-B164-DFE76602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4EB6B77-F79C-467D-9318-066CE964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02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0A387-CE58-472F-B683-5281CDBF9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2E4C62-155E-4B80-B88C-2CA79AB0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1BFD38-A8A9-4A85-837E-FD7FFA31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06730D-AE88-4FD3-A3AB-FAD70797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9D710A-D713-4414-976E-00A979DB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BAB427-06CE-4348-BD25-B75F939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86C2F2-0DC4-49C0-923E-C99CD4008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70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D4CA3-859E-4ED2-84C0-399FC9B03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73378-95DF-40A4-940B-E8BA8E82F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0FC5A4-7E64-4E85-A625-9AECBF176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8D6BCF-6CAF-4D1C-B949-25AB7DF7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CB54A5-2393-43E7-AD2A-B1A14C658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605806-6CD6-4372-A202-83769B18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30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E1AFD-AD9C-4516-A4FA-889FB3D8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D3775B4-6C96-41C7-BF4F-9A4CDD1A1C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10193AE-01A2-4B5C-A38E-7AF288825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5840D8-2904-4106-932D-406D1031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D4A9AC-2FD4-4D1C-9E2C-FDC2ACF3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BFCF10-50EA-49BB-9A33-AE8D3D2CA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67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E35F58-7DCC-4DB1-BCF6-783C76D9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5F13664-FBAC-46B5-92C3-45868ADD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2FA87B-F638-4B73-AF43-CF831CAC8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A3872-B9EA-4394-93F0-28455701F82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E1A7E9-053F-4028-9273-9A836A727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DA8F7C-BF67-4593-835E-5E86218D3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A2A46-F4F5-4B58-8EC2-4EA63A6EA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52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69-2/zneni-2019073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mr.cz/cs/evropska-unie" TargetMode="External"/><Relationship Id="rId2" Type="http://schemas.openxmlformats.org/officeDocument/2006/relationships/hyperlink" Target="https://mmr.cz/cs/narodni-dota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mr.cz/cs/ministerstvo/vsechna-opatreni-a-pomoc-mmr-pri-pandemii-covid-19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sz.cz/" TargetMode="External"/><Relationship Id="rId2" Type="http://schemas.openxmlformats.org/officeDocument/2006/relationships/hyperlink" Target="https://www.mpsv.cz/web/cz/pusobnost-mps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uip.cz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9-355#p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76DAE-9B23-40BD-AD33-FF090D0C57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Rezortní finanční správa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504991-D049-404B-9779-8C7DA3B37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69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D6BE1-76DA-41AD-9A0C-52894AB25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 jednotlivých ministerstev podle kompetenčního zákona (2020)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0D7B61-909A-4A0C-98EA-5EFEDE72B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se podívejte na vymezení působnosti jednotlivých ministerstev v kompetenčním zákoně § 4 až § 19</a:t>
            </a:r>
          </a:p>
          <a:p>
            <a:r>
              <a:rPr lang="cs-CZ" dirty="0">
                <a:hlinkClick r:id="rId2"/>
              </a:rPr>
              <a:t>https://www.zakonyprolidi.cz/cs/1969-2/zneni-20190731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67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5B429-A079-47A5-AC0E-7065A97C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finanční správy v rezortech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AA1C94-4A4F-4AE8-A138-C05CD3A76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Stěžejní odpovědnost za sektor veřejných financí nese Ministerstvo financí a z jeho kompetencí se odvíjí rezortní finanční mechanizmy</a:t>
            </a:r>
          </a:p>
          <a:p>
            <a:r>
              <a:rPr lang="cs-CZ" dirty="0"/>
              <a:t>Přerozdělování prostředků státního rozpočtu</a:t>
            </a:r>
          </a:p>
          <a:p>
            <a:r>
              <a:rPr lang="cs-CZ" dirty="0"/>
              <a:t>Kontrola finančního hospodaření</a:t>
            </a:r>
          </a:p>
          <a:p>
            <a:r>
              <a:rPr lang="cs-CZ" dirty="0"/>
              <a:t>Závěrečný účet </a:t>
            </a:r>
          </a:p>
          <a:p>
            <a:r>
              <a:rPr lang="cs-CZ" dirty="0"/>
              <a:t>Výkaznictví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403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E9FCD-9940-4413-A8EF-7CAF8B10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 ministerstev a rezortní redistribuce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B956D4-BD36-41EA-B1FB-F2660953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rezorty představují specifické prostředí společenského života, kde ministerstvo plní své úkoly, viz výše.</a:t>
            </a:r>
          </a:p>
          <a:p>
            <a:r>
              <a:rPr lang="cs-CZ" dirty="0"/>
              <a:t>Vedle odpovědnosti za právní rámec je zde odpovědnost i za vytváření materiálního základu fungování rezortu (nejen ministerstva!) a schopnosti překonat krize, stimulovat entity spadající do daného rezortu k naplňování vládních vizí ….</a:t>
            </a:r>
          </a:p>
          <a:p>
            <a:r>
              <a:rPr lang="cs-CZ" dirty="0"/>
              <a:t>Každý rezort je tak specifický, že i skladba finanční činnosti v jeho rámci a struktura na to navazující finanční správy je rozdílná. Z toho pramení také pestrost způsobů, jak je možné plnit úkoly v rámci daného rezortu</a:t>
            </a:r>
          </a:p>
        </p:txBody>
      </p:sp>
    </p:spTree>
    <p:extLst>
      <p:ext uri="{BB962C8B-B14F-4D97-AF65-F5344CB8AC3E}">
        <p14:creationId xmlns:p14="http://schemas.microsoft.com/office/powerpoint/2010/main" val="1137328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A200E-4FA0-4F8A-B0C9-7ADC97A4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forem finanční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38FB20-6ACD-4EC3-B9A2-2C0C43B38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Volba forem je dána vládou a schopností se dohodnout mezi rezorty s tím, že je třeba respektovat postavení Ministerstva financí! </a:t>
            </a:r>
          </a:p>
          <a:p>
            <a:r>
              <a:rPr lang="cs-CZ" dirty="0"/>
              <a:t>Sledujte např. koaliční negociace mezi ministryní financí a ostatními ministryněmi a ministry, zejména v případě finančních kompenzací, dávek, programů podpory atd.</a:t>
            </a:r>
          </a:p>
          <a:p>
            <a:r>
              <a:rPr lang="cs-CZ" dirty="0"/>
              <a:t>Svou významnou roli hraje moc zákonodárná, a to i při volbě forem finanční správy – připomeňme si např. existenci státních fondů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783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1464E-BB6D-4A55-A498-528D0A095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Ministerstva pro místní rozvoj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78616C-2252-4A1C-974C-23E5632F6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(1) MMR je ústředním orgánem státní správy ve věcech regionální politiky, politiky bydlení, rozvoje domovního a bytového fondu a pro věci nájmu bytů a nebytových prostor, územního plánování a stavebního řádu, </a:t>
            </a:r>
            <a:r>
              <a:rPr lang="cs-CZ" b="1" dirty="0"/>
              <a:t>vyvlastnění</a:t>
            </a:r>
            <a:r>
              <a:rPr lang="cs-CZ" dirty="0"/>
              <a:t>, </a:t>
            </a:r>
            <a:r>
              <a:rPr lang="cs-CZ" b="1" dirty="0"/>
              <a:t>investiční politiky</a:t>
            </a:r>
            <a:r>
              <a:rPr lang="cs-CZ" dirty="0"/>
              <a:t>, cestovního ruchu a pohřebnictví.</a:t>
            </a:r>
          </a:p>
          <a:p>
            <a:pPr marL="0" indent="0">
              <a:buNone/>
            </a:pPr>
            <a:r>
              <a:rPr lang="cs-CZ" dirty="0"/>
              <a:t>(2) MMR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spravuje finanční prostředky určené k zabezpečování politiky bydlení a regionální politiky státu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b) koordinuje činnosti ministerstev a jiných ústředních orgánů státní správy při zabezpečování politiky bydlení a regionální politiky státu, včetně koordinace financování těchto činností, pokud tyto prostředky přímo nespravuje.</a:t>
            </a:r>
          </a:p>
          <a:p>
            <a:pPr marL="0" indent="0">
              <a:buNone/>
            </a:pPr>
            <a:r>
              <a:rPr lang="cs-CZ" dirty="0"/>
              <a:t>(3) MMR zabezpečuje informační metodickou pomoc vyšším územním samosprávným celkům, městům, obcím a jejich sdružením.</a:t>
            </a:r>
          </a:p>
          <a:p>
            <a:pPr marL="0" indent="0">
              <a:buNone/>
            </a:pPr>
            <a:r>
              <a:rPr lang="cs-CZ" dirty="0"/>
              <a:t>(4) MMR zajišťuje činnosti spojené s procesem zapojování územních samosprávných celků do evropských regionálních struktur.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555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68FE3-B5CA-486D-9240-F33943C4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v rezortu MMR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3EB1E7-601A-4F7E-977D-F951C37EE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Vnitrostátní dotace</a:t>
            </a:r>
          </a:p>
          <a:p>
            <a:r>
              <a:rPr lang="cs-CZ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https://mmr.cz/cs/narodni-dotace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Unijní dotace</a:t>
            </a:r>
          </a:p>
          <a:p>
            <a:r>
              <a:rPr lang="cs-CZ" dirty="0">
                <a:hlinkClick r:id="rId3"/>
              </a:rPr>
              <a:t>https://mmr.cz/cs/evropska-unie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Covidová</a:t>
            </a:r>
            <a:r>
              <a:rPr lang="cs-CZ" dirty="0"/>
              <a:t> opatření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https://www.mmr.cz/cs/ministerstvo/vsechna-opatreni-a-pomoc-mmr-pri-pandemii-covid-19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851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33697-A1AE-4EBD-8591-F2327D25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Ministerstva práce a sociálních věcí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50D4EB-4F53-4CE1-845A-C0B6645DD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(1)</a:t>
            </a:r>
            <a:r>
              <a:rPr lang="cs-CZ" dirty="0"/>
              <a:t> MPSV je ústředním orgánem státní správy pro pracovněprávní vztahy, bezpečnost práce, zaměstnanost a rekvalifikaci, kolektivní vyjednávání, </a:t>
            </a:r>
            <a:r>
              <a:rPr lang="cs-CZ" b="1" dirty="0"/>
              <a:t>mzdy a jiné odměny za práci</a:t>
            </a:r>
            <a:r>
              <a:rPr lang="cs-CZ" dirty="0"/>
              <a:t>, </a:t>
            </a:r>
            <a:r>
              <a:rPr lang="cs-CZ" b="1" dirty="0"/>
              <a:t>důchodové zabezpečení</a:t>
            </a:r>
            <a:r>
              <a:rPr lang="cs-CZ" dirty="0"/>
              <a:t>, </a:t>
            </a:r>
            <a:r>
              <a:rPr lang="cs-CZ" b="1" dirty="0"/>
              <a:t>nemocenské pojištění</a:t>
            </a:r>
            <a:r>
              <a:rPr lang="cs-CZ" dirty="0"/>
              <a:t>, sociální péči, péči a pracovní podmínky žen a mladistvých, právní ochranu mateřství, péči o rodinu a dětí, péči o občany, kteří potřebují zvláštní pomoc, a pro další otázky mzdové a sociální politiky.</a:t>
            </a:r>
          </a:p>
          <a:p>
            <a:r>
              <a:rPr lang="cs-CZ" i="1" dirty="0"/>
              <a:t>(2)</a:t>
            </a:r>
            <a:r>
              <a:rPr lang="cs-CZ" dirty="0"/>
              <a:t> Ministerstvo práce a sociálních věcí spolu s Ministerstvem financí připravuje a předkládá vládě návrhy právních úprav v oblasti </a:t>
            </a:r>
            <a:r>
              <a:rPr lang="cs-CZ" b="1" dirty="0"/>
              <a:t>odměňování státních zaměstnanců.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986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71241-E5D9-493C-9F87-D9313AF4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v rezortu MPSV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443C9E-0D58-4681-A3F4-A0242352E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https://www.mpsv.cz/web/cz/pusobnost-mpsv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Česká správa sociálního zabezpečení</a:t>
            </a:r>
          </a:p>
          <a:p>
            <a:r>
              <a:rPr lang="cs-CZ" dirty="0">
                <a:hlinkClick r:id="rId3"/>
              </a:rPr>
              <a:t>https://www.cssz.cz/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Státní úřad inspekce práce</a:t>
            </a:r>
          </a:p>
          <a:p>
            <a:r>
              <a:rPr lang="cs-CZ" dirty="0">
                <a:hlinkClick r:id="rId4"/>
              </a:rPr>
              <a:t>http://www.suip.cz/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724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FEAC5-0CAC-4310-BA20-A79C903B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56039-1A8E-4700-903F-210D678E1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Obdobnou rešerši udělejte i v případě ostatních rezortů.</a:t>
            </a:r>
          </a:p>
        </p:txBody>
      </p:sp>
    </p:spTree>
    <p:extLst>
      <p:ext uri="{BB962C8B-B14F-4D97-AF65-F5344CB8AC3E}">
        <p14:creationId xmlns:p14="http://schemas.microsoft.com/office/powerpoint/2010/main" val="188336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98EFE-5A56-467F-AC00-B2ACD4F70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rezortní finanční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BA77F0-8587-4EE3-BBA8-09CE2F5E4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Finanční správa jako součást veřejné finanční činnosti není vykonávána výhradně v rámci působnosti České národní banky a Ministerstva financí – ústřední primární finanční správa, ale také v ostatních rezortech = oblastech působnosti jednotlivých ministerstev</a:t>
            </a:r>
          </a:p>
          <a:p>
            <a:r>
              <a:rPr lang="cs-CZ" dirty="0"/>
              <a:t>Oblasti působnosti, tj. jednotlivé rezorty, jsou zejména dány platným zněním tzv. kompetenčního zákona</a:t>
            </a:r>
          </a:p>
          <a:p>
            <a:r>
              <a:rPr lang="cs-CZ" dirty="0"/>
              <a:t>Rezorty se promítají také do kapitol státního rozpočtu. Výčet kapitol státního rozpočtu je širší než výčet ministerstev a ústředních správních orgánů v kompetenčním zákoně.</a:t>
            </a:r>
          </a:p>
          <a:p>
            <a:r>
              <a:rPr lang="cs-CZ" dirty="0"/>
              <a:t>Rezortní finanční správa svou konstrukcí reaguje na prostředí rezortu, tedy oblast, kde se má veřejná finanční činnost realizovat.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52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8A1E7-9618-47E6-87B5-957BA84C7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zákon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6FF75F-B0BB-42F4-941A-3B204118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2/1969 Sb., o zřízení ministerstev a jiných ústředních orgánů státní správy České republiky, ve znění pozdějších předpisů</a:t>
            </a:r>
          </a:p>
          <a:p>
            <a:r>
              <a:rPr lang="cs-CZ" dirty="0"/>
              <a:t>Platný systém ministerstev a jiných ústředních orgánů (v jejichž čele nestojí ministr) vychází zejména z realizace koaliční smlouvy, na základě které se formuje programy vlády a tím i jednotlivé rezorty.</a:t>
            </a:r>
          </a:p>
          <a:p>
            <a:r>
              <a:rPr lang="cs-CZ" dirty="0"/>
              <a:t>V roce 2020 se jedná o 84. verzi vymezení rezortů od 1.1.1969</a:t>
            </a:r>
          </a:p>
          <a:p>
            <a:endParaRPr lang="cs-CZ" dirty="0"/>
          </a:p>
          <a:p>
            <a:r>
              <a:rPr lang="cs-CZ" dirty="0"/>
              <a:t>K datu 1.1.1969 – nabyl účinnosti ústavní zákon o československé federaci a vznikla Česká socialistická republika jako subjekt federace s potřebou vymezení vlastních ústředních správních orgánů. </a:t>
            </a:r>
          </a:p>
        </p:txBody>
      </p:sp>
    </p:spTree>
    <p:extLst>
      <p:ext uri="{BB962C8B-B14F-4D97-AF65-F5344CB8AC3E}">
        <p14:creationId xmlns:p14="http://schemas.microsoft.com/office/powerpoint/2010/main" val="110836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A48B9-F91A-4B4C-BD94-4E3C9DE22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Stávající rezorty podle kompetenčního zákona (2020)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7FE26C3-BC83-4A73-8E7E-C5363B8070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500" dirty="0"/>
              <a:t>1. Ministerstvo financí,</a:t>
            </a:r>
          </a:p>
          <a:p>
            <a:pPr marL="0" indent="0">
              <a:buNone/>
            </a:pPr>
            <a:r>
              <a:rPr lang="cs-CZ" sz="4500" dirty="0"/>
              <a:t>2. Ministerstvo zahraničních věcí, </a:t>
            </a:r>
          </a:p>
          <a:p>
            <a:pPr marL="0" indent="0">
              <a:buNone/>
            </a:pPr>
            <a:r>
              <a:rPr lang="cs-CZ" sz="4500" dirty="0"/>
              <a:t>3. Ministerstvo školství, mládeže a tělovýchovy,</a:t>
            </a:r>
          </a:p>
          <a:p>
            <a:pPr marL="0" indent="0">
              <a:buNone/>
            </a:pPr>
            <a:r>
              <a:rPr lang="cs-CZ" sz="4500" dirty="0"/>
              <a:t>4. Ministerstvo kultury,</a:t>
            </a:r>
          </a:p>
          <a:p>
            <a:pPr marL="0" indent="0">
              <a:buNone/>
            </a:pPr>
            <a:r>
              <a:rPr lang="cs-CZ" sz="4500" dirty="0"/>
              <a:t>5. Ministerstvo práce a sociálních věcí,</a:t>
            </a:r>
          </a:p>
          <a:p>
            <a:pPr marL="0" indent="0">
              <a:buNone/>
            </a:pPr>
            <a:r>
              <a:rPr lang="cs-CZ" sz="4500" dirty="0"/>
              <a:t>6. Ministerstvo zdravotnictví, </a:t>
            </a:r>
          </a:p>
          <a:p>
            <a:pPr marL="0" indent="0">
              <a:buNone/>
            </a:pPr>
            <a:r>
              <a:rPr lang="cs-CZ" sz="4500" dirty="0"/>
              <a:t>7. Ministerstvo spravedlnosti,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300817-D50E-4422-A6AD-2D58D73D7C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8. Ministerstvo vnitra,</a:t>
            </a:r>
          </a:p>
          <a:p>
            <a:pPr marL="0" indent="0">
              <a:buNone/>
            </a:pPr>
            <a:r>
              <a:rPr lang="cs-CZ" dirty="0"/>
              <a:t>9. Ministerstvo průmyslu a obchodu,</a:t>
            </a:r>
          </a:p>
          <a:p>
            <a:pPr marL="0" indent="0">
              <a:buNone/>
            </a:pPr>
            <a:r>
              <a:rPr lang="cs-CZ" dirty="0"/>
              <a:t>10. Ministerstvo pro místní rozvoj,</a:t>
            </a:r>
          </a:p>
          <a:p>
            <a:pPr marL="0" indent="0">
              <a:buNone/>
            </a:pPr>
            <a:r>
              <a:rPr lang="cs-CZ" dirty="0"/>
              <a:t>11. Ministerstvo zemědělství,</a:t>
            </a:r>
          </a:p>
          <a:p>
            <a:pPr marL="0" indent="0">
              <a:buNone/>
            </a:pPr>
            <a:r>
              <a:rPr lang="cs-CZ" dirty="0"/>
              <a:t>12. Ministerstvo obrany,</a:t>
            </a:r>
          </a:p>
          <a:p>
            <a:pPr marL="0" indent="0">
              <a:buNone/>
            </a:pPr>
            <a:r>
              <a:rPr lang="cs-CZ" dirty="0"/>
              <a:t>13. Ministerstvo dopravy,</a:t>
            </a:r>
          </a:p>
          <a:p>
            <a:pPr marL="0" indent="0">
              <a:buNone/>
            </a:pPr>
            <a:r>
              <a:rPr lang="cs-CZ" dirty="0"/>
              <a:t>14. Ministerstvo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88558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F121536-1A43-4ECF-882F-E326AE78F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činnosti ministerstev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768F23D-7841-417F-A0A1-967EAC0BC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je také chápat jako zásady realizace rezortu</a:t>
            </a:r>
          </a:p>
          <a:p>
            <a:r>
              <a:rPr lang="cs-CZ" dirty="0"/>
              <a:t>Jsou upraveny ustanoveními § 20 až § 28 kompetenčního zákona</a:t>
            </a:r>
          </a:p>
          <a:p>
            <a:r>
              <a:rPr lang="cs-CZ" dirty="0"/>
              <a:t>Ministerstva plní v okruhu své působnosti (§ 20)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úkoly </a:t>
            </a:r>
            <a:r>
              <a:rPr lang="cs-CZ" dirty="0"/>
              <a:t>stanovené v zákonech a v jiných obecně závazných právních předpisech a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úkoly</a:t>
            </a:r>
            <a:r>
              <a:rPr lang="cs-CZ" dirty="0"/>
              <a:t> vyplývající z členství České republiky v Evropské unii a v ostatních integračních seskupeních a mezinárodních organizacích, pokud jsou pro Českou republiku závazné.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03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9C167-5E91-4BC4-972C-25B9C091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CD7875-FBC0-4FEC-B336-18DB0580D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Ministerstva se ve veškeré své činnosti řídí ústavními a ostatními </a:t>
            </a:r>
            <a:r>
              <a:rPr lang="cs-CZ" b="1" dirty="0"/>
              <a:t>zákony</a:t>
            </a:r>
            <a:r>
              <a:rPr lang="cs-CZ" dirty="0"/>
              <a:t> a </a:t>
            </a:r>
            <a:r>
              <a:rPr lang="cs-CZ" b="1" dirty="0"/>
              <a:t>usneseními vlády.</a:t>
            </a:r>
            <a:r>
              <a:rPr lang="cs-CZ" dirty="0"/>
              <a:t> (§ 21)</a:t>
            </a:r>
          </a:p>
          <a:p>
            <a:r>
              <a:rPr lang="cs-CZ" dirty="0"/>
              <a:t>Ministerstva </a:t>
            </a:r>
            <a:r>
              <a:rPr lang="cs-CZ" b="1" dirty="0"/>
              <a:t>zkoumají </a:t>
            </a:r>
            <a:r>
              <a:rPr lang="cs-CZ" dirty="0"/>
              <a:t>společenskou problematiku v okruhu své působnosti, </a:t>
            </a:r>
            <a:r>
              <a:rPr lang="cs-CZ" b="1" dirty="0"/>
              <a:t>analyzují</a:t>
            </a:r>
            <a:r>
              <a:rPr lang="cs-CZ" dirty="0"/>
              <a:t> dosahované výsledky a </a:t>
            </a:r>
            <a:r>
              <a:rPr lang="cs-CZ" b="1" dirty="0"/>
              <a:t>činí opatření </a:t>
            </a:r>
            <a:r>
              <a:rPr lang="cs-CZ" dirty="0"/>
              <a:t>k řešení aktuálních otázek. Zpracovávají </a:t>
            </a:r>
            <a:r>
              <a:rPr lang="cs-CZ" b="1" dirty="0"/>
              <a:t>koncepce</a:t>
            </a:r>
            <a:r>
              <a:rPr lang="cs-CZ" dirty="0"/>
              <a:t> rozvoje svěřených odvětví a řešení stěžejních otázek, které předkládají vládě České republiky. O návrzích závažných opatření přiměřeným způsobem </a:t>
            </a:r>
            <a:r>
              <a:rPr lang="cs-CZ" b="1" dirty="0"/>
              <a:t>informují veřejnost.</a:t>
            </a:r>
            <a:r>
              <a:rPr lang="cs-CZ" dirty="0"/>
              <a:t> (§ 22)</a:t>
            </a:r>
          </a:p>
          <a:p>
            <a:r>
              <a:rPr lang="cs-CZ" dirty="0"/>
              <a:t>Ministerstva předkládají za svěřená odvětví </a:t>
            </a:r>
            <a:r>
              <a:rPr lang="cs-CZ" b="1" dirty="0"/>
              <a:t>podklady potřebné pro sestavení návrhů státních rozpočtů</a:t>
            </a:r>
            <a:r>
              <a:rPr lang="cs-CZ" dirty="0"/>
              <a:t> republiky a pro přípravu jiných opatření širšího dosahu. Zaujímají </a:t>
            </a:r>
            <a:r>
              <a:rPr lang="cs-CZ" b="1" dirty="0"/>
              <a:t>stanovisko k návrhům</a:t>
            </a:r>
            <a:r>
              <a:rPr lang="cs-CZ" dirty="0"/>
              <a:t>, které předkládají vládě České republiky jiná ministerstva, pokud se týkají okruhu jejich působnosti. (§ 23)</a:t>
            </a:r>
          </a:p>
        </p:txBody>
      </p:sp>
    </p:spTree>
    <p:extLst>
      <p:ext uri="{BB962C8B-B14F-4D97-AF65-F5344CB8AC3E}">
        <p14:creationId xmlns:p14="http://schemas.microsoft.com/office/powerpoint/2010/main" val="176362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A5BA9-042C-48FB-A706-91340EBE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57A17A-BFFB-4A20-9302-6045F1EAC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Ministerstva </a:t>
            </a:r>
            <a:r>
              <a:rPr lang="cs-CZ" b="1" dirty="0"/>
              <a:t>pečují o náležitou právní úpravu </a:t>
            </a:r>
            <a:r>
              <a:rPr lang="cs-CZ" dirty="0"/>
              <a:t>věcí patřících do působnosti České republiky; připravují </a:t>
            </a:r>
            <a:r>
              <a:rPr lang="cs-CZ" b="1" dirty="0"/>
              <a:t>návrhy zákonů </a:t>
            </a:r>
            <a:r>
              <a:rPr lang="cs-CZ" dirty="0"/>
              <a:t>a jiných právních předpisů týkajících se věcí, které patří do jejich působnosti, jakož i návrhy, jejichž přípravu jim vláda uložila; dbají </a:t>
            </a:r>
            <a:r>
              <a:rPr lang="cs-CZ" b="1" dirty="0"/>
              <a:t>o zachovávání zákonnosti </a:t>
            </a:r>
            <a:r>
              <a:rPr lang="cs-CZ" dirty="0"/>
              <a:t>v okruhu své působnosti a činí podle zákonů potřebná opatření k nápravě. (§ 24)</a:t>
            </a:r>
          </a:p>
          <a:p>
            <a:r>
              <a:rPr lang="cs-CZ" dirty="0"/>
              <a:t>Ministerstva zabezpečují ve své působnosti úkoly související se sjednáváním mezinárodních smluv, s rozvojem </a:t>
            </a:r>
            <a:r>
              <a:rPr lang="cs-CZ" b="1" dirty="0"/>
              <a:t>mezistátních styků a mezinárodní spolupráce. </a:t>
            </a:r>
            <a:r>
              <a:rPr lang="cs-CZ" dirty="0"/>
              <a:t>Zabezpečují ve své působnosti úkoly, které vyplývají pro Českou republiku z mezinárodních smluv, jakož i z členství v mezinárodních organizacích. (§ 25)</a:t>
            </a:r>
          </a:p>
        </p:txBody>
      </p:sp>
    </p:spTree>
    <p:extLst>
      <p:ext uri="{BB962C8B-B14F-4D97-AF65-F5344CB8AC3E}">
        <p14:creationId xmlns:p14="http://schemas.microsoft.com/office/powerpoint/2010/main" val="344677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99AF8-3143-4F23-855A-318E9D034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81898D-6359-44C9-BC11-790B28D46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Ministerstva si navzájem </a:t>
            </a:r>
            <a:r>
              <a:rPr lang="cs-CZ" b="1" dirty="0"/>
              <a:t>vyměňují potřebné informace </a:t>
            </a:r>
            <a:r>
              <a:rPr lang="cs-CZ" dirty="0"/>
              <a:t>a podklady. Nižší orgány státní správy jim podávají zprávy a sdělují údaje, které si příslušná ministerstva vyžadují v rozsahu nezbytně nutném pro plnění svých úkolů (§ 27) </a:t>
            </a:r>
            <a:r>
              <a:rPr lang="cs-CZ" i="1" dirty="0"/>
              <a:t>Pozn.: § 26 zrušen</a:t>
            </a:r>
          </a:p>
          <a:p>
            <a:r>
              <a:rPr lang="cs-CZ" dirty="0"/>
              <a:t>Činnost ministerstev řídí, kontroluje a sjednocuje vláda České republiky. (§ 28 odst. 1)</a:t>
            </a:r>
          </a:p>
        </p:txBody>
      </p:sp>
    </p:spTree>
    <p:extLst>
      <p:ext uri="{BB962C8B-B14F-4D97-AF65-F5344CB8AC3E}">
        <p14:creationId xmlns:p14="http://schemas.microsoft.com/office/powerpoint/2010/main" val="404396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CCE28-D1F2-465C-9EF0-B9D19CAFC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Srovnejte skladbu kapitol státního rozpočtu na rok 2019 s rezorty podle kompetenčního zákona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64174A-FD32-46A5-8B70-BD56406A6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https://www.zakonyprolidi.cz/cs/2019-355#p1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278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1247</Words>
  <Application>Microsoft Office PowerPoint</Application>
  <PresentationFormat>Širokoúhlá obrazovka</PresentationFormat>
  <Paragraphs>95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Rezortní finanční správa</vt:lpstr>
      <vt:lpstr>Pojetí rezortní finanční správy</vt:lpstr>
      <vt:lpstr>Kompetenční zákon</vt:lpstr>
      <vt:lpstr>Stávající rezorty podle kompetenčního zákona (2020)</vt:lpstr>
      <vt:lpstr>Zásady činnosti ministerstev</vt:lpstr>
      <vt:lpstr>Prezentace aplikace PowerPoint</vt:lpstr>
      <vt:lpstr>Prezentace aplikace PowerPoint</vt:lpstr>
      <vt:lpstr>Prezentace aplikace PowerPoint</vt:lpstr>
      <vt:lpstr>Srovnejte skladbu kapitol státního rozpočtu na rok 2019 s rezorty podle kompetenčního zákona</vt:lpstr>
      <vt:lpstr>Působnost jednotlivých ministerstev podle kompetenčního zákona (2020)</vt:lpstr>
      <vt:lpstr>Formování finanční správy v rezortech</vt:lpstr>
      <vt:lpstr>Působnost ministerstev a rezortní redistribuce</vt:lpstr>
      <vt:lpstr>Volba forem finanční správy</vt:lpstr>
      <vt:lpstr>Rezort Ministerstva pro místní rozvoj</vt:lpstr>
      <vt:lpstr>Dotace v rezortu MMR</vt:lpstr>
      <vt:lpstr>Rezort Ministerstva práce a sociálních věcí</vt:lpstr>
      <vt:lpstr>Finanční správa v rezortu MPSV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Rezortní finanční správa</dc:title>
  <dc:creator>Petr Mrkývka</dc:creator>
  <cp:lastModifiedBy>Petr Mrkývka</cp:lastModifiedBy>
  <cp:revision>17</cp:revision>
  <dcterms:created xsi:type="dcterms:W3CDTF">2020-12-07T23:15:54Z</dcterms:created>
  <dcterms:modified xsi:type="dcterms:W3CDTF">2020-12-08T13:52:12Z</dcterms:modified>
</cp:coreProperties>
</file>