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301" r:id="rId4"/>
    <p:sldId id="257" r:id="rId5"/>
    <p:sldId id="279" r:id="rId6"/>
    <p:sldId id="281" r:id="rId7"/>
    <p:sldId id="282" r:id="rId8"/>
    <p:sldId id="283" r:id="rId9"/>
    <p:sldId id="284" r:id="rId10"/>
    <p:sldId id="285" r:id="rId11"/>
    <p:sldId id="286" r:id="rId12"/>
    <p:sldId id="287" r:id="rId13"/>
    <p:sldId id="288" r:id="rId14"/>
    <p:sldId id="289" r:id="rId15"/>
    <p:sldId id="302" r:id="rId16"/>
    <p:sldId id="290" r:id="rId17"/>
    <p:sldId id="297" r:id="rId18"/>
    <p:sldId id="291" r:id="rId19"/>
    <p:sldId id="292" r:id="rId20"/>
    <p:sldId id="293" r:id="rId21"/>
    <p:sldId id="303" r:id="rId22"/>
    <p:sldId id="304" r:id="rId23"/>
    <p:sldId id="294" r:id="rId24"/>
    <p:sldId id="296" r:id="rId25"/>
    <p:sldId id="277" r:id="rId26"/>
    <p:sldId id="278" r:id="rId27"/>
    <p:sldId id="258" r:id="rId28"/>
    <p:sldId id="259" r:id="rId29"/>
    <p:sldId id="260" r:id="rId30"/>
    <p:sldId id="261" r:id="rId31"/>
    <p:sldId id="262" r:id="rId32"/>
    <p:sldId id="263" r:id="rId33"/>
    <p:sldId id="264" r:id="rId34"/>
    <p:sldId id="265" r:id="rId35"/>
    <p:sldId id="266" r:id="rId36"/>
    <p:sldId id="267" r:id="rId37"/>
    <p:sldId id="268" r:id="rId38"/>
    <p:sldId id="269" r:id="rId39"/>
    <p:sldId id="270" r:id="rId40"/>
    <p:sldId id="272" r:id="rId41"/>
    <p:sldId id="273" r:id="rId42"/>
    <p:sldId id="274" r:id="rId43"/>
    <p:sldId id="275" r:id="rId44"/>
    <p:sldId id="276" r:id="rId45"/>
    <p:sldId id="299" r:id="rId46"/>
    <p:sldId id="300" r:id="rId4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9" d="100"/>
          <a:sy n="99" d="100"/>
        </p:scale>
        <p:origin x="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9479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15223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795695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197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109209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00725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604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938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7A50AEE-084E-4C30-95B7-CBC274C52884}" type="datetimeFigureOut">
              <a:rPr lang="cs-CZ" smtClean="0"/>
              <a:t>20.10.2020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285878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7A50AEE-084E-4C30-95B7-CBC274C52884}" type="datetimeFigureOut">
              <a:rPr lang="cs-CZ" smtClean="0"/>
              <a:t>20.10.2020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07935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A50AEE-084E-4C30-95B7-CBC274C52884}" type="datetimeFigureOut">
              <a:rPr lang="cs-CZ" smtClean="0"/>
              <a:t>20.10.2020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3091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04992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8290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0AEE-084E-4C30-95B7-CBC274C52884}" type="datetimeFigureOut">
              <a:rPr lang="cs-CZ" smtClean="0"/>
              <a:t>20.10.2020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01E55-DB2C-4DB4-A9B3-A3F5E3D0ECD4}" type="slidenum">
              <a:rPr lang="cs-CZ" smtClean="0"/>
              <a:t>‹#›</a:t>
            </a:fld>
            <a:endParaRPr lang="cs-CZ"/>
          </a:p>
        </p:txBody>
      </p:sp>
    </p:spTree>
    <p:extLst>
      <p:ext uri="{BB962C8B-B14F-4D97-AF65-F5344CB8AC3E}">
        <p14:creationId xmlns:p14="http://schemas.microsoft.com/office/powerpoint/2010/main" val="38454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solidFill>
                  <a:srgbClr val="FF0000"/>
                </a:solidFill>
              </a:rPr>
              <a:t>Zásady </a:t>
            </a:r>
            <a:r>
              <a:rPr lang="cs-CZ" b="1" dirty="0">
                <a:solidFill>
                  <a:srgbClr val="FF0000"/>
                </a:solidFill>
              </a:rPr>
              <a:t>činnosti finanční správy</a:t>
            </a:r>
          </a:p>
        </p:txBody>
      </p:sp>
      <p:sp>
        <p:nvSpPr>
          <p:cNvPr id="3" name="Podnadpis 2"/>
          <p:cNvSpPr>
            <a:spLocks noGrp="1"/>
          </p:cNvSpPr>
          <p:nvPr>
            <p:ph type="subTitle" idx="1"/>
          </p:nvPr>
        </p:nvSpPr>
        <p:spPr/>
        <p:txBody>
          <a:bodyPr/>
          <a:lstStyle/>
          <a:p>
            <a:endParaRPr lang="cs-CZ" dirty="0"/>
          </a:p>
          <a:p>
            <a:r>
              <a:rPr lang="cs-CZ" dirty="0"/>
              <a:t>Petr </a:t>
            </a:r>
            <a:r>
              <a:rPr lang="cs-CZ" dirty="0" err="1"/>
              <a:t>Mrkývka</a:t>
            </a:r>
            <a:endParaRPr lang="cs-CZ" dirty="0"/>
          </a:p>
          <a:p>
            <a:r>
              <a:rPr lang="cs-CZ" dirty="0"/>
              <a:t>2020</a:t>
            </a:r>
          </a:p>
        </p:txBody>
      </p:sp>
    </p:spTree>
    <p:extLst>
      <p:ext uri="{BB962C8B-B14F-4D97-AF65-F5344CB8AC3E}">
        <p14:creationId xmlns:p14="http://schemas.microsoft.com/office/powerpoint/2010/main" val="3973416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193506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949989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19534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78591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8382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b="1" dirty="0"/>
              <a:t>JUDr. Otakar </a:t>
            </a:r>
            <a:r>
              <a:rPr lang="cs-CZ" altLang="cs-CZ" b="1" dirty="0" err="1"/>
              <a:t>Motejl</a:t>
            </a:r>
            <a:endParaRPr lang="cs-CZ" altLang="cs-CZ" b="1" dirty="0"/>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dirty="0"/>
              <a:t>10.9.1932 – 9.5.2010</a:t>
            </a:r>
          </a:p>
          <a:p>
            <a:r>
              <a:rPr lang="cs-CZ" altLang="cs-CZ" sz="2600" dirty="0"/>
              <a:t>Právník a politik</a:t>
            </a:r>
          </a:p>
          <a:p>
            <a:r>
              <a:rPr lang="cs-CZ" altLang="cs-CZ" sz="2600" dirty="0"/>
              <a:t>Advokát, soudce</a:t>
            </a:r>
          </a:p>
          <a:p>
            <a:r>
              <a:rPr lang="cs-CZ" altLang="cs-CZ" sz="2600" dirty="0"/>
              <a:t>Ministr spravedlnosti</a:t>
            </a:r>
          </a:p>
          <a:p>
            <a:r>
              <a:rPr lang="cs-CZ" altLang="cs-CZ" sz="2600" dirty="0"/>
              <a:t>Předseda NS</a:t>
            </a:r>
          </a:p>
          <a:p>
            <a:r>
              <a:rPr lang="cs-CZ" altLang="cs-CZ" sz="2600" dirty="0"/>
              <a:t>1. Veřejný ochránce práv</a:t>
            </a:r>
          </a:p>
          <a:p>
            <a:r>
              <a:rPr lang="cs-CZ" altLang="cs-CZ" sz="2600" dirty="0"/>
              <a:t>Se svými spolupracovníky vytvořil </a:t>
            </a:r>
            <a:r>
              <a:rPr lang="cs-CZ" altLang="cs-CZ" sz="2600" b="1" dirty="0"/>
              <a:t>Principy dobré správy VOP</a:t>
            </a:r>
          </a:p>
          <a:p>
            <a:endParaRPr lang="cs-CZ" altLang="cs-CZ" sz="2600" dirty="0"/>
          </a:p>
        </p:txBody>
      </p:sp>
      <p:pic>
        <p:nvPicPr>
          <p:cNvPr id="2050" name="Picture 2" descr="Zemřel ombudsman Otakar Motejl - Novinky.cz">
            <a:extLst>
              <a:ext uri="{FF2B5EF4-FFF2-40B4-BE49-F238E27FC236}">
                <a16:creationId xmlns:a16="http://schemas.microsoft.com/office/drawing/2014/main" id="{FA2E1AA2-FD1F-4DEE-B9B9-3412A32126A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13232" y="1719263"/>
            <a:ext cx="4925568" cy="31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56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b="1" dirty="0"/>
              <a:t>Principy dobré správy Veřejného ochránce práv</a:t>
            </a:r>
          </a:p>
        </p:txBody>
      </p:sp>
      <p:sp>
        <p:nvSpPr>
          <p:cNvPr id="15363" name="Rectangle 3"/>
          <p:cNvSpPr>
            <a:spLocks noGrp="1" noChangeArrowheads="1"/>
          </p:cNvSpPr>
          <p:nvPr>
            <p:ph idx="1"/>
          </p:nvPr>
        </p:nvSpPr>
        <p:spPr/>
        <p:txBody>
          <a:bodyPr>
            <a:normAutofit lnSpcReduction="10000"/>
          </a:bodyPr>
          <a:lstStyle/>
          <a:p>
            <a:pPr marL="609600" indent="-609600" algn="just">
              <a:lnSpc>
                <a:spcPct val="80000"/>
              </a:lnSpc>
              <a:buFontTx/>
              <a:buAutoNum type="arabicPeriod"/>
            </a:pPr>
            <a:r>
              <a:rPr lang="cs-CZ" altLang="cs-CZ" sz="2600" dirty="0"/>
              <a:t>Soulad s právem</a:t>
            </a:r>
          </a:p>
          <a:p>
            <a:pPr marL="609600" indent="-609600" algn="just">
              <a:lnSpc>
                <a:spcPct val="80000"/>
              </a:lnSpc>
              <a:buFontTx/>
              <a:buAutoNum type="arabicPeriod"/>
            </a:pPr>
            <a:r>
              <a:rPr lang="cs-CZ" altLang="cs-CZ" sz="2600" dirty="0"/>
              <a:t>Nestrannost</a:t>
            </a:r>
          </a:p>
          <a:p>
            <a:pPr marL="609600" indent="-609600" algn="just">
              <a:lnSpc>
                <a:spcPct val="80000"/>
              </a:lnSpc>
              <a:buFontTx/>
              <a:buAutoNum type="arabicPeriod"/>
            </a:pPr>
            <a:r>
              <a:rPr lang="cs-CZ" altLang="cs-CZ" sz="2600" dirty="0"/>
              <a:t>Včasnost</a:t>
            </a:r>
          </a:p>
          <a:p>
            <a:pPr marL="609600" indent="-609600" algn="just">
              <a:lnSpc>
                <a:spcPct val="80000"/>
              </a:lnSpc>
              <a:buFontTx/>
              <a:buAutoNum type="arabicPeriod"/>
            </a:pPr>
            <a:r>
              <a:rPr lang="cs-CZ" altLang="cs-CZ" sz="2600" dirty="0"/>
              <a:t>Předvídatelnost</a:t>
            </a:r>
          </a:p>
          <a:p>
            <a:pPr marL="609600" indent="-609600" algn="just">
              <a:lnSpc>
                <a:spcPct val="80000"/>
              </a:lnSpc>
              <a:buFontTx/>
              <a:buAutoNum type="arabicPeriod"/>
            </a:pPr>
            <a:r>
              <a:rPr lang="cs-CZ" altLang="cs-CZ" sz="2600" dirty="0"/>
              <a:t>Přesvědčivost</a:t>
            </a:r>
          </a:p>
          <a:p>
            <a:pPr marL="609600" indent="-609600" algn="just">
              <a:lnSpc>
                <a:spcPct val="80000"/>
              </a:lnSpc>
              <a:buFontTx/>
              <a:buAutoNum type="arabicPeriod"/>
            </a:pPr>
            <a:r>
              <a:rPr lang="cs-CZ" altLang="cs-CZ" sz="2600" dirty="0"/>
              <a:t>Přiměřenost</a:t>
            </a:r>
          </a:p>
          <a:p>
            <a:pPr marL="609600" indent="-609600" algn="just">
              <a:lnSpc>
                <a:spcPct val="80000"/>
              </a:lnSpc>
              <a:buFontTx/>
              <a:buAutoNum type="arabicPeriod"/>
            </a:pPr>
            <a:r>
              <a:rPr lang="cs-CZ" altLang="cs-CZ" sz="2600" dirty="0"/>
              <a:t>Součinnost</a:t>
            </a:r>
          </a:p>
          <a:p>
            <a:pPr marL="609600" indent="-609600" algn="just">
              <a:lnSpc>
                <a:spcPct val="80000"/>
              </a:lnSpc>
              <a:buFontTx/>
              <a:buAutoNum type="arabicPeriod"/>
            </a:pPr>
            <a:r>
              <a:rPr lang="cs-CZ" altLang="cs-CZ" sz="2600" dirty="0"/>
              <a:t>Odpovědnost</a:t>
            </a:r>
          </a:p>
          <a:p>
            <a:pPr marL="609600" indent="-609600" algn="just">
              <a:lnSpc>
                <a:spcPct val="80000"/>
              </a:lnSpc>
              <a:buFontTx/>
              <a:buAutoNum type="arabicPeriod"/>
            </a:pPr>
            <a:r>
              <a:rPr lang="cs-CZ" altLang="cs-CZ" sz="2600" dirty="0"/>
              <a:t>Otevřenost</a:t>
            </a:r>
          </a:p>
          <a:p>
            <a:pPr marL="609600" indent="-609600" algn="just">
              <a:lnSpc>
                <a:spcPct val="80000"/>
              </a:lnSpc>
              <a:buFontTx/>
              <a:buAutoNum type="arabicPeriod"/>
            </a:pPr>
            <a:r>
              <a:rPr lang="cs-CZ" altLang="cs-CZ" sz="2600" dirty="0"/>
              <a:t>Vstřícnost</a:t>
            </a:r>
          </a:p>
        </p:txBody>
      </p:sp>
      <p:sp>
        <p:nvSpPr>
          <p:cNvPr id="2" name="Zástupný symbol pro obsah 1">
            <a:extLst>
              <a:ext uri="{FF2B5EF4-FFF2-40B4-BE49-F238E27FC236}">
                <a16:creationId xmlns:a16="http://schemas.microsoft.com/office/drawing/2014/main" id="{B7C66A1E-78BB-46E4-97AA-1140127DD14A}"/>
              </a:ext>
            </a:extLst>
          </p:cNvPr>
          <p:cNvSpPr>
            <a:spLocks noGrp="1"/>
          </p:cNvSpPr>
          <p:nvPr>
            <p:ph sz="half" idx="4294967295"/>
          </p:nvPr>
        </p:nvSpPr>
        <p:spPr>
          <a:xfrm>
            <a:off x="7815263" y="1568450"/>
            <a:ext cx="4376737" cy="4351338"/>
          </a:xfrm>
        </p:spPr>
        <p:txBody>
          <a:bodyPr>
            <a:normAutofit/>
          </a:bodyPr>
          <a:lstStyle/>
          <a:p>
            <a:pPr marL="0" indent="0">
              <a:buNone/>
            </a:pPr>
            <a:endParaRPr lang="cs-CZ" dirty="0"/>
          </a:p>
          <a:p>
            <a:pPr marL="0" indent="0" algn="just">
              <a:buNone/>
            </a:pPr>
            <a:r>
              <a:rPr lang="cs-CZ" dirty="0"/>
              <a:t>	</a:t>
            </a:r>
          </a:p>
        </p:txBody>
      </p:sp>
    </p:spTree>
    <p:extLst>
      <p:ext uri="{BB962C8B-B14F-4D97-AF65-F5344CB8AC3E}">
        <p14:creationId xmlns:p14="http://schemas.microsoft.com/office/powerpoint/2010/main" val="3171278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Stránky VOP</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dirty="0">
                <a:hlinkClick r:id="rId2"/>
              </a:rPr>
              <a:t>https://www.ochrance.cz/stiznosti-na-urady/principy-dobre-spravy/</a:t>
            </a:r>
            <a:endParaRPr lang="cs-CZ" dirty="0"/>
          </a:p>
          <a:p>
            <a:endParaRPr lang="cs-CZ" dirty="0"/>
          </a:p>
        </p:txBody>
      </p:sp>
    </p:spTree>
    <p:extLst>
      <p:ext uri="{BB962C8B-B14F-4D97-AF65-F5344CB8AC3E}">
        <p14:creationId xmlns:p14="http://schemas.microsoft.com/office/powerpoint/2010/main" val="461405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dirty="0"/>
              <a:t>§ 8 odst. 2</a:t>
            </a:r>
          </a:p>
          <a:p>
            <a:r>
              <a:rPr lang="cs-CZ" altLang="cs-CZ" dirty="0"/>
              <a:t>…správní orgány spolupracují v zájmu dobré správy…</a:t>
            </a:r>
          </a:p>
          <a:p>
            <a:pPr marL="0" indent="0">
              <a:buNone/>
            </a:pPr>
            <a:r>
              <a:rPr lang="cs-CZ" altLang="cs-CZ" dirty="0"/>
              <a:t> (nepochopení tohoto principu zákonodárcem)</a:t>
            </a:r>
          </a:p>
        </p:txBody>
      </p:sp>
    </p:spTree>
    <p:extLst>
      <p:ext uri="{BB962C8B-B14F-4D97-AF65-F5344CB8AC3E}">
        <p14:creationId xmlns:p14="http://schemas.microsoft.com/office/powerpoint/2010/main" val="371525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375463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2006</a:t>
            </a:r>
          </a:p>
          <a:p>
            <a:pPr>
              <a:lnSpc>
                <a:spcPct val="80000"/>
              </a:lnSpc>
            </a:pPr>
            <a:r>
              <a:rPr lang="cs-CZ" altLang="cs-CZ" sz="1900" dirty="0"/>
              <a:t>Skulová, S. a kol.: Správní právo procesní. Čeněk. Plzeň 2008</a:t>
            </a:r>
          </a:p>
          <a:p>
            <a:pPr>
              <a:lnSpc>
                <a:spcPct val="80000"/>
              </a:lnSpc>
            </a:pPr>
            <a:r>
              <a:rPr lang="cs-CZ" altLang="cs-CZ" sz="1900" dirty="0" err="1"/>
              <a:t>Mrkývka</a:t>
            </a:r>
            <a:r>
              <a:rPr lang="cs-CZ" altLang="cs-CZ" sz="1900" dirty="0"/>
              <a:t>, P.: Propedeutika finančního práva I – Obecná část. MUNI. </a:t>
            </a:r>
            <a:r>
              <a:rPr lang="cs-CZ" altLang="cs-CZ" sz="1900"/>
              <a:t>Brno 2014</a:t>
            </a:r>
            <a:endParaRPr lang="cs-CZ" altLang="cs-CZ" sz="1900" dirty="0"/>
          </a:p>
        </p:txBody>
      </p:sp>
    </p:spTree>
    <p:extLst>
      <p:ext uri="{BB962C8B-B14F-4D97-AF65-F5344CB8AC3E}">
        <p14:creationId xmlns:p14="http://schemas.microsoft.com/office/powerpoint/2010/main" val="1437124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dirty="0"/>
              <a:t>Vyšší stupeň</a:t>
            </a:r>
          </a:p>
          <a:p>
            <a:r>
              <a:rPr lang="cs-CZ" altLang="cs-CZ" dirty="0"/>
              <a:t>Dobrá správa složka dobrého vládnutí</a:t>
            </a:r>
          </a:p>
          <a:p>
            <a:r>
              <a:rPr lang="cs-CZ" altLang="cs-CZ" dirty="0"/>
              <a:t>Ekonomicky: vyšší efektivita</a:t>
            </a:r>
          </a:p>
          <a:p>
            <a:r>
              <a:rPr lang="cs-CZ" altLang="cs-CZ" dirty="0"/>
              <a:t>Politicky a právně: těsnější vazby politických a správních institucemi na občany</a:t>
            </a:r>
          </a:p>
          <a:p>
            <a:r>
              <a:rPr lang="cs-CZ" altLang="cs-CZ" dirty="0"/>
              <a:t>Dobrá správa                                dobré vládnutí</a:t>
            </a:r>
          </a:p>
        </p:txBody>
      </p:sp>
      <p:sp>
        <p:nvSpPr>
          <p:cNvPr id="18436" name="Line 4"/>
          <p:cNvSpPr>
            <a:spLocks noChangeShapeType="1"/>
          </p:cNvSpPr>
          <p:nvPr/>
        </p:nvSpPr>
        <p:spPr bwMode="auto">
          <a:xfrm>
            <a:off x="3576314" y="4510134"/>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39369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DC9E3-5D0B-4FC3-8AF0-B402E66F03DF}"/>
              </a:ext>
            </a:extLst>
          </p:cNvPr>
          <p:cNvSpPr>
            <a:spLocks noGrp="1"/>
          </p:cNvSpPr>
          <p:nvPr>
            <p:ph type="title"/>
          </p:nvPr>
        </p:nvSpPr>
        <p:spPr/>
        <p:txBody>
          <a:bodyPr/>
          <a:lstStyle/>
          <a:p>
            <a:r>
              <a:rPr lang="cs-CZ" b="1" dirty="0"/>
              <a:t>Personální principy státní služby</a:t>
            </a:r>
          </a:p>
        </p:txBody>
      </p:sp>
      <p:sp>
        <p:nvSpPr>
          <p:cNvPr id="3" name="Zástupný symbol pro obsah 2">
            <a:extLst>
              <a:ext uri="{FF2B5EF4-FFF2-40B4-BE49-F238E27FC236}">
                <a16:creationId xmlns:a16="http://schemas.microsoft.com/office/drawing/2014/main" id="{820AE2AD-D06D-4944-A722-43B84B1CB0B8}"/>
              </a:ext>
            </a:extLst>
          </p:cNvPr>
          <p:cNvSpPr>
            <a:spLocks noGrp="1"/>
          </p:cNvSpPr>
          <p:nvPr>
            <p:ph idx="1"/>
          </p:nvPr>
        </p:nvSpPr>
        <p:spPr/>
        <p:txBody>
          <a:bodyPr/>
          <a:lstStyle/>
          <a:p>
            <a:pPr marL="514350" indent="-514350">
              <a:buFont typeface="+mj-lt"/>
              <a:buAutoNum type="arabicPeriod"/>
            </a:pPr>
            <a:r>
              <a:rPr lang="cs-CZ" dirty="0"/>
              <a:t>Princip politické neutrality</a:t>
            </a:r>
          </a:p>
          <a:p>
            <a:pPr marL="514350" indent="-514350">
              <a:buFont typeface="+mj-lt"/>
              <a:buAutoNum type="arabicPeriod"/>
            </a:pPr>
            <a:r>
              <a:rPr lang="cs-CZ" dirty="0"/>
              <a:t>Princip zákonnosti </a:t>
            </a:r>
          </a:p>
          <a:p>
            <a:pPr marL="514350" indent="-514350">
              <a:buFont typeface="+mj-lt"/>
              <a:buAutoNum type="arabicPeriod"/>
            </a:pPr>
            <a:r>
              <a:rPr lang="cs-CZ" dirty="0"/>
              <a:t>Princip transparentního zaměstnání </a:t>
            </a:r>
          </a:p>
          <a:p>
            <a:pPr marL="514350" indent="-514350">
              <a:buFont typeface="+mj-lt"/>
              <a:buAutoNum type="arabicPeriod"/>
            </a:pPr>
            <a:r>
              <a:rPr lang="cs-CZ" dirty="0"/>
              <a:t>Princip transparentního a rovného odměňování</a:t>
            </a:r>
          </a:p>
          <a:p>
            <a:pPr marL="514350" indent="-514350">
              <a:buFont typeface="+mj-lt"/>
              <a:buAutoNum type="arabicPeriod"/>
            </a:pPr>
            <a:r>
              <a:rPr lang="cs-CZ" dirty="0"/>
              <a:t>Princip rovného zacházení</a:t>
            </a:r>
          </a:p>
          <a:p>
            <a:pPr marL="514350" indent="-514350">
              <a:buFont typeface="+mj-lt"/>
              <a:buAutoNum type="arabicPeriod"/>
            </a:pPr>
            <a:r>
              <a:rPr lang="cs-CZ" dirty="0"/>
              <a:t>Princip efektivního řízení</a:t>
            </a:r>
          </a:p>
          <a:p>
            <a:pPr marL="514350" indent="-514350">
              <a:buFont typeface="+mj-lt"/>
              <a:buAutoNum type="arabicPeriod"/>
            </a:pPr>
            <a:r>
              <a:rPr lang="cs-CZ" dirty="0"/>
              <a:t>Princip nestrannosti</a:t>
            </a:r>
          </a:p>
          <a:p>
            <a:pPr marL="514350" indent="-514350">
              <a:buFont typeface="+mj-lt"/>
              <a:buAutoNum type="arabicPeriod"/>
            </a:pPr>
            <a:r>
              <a:rPr lang="cs-CZ" dirty="0"/>
              <a:t>Princip profesionality</a:t>
            </a:r>
          </a:p>
          <a:p>
            <a:pPr marL="514350" indent="-514350">
              <a:buFont typeface="+mj-lt"/>
              <a:buAutoNum type="arabicPeriod"/>
            </a:pPr>
            <a:endParaRPr lang="cs-CZ" dirty="0"/>
          </a:p>
        </p:txBody>
      </p:sp>
    </p:spTree>
    <p:extLst>
      <p:ext uri="{BB962C8B-B14F-4D97-AF65-F5344CB8AC3E}">
        <p14:creationId xmlns:p14="http://schemas.microsoft.com/office/powerpoint/2010/main" val="3769940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8E3D0C-B155-4A85-9470-41FFADFA8601}"/>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F31A2059-7AA1-464A-BDC7-C5CEFF31C81A}"/>
              </a:ext>
            </a:extLst>
          </p:cNvPr>
          <p:cNvSpPr>
            <a:spLocks noGrp="1"/>
          </p:cNvSpPr>
          <p:nvPr>
            <p:ph idx="1"/>
          </p:nvPr>
        </p:nvSpPr>
        <p:spPr/>
        <p:txBody>
          <a:bodyPr/>
          <a:lstStyle/>
          <a:p>
            <a:pPr marL="0" indent="0" algn="ctr">
              <a:buNone/>
            </a:pPr>
            <a:r>
              <a:rPr lang="cs-CZ" dirty="0"/>
              <a:t>Srovnej Zákon č. 234/2014 Sb., o státní službě</a:t>
            </a:r>
          </a:p>
          <a:p>
            <a:pPr marL="0" indent="0" algn="ctr">
              <a:buNone/>
            </a:pPr>
            <a:r>
              <a:rPr lang="cs-CZ" dirty="0"/>
              <a:t>a</a:t>
            </a:r>
          </a:p>
          <a:p>
            <a:pPr marL="0" indent="0" algn="ctr">
              <a:buNone/>
            </a:pPr>
            <a:r>
              <a:rPr lang="cs-CZ" dirty="0"/>
              <a:t>Zákon č. 55/2017 </a:t>
            </a:r>
            <a:r>
              <a:rPr lang="cs-CZ" dirty="0" err="1"/>
              <a:t>Z.z</a:t>
            </a:r>
            <a:r>
              <a:rPr lang="cs-CZ" dirty="0"/>
              <a:t>. o </a:t>
            </a:r>
            <a:r>
              <a:rPr lang="cs-CZ" dirty="0" err="1"/>
              <a:t>štátnej</a:t>
            </a:r>
            <a:r>
              <a:rPr lang="cs-CZ" dirty="0"/>
              <a:t> </a:t>
            </a:r>
            <a:r>
              <a:rPr lang="cs-CZ" dirty="0" err="1"/>
              <a:t>službe</a:t>
            </a:r>
            <a:endParaRPr lang="cs-CZ" dirty="0"/>
          </a:p>
        </p:txBody>
      </p:sp>
    </p:spTree>
    <p:extLst>
      <p:ext uri="{BB962C8B-B14F-4D97-AF65-F5344CB8AC3E}">
        <p14:creationId xmlns:p14="http://schemas.microsoft.com/office/powerpoint/2010/main" val="3059415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b="1" dirty="0"/>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2187704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Komparace zásad SŘ a DŘ</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64527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správního řádu a daňového řádu</a:t>
            </a:r>
          </a:p>
        </p:txBody>
      </p:sp>
      <p:sp>
        <p:nvSpPr>
          <p:cNvPr id="6" name="Zástupný symbol pro text 5"/>
          <p:cNvSpPr>
            <a:spLocks noGrp="1"/>
          </p:cNvSpPr>
          <p:nvPr>
            <p:ph type="body" idx="1"/>
          </p:nvPr>
        </p:nvSpPr>
        <p:spPr/>
        <p:txBody>
          <a:bodyPr/>
          <a:lstStyle/>
          <a:p>
            <a:r>
              <a:rPr lang="cs-CZ" dirty="0"/>
              <a:t>SŘ § 1</a:t>
            </a:r>
          </a:p>
        </p:txBody>
      </p:sp>
      <p:sp>
        <p:nvSpPr>
          <p:cNvPr id="7" name="Zástupný symbol pro obsah 6"/>
          <p:cNvSpPr>
            <a:spLocks noGrp="1"/>
          </p:cNvSpPr>
          <p:nvPr>
            <p:ph sz="half" idx="2"/>
          </p:nvPr>
        </p:nvSpPr>
        <p:spPr/>
        <p:txBody>
          <a:bodyPr>
            <a:normAutofit fontScale="77500" lnSpcReduction="20000"/>
          </a:bodyPr>
          <a:lstStyle/>
          <a:p>
            <a:r>
              <a:rPr lang="cs-CZ" dirty="0"/>
              <a:t>SŘ upravuje postup orgánů moci výkonné, orgánů územních samosprávných celků a jiných orgánů, právnických a fyzických osob, pokud vykonávají působnost v oblasti veřejné správy (dále jen "správní orgán").</a:t>
            </a:r>
          </a:p>
          <a:p>
            <a:r>
              <a:rPr lang="cs-CZ" dirty="0"/>
              <a:t>SŘ nebo jeho jednotlivá ustanovení se použijí, nestanoví-li zvláštní zákon jiný postup.</a:t>
            </a:r>
          </a:p>
          <a:p>
            <a:r>
              <a:rPr lang="cs-CZ" dirty="0"/>
              <a:t> SŘ se nevztahuje na právní jednání prováděná správními orgány a na vztahy mezi orgány téhož územního samosprávného celku při výkonu samostatné působnosti.</a:t>
            </a:r>
          </a:p>
        </p:txBody>
      </p:sp>
      <p:sp>
        <p:nvSpPr>
          <p:cNvPr id="8" name="Zástupný symbol pro text 7"/>
          <p:cNvSpPr>
            <a:spLocks noGrp="1"/>
          </p:cNvSpPr>
          <p:nvPr>
            <p:ph type="body" sz="quarter" idx="3"/>
          </p:nvPr>
        </p:nvSpPr>
        <p:spPr/>
        <p:txBody>
          <a:bodyPr/>
          <a:lstStyle/>
          <a:p>
            <a:r>
              <a:rPr lang="cs-CZ" dirty="0"/>
              <a:t>DŘ § 262</a:t>
            </a:r>
          </a:p>
        </p:txBody>
      </p:sp>
      <p:sp>
        <p:nvSpPr>
          <p:cNvPr id="9" name="Zástupný symbol pro obsah 8"/>
          <p:cNvSpPr>
            <a:spLocks noGrp="1"/>
          </p:cNvSpPr>
          <p:nvPr>
            <p:ph sz="quarter" idx="4"/>
          </p:nvPr>
        </p:nvSpPr>
        <p:spPr/>
        <p:txBody>
          <a:bodyPr/>
          <a:lstStyle/>
          <a:p>
            <a:r>
              <a:rPr lang="cs-CZ" dirty="0"/>
              <a:t>Při správě daní se správní řád nepoužije.</a:t>
            </a:r>
          </a:p>
          <a:p>
            <a:r>
              <a:rPr lang="cs-CZ" dirty="0"/>
              <a:t>Pozn.: Správa daně je postup, jehož cílem je správné zjištění a stanovení daní a zabezpečení jejich úhrady. (§ 1/2 DŘ)</a:t>
            </a:r>
          </a:p>
        </p:txBody>
      </p:sp>
    </p:spTree>
    <p:extLst>
      <p:ext uri="{BB962C8B-B14F-4D97-AF65-F5344CB8AC3E}">
        <p14:creationId xmlns:p14="http://schemas.microsoft.com/office/powerpoint/2010/main" val="463319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a:solidFill>
                  <a:srgbClr val="FF0000"/>
                </a:solidFill>
              </a:rPr>
              <a:t>§ 177 odst. 1 správního řádu </a:t>
            </a:r>
          </a:p>
        </p:txBody>
      </p:sp>
      <p:sp>
        <p:nvSpPr>
          <p:cNvPr id="9" name="Zástupný symbol pro obsah 8"/>
          <p:cNvSpPr>
            <a:spLocks noGrp="1"/>
          </p:cNvSpPr>
          <p:nvPr>
            <p:ph idx="1"/>
          </p:nvPr>
        </p:nvSpPr>
        <p:spPr/>
        <p:txBody>
          <a:bodyPr>
            <a:normAutofit/>
          </a:bodyPr>
          <a:lstStyle/>
          <a:p>
            <a:r>
              <a:rPr lang="cs-CZ" sz="4400" dirty="0"/>
              <a:t>Základní zásady činnosti správních orgánů uvedené v § 2 až 8 se použijí při výkonu veřejné správy i v případech, kdy zvláštní zákon stanoví, že se správní řád nepoužije, ale sám úpravu odpovídající těmto zásadám neobsahuje.</a:t>
            </a:r>
          </a:p>
        </p:txBody>
      </p:sp>
    </p:spTree>
    <p:extLst>
      <p:ext uri="{BB962C8B-B14F-4D97-AF65-F5344CB8AC3E}">
        <p14:creationId xmlns:p14="http://schemas.microsoft.com/office/powerpoint/2010/main" val="1464019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Zásada legality </a:t>
            </a:r>
          </a:p>
        </p:txBody>
      </p:sp>
      <p:sp>
        <p:nvSpPr>
          <p:cNvPr id="5" name="Zástupný symbol pro text 4"/>
          <p:cNvSpPr>
            <a:spLocks noGrp="1"/>
          </p:cNvSpPr>
          <p:nvPr>
            <p:ph type="body" idx="1"/>
          </p:nvPr>
        </p:nvSpPr>
        <p:spPr/>
        <p:txBody>
          <a:bodyPr/>
          <a:lstStyle/>
          <a:p>
            <a:r>
              <a:rPr lang="cs-CZ" dirty="0"/>
              <a:t>SŘ § 2/1</a:t>
            </a:r>
          </a:p>
        </p:txBody>
      </p:sp>
      <p:sp>
        <p:nvSpPr>
          <p:cNvPr id="6" name="Zástupný symbol pro obsah 5"/>
          <p:cNvSpPr>
            <a:spLocks noGrp="1"/>
          </p:cNvSpPr>
          <p:nvPr>
            <p:ph sz="half" idx="2"/>
          </p:nvPr>
        </p:nvSpPr>
        <p:spPr/>
        <p:txBody>
          <a:bodyPr>
            <a:normAutofit lnSpcReduction="10000"/>
          </a:bodyPr>
          <a:lstStyle/>
          <a:p>
            <a:r>
              <a:rPr lang="cs-CZ"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p:txBody>
      </p:sp>
      <p:sp>
        <p:nvSpPr>
          <p:cNvPr id="7" name="Zástupný symbol pro text 6"/>
          <p:cNvSpPr>
            <a:spLocks noGrp="1"/>
          </p:cNvSpPr>
          <p:nvPr>
            <p:ph type="body" sz="quarter" idx="3"/>
          </p:nvPr>
        </p:nvSpPr>
        <p:spPr/>
        <p:txBody>
          <a:bodyPr/>
          <a:lstStyle/>
          <a:p>
            <a:r>
              <a:rPr lang="cs-CZ" dirty="0"/>
              <a:t>DŘ § 5/1</a:t>
            </a:r>
          </a:p>
        </p:txBody>
      </p:sp>
      <p:sp>
        <p:nvSpPr>
          <p:cNvPr id="8" name="Zástupný symbol pro obsah 7"/>
          <p:cNvSpPr>
            <a:spLocks noGrp="1"/>
          </p:cNvSpPr>
          <p:nvPr>
            <p:ph sz="quarter" idx="4"/>
          </p:nvPr>
        </p:nvSpPr>
        <p:spPr/>
        <p:txBody>
          <a:bodyPr/>
          <a:lstStyle/>
          <a:p>
            <a:r>
              <a:rPr lang="cs-CZ" dirty="0"/>
              <a:t>Správce daně postupuje při správě daní v souladu se zákony a jinými právními předpisy (dále jen „právní předpis“). Zákonem se pro účely tohoto zákona rozumí též mezinárodní smlouva, která je součástí právního řádu.</a:t>
            </a:r>
          </a:p>
        </p:txBody>
      </p:sp>
    </p:spTree>
    <p:extLst>
      <p:ext uri="{BB962C8B-B14F-4D97-AF65-F5344CB8AC3E}">
        <p14:creationId xmlns:p14="http://schemas.microsoft.com/office/powerpoint/2010/main" val="1114852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a:t>
            </a:r>
          </a:p>
        </p:txBody>
      </p:sp>
      <p:sp>
        <p:nvSpPr>
          <p:cNvPr id="3" name="Zástupný symbol pro text 2"/>
          <p:cNvSpPr>
            <a:spLocks noGrp="1"/>
          </p:cNvSpPr>
          <p:nvPr>
            <p:ph type="body" idx="1"/>
          </p:nvPr>
        </p:nvSpPr>
        <p:spPr/>
        <p:txBody>
          <a:bodyPr/>
          <a:lstStyle/>
          <a:p>
            <a:r>
              <a:rPr lang="cs-CZ" dirty="0"/>
              <a:t>SŘ § 2/2</a:t>
            </a:r>
          </a:p>
        </p:txBody>
      </p:sp>
      <p:sp>
        <p:nvSpPr>
          <p:cNvPr id="4" name="Zástupný symbol pro obsah 3"/>
          <p:cNvSpPr>
            <a:spLocks noGrp="1"/>
          </p:cNvSpPr>
          <p:nvPr>
            <p:ph sz="half" idx="2"/>
          </p:nvPr>
        </p:nvSpPr>
        <p:spPr/>
        <p:txBody>
          <a:bodyPr/>
          <a:lstStyle/>
          <a:p>
            <a:r>
              <a:rPr lang="cs-CZ" dirty="0"/>
              <a:t>Správní orgán uplatňuje svou pravomoc pouze k těm účelům, k nimž mu byla zákonem nebo na základě zákona svěřena, a v rozsahu, v jakém mu byla svěřena.</a:t>
            </a:r>
          </a:p>
          <a:p>
            <a:r>
              <a:rPr lang="cs-CZ" dirty="0"/>
              <a:t>= </a:t>
            </a:r>
            <a:r>
              <a:rPr lang="cs-CZ" dirty="0">
                <a:solidFill>
                  <a:srgbClr val="FF0000"/>
                </a:solidFill>
              </a:rPr>
              <a:t>zákaz zneužití správního uvážení</a:t>
            </a:r>
          </a:p>
        </p:txBody>
      </p:sp>
      <p:sp>
        <p:nvSpPr>
          <p:cNvPr id="5" name="Zástupný symbol pro text 4"/>
          <p:cNvSpPr>
            <a:spLocks noGrp="1"/>
          </p:cNvSpPr>
          <p:nvPr>
            <p:ph type="body" sz="quarter" idx="3"/>
          </p:nvPr>
        </p:nvSpPr>
        <p:spPr/>
        <p:txBody>
          <a:bodyPr/>
          <a:lstStyle/>
          <a:p>
            <a:r>
              <a:rPr lang="cs-CZ" dirty="0"/>
              <a:t>DŘ § 5/2</a:t>
            </a:r>
          </a:p>
        </p:txBody>
      </p:sp>
      <p:sp>
        <p:nvSpPr>
          <p:cNvPr id="6" name="Zástupný symbol pro obsah 5"/>
          <p:cNvSpPr>
            <a:spLocks noGrp="1"/>
          </p:cNvSpPr>
          <p:nvPr>
            <p:ph sz="quarter" idx="4"/>
          </p:nvPr>
        </p:nvSpPr>
        <p:spPr/>
        <p:txBody>
          <a:bodyPr/>
          <a:lstStyle/>
          <a:p>
            <a:r>
              <a:rPr lang="cs-CZ" dirty="0"/>
              <a:t>Správce daně uplatňuje svou pravomoc pouze k těm účelům, k nimž mu byla zákonem nebo na základě zákona svěřena, a v rozsahu, v jakém mu byla svěřena.</a:t>
            </a:r>
          </a:p>
        </p:txBody>
      </p:sp>
    </p:spTree>
    <p:extLst>
      <p:ext uri="{BB962C8B-B14F-4D97-AF65-F5344CB8AC3E}">
        <p14:creationId xmlns:p14="http://schemas.microsoft.com/office/powerpoint/2010/main" val="2607044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(přiměřenosti) – zásada ochrany dobré víry a oprávněných zájmů</a:t>
            </a:r>
          </a:p>
        </p:txBody>
      </p:sp>
      <p:sp>
        <p:nvSpPr>
          <p:cNvPr id="3" name="Zástupný symbol pro text 2"/>
          <p:cNvSpPr>
            <a:spLocks noGrp="1"/>
          </p:cNvSpPr>
          <p:nvPr>
            <p:ph type="body" idx="1"/>
          </p:nvPr>
        </p:nvSpPr>
        <p:spPr/>
        <p:txBody>
          <a:bodyPr/>
          <a:lstStyle/>
          <a:p>
            <a:r>
              <a:rPr lang="cs-CZ" dirty="0"/>
              <a:t>SŘ § 2/3</a:t>
            </a:r>
          </a:p>
        </p:txBody>
      </p:sp>
      <p:sp>
        <p:nvSpPr>
          <p:cNvPr id="4" name="Zástupný symbol pro obsah 3"/>
          <p:cNvSpPr>
            <a:spLocks noGrp="1"/>
          </p:cNvSpPr>
          <p:nvPr>
            <p:ph sz="half" idx="2"/>
          </p:nvPr>
        </p:nvSpPr>
        <p:spPr/>
        <p:txBody>
          <a:bodyPr/>
          <a:lstStyle/>
          <a:p>
            <a:r>
              <a:rPr lang="cs-CZ" dirty="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p>
        </p:txBody>
      </p:sp>
      <p:sp>
        <p:nvSpPr>
          <p:cNvPr id="5" name="Zástupný symbol pro text 4"/>
          <p:cNvSpPr>
            <a:spLocks noGrp="1"/>
          </p:cNvSpPr>
          <p:nvPr>
            <p:ph type="body" sz="quarter" idx="3"/>
          </p:nvPr>
        </p:nvSpPr>
        <p:spPr/>
        <p:txBody>
          <a:bodyPr/>
          <a:lstStyle/>
          <a:p>
            <a:r>
              <a:rPr lang="cs-CZ" dirty="0"/>
              <a:t>DŘ § 5/3</a:t>
            </a:r>
          </a:p>
        </p:txBody>
      </p:sp>
      <p:sp>
        <p:nvSpPr>
          <p:cNvPr id="6" name="Zástupný symbol pro obsah 5"/>
          <p:cNvSpPr>
            <a:spLocks noGrp="1"/>
          </p:cNvSpPr>
          <p:nvPr>
            <p:ph sz="quarter" idx="4"/>
          </p:nvPr>
        </p:nvSpPr>
        <p:spPr/>
        <p:txBody>
          <a:bodyPr>
            <a:normAutofit fontScale="92500"/>
          </a:bodyPr>
          <a:lstStyle/>
          <a:p>
            <a:r>
              <a:rPr lang="cs-CZ" dirty="0"/>
              <a:t> Správce daně šetří práva a právem chráněné zájmy daňových subjektů a třetích osob (dále jen „osoba zúčastněná na správě daní“) v souladu s právními předpisy a </a:t>
            </a:r>
            <a:r>
              <a:rPr lang="cs-CZ" u="sng" dirty="0"/>
              <a:t>používá při vyžadování plnění jejich povinností jen takové prostředky, které je nejméně zatěžují a ještě umožňují dosáhnout cíle správy daní.</a:t>
            </a:r>
          </a:p>
        </p:txBody>
      </p:sp>
    </p:spTree>
    <p:extLst>
      <p:ext uri="{BB962C8B-B14F-4D97-AF65-F5344CB8AC3E}">
        <p14:creationId xmlns:p14="http://schemas.microsoft.com/office/powerpoint/2010/main" val="1151786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a:t>Potřeby finanční správy</a:t>
            </a:r>
          </a:p>
        </p:txBody>
      </p:sp>
      <p:sp>
        <p:nvSpPr>
          <p:cNvPr id="20483" name="Rectangle 3"/>
          <p:cNvSpPr>
            <a:spLocks noGrp="1" noChangeArrowheads="1"/>
          </p:cNvSpPr>
          <p:nvPr>
            <p:ph type="body" idx="1"/>
          </p:nvPr>
        </p:nvSpPr>
        <p:spPr/>
        <p:txBody>
          <a:bodyPr/>
          <a:lstStyle/>
          <a:p>
            <a:pPr eaLnBrk="1" hangingPunct="1"/>
            <a:r>
              <a:rPr lang="cs-CZ"/>
              <a:t>Jednotné zásady fungování finanční správy, zejména v případě správy veřejných financí</a:t>
            </a:r>
          </a:p>
          <a:p>
            <a:pPr eaLnBrk="1" hangingPunct="1"/>
            <a:r>
              <a:rPr lang="cs-CZ"/>
              <a:t>Splnění požadavků dobré správy</a:t>
            </a:r>
          </a:p>
          <a:p>
            <a:pPr eaLnBrk="1" hangingPunct="1"/>
            <a:r>
              <a:rPr lang="cs-CZ"/>
              <a:t>Efektivnost</a:t>
            </a:r>
          </a:p>
          <a:p>
            <a:pPr eaLnBrk="1" hangingPunct="1"/>
            <a:r>
              <a:rPr lang="cs-CZ"/>
              <a:t>Hospodárnost</a:t>
            </a:r>
          </a:p>
          <a:p>
            <a:pPr eaLnBrk="1" hangingPunct="1"/>
            <a:r>
              <a:rPr lang="cs-CZ"/>
              <a:t>Stabilita</a:t>
            </a:r>
          </a:p>
        </p:txBody>
      </p:sp>
    </p:spTree>
    <p:extLst>
      <p:ext uri="{BB962C8B-B14F-4D97-AF65-F5344CB8AC3E}">
        <p14:creationId xmlns:p14="http://schemas.microsoft.com/office/powerpoint/2010/main" val="1129746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Zásada legitimního očekávání</a:t>
            </a:r>
          </a:p>
        </p:txBody>
      </p:sp>
      <p:sp>
        <p:nvSpPr>
          <p:cNvPr id="3" name="Zástupný symbol pro text 2"/>
          <p:cNvSpPr>
            <a:spLocks noGrp="1"/>
          </p:cNvSpPr>
          <p:nvPr>
            <p:ph type="body" idx="1"/>
          </p:nvPr>
        </p:nvSpPr>
        <p:spPr/>
        <p:txBody>
          <a:bodyPr/>
          <a:lstStyle/>
          <a:p>
            <a:r>
              <a:rPr lang="cs-CZ" dirty="0"/>
              <a:t>SŘ § 2/4</a:t>
            </a:r>
          </a:p>
        </p:txBody>
      </p:sp>
      <p:sp>
        <p:nvSpPr>
          <p:cNvPr id="4" name="Zástupný symbol pro obsah 3"/>
          <p:cNvSpPr>
            <a:spLocks noGrp="1"/>
          </p:cNvSpPr>
          <p:nvPr>
            <p:ph sz="half" idx="2"/>
          </p:nvPr>
        </p:nvSpPr>
        <p:spPr/>
        <p:txBody>
          <a:bodyPr/>
          <a:lstStyle/>
          <a:p>
            <a:r>
              <a:rPr lang="cs-CZ" dirty="0"/>
              <a:t>Správní orgán dbá, aby přijaté řešení bylo v souladu s veřejným zájmem a aby odpovídalo okolnostem daného případu, jakož i na to, aby při rozhodování skutkově shodných nebo podobných případů nevznikaly nedůvodné rozdíly.</a:t>
            </a:r>
          </a:p>
        </p:txBody>
      </p:sp>
      <p:sp>
        <p:nvSpPr>
          <p:cNvPr id="5" name="Zástupný symbol pro text 4"/>
          <p:cNvSpPr>
            <a:spLocks noGrp="1"/>
          </p:cNvSpPr>
          <p:nvPr>
            <p:ph type="body" sz="quarter" idx="3"/>
          </p:nvPr>
        </p:nvSpPr>
        <p:spPr/>
        <p:txBody>
          <a:bodyPr/>
          <a:lstStyle/>
          <a:p>
            <a:r>
              <a:rPr lang="cs-CZ" dirty="0"/>
              <a:t>DŘ § 8/2</a:t>
            </a:r>
          </a:p>
        </p:txBody>
      </p:sp>
      <p:sp>
        <p:nvSpPr>
          <p:cNvPr id="6" name="Zástupný symbol pro obsah 5"/>
          <p:cNvSpPr>
            <a:spLocks noGrp="1"/>
          </p:cNvSpPr>
          <p:nvPr>
            <p:ph sz="quarter" idx="4"/>
          </p:nvPr>
        </p:nvSpPr>
        <p:spPr/>
        <p:txBody>
          <a:bodyPr/>
          <a:lstStyle/>
          <a:p>
            <a:r>
              <a:rPr lang="cs-CZ" dirty="0"/>
              <a:t>Správce daně dbá na to, aby při rozhodování skutkově shodných nebo podobných případů nevznikaly nedůvodné rozdíly.</a:t>
            </a:r>
          </a:p>
        </p:txBody>
      </p:sp>
    </p:spTree>
    <p:extLst>
      <p:ext uri="{BB962C8B-B14F-4D97-AF65-F5344CB8AC3E}">
        <p14:creationId xmlns:p14="http://schemas.microsoft.com/office/powerpoint/2010/main" val="3332405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a:t>
            </a:r>
          </a:p>
        </p:txBody>
      </p:sp>
      <p:sp>
        <p:nvSpPr>
          <p:cNvPr id="3" name="Zástupný symbol pro text 2"/>
          <p:cNvSpPr>
            <a:spLocks noGrp="1"/>
          </p:cNvSpPr>
          <p:nvPr>
            <p:ph type="body" idx="1"/>
          </p:nvPr>
        </p:nvSpPr>
        <p:spPr/>
        <p:txBody>
          <a:bodyPr/>
          <a:lstStyle/>
          <a:p>
            <a:r>
              <a:rPr lang="cs-CZ" dirty="0"/>
              <a:t>SŘ § 3</a:t>
            </a:r>
          </a:p>
        </p:txBody>
      </p:sp>
      <p:sp>
        <p:nvSpPr>
          <p:cNvPr id="4" name="Zástupný symbol pro obsah 3"/>
          <p:cNvSpPr>
            <a:spLocks noGrp="1"/>
          </p:cNvSpPr>
          <p:nvPr>
            <p:ph sz="half" idx="2"/>
          </p:nvPr>
        </p:nvSpPr>
        <p:spPr/>
        <p:txBody>
          <a:bodyPr/>
          <a:lstStyle/>
          <a:p>
            <a:r>
              <a:rPr lang="cs-CZ"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text 4"/>
          <p:cNvSpPr>
            <a:spLocks noGrp="1"/>
          </p:cNvSpPr>
          <p:nvPr>
            <p:ph type="body" sz="quarter" idx="3"/>
          </p:nvPr>
        </p:nvSpPr>
        <p:spPr/>
        <p:txBody>
          <a:bodyPr/>
          <a:lstStyle/>
          <a:p>
            <a:r>
              <a:rPr lang="cs-CZ" dirty="0"/>
              <a:t>DŘ § 8/1, § 8/3</a:t>
            </a:r>
          </a:p>
        </p:txBody>
      </p:sp>
      <p:sp>
        <p:nvSpPr>
          <p:cNvPr id="6" name="Zástupný symbol pro obsah 5"/>
          <p:cNvSpPr>
            <a:spLocks noGrp="1"/>
          </p:cNvSpPr>
          <p:nvPr>
            <p:ph sz="quarter" idx="4"/>
          </p:nvPr>
        </p:nvSpPr>
        <p:spPr/>
        <p:txBody>
          <a:bodyPr>
            <a:normAutofit fontScale="92500" lnSpcReduction="20000"/>
          </a:bodyPr>
          <a:lstStyle/>
          <a:p>
            <a:r>
              <a:rPr lang="cs-CZ" dirty="0"/>
              <a:t>Správce daně při dokazování hodnotí důkazy podle své úvahy. Správce daně posuzuje každý důkaz jednotlivě a všechny důkazy v jejich vzájemné souvislosti; přitom přihlíží ke všemu, co při správě daní vyšlo najevo.</a:t>
            </a:r>
          </a:p>
          <a:p>
            <a:r>
              <a:rPr lang="cs-CZ" dirty="0"/>
              <a:t>Správce daně vychází ze skutečného obsahu právního jednání nebo jiné skutečnosti rozhodné pro správu daní.</a:t>
            </a:r>
          </a:p>
        </p:txBody>
      </p:sp>
    </p:spTree>
    <p:extLst>
      <p:ext uri="{BB962C8B-B14F-4D97-AF65-F5344CB8AC3E}">
        <p14:creationId xmlns:p14="http://schemas.microsoft.com/office/powerpoint/2010/main" val="3720241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a:t>
            </a:r>
            <a:r>
              <a:rPr lang="cs-CZ" i="1" dirty="0" err="1"/>
              <a:t>service</a:t>
            </a:r>
            <a:r>
              <a:rPr lang="cs-CZ" i="1" dirty="0"/>
              <a:t> </a:t>
            </a:r>
            <a:r>
              <a:rPr lang="cs-CZ" i="1" dirty="0" err="1"/>
              <a:t>publique</a:t>
            </a:r>
            <a:endParaRPr lang="cs-CZ" dirty="0"/>
          </a:p>
        </p:txBody>
      </p:sp>
      <p:sp>
        <p:nvSpPr>
          <p:cNvPr id="3" name="Zástupný symbol pro text 2"/>
          <p:cNvSpPr>
            <a:spLocks noGrp="1"/>
          </p:cNvSpPr>
          <p:nvPr>
            <p:ph type="body" idx="1"/>
          </p:nvPr>
        </p:nvSpPr>
        <p:spPr/>
        <p:txBody>
          <a:bodyPr/>
          <a:lstStyle/>
          <a:p>
            <a:r>
              <a:rPr lang="cs-CZ" dirty="0"/>
              <a:t>SŘ § 4/1</a:t>
            </a:r>
          </a:p>
        </p:txBody>
      </p:sp>
      <p:sp>
        <p:nvSpPr>
          <p:cNvPr id="4" name="Zástupný symbol pro obsah 3"/>
          <p:cNvSpPr>
            <a:spLocks noGrp="1"/>
          </p:cNvSpPr>
          <p:nvPr>
            <p:ph sz="half" idx="2"/>
          </p:nvPr>
        </p:nvSpPr>
        <p:spPr/>
        <p:txBody>
          <a:bodyPr/>
          <a:lstStyle/>
          <a:p>
            <a:r>
              <a:rPr lang="cs-CZ" dirty="0"/>
              <a:t>Veřejná správa je službou veřejnosti. Každý, kdo plní úkoly vyplývající z působnosti správního orgánu, má povinnost se k dotčeným osobám chovat zdvořile a podle možností jim vycházet vstříc.</a:t>
            </a:r>
          </a:p>
        </p:txBody>
      </p:sp>
      <p:sp>
        <p:nvSpPr>
          <p:cNvPr id="5" name="Zástupný symbol pro text 4"/>
          <p:cNvSpPr>
            <a:spLocks noGrp="1"/>
          </p:cNvSpPr>
          <p:nvPr>
            <p:ph type="body" sz="quarter" idx="3"/>
          </p:nvPr>
        </p:nvSpPr>
        <p:spPr/>
        <p:txBody>
          <a:bodyPr/>
          <a:lstStyle/>
          <a:p>
            <a:r>
              <a:rPr lang="cs-CZ" dirty="0"/>
              <a:t>DŘ § 6/4</a:t>
            </a:r>
          </a:p>
        </p:txBody>
      </p:sp>
      <p:sp>
        <p:nvSpPr>
          <p:cNvPr id="6" name="Zástupný symbol pro obsah 5"/>
          <p:cNvSpPr>
            <a:spLocks noGrp="1"/>
          </p:cNvSpPr>
          <p:nvPr>
            <p:ph sz="quarter" idx="4"/>
          </p:nvPr>
        </p:nvSpPr>
        <p:spPr/>
        <p:txBody>
          <a:bodyPr/>
          <a:lstStyle/>
          <a:p>
            <a:r>
              <a:rPr lang="cs-CZ" dirty="0"/>
              <a:t>Správce daně podle možností vychází osobám zúčastněným na správě daní vstříc. Úřední osoby jsou povinny vyvarovat se při správě daní nezdvořilostí.</a:t>
            </a:r>
          </a:p>
        </p:txBody>
      </p:sp>
    </p:spTree>
    <p:extLst>
      <p:ext uri="{BB962C8B-B14F-4D97-AF65-F5344CB8AC3E}">
        <p14:creationId xmlns:p14="http://schemas.microsoft.com/office/powerpoint/2010/main" val="4113114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edukační</a:t>
            </a:r>
          </a:p>
        </p:txBody>
      </p:sp>
      <p:sp>
        <p:nvSpPr>
          <p:cNvPr id="3" name="Zástupný symbol pro text 2"/>
          <p:cNvSpPr>
            <a:spLocks noGrp="1"/>
          </p:cNvSpPr>
          <p:nvPr>
            <p:ph type="body" idx="1"/>
          </p:nvPr>
        </p:nvSpPr>
        <p:spPr/>
        <p:txBody>
          <a:bodyPr/>
          <a:lstStyle/>
          <a:p>
            <a:r>
              <a:rPr lang="cs-CZ" dirty="0"/>
              <a:t>SŘ § 4/2</a:t>
            </a:r>
          </a:p>
        </p:txBody>
      </p:sp>
      <p:sp>
        <p:nvSpPr>
          <p:cNvPr id="4" name="Zástupný symbol pro obsah 3"/>
          <p:cNvSpPr>
            <a:spLocks noGrp="1"/>
          </p:cNvSpPr>
          <p:nvPr>
            <p:ph sz="half" idx="2"/>
          </p:nvPr>
        </p:nvSpPr>
        <p:spPr/>
        <p:txBody>
          <a:bodyPr/>
          <a:lstStyle/>
          <a:p>
            <a:r>
              <a:rPr lang="cs-CZ" dirty="0"/>
              <a:t>Správní orgán v souvislosti se svým úkonem poskytne dotčené osobě přiměřené poučení o jejích právech a povinnostech, je-li to vzhledem k povaze úkonu a osobním poměrům dotčené osoby potřebné.</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240861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kvalifikované procesní informace</a:t>
            </a:r>
          </a:p>
        </p:txBody>
      </p:sp>
      <p:sp>
        <p:nvSpPr>
          <p:cNvPr id="3" name="Zástupný symbol pro text 2"/>
          <p:cNvSpPr>
            <a:spLocks noGrp="1"/>
          </p:cNvSpPr>
          <p:nvPr>
            <p:ph type="body" idx="1"/>
          </p:nvPr>
        </p:nvSpPr>
        <p:spPr/>
        <p:txBody>
          <a:bodyPr/>
          <a:lstStyle/>
          <a:p>
            <a:r>
              <a:rPr lang="cs-CZ" dirty="0"/>
              <a:t>SŘ § 4/3</a:t>
            </a:r>
          </a:p>
        </p:txBody>
      </p:sp>
      <p:sp>
        <p:nvSpPr>
          <p:cNvPr id="4" name="Zástupný symbol pro obsah 3"/>
          <p:cNvSpPr>
            <a:spLocks noGrp="1"/>
          </p:cNvSpPr>
          <p:nvPr>
            <p:ph sz="half" idx="2"/>
          </p:nvPr>
        </p:nvSpPr>
        <p:spPr/>
        <p:txBody>
          <a:bodyPr/>
          <a:lstStyle/>
          <a:p>
            <a:r>
              <a:rPr lang="cs-CZ" dirty="0"/>
              <a:t>Správní orgán s dostatečným předstihem uvědomí dotčené osoby o úkonu, který učiní, je-li to potřebné k hájení jejich práv a neohrozí-li to účel úkonu.</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vstřícnosti k právům a oprávněným zájmů dotčených osob</a:t>
            </a:r>
          </a:p>
        </p:txBody>
      </p:sp>
      <p:sp>
        <p:nvSpPr>
          <p:cNvPr id="3" name="Zástupný symbol pro text 2"/>
          <p:cNvSpPr>
            <a:spLocks noGrp="1"/>
          </p:cNvSpPr>
          <p:nvPr>
            <p:ph type="body" idx="1"/>
          </p:nvPr>
        </p:nvSpPr>
        <p:spPr/>
        <p:txBody>
          <a:bodyPr/>
          <a:lstStyle/>
          <a:p>
            <a:r>
              <a:rPr lang="cs-CZ" dirty="0"/>
              <a:t>SŘ § 4/4</a:t>
            </a:r>
          </a:p>
        </p:txBody>
      </p:sp>
      <p:sp>
        <p:nvSpPr>
          <p:cNvPr id="4" name="Zástupný symbol pro obsah 3"/>
          <p:cNvSpPr>
            <a:spLocks noGrp="1"/>
          </p:cNvSpPr>
          <p:nvPr>
            <p:ph sz="half" idx="2"/>
          </p:nvPr>
        </p:nvSpPr>
        <p:spPr/>
        <p:txBody>
          <a:bodyPr/>
          <a:lstStyle/>
          <a:p>
            <a:r>
              <a:rPr lang="cs-CZ" dirty="0"/>
              <a:t>Správní orgán umožní dotčeným osobám uplatňovat jejich práva a oprávněné zájmy.</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a:t>
            </a:r>
            <a:r>
              <a:rPr lang="cs-CZ" u="sng" dirty="0"/>
              <a:t>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7306335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a:t>
            </a:r>
          </a:p>
        </p:txBody>
      </p:sp>
      <p:sp>
        <p:nvSpPr>
          <p:cNvPr id="3" name="Zástupný symbol pro text 2"/>
          <p:cNvSpPr>
            <a:spLocks noGrp="1"/>
          </p:cNvSpPr>
          <p:nvPr>
            <p:ph type="body" idx="1"/>
          </p:nvPr>
        </p:nvSpPr>
        <p:spPr/>
        <p:txBody>
          <a:bodyPr/>
          <a:lstStyle/>
          <a:p>
            <a:r>
              <a:rPr lang="cs-CZ" dirty="0"/>
              <a:t>SŘ § 5</a:t>
            </a:r>
          </a:p>
        </p:txBody>
      </p:sp>
      <p:sp>
        <p:nvSpPr>
          <p:cNvPr id="4" name="Zástupný symbol pro obsah 3"/>
          <p:cNvSpPr>
            <a:spLocks noGrp="1"/>
          </p:cNvSpPr>
          <p:nvPr>
            <p:ph sz="half" idx="2"/>
          </p:nvPr>
        </p:nvSpPr>
        <p:spPr/>
        <p:txBody>
          <a:bodyPr/>
          <a:lstStyle/>
          <a:p>
            <a:r>
              <a:rPr lang="cs-CZ" dirty="0"/>
              <a:t>Pokud to povaha projednávané věci umožňuje, pokusí se správní orgán o smírné odstranění rozporů, které brání řádnému projednání a rozhodnutí dané věci.</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text 2"/>
          <p:cNvSpPr>
            <a:spLocks noGrp="1"/>
          </p:cNvSpPr>
          <p:nvPr>
            <p:ph type="body" idx="1"/>
          </p:nvPr>
        </p:nvSpPr>
        <p:spPr/>
        <p:txBody>
          <a:bodyPr/>
          <a:lstStyle/>
          <a:p>
            <a:r>
              <a:rPr lang="cs-CZ" dirty="0"/>
              <a:t>SŘ § 6/1</a:t>
            </a:r>
          </a:p>
        </p:txBody>
      </p:sp>
      <p:sp>
        <p:nvSpPr>
          <p:cNvPr id="4" name="Zástupný symbol pro obsah 3"/>
          <p:cNvSpPr>
            <a:spLocks noGrp="1"/>
          </p:cNvSpPr>
          <p:nvPr>
            <p:ph sz="half" idx="2"/>
          </p:nvPr>
        </p:nvSpPr>
        <p:spPr/>
        <p:txBody>
          <a:bodyPr/>
          <a:lstStyle/>
          <a:p>
            <a:r>
              <a:rPr lang="cs-CZ" dirty="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p>
        </p:txBody>
      </p:sp>
      <p:sp>
        <p:nvSpPr>
          <p:cNvPr id="5" name="Zástupný symbol pro text 4"/>
          <p:cNvSpPr>
            <a:spLocks noGrp="1"/>
          </p:cNvSpPr>
          <p:nvPr>
            <p:ph type="body" sz="quarter" idx="3"/>
          </p:nvPr>
        </p:nvSpPr>
        <p:spPr/>
        <p:txBody>
          <a:bodyPr/>
          <a:lstStyle/>
          <a:p>
            <a:r>
              <a:rPr lang="cs-CZ" dirty="0"/>
              <a:t>DŘ § 7/1</a:t>
            </a:r>
          </a:p>
        </p:txBody>
      </p:sp>
      <p:sp>
        <p:nvSpPr>
          <p:cNvPr id="6" name="Zástupný symbol pro obsah 5"/>
          <p:cNvSpPr>
            <a:spLocks noGrp="1"/>
          </p:cNvSpPr>
          <p:nvPr>
            <p:ph sz="quarter" idx="4"/>
          </p:nvPr>
        </p:nvSpPr>
        <p:spPr/>
        <p:txBody>
          <a:bodyPr/>
          <a:lstStyle/>
          <a:p>
            <a:r>
              <a:rPr lang="cs-CZ" dirty="0"/>
              <a:t>Správce daně postupuje bez zbytečných průtahů.</a:t>
            </a:r>
          </a:p>
        </p:txBody>
      </p:sp>
    </p:spTree>
    <p:extLst>
      <p:ext uri="{BB962C8B-B14F-4D97-AF65-F5344CB8AC3E}">
        <p14:creationId xmlns:p14="http://schemas.microsoft.com/office/powerpoint/2010/main" val="245584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hospodárnosti </a:t>
            </a:r>
          </a:p>
        </p:txBody>
      </p:sp>
      <p:sp>
        <p:nvSpPr>
          <p:cNvPr id="3" name="Zástupný symbol pro text 2"/>
          <p:cNvSpPr>
            <a:spLocks noGrp="1"/>
          </p:cNvSpPr>
          <p:nvPr>
            <p:ph type="body" idx="1"/>
          </p:nvPr>
        </p:nvSpPr>
        <p:spPr/>
        <p:txBody>
          <a:bodyPr/>
          <a:lstStyle/>
          <a:p>
            <a:r>
              <a:rPr lang="cs-CZ" dirty="0"/>
              <a:t>SŘ § 6/2</a:t>
            </a:r>
          </a:p>
        </p:txBody>
      </p:sp>
      <p:sp>
        <p:nvSpPr>
          <p:cNvPr id="4" name="Zástupný symbol pro obsah 3"/>
          <p:cNvSpPr>
            <a:spLocks noGrp="1"/>
          </p:cNvSpPr>
          <p:nvPr>
            <p:ph sz="half" idx="2"/>
          </p:nvPr>
        </p:nvSpPr>
        <p:spPr/>
        <p:txBody>
          <a:bodyPr>
            <a:normAutofit fontScale="77500" lnSpcReduction="20000"/>
          </a:bodyPr>
          <a:lstStyle/>
          <a:p>
            <a:r>
              <a:rPr lang="cs-CZ" dirty="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text 4"/>
          <p:cNvSpPr>
            <a:spLocks noGrp="1"/>
          </p:cNvSpPr>
          <p:nvPr>
            <p:ph type="body" sz="quarter" idx="3"/>
          </p:nvPr>
        </p:nvSpPr>
        <p:spPr/>
        <p:txBody>
          <a:bodyPr/>
          <a:lstStyle/>
          <a:p>
            <a:r>
              <a:rPr lang="cs-CZ" dirty="0"/>
              <a:t>DŘ § 5/3, § 7/2</a:t>
            </a:r>
          </a:p>
        </p:txBody>
      </p:sp>
      <p:sp>
        <p:nvSpPr>
          <p:cNvPr id="6" name="Zástupný symbol pro obsah 5"/>
          <p:cNvSpPr>
            <a:spLocks noGrp="1"/>
          </p:cNvSpPr>
          <p:nvPr>
            <p:ph sz="quarter" idx="4"/>
          </p:nvPr>
        </p:nvSpPr>
        <p:spPr/>
        <p:txBody>
          <a:bodyPr>
            <a:normAutofit fontScale="70000" lnSpcReduction="20000"/>
          </a:bodyPr>
          <a:lstStyle/>
          <a:p>
            <a:r>
              <a:rPr lang="cs-CZ" dirty="0"/>
              <a:t> </a:t>
            </a:r>
            <a:r>
              <a:rPr lang="cs-CZ" u="sng" dirty="0"/>
              <a:t>Správce daně šetří práva a právem chráněné zájmy daňových subjektů a třetích osob (dále jen „osoba zúčastněná na správě daní“) v souladu s právními předpisy </a:t>
            </a:r>
            <a:r>
              <a:rPr lang="cs-CZ" dirty="0"/>
              <a:t>a používá při vyžadování plnění jejich povinností jen takové prostředky, které je nejméně zatěžují a ještě umožňují dosáhnout cíle správy daní.</a:t>
            </a:r>
          </a:p>
          <a:p>
            <a:r>
              <a:rPr lang="cs-CZ" dirty="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rovnosti a nestrannosti postupu správních orgánů</a:t>
            </a:r>
          </a:p>
        </p:txBody>
      </p:sp>
      <p:sp>
        <p:nvSpPr>
          <p:cNvPr id="3" name="Zástupný symbol pro text 2"/>
          <p:cNvSpPr>
            <a:spLocks noGrp="1"/>
          </p:cNvSpPr>
          <p:nvPr>
            <p:ph type="body" idx="1"/>
          </p:nvPr>
        </p:nvSpPr>
        <p:spPr/>
        <p:txBody>
          <a:bodyPr/>
          <a:lstStyle/>
          <a:p>
            <a:r>
              <a:rPr lang="cs-CZ" dirty="0"/>
              <a:t>SŘ § 7/1, 2</a:t>
            </a:r>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a:t>Tam, kde by rovnost dotčených osob mohla být ohrožena, správní orgán učiní opatření potřebná k jejímu zajištění.</a:t>
            </a:r>
          </a:p>
        </p:txBody>
      </p:sp>
      <p:sp>
        <p:nvSpPr>
          <p:cNvPr id="5" name="Zástupný symbol pro text 4"/>
          <p:cNvSpPr>
            <a:spLocks noGrp="1"/>
          </p:cNvSpPr>
          <p:nvPr>
            <p:ph type="body" sz="quarter" idx="3"/>
          </p:nvPr>
        </p:nvSpPr>
        <p:spPr/>
        <p:txBody>
          <a:bodyPr/>
          <a:lstStyle/>
          <a:p>
            <a:r>
              <a:rPr lang="cs-CZ" dirty="0"/>
              <a:t>DŘ § 6/1</a:t>
            </a:r>
          </a:p>
        </p:txBody>
      </p:sp>
      <p:sp>
        <p:nvSpPr>
          <p:cNvPr id="6" name="Zástupný symbol pro obsah 5"/>
          <p:cNvSpPr>
            <a:spLocks noGrp="1"/>
          </p:cNvSpPr>
          <p:nvPr>
            <p:ph sz="quarter" idx="4"/>
          </p:nvPr>
        </p:nvSpPr>
        <p:spPr/>
        <p:txBody>
          <a:bodyPr/>
          <a:lstStyle/>
          <a:p>
            <a:r>
              <a:rPr lang="cs-CZ" dirty="0"/>
              <a:t>Osoby zúčastněné na správě daní mají rovná procesní práva a povinnost</a:t>
            </a:r>
          </a:p>
        </p:txBody>
      </p:sp>
    </p:spTree>
    <p:extLst>
      <p:ext uri="{BB962C8B-B14F-4D97-AF65-F5344CB8AC3E}">
        <p14:creationId xmlns:p14="http://schemas.microsoft.com/office/powerpoint/2010/main" val="340908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Katalogy zásad</a:t>
            </a:r>
          </a:p>
        </p:txBody>
      </p:sp>
      <p:sp>
        <p:nvSpPr>
          <p:cNvPr id="3" name="Zástupný symbol pro obsah 2"/>
          <p:cNvSpPr>
            <a:spLocks noGrp="1"/>
          </p:cNvSpPr>
          <p:nvPr>
            <p:ph idx="1"/>
          </p:nvPr>
        </p:nvSpPr>
        <p:spPr/>
        <p:txBody>
          <a:bodyPr/>
          <a:lstStyle/>
          <a:p>
            <a:r>
              <a:rPr lang="cs-CZ" dirty="0"/>
              <a:t>Zásady činnosti veřejné správy - § 2 – 8 SŘ (zákon č. 500/2004 Sb., v platném znění)</a:t>
            </a:r>
          </a:p>
          <a:p>
            <a:r>
              <a:rPr lang="cs-CZ" dirty="0"/>
              <a:t>Zásady správy daní § 5 – 9 DŘ (zákon č. 280/2009 Sb., v platném znění)</a:t>
            </a:r>
          </a:p>
        </p:txBody>
      </p:sp>
    </p:spTree>
    <p:extLst>
      <p:ext uri="{BB962C8B-B14F-4D97-AF65-F5344CB8AC3E}">
        <p14:creationId xmlns:p14="http://schemas.microsoft.com/office/powerpoint/2010/main" val="199931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souladnosti postupů</a:t>
            </a:r>
          </a:p>
        </p:txBody>
      </p:sp>
      <p:sp>
        <p:nvSpPr>
          <p:cNvPr id="3" name="Zástupný symbol pro text 2"/>
          <p:cNvSpPr>
            <a:spLocks noGrp="1"/>
          </p:cNvSpPr>
          <p:nvPr>
            <p:ph type="body" idx="1"/>
          </p:nvPr>
        </p:nvSpPr>
        <p:spPr/>
        <p:txBody>
          <a:bodyPr/>
          <a:lstStyle/>
          <a:p>
            <a:r>
              <a:rPr lang="cs-CZ" dirty="0"/>
              <a:t>SŘ § 8/1</a:t>
            </a:r>
          </a:p>
        </p:txBody>
      </p:sp>
      <p:sp>
        <p:nvSpPr>
          <p:cNvPr id="4" name="Zástupný symbol pro obsah 3"/>
          <p:cNvSpPr>
            <a:spLocks noGrp="1"/>
          </p:cNvSpPr>
          <p:nvPr>
            <p:ph sz="half" idx="2"/>
          </p:nvPr>
        </p:nvSpPr>
        <p:spPr/>
        <p:txBody>
          <a:bodyPr>
            <a:normAutofit fontScale="92500"/>
          </a:bodyPr>
          <a:lstStyle/>
          <a:p>
            <a:r>
              <a:rPr lang="cs-CZ" dirty="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správních orgánů</a:t>
            </a:r>
          </a:p>
        </p:txBody>
      </p:sp>
      <p:sp>
        <p:nvSpPr>
          <p:cNvPr id="3" name="Zástupný symbol pro text 2"/>
          <p:cNvSpPr>
            <a:spLocks noGrp="1"/>
          </p:cNvSpPr>
          <p:nvPr>
            <p:ph type="body" idx="1"/>
          </p:nvPr>
        </p:nvSpPr>
        <p:spPr/>
        <p:txBody>
          <a:bodyPr/>
          <a:lstStyle/>
          <a:p>
            <a:r>
              <a:rPr lang="cs-CZ" dirty="0"/>
              <a:t>SŘ § 8/2</a:t>
            </a:r>
          </a:p>
        </p:txBody>
      </p:sp>
      <p:sp>
        <p:nvSpPr>
          <p:cNvPr id="4" name="Zástupný symbol pro obsah 3"/>
          <p:cNvSpPr>
            <a:spLocks noGrp="1"/>
          </p:cNvSpPr>
          <p:nvPr>
            <p:ph sz="half" idx="2"/>
          </p:nvPr>
        </p:nvSpPr>
        <p:spPr/>
        <p:txBody>
          <a:bodyPr/>
          <a:lstStyle/>
          <a:p>
            <a:r>
              <a:rPr lang="cs-CZ" dirty="0"/>
              <a:t> Správní orgány vzájemně spolupracují v zájmu dobré správy.</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subjektů správy daní </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6/2</a:t>
            </a:r>
          </a:p>
        </p:txBody>
      </p:sp>
      <p:sp>
        <p:nvSpPr>
          <p:cNvPr id="6" name="Zástupný symbol pro obsah 5"/>
          <p:cNvSpPr>
            <a:spLocks noGrp="1"/>
          </p:cNvSpPr>
          <p:nvPr>
            <p:ph sz="quarter" idx="4"/>
          </p:nvPr>
        </p:nvSpPr>
        <p:spPr/>
        <p:txBody>
          <a:bodyPr/>
          <a:lstStyle/>
          <a:p>
            <a:r>
              <a:rPr lang="cs-CZ" dirty="0"/>
              <a:t>Osoby zúčastněné na správě daní a správce daně vzájemně spolupracují.</a:t>
            </a:r>
          </a:p>
        </p:txBody>
      </p:sp>
    </p:spTree>
    <p:extLst>
      <p:ext uri="{BB962C8B-B14F-4D97-AF65-F5344CB8AC3E}">
        <p14:creationId xmlns:p14="http://schemas.microsoft.com/office/powerpoint/2010/main" val="3106702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neveřejnosti  a mlčenlivosti</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9/1</a:t>
            </a:r>
          </a:p>
        </p:txBody>
      </p:sp>
      <p:sp>
        <p:nvSpPr>
          <p:cNvPr id="6" name="Zástupný symbol pro obsah 5"/>
          <p:cNvSpPr>
            <a:spLocks noGrp="1"/>
          </p:cNvSpPr>
          <p:nvPr>
            <p:ph sz="quarter" idx="4"/>
          </p:nvPr>
        </p:nvSpPr>
        <p:spPr/>
        <p:txBody>
          <a:bodyPr/>
          <a:lstStyle/>
          <a:p>
            <a:r>
              <a:rPr lang="cs-CZ" dirty="0"/>
              <a:t>Správa daní je neveřejná. Osoby zúčastněné na správě daní a úřední osoby jsou povinny za podmínek stanovených tímto nebo jiným zákonem zachovávat mlčenlivost o všem, co se v souvislosti se správou daní dozvěděly.</a:t>
            </a:r>
          </a:p>
        </p:txBody>
      </p:sp>
    </p:spTree>
    <p:extLst>
      <p:ext uri="{BB962C8B-B14F-4D97-AF65-F5344CB8AC3E}">
        <p14:creationId xmlns:p14="http://schemas.microsoft.com/office/powerpoint/2010/main" val="4086770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správy daňových pohledávek</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9/2, 3</a:t>
            </a:r>
          </a:p>
        </p:txBody>
      </p:sp>
      <p:sp>
        <p:nvSpPr>
          <p:cNvPr id="6" name="Zástupný symbol pro obsah 5"/>
          <p:cNvSpPr>
            <a:spLocks noGrp="1"/>
          </p:cNvSpPr>
          <p:nvPr>
            <p:ph sz="quarter" idx="4"/>
          </p:nvPr>
        </p:nvSpPr>
        <p:spPr/>
        <p:txBody>
          <a:bodyPr>
            <a:normAutofit fontScale="92500" lnSpcReduction="10000"/>
          </a:bodyPr>
          <a:lstStyle/>
          <a:p>
            <a:r>
              <a:rPr lang="cs-CZ" dirty="0"/>
              <a:t>Správce daně soustavně zjišťuje předpoklady pro vznik nebo trvání povinností osob zúčastněných na správě daní a činí nezbytné úkony, aby tyto povinnosti byly splněny.</a:t>
            </a:r>
          </a:p>
          <a:p>
            <a:r>
              <a:rPr lang="cs-CZ" dirty="0"/>
              <a:t>Správce daně může shromažďovat osobní údaje a jiné údaje, jsou-li potřebné pro správu daní, a to jen v rozsahu, který je nezbytný pro dosažení cíle správy daní.</a:t>
            </a:r>
          </a:p>
        </p:txBody>
      </p:sp>
    </p:spTree>
    <p:extLst>
      <p:ext uri="{BB962C8B-B14F-4D97-AF65-F5344CB8AC3E}">
        <p14:creationId xmlns:p14="http://schemas.microsoft.com/office/powerpoint/2010/main" val="37129068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finanční správy </a:t>
            </a:r>
          </a:p>
        </p:txBody>
      </p:sp>
      <p:sp>
        <p:nvSpPr>
          <p:cNvPr id="3" name="Zástupný symbol pro obsah 2"/>
          <p:cNvSpPr>
            <a:spLocks noGrp="1"/>
          </p:cNvSpPr>
          <p:nvPr>
            <p:ph idx="1"/>
          </p:nvPr>
        </p:nvSpPr>
        <p:spPr/>
        <p:txBody>
          <a:bodyPr/>
          <a:lstStyle/>
          <a:p>
            <a:r>
              <a:rPr lang="cs-CZ" dirty="0"/>
              <a:t>Zásady činnosti působící na venek – tj. vůči adresátům finanční správy</a:t>
            </a:r>
          </a:p>
          <a:p>
            <a:r>
              <a:rPr lang="cs-CZ" dirty="0"/>
              <a:t>Vnitřní zásady správy</a:t>
            </a:r>
          </a:p>
          <a:p>
            <a:r>
              <a:rPr lang="cs-CZ" dirty="0"/>
              <a:t>Zásady nakládání s veřejným majetkem</a:t>
            </a:r>
          </a:p>
          <a:p>
            <a:r>
              <a:rPr lang="cs-CZ" dirty="0"/>
              <a:t>Zásady použití veřejných prostředků</a:t>
            </a:r>
          </a:p>
          <a:p>
            <a:r>
              <a:rPr lang="cs-CZ" dirty="0"/>
              <a:t>Zásady účetnictví</a:t>
            </a:r>
          </a:p>
          <a:p>
            <a:r>
              <a:rPr lang="cs-CZ" dirty="0"/>
              <a:t>Zásady evidence </a:t>
            </a:r>
          </a:p>
          <a:p>
            <a:r>
              <a:rPr lang="cs-CZ" dirty="0"/>
              <a:t>…..</a:t>
            </a:r>
          </a:p>
        </p:txBody>
      </p:sp>
    </p:spTree>
    <p:extLst>
      <p:ext uri="{BB962C8B-B14F-4D97-AF65-F5344CB8AC3E}">
        <p14:creationId xmlns:p14="http://schemas.microsoft.com/office/powerpoint/2010/main" val="2879801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vyplývající z povahy veřejné finanční činnosti</a:t>
            </a:r>
          </a:p>
        </p:txBody>
      </p:sp>
      <p:sp>
        <p:nvSpPr>
          <p:cNvPr id="3" name="Zástupný symbol pro obsah 2"/>
          <p:cNvSpPr>
            <a:spLocks noGrp="1"/>
          </p:cNvSpPr>
          <p:nvPr>
            <p:ph idx="1"/>
          </p:nvPr>
        </p:nvSpPr>
        <p:spPr/>
        <p:txBody>
          <a:bodyPr>
            <a:normAutofit fontScale="92500" lnSpcReduction="20000"/>
          </a:bodyPr>
          <a:lstStyle/>
          <a:p>
            <a:r>
              <a:rPr lang="cs-CZ" dirty="0"/>
              <a:t>Zásada účelovosti,</a:t>
            </a:r>
          </a:p>
          <a:p>
            <a:r>
              <a:rPr lang="cs-CZ" dirty="0"/>
              <a:t>Zásada plánovitosti,</a:t>
            </a:r>
          </a:p>
          <a:p>
            <a:r>
              <a:rPr lang="cs-CZ" dirty="0"/>
              <a:t>Zásada priority vyrovnanosti veřejných rozpočtů,</a:t>
            </a:r>
          </a:p>
          <a:p>
            <a:r>
              <a:rPr lang="cs-CZ" dirty="0"/>
              <a:t>Zásada efektivnosti a hospodárnosti,</a:t>
            </a:r>
          </a:p>
          <a:p>
            <a:r>
              <a:rPr lang="cs-CZ" dirty="0"/>
              <a:t>Zásada veřejnosti a přehlednosti veřejných fondů,</a:t>
            </a:r>
          </a:p>
          <a:p>
            <a:r>
              <a:rPr lang="cs-CZ" dirty="0"/>
              <a:t>Zásada účtování (bilancování),</a:t>
            </a:r>
          </a:p>
          <a:p>
            <a:r>
              <a:rPr lang="cs-CZ" dirty="0"/>
              <a:t>Zásada kontroly,</a:t>
            </a:r>
          </a:p>
          <a:p>
            <a:r>
              <a:rPr lang="cs-CZ" dirty="0"/>
              <a:t>Zásada nadřazenosti finančních zájmů státu nad individuálními zájmy,</a:t>
            </a:r>
          </a:p>
          <a:p>
            <a:r>
              <a:rPr lang="cs-CZ" dirty="0"/>
              <a:t>Zásada fiskálního federalizmu,</a:t>
            </a:r>
          </a:p>
          <a:p>
            <a:r>
              <a:rPr lang="cs-CZ" dirty="0"/>
              <a:t>Zásada finanční disciplíny.</a:t>
            </a:r>
          </a:p>
        </p:txBody>
      </p:sp>
    </p:spTree>
    <p:extLst>
      <p:ext uri="{BB962C8B-B14F-4D97-AF65-F5344CB8AC3E}">
        <p14:creationId xmlns:p14="http://schemas.microsoft.com/office/powerpoint/2010/main" val="199647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a:t>veřejná</a:t>
            </a:r>
            <a:r>
              <a:rPr lang="cs-CZ" altLang="cs-CZ" b="0" dirty="0"/>
              <a:t> správa </a:t>
            </a:r>
            <a:br>
              <a:rPr lang="cs-CZ" altLang="cs-CZ" b="0" dirty="0"/>
            </a:br>
            <a:r>
              <a:rPr lang="cs-CZ" altLang="cs-CZ" dirty="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758319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877920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284058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5340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272012683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2311</Words>
  <Application>Microsoft Office PowerPoint</Application>
  <PresentationFormat>Širokoúhlá obrazovka</PresentationFormat>
  <Paragraphs>238</Paragraphs>
  <Slides>46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46</vt:i4>
      </vt:variant>
    </vt:vector>
  </HeadingPairs>
  <TitlesOfParts>
    <vt:vector size="51" baseType="lpstr">
      <vt:lpstr>Arial</vt:lpstr>
      <vt:lpstr>Calibri</vt:lpstr>
      <vt:lpstr>Calibri Light</vt:lpstr>
      <vt:lpstr>Wingdings</vt:lpstr>
      <vt:lpstr>Motiv Office</vt:lpstr>
      <vt:lpstr>Zásady činnosti finanční správy</vt:lpstr>
      <vt:lpstr>Prameny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JUDr. Otakar Motejl</vt:lpstr>
      <vt:lpstr>Principy dobré správy Veřejného ochránce práv</vt:lpstr>
      <vt:lpstr>Stránky VOP</vt:lpstr>
      <vt:lpstr>Princip „dobré správy“ ve SŘ</vt:lpstr>
      <vt:lpstr>Kolize</vt:lpstr>
      <vt:lpstr>Dobré vládnutí</vt:lpstr>
      <vt:lpstr>Personální principy státní služby</vt:lpstr>
      <vt:lpstr>Prezentace aplikace PowerPoint</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činnosti finanční správy</dc:title>
  <dc:creator>Hewlett-Packard Company</dc:creator>
  <cp:lastModifiedBy>Hewlett-Packard Company</cp:lastModifiedBy>
  <cp:revision>20</cp:revision>
  <dcterms:created xsi:type="dcterms:W3CDTF">2017-11-20T22:55:28Z</dcterms:created>
  <dcterms:modified xsi:type="dcterms:W3CDTF">2020-10-20T13:43:13Z</dcterms:modified>
</cp:coreProperties>
</file>