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99" r:id="rId3"/>
    <p:sldId id="300" r:id="rId4"/>
    <p:sldId id="267" r:id="rId5"/>
    <p:sldId id="257" r:id="rId6"/>
    <p:sldId id="258" r:id="rId7"/>
    <p:sldId id="262" r:id="rId8"/>
    <p:sldId id="263" r:id="rId9"/>
    <p:sldId id="264" r:id="rId10"/>
    <p:sldId id="301" r:id="rId11"/>
    <p:sldId id="265" r:id="rId12"/>
    <p:sldId id="266" r:id="rId13"/>
    <p:sldId id="269" r:id="rId14"/>
    <p:sldId id="270" r:id="rId15"/>
    <p:sldId id="271" r:id="rId16"/>
    <p:sldId id="268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5" r:id="rId27"/>
    <p:sldId id="282" r:id="rId28"/>
    <p:sldId id="283" r:id="rId29"/>
    <p:sldId id="286" r:id="rId30"/>
    <p:sldId id="287" r:id="rId31"/>
    <p:sldId id="288" r:id="rId32"/>
    <p:sldId id="289" r:id="rId33"/>
    <p:sldId id="291" r:id="rId34"/>
    <p:sldId id="292" r:id="rId35"/>
    <p:sldId id="293" r:id="rId36"/>
    <p:sldId id="294" r:id="rId37"/>
    <p:sldId id="295" r:id="rId38"/>
    <p:sldId id="298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44" d="100"/>
          <a:sy n="144" d="100"/>
        </p:scale>
        <p:origin x="150" y="4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D9E0-EC5C-4536-ACAD-B0E9A798455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5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8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Daně, jejich správa a řízení o nich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r>
              <a:rPr lang="cs-CZ" dirty="0"/>
              <a:t>Jan Neckář		   BVV13Zk Základy práva pro neprávníky	        6. 12. 2021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1600" dirty="0"/>
              <a:t>S využitím části prezentace Petra </a:t>
            </a:r>
            <a:r>
              <a:rPr lang="cs-CZ" sz="1600" dirty="0" err="1"/>
              <a:t>Mrkývky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DPH a spotřebních daní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Obecně v případě plnění od plátce DPH</a:t>
            </a:r>
          </a:p>
          <a:p>
            <a:pPr lvl="1"/>
            <a:r>
              <a:rPr lang="cs-CZ" dirty="0"/>
              <a:t>Cena bez daně + DPH = konečná cena pro spotřebitele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U vybraných výrobků</a:t>
            </a:r>
          </a:p>
          <a:p>
            <a:pPr lvl="1"/>
            <a:r>
              <a:rPr lang="cs-CZ" dirty="0"/>
              <a:t>Cena bez daně + spotřební daň = základ DPH, pak cena bez daně + spotřební daň + DPH = konečná cena pro spotřebitele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558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daně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Daň z hazardních her </a:t>
            </a:r>
          </a:p>
          <a:p>
            <a:pPr lvl="1"/>
            <a:r>
              <a:rPr lang="cs-CZ" dirty="0"/>
              <a:t>zákon č. 187/2016 Sb., účinnost od 1.1.2017</a:t>
            </a:r>
          </a:p>
          <a:p>
            <a:endParaRPr lang="cs-CZ" dirty="0"/>
          </a:p>
          <a:p>
            <a:r>
              <a:rPr lang="cs-CZ" dirty="0"/>
              <a:t>Digitální daň</a:t>
            </a:r>
          </a:p>
          <a:p>
            <a:pPr lvl="1"/>
            <a:r>
              <a:rPr lang="cs-CZ" dirty="0"/>
              <a:t>v legislativním procesu od 11/2019 jako Sněmovní tisk 658/0, </a:t>
            </a:r>
            <a:r>
              <a:rPr lang="cs-CZ" dirty="0" err="1"/>
              <a:t>Vl.n.z</a:t>
            </a:r>
            <a:r>
              <a:rPr lang="cs-CZ" dirty="0"/>
              <a:t>. o dani z digitálních služeb, nebyl projednán a tedy ani přijat</a:t>
            </a:r>
          </a:p>
          <a:p>
            <a:pPr lvl="1"/>
            <a:r>
              <a:rPr lang="cs-CZ" dirty="0"/>
              <a:t>Po volbách do PSP ČR musí být celý legislativní proces zahájen znovu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47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Konstrukční prvky „daně“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94630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Předmět daně </a:t>
            </a:r>
            <a:r>
              <a:rPr lang="cs-CZ" dirty="0"/>
              <a:t>– co se zdaňuje</a:t>
            </a:r>
          </a:p>
          <a:p>
            <a:pPr>
              <a:lnSpc>
                <a:spcPct val="120000"/>
              </a:lnSpc>
            </a:pPr>
            <a:r>
              <a:rPr lang="cs-CZ" b="1" dirty="0"/>
              <a:t>Základ daně </a:t>
            </a:r>
            <a:r>
              <a:rPr lang="cs-CZ" dirty="0"/>
              <a:t>– změření předmětu daně v měrných jednotkách</a:t>
            </a:r>
          </a:p>
          <a:p>
            <a:pPr>
              <a:lnSpc>
                <a:spcPct val="120000"/>
              </a:lnSpc>
            </a:pPr>
            <a:r>
              <a:rPr lang="cs-CZ" b="1" dirty="0"/>
              <a:t>Sazba</a:t>
            </a:r>
            <a:r>
              <a:rPr lang="cs-CZ" dirty="0"/>
              <a:t>: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Pevná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Poměrná: </a:t>
            </a:r>
            <a:r>
              <a:rPr lang="cs-CZ" dirty="0" err="1"/>
              <a:t>aa</a:t>
            </a:r>
            <a:r>
              <a:rPr lang="cs-CZ" dirty="0"/>
              <a:t>) lineární, bb) progresivní (bývá u zdanění příjmů fyzických osob), případně </a:t>
            </a:r>
            <a:r>
              <a:rPr lang="cs-CZ" dirty="0" err="1"/>
              <a:t>cc</a:t>
            </a:r>
            <a:r>
              <a:rPr lang="cs-CZ" dirty="0"/>
              <a:t>) degresivní (nepoužívá se)</a:t>
            </a:r>
          </a:p>
          <a:p>
            <a:pPr>
              <a:lnSpc>
                <a:spcPct val="120000"/>
              </a:lnSpc>
            </a:pPr>
            <a:r>
              <a:rPr lang="cs-CZ" b="1" dirty="0"/>
              <a:t>Daňový subjekt </a:t>
            </a:r>
            <a:r>
              <a:rPr lang="cs-CZ" dirty="0"/>
              <a:t>– kdo nese daňové břemeno a břemeno daňové povinnosti (odpovědnosti za daň): poplatník; plátce daně</a:t>
            </a:r>
          </a:p>
          <a:p>
            <a:pPr>
              <a:lnSpc>
                <a:spcPct val="120000"/>
              </a:lnSpc>
            </a:pPr>
            <a:r>
              <a:rPr lang="cs-CZ" b="1" dirty="0"/>
              <a:t>Správce daně </a:t>
            </a:r>
            <a:r>
              <a:rPr lang="cs-CZ" dirty="0"/>
              <a:t>– věcně příslušný orgán veřejné moci, který je legitimován ke správě té které daně.</a:t>
            </a:r>
          </a:p>
          <a:p>
            <a:pPr>
              <a:lnSpc>
                <a:spcPct val="120000"/>
              </a:lnSpc>
            </a:pPr>
            <a:r>
              <a:rPr lang="cs-CZ" b="1" dirty="0"/>
              <a:t>Korekční prvky </a:t>
            </a:r>
            <a:r>
              <a:rPr lang="cs-CZ" dirty="0"/>
              <a:t>– nástroje stanovené zákonem, kterými se korigují podmínky určení základu daně a daně ve vztahu zejména k daňovému subjektu (např. sociální postavení) nebo předmětu daně (sektorová zvýhodnění apod.)</a:t>
            </a:r>
          </a:p>
          <a:p>
            <a:pPr>
              <a:lnSpc>
                <a:spcPct val="120000"/>
              </a:lnSpc>
            </a:pPr>
            <a:r>
              <a:rPr lang="cs-CZ" dirty="0"/>
              <a:t>Pozn.: konstrukce je i pro jiné peněžité povinnosti – poplatky apod.: předmět poplatku, základ poplatku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387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Poplatková soustava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Celostátní poplatky </a:t>
            </a:r>
            <a:r>
              <a:rPr lang="cs-CZ" dirty="0"/>
              <a:t>– poplatky vybírané jednotně na území ČR:</a:t>
            </a:r>
          </a:p>
          <a:p>
            <a:pPr marL="766350" lvl="1" indent="-514350">
              <a:lnSpc>
                <a:spcPct val="120000"/>
              </a:lnSpc>
              <a:buAutoNum type="alphaLcParenR"/>
            </a:pPr>
            <a:r>
              <a:rPr lang="cs-CZ" b="1" dirty="0"/>
              <a:t>Soudní poplatky </a:t>
            </a:r>
            <a:r>
              <a:rPr lang="cs-CZ" dirty="0"/>
              <a:t>- za řízení před soudy a úkony správy soudu</a:t>
            </a:r>
          </a:p>
          <a:p>
            <a:pPr marL="766350" lvl="1" indent="-514350">
              <a:lnSpc>
                <a:spcPct val="120000"/>
              </a:lnSpc>
              <a:buAutoNum type="alphaLcParenR"/>
            </a:pPr>
            <a:r>
              <a:rPr lang="cs-CZ" b="1" dirty="0"/>
              <a:t>Správní poplatky </a:t>
            </a:r>
            <a:r>
              <a:rPr lang="cs-CZ" dirty="0"/>
              <a:t>– za úkony veřejné správy</a:t>
            </a:r>
          </a:p>
          <a:p>
            <a:pPr marL="252000" lvl="1" indent="0">
              <a:lnSpc>
                <a:spcPct val="120000"/>
              </a:lnSpc>
              <a:buNone/>
            </a:pPr>
            <a:r>
              <a:rPr lang="cs-CZ" i="1" dirty="0"/>
              <a:t>Pozn.: poplatek se vybere jen za zpoplatněná řízení a úkony, tj. pokud jsou v sazebníku; ostatní bez poplatku – neexistuje sběrná položka (např. ostatní řízení a úkony)</a:t>
            </a:r>
          </a:p>
          <a:p>
            <a:pPr>
              <a:lnSpc>
                <a:spcPct val="120000"/>
              </a:lnSpc>
            </a:pPr>
            <a:endParaRPr lang="cs-CZ" b="1" dirty="0"/>
          </a:p>
          <a:p>
            <a:pPr>
              <a:lnSpc>
                <a:spcPct val="120000"/>
              </a:lnSpc>
            </a:pPr>
            <a:r>
              <a:rPr lang="cs-CZ" b="1" dirty="0"/>
              <a:t>Místní poplatky – </a:t>
            </a:r>
            <a:r>
              <a:rPr lang="cs-CZ" dirty="0"/>
              <a:t>zavádí si obce (pouze) v samostatné působnosti (samospráva) obecně závaznou vyhláškou na základě zákona o místních poplatcích a v jeho mezích. Příklad: poplatek ze psů, z ubytovací kapacity, …</a:t>
            </a:r>
          </a:p>
          <a:p>
            <a:pPr lvl="1">
              <a:lnSpc>
                <a:spcPct val="120000"/>
              </a:lnSpc>
            </a:pPr>
            <a:r>
              <a:rPr lang="cs-CZ" i="1" dirty="0"/>
              <a:t>Pozn.: krajské poplatky nejsou. Existence místních poplatků - výraz daňového federalizmu. </a:t>
            </a:r>
          </a:p>
          <a:p>
            <a:pPr>
              <a:lnSpc>
                <a:spcPct val="120000"/>
              </a:lnSpc>
            </a:pPr>
            <a:endParaRPr lang="cs-CZ" b="1" dirty="0"/>
          </a:p>
          <a:p>
            <a:pPr>
              <a:lnSpc>
                <a:spcPct val="120000"/>
              </a:lnSpc>
            </a:pPr>
            <a:r>
              <a:rPr lang="cs-CZ" b="1" dirty="0"/>
              <a:t>Enviromentální poplatky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37925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kompetenci EU – příjem unijního rozpočtu</a:t>
            </a:r>
          </a:p>
          <a:p>
            <a:endParaRPr lang="cs-CZ" dirty="0"/>
          </a:p>
          <a:p>
            <a:r>
              <a:rPr lang="cs-CZ" dirty="0"/>
              <a:t>Druhy cel:</a:t>
            </a:r>
          </a:p>
          <a:p>
            <a:pPr lvl="1"/>
            <a:r>
              <a:rPr lang="cs-CZ" dirty="0"/>
              <a:t>Dovozní</a:t>
            </a:r>
          </a:p>
          <a:p>
            <a:pPr lvl="1"/>
            <a:r>
              <a:rPr lang="cs-CZ" dirty="0"/>
              <a:t>Vývozní</a:t>
            </a:r>
          </a:p>
          <a:p>
            <a:pPr lvl="1"/>
            <a:r>
              <a:rPr lang="cs-CZ" dirty="0"/>
              <a:t>Průvozní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EU pouze </a:t>
            </a:r>
            <a:r>
              <a:rPr lang="cs-CZ" b="1" dirty="0"/>
              <a:t>dovozní.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086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daňových </a:t>
            </a:r>
            <a:r>
              <a:rPr lang="cs-CZ"/>
              <a:t>zákonů -</a:t>
            </a:r>
            <a:br>
              <a:rPr lang="cs-CZ" dirty="0"/>
            </a:br>
            <a:r>
              <a:rPr lang="cs-CZ" dirty="0"/>
              <a:t>formální prameny daňového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2054431"/>
            <a:ext cx="10753200" cy="451262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Zákon o daních z příjmů – 586/1992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dani z nemovitých věcí – 338/1992 Sb.</a:t>
            </a:r>
          </a:p>
          <a:p>
            <a:pPr>
              <a:lnSpc>
                <a:spcPct val="120000"/>
              </a:lnSpc>
            </a:pPr>
            <a:r>
              <a:rPr lang="cs-CZ" strike="sngStrike" dirty="0"/>
              <a:t>Zákonné opatření Senátu o dani z nabytí nemovitých věcí – 340/2013 Sb.</a:t>
            </a:r>
          </a:p>
          <a:p>
            <a:pPr>
              <a:lnSpc>
                <a:spcPct val="120000"/>
              </a:lnSpc>
            </a:pPr>
            <a:r>
              <a:rPr lang="cs-CZ" strike="sngStrike" dirty="0"/>
              <a:t>Zákon o dani dědické, dani darovací a dani z převodu nemovitostí – 357/1992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dani silniční – 16/1993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DPH – 235/2004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spotřebních daních – 353/2003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stabilizaci veřejných rozpočtů – 261/2007 Sb. (Čl. LXXII, LXXIII a LXXIV – úprava energetických daní)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soudních poplatcích – 549/1991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správních poplatcích – 634/2004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místních poplatcích – 565/1990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dani z hazardních her – 187/2016 Sb.</a:t>
            </a:r>
          </a:p>
        </p:txBody>
      </p:sp>
    </p:spTree>
    <p:extLst>
      <p:ext uri="{BB962C8B-B14F-4D97-AF65-F5344CB8AC3E}">
        <p14:creationId xmlns:p14="http://schemas.microsoft.com/office/powerpoint/2010/main" val="2177457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Zásada </a:t>
            </a:r>
            <a:r>
              <a:rPr lang="cs-CZ" b="1" i="1" dirty="0"/>
              <a:t>In </a:t>
            </a:r>
            <a:r>
              <a:rPr lang="cs-CZ" b="1" i="1" dirty="0" err="1"/>
              <a:t>dubio</a:t>
            </a:r>
            <a:r>
              <a:rPr lang="cs-CZ" b="1" i="1" dirty="0"/>
              <a:t> </a:t>
            </a:r>
            <a:r>
              <a:rPr lang="cs-CZ" b="1" i="1" u="sng" dirty="0"/>
              <a:t>non</a:t>
            </a:r>
            <a:r>
              <a:rPr lang="cs-CZ" b="1" i="1" dirty="0"/>
              <a:t> pro </a:t>
            </a:r>
            <a:r>
              <a:rPr lang="cs-CZ" b="1" i="1" dirty="0" err="1"/>
              <a:t>fisco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„v pochybnostech </a:t>
            </a:r>
            <a:r>
              <a:rPr lang="cs-CZ" u="sng" dirty="0"/>
              <a:t>ne</a:t>
            </a:r>
            <a:r>
              <a:rPr lang="cs-CZ" dirty="0"/>
              <a:t> ve prospěch fisku – veřejných rozpočtů“ </a:t>
            </a:r>
            <a:br>
              <a:rPr lang="cs-CZ" dirty="0"/>
            </a:br>
            <a:r>
              <a:rPr lang="cs-CZ" dirty="0"/>
              <a:t>= v pochybnostech o povinnosti daňového subjektu v jeho prospěch. </a:t>
            </a:r>
          </a:p>
          <a:p>
            <a:endParaRPr lang="cs-CZ" dirty="0"/>
          </a:p>
          <a:p>
            <a:r>
              <a:rPr lang="cs-CZ" dirty="0"/>
              <a:t>V případě pochybného vymezení povinnosti v zákoně</a:t>
            </a:r>
          </a:p>
          <a:p>
            <a:endParaRPr lang="cs-CZ" dirty="0"/>
          </a:p>
          <a:p>
            <a:r>
              <a:rPr lang="cs-CZ" dirty="0"/>
              <a:t>V případě, že neleží důkazní břemeno na daňovém subjektu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110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jako vztah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89880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Přímé daně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Poplatník nese daňové břemeno a současně nese odpovědnost za správnost a včasnost plnění daňové povinnosti vůči správci daně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POZOR: U daně z příjmů fyzických osob v případě zdanění příjmů ze závislé činnosti (platy, mzdy) zaměstnavatel má status plátce a vztah má podobu nepřímé daně.</a:t>
            </a:r>
          </a:p>
          <a:p>
            <a:pPr>
              <a:lnSpc>
                <a:spcPct val="120000"/>
              </a:lnSpc>
            </a:pPr>
            <a:endParaRPr lang="cs-CZ" b="1" dirty="0"/>
          </a:p>
          <a:p>
            <a:pPr>
              <a:lnSpc>
                <a:spcPct val="120000"/>
              </a:lnSpc>
            </a:pPr>
            <a:r>
              <a:rPr lang="cs-CZ" b="1" dirty="0"/>
              <a:t>Nepřímé daně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Poplatník nese daňové břemeno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Plátce nese odpovědnost za správnost a včasnost plnění daňové povinnosti vůči správci daně </a:t>
            </a:r>
          </a:p>
        </p:txBody>
      </p:sp>
    </p:spTree>
    <p:extLst>
      <p:ext uri="{BB962C8B-B14F-4D97-AF65-F5344CB8AC3E}">
        <p14:creationId xmlns:p14="http://schemas.microsoft.com/office/powerpoint/2010/main" val="1467546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Daně přímé a nepřímé</a:t>
            </a:r>
            <a:br>
              <a:rPr lang="cs-CZ" dirty="0"/>
            </a:br>
            <a:r>
              <a:rPr lang="cs-CZ" sz="2700" dirty="0"/>
              <a:t>(kritérium existence přímého vztahu mezi nositelem daňového břemene a správcem daně)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609600" y="2117001"/>
            <a:ext cx="5386917" cy="639762"/>
          </a:xfrm>
        </p:spPr>
        <p:txBody>
          <a:bodyPr/>
          <a:lstStyle/>
          <a:p>
            <a:r>
              <a:rPr lang="cs-CZ" dirty="0"/>
              <a:t>Přímé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09600" y="3053648"/>
            <a:ext cx="5386917" cy="338277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Důchodové daně (daně z příjmů, s výjimkou závislé činnosti)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Majetkové daně (daň z nemovitých věcí, daň silniční, ale také místní poplatek ze psů!)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trike="sngStrike" dirty="0"/>
              <a:t>Transferové daně (daň z nabytí nemovité věci, daň dědická, daň darovací)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Sektorová daň (daň z hazardních her)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193368" y="2081375"/>
            <a:ext cx="5389033" cy="639762"/>
          </a:xfrm>
        </p:spPr>
        <p:txBody>
          <a:bodyPr/>
          <a:lstStyle/>
          <a:p>
            <a:r>
              <a:rPr lang="cs-CZ" dirty="0"/>
              <a:t>Nepřímé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193368" y="3029898"/>
            <a:ext cx="5389033" cy="2242746"/>
          </a:xfrm>
        </p:spPr>
        <p:txBody>
          <a:bodyPr/>
          <a:lstStyle/>
          <a:p>
            <a:r>
              <a:rPr lang="cs-CZ" dirty="0"/>
              <a:t>Daň z přidané hodnoty</a:t>
            </a:r>
          </a:p>
          <a:p>
            <a:r>
              <a:rPr lang="cs-CZ" dirty="0"/>
              <a:t>Spotřební daně včetně energetických daní</a:t>
            </a:r>
          </a:p>
          <a:p>
            <a:r>
              <a:rPr lang="cs-CZ" dirty="0"/>
              <a:t>Také např. místní poplatek za lázeňský a rekreační pobyt</a:t>
            </a:r>
          </a:p>
        </p:txBody>
      </p:sp>
    </p:spTree>
    <p:extLst>
      <p:ext uri="{BB962C8B-B14F-4D97-AF65-F5344CB8AC3E}">
        <p14:creationId xmlns:p14="http://schemas.microsoft.com/office/powerpoint/2010/main" val="2621031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daní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daně je postup, jehož cílem je </a:t>
            </a:r>
            <a:r>
              <a:rPr lang="cs-CZ" b="1" u="sng" dirty="0"/>
              <a:t>správné</a:t>
            </a:r>
            <a:r>
              <a:rPr lang="cs-CZ" dirty="0"/>
              <a:t> zjištění a stanovení daní a zabezpečení jejich úhrady.</a:t>
            </a:r>
          </a:p>
          <a:p>
            <a:endParaRPr lang="cs-CZ" dirty="0"/>
          </a:p>
          <a:p>
            <a:r>
              <a:rPr lang="cs-CZ" dirty="0"/>
              <a:t>Správa daní je specifická činnost orgánu veřejné moci, který předepsanými a pro potřeby daní modifikovanými formami a metodami veřejné správy dbá o regulérní zajištění daňových příjmů veřejných rozpočtů.</a:t>
            </a:r>
          </a:p>
        </p:txBody>
      </p:sp>
    </p:spTree>
    <p:extLst>
      <p:ext uri="{BB962C8B-B14F-4D97-AF65-F5344CB8AC3E}">
        <p14:creationId xmlns:p14="http://schemas.microsoft.com/office/powerpoint/2010/main" val="32054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44AA8-4A07-4268-9241-B357DF49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0BE5A-55E9-4387-897C-758B8CD46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Benjamin Franklin: </a:t>
            </a:r>
            <a:r>
              <a:rPr lang="cs-CZ" i="1" dirty="0"/>
              <a:t>„Na tomto světě není nic jistého mimo smrt a placení daní.“</a:t>
            </a:r>
          </a:p>
          <a:p>
            <a:endParaRPr lang="cs-CZ" i="1" dirty="0"/>
          </a:p>
          <a:p>
            <a:r>
              <a:rPr lang="cs-CZ" dirty="0"/>
              <a:t>Každodenní součást běžného života, aniž si to člověk uvědomuje</a:t>
            </a:r>
          </a:p>
          <a:p>
            <a:endParaRPr lang="cs-CZ" i="1" dirty="0"/>
          </a:p>
          <a:p>
            <a:r>
              <a:rPr lang="cs-CZ" dirty="0"/>
              <a:t>Historie daní sahá do hluboké minulosti </a:t>
            </a:r>
          </a:p>
          <a:p>
            <a:pPr lvl="1"/>
            <a:r>
              <a:rPr lang="cs-CZ" dirty="0"/>
              <a:t>Athény – 4. století př. n. l.</a:t>
            </a:r>
          </a:p>
          <a:p>
            <a:pPr lvl="1"/>
            <a:r>
              <a:rPr lang="cs-CZ" dirty="0"/>
              <a:t>Římská říše</a:t>
            </a:r>
          </a:p>
          <a:p>
            <a:pPr lvl="1"/>
            <a:r>
              <a:rPr lang="cs-CZ" dirty="0"/>
              <a:t>…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27408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legality a zásada legitimity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Legalita (zákonnost): Správce daně postupuje při správě daní v souladu se zákony a jinými právními předpisy (dále jen „právní předpis“). Zákonem se rozumí též mezinárodní smlouva, která je součástí právního řádu.</a:t>
            </a:r>
          </a:p>
          <a:p>
            <a:endParaRPr lang="cs-CZ" dirty="0"/>
          </a:p>
          <a:p>
            <a:r>
              <a:rPr lang="cs-CZ" dirty="0"/>
              <a:t>Legitimita: Správce daně je oprávněn spravovat jen tu daň, která je v jeho věcné působnosti, a jen vůči těm daňovým subjektů, ke kterým je příslušným.</a:t>
            </a:r>
          </a:p>
        </p:txBody>
      </p:sp>
    </p:spTree>
    <p:extLst>
      <p:ext uri="{BB962C8B-B14F-4D97-AF65-F5344CB8AC3E}">
        <p14:creationId xmlns:p14="http://schemas.microsoft.com/office/powerpoint/2010/main" val="2595563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Správce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543792"/>
            <a:ext cx="9429136" cy="4647805"/>
          </a:xfrm>
        </p:spPr>
        <p:txBody>
          <a:bodyPr>
            <a:normAutofit/>
          </a:bodyPr>
          <a:lstStyle/>
          <a:p>
            <a:r>
              <a:rPr lang="cs-CZ" dirty="0"/>
              <a:t>Správcem daně je správní orgán nebo jiný státní orgán = orgán veřejné moci, v rozsahu, v jakém mu je zákonem nebo na základě zákona svěřena působnost v oblasti správy daní.</a:t>
            </a:r>
          </a:p>
          <a:p>
            <a:r>
              <a:rPr lang="cs-CZ" dirty="0"/>
              <a:t>Správním orgánem se pro účely správy daní rozumí orgán moci výkonné, orgán územního samosprávného celku, jiný orgán a právnická nebo fyzická osoba, pokud vykonává působnost v oblasti veřejné správy. </a:t>
            </a:r>
            <a:endParaRPr lang="cs-CZ" b="1" dirty="0">
              <a:solidFill>
                <a:srgbClr val="FF0000"/>
              </a:solidFill>
            </a:endParaRPr>
          </a:p>
          <a:p>
            <a:pPr marL="7200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7200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Správcem daně není jen finanční úřad!!!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5206108" y="5132684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030639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Správci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Finanční správa </a:t>
            </a:r>
            <a:r>
              <a:rPr lang="cs-CZ" dirty="0"/>
              <a:t>České republiky (nahradila od 1. 1. 2013 územní finanční orgány z let 1991 - 2012) – zejm. daně</a:t>
            </a:r>
          </a:p>
          <a:p>
            <a:r>
              <a:rPr lang="cs-CZ" b="1" dirty="0"/>
              <a:t>Celní správa </a:t>
            </a:r>
            <a:r>
              <a:rPr lang="cs-CZ" dirty="0"/>
              <a:t>České republiky –  zejm. clo, DPH při dovozu, spotřební a energetické daně</a:t>
            </a:r>
          </a:p>
          <a:p>
            <a:r>
              <a:rPr lang="cs-CZ" b="1" dirty="0"/>
              <a:t>Soudy</a:t>
            </a:r>
            <a:r>
              <a:rPr lang="cs-CZ" dirty="0"/>
              <a:t> – soudní poplatky</a:t>
            </a:r>
          </a:p>
          <a:p>
            <a:r>
              <a:rPr lang="cs-CZ" b="1" dirty="0"/>
              <a:t>Orgány obcí </a:t>
            </a:r>
            <a:r>
              <a:rPr lang="cs-CZ" dirty="0"/>
              <a:t>– místní poplatky, správní poplatky</a:t>
            </a:r>
          </a:p>
          <a:p>
            <a:r>
              <a:rPr lang="cs-CZ" b="1" dirty="0"/>
              <a:t>Orgány krajů </a:t>
            </a:r>
            <a:r>
              <a:rPr lang="cs-CZ" dirty="0"/>
              <a:t>– správní poplatky</a:t>
            </a:r>
          </a:p>
          <a:p>
            <a:r>
              <a:rPr lang="cs-CZ" b="1" dirty="0"/>
              <a:t>Jiné</a:t>
            </a:r>
            <a:r>
              <a:rPr lang="cs-CZ" dirty="0"/>
              <a:t> správní orgány – správní poplatky aj.</a:t>
            </a:r>
          </a:p>
        </p:txBody>
      </p:sp>
    </p:spTree>
    <p:extLst>
      <p:ext uri="{BB962C8B-B14F-4D97-AF65-F5344CB8AC3E}">
        <p14:creationId xmlns:p14="http://schemas.microsoft.com/office/powerpoint/2010/main" val="809808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správa ČR</a:t>
            </a:r>
          </a:p>
        </p:txBody>
      </p:sp>
      <p:cxnSp>
        <p:nvCxnSpPr>
          <p:cNvPr id="8" name="Přímá spojnice 7"/>
          <p:cNvCxnSpPr>
            <a:cxnSpLocks/>
          </p:cNvCxnSpPr>
          <p:nvPr/>
        </p:nvCxnSpPr>
        <p:spPr>
          <a:xfrm>
            <a:off x="5883424" y="309357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F94ED538-55CC-45AC-8C10-4D5DF908A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456/2011 Sb., o Finanční správě České republiky</a:t>
            </a:r>
          </a:p>
          <a:p>
            <a:endParaRPr lang="cs-CZ" dirty="0"/>
          </a:p>
          <a:p>
            <a:r>
              <a:rPr lang="cs-CZ" dirty="0"/>
              <a:t>Generální finanční ředitelství</a:t>
            </a:r>
          </a:p>
          <a:p>
            <a:endParaRPr lang="cs-CZ" dirty="0"/>
          </a:p>
          <a:p>
            <a:r>
              <a:rPr lang="cs-CZ" dirty="0"/>
              <a:t>Odvolací finanční ředitelství</a:t>
            </a:r>
          </a:p>
          <a:p>
            <a:endParaRPr lang="cs-CZ" dirty="0"/>
          </a:p>
          <a:p>
            <a:r>
              <a:rPr lang="cs-CZ" dirty="0"/>
              <a:t>Finanční úřad pro kraj… + Specializovaný finanční úřad</a:t>
            </a:r>
          </a:p>
          <a:p>
            <a:pPr lvl="1"/>
            <a:r>
              <a:rPr lang="cs-CZ" dirty="0"/>
              <a:t>Součástí jsou územní pracoviště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12342687-0A7D-4BF5-959C-09A5FC144B89}"/>
              </a:ext>
            </a:extLst>
          </p:cNvPr>
          <p:cNvCxnSpPr/>
          <p:nvPr/>
        </p:nvCxnSpPr>
        <p:spPr bwMode="auto">
          <a:xfrm>
            <a:off x="2731325" y="3087584"/>
            <a:ext cx="0" cy="439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32906442-44FE-4B8B-AACD-2C579C545DD9}"/>
              </a:ext>
            </a:extLst>
          </p:cNvPr>
          <p:cNvCxnSpPr/>
          <p:nvPr/>
        </p:nvCxnSpPr>
        <p:spPr bwMode="auto">
          <a:xfrm>
            <a:off x="2717471" y="3964376"/>
            <a:ext cx="0" cy="439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0A2C7AD8-AE29-49CD-A061-0C31A2AA0681}"/>
              </a:ext>
            </a:extLst>
          </p:cNvPr>
          <p:cNvCxnSpPr/>
          <p:nvPr/>
        </p:nvCxnSpPr>
        <p:spPr bwMode="auto">
          <a:xfrm>
            <a:off x="2751118" y="3964376"/>
            <a:ext cx="3519053" cy="439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872E5FB7-041C-4194-BAB6-E75A4B69E45C}"/>
              </a:ext>
            </a:extLst>
          </p:cNvPr>
          <p:cNvCxnSpPr/>
          <p:nvPr/>
        </p:nvCxnSpPr>
        <p:spPr bwMode="auto">
          <a:xfrm>
            <a:off x="5504214" y="2867890"/>
            <a:ext cx="1288472" cy="15358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F090BA39-BDC0-43EA-B38A-D6C0CF93B4D6}"/>
              </a:ext>
            </a:extLst>
          </p:cNvPr>
          <p:cNvCxnSpPr/>
          <p:nvPr/>
        </p:nvCxnSpPr>
        <p:spPr bwMode="auto">
          <a:xfrm flipH="1">
            <a:off x="4239491" y="2994064"/>
            <a:ext cx="1168732" cy="14096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87712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Celní správa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17/2012 Sb., o Celní správě České republiky</a:t>
            </a:r>
          </a:p>
          <a:p>
            <a:endParaRPr lang="cs-CZ" dirty="0"/>
          </a:p>
          <a:p>
            <a:r>
              <a:rPr lang="cs-CZ" dirty="0"/>
              <a:t>Generální ředitelství cel</a:t>
            </a:r>
          </a:p>
          <a:p>
            <a:endParaRPr lang="cs-CZ" dirty="0"/>
          </a:p>
          <a:p>
            <a:r>
              <a:rPr lang="cs-CZ" dirty="0"/>
              <a:t>Celní úřad pro kraj… + Celní úřad Praha Ruzyně</a:t>
            </a:r>
          </a:p>
          <a:p>
            <a:pPr lvl="1"/>
            <a:r>
              <a:rPr lang="cs-CZ" dirty="0"/>
              <a:t>Součástí jsou územní pracoviště</a:t>
            </a:r>
          </a:p>
          <a:p>
            <a:endParaRPr lang="cs-CZ" b="1" dirty="0"/>
          </a:p>
        </p:txBody>
      </p:sp>
      <p:cxnSp>
        <p:nvCxnSpPr>
          <p:cNvPr id="8" name="Přímá spojnice 7"/>
          <p:cNvCxnSpPr>
            <a:cxnSpLocks/>
          </p:cNvCxnSpPr>
          <p:nvPr/>
        </p:nvCxnSpPr>
        <p:spPr>
          <a:xfrm>
            <a:off x="5865377" y="3886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C414C284-0AF3-4323-9F02-4B99871D9F2C}"/>
              </a:ext>
            </a:extLst>
          </p:cNvPr>
          <p:cNvCxnSpPr/>
          <p:nvPr/>
        </p:nvCxnSpPr>
        <p:spPr bwMode="auto">
          <a:xfrm>
            <a:off x="2565070" y="3040083"/>
            <a:ext cx="0" cy="3889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B1AA7A00-9216-4CAB-9A5F-03F39E5C3061}"/>
              </a:ext>
            </a:extLst>
          </p:cNvPr>
          <p:cNvCxnSpPr/>
          <p:nvPr/>
        </p:nvCxnSpPr>
        <p:spPr bwMode="auto">
          <a:xfrm>
            <a:off x="2693719" y="3040083"/>
            <a:ext cx="3402281" cy="5106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35030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působnost správců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Není upravena v DŘ!</a:t>
            </a:r>
          </a:p>
          <a:p>
            <a:endParaRPr lang="cs-CZ" dirty="0"/>
          </a:p>
          <a:p>
            <a:r>
              <a:rPr lang="cs-CZ" dirty="0"/>
              <a:t>Je v zákoně o FSČR, zákoně o CSČR, případně v jiných daňových zákonech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597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Místní 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z okruhu věcně příslušných správců daně ve stejném instančním stupni podle místa, např. bydliště nebo sídla (osobní situace), věcná (kde leží/stojí nemovitá věc), sektorová (banky, pojišťovny apod. spadají vždy pod specializovaný finanční úřad)</a:t>
            </a:r>
          </a:p>
          <a:p>
            <a:endParaRPr lang="cs-CZ" dirty="0"/>
          </a:p>
          <a:p>
            <a:r>
              <a:rPr lang="cs-CZ" dirty="0"/>
              <a:t>Obecné řešení místní příslušnosti v DŘ</a:t>
            </a:r>
          </a:p>
        </p:txBody>
      </p:sp>
    </p:spTree>
    <p:extLst>
      <p:ext uri="{BB962C8B-B14F-4D97-AF65-F5344CB8AC3E}">
        <p14:creationId xmlns:p14="http://schemas.microsoft.com/office/powerpoint/2010/main" val="4291540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Daňový řád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Subsidiární povaha </a:t>
            </a:r>
            <a:r>
              <a:rPr lang="cs-CZ" dirty="0"/>
              <a:t>= ustanovení DŘ se použijí tehdy, pokud zvláštní právní předpis nestanoví jinak</a:t>
            </a:r>
          </a:p>
          <a:p>
            <a:endParaRPr lang="cs-CZ" dirty="0"/>
          </a:p>
          <a:p>
            <a:r>
              <a:rPr lang="cs-CZ" dirty="0"/>
              <a:t>Vztah ke </a:t>
            </a:r>
            <a:r>
              <a:rPr lang="cs-CZ" b="1" dirty="0"/>
              <a:t>správnímu řádu – </a:t>
            </a:r>
            <a:r>
              <a:rPr lang="cs-CZ" dirty="0"/>
              <a:t>není přímý vztah subsidiarity mezi správním řádem a daňovým řádem. Správní řád se pro správu daní nepoužije (existuje ovšem o tom polemika, ale ta Vás nemusí trápit).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50937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správy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Registrace a vyhledávání daňových subjektů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Nalézání/vyměřování daní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Inkaso – placení a vymáhání daní</a:t>
            </a:r>
          </a:p>
        </p:txBody>
      </p:sp>
    </p:spTree>
    <p:extLst>
      <p:ext uri="{BB962C8B-B14F-4D97-AF65-F5344CB8AC3E}">
        <p14:creationId xmlns:p14="http://schemas.microsoft.com/office/powerpoint/2010/main" val="2491116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správy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Správce daně – úřední osoba</a:t>
            </a:r>
          </a:p>
          <a:p>
            <a:endParaRPr lang="cs-CZ" dirty="0"/>
          </a:p>
          <a:p>
            <a:r>
              <a:rPr lang="cs-CZ" dirty="0"/>
              <a:t>Osoby zúčastněné na správě daní</a:t>
            </a:r>
          </a:p>
        </p:txBody>
      </p:sp>
    </p:spTree>
    <p:extLst>
      <p:ext uri="{BB962C8B-B14F-4D97-AF65-F5344CB8AC3E}">
        <p14:creationId xmlns:p14="http://schemas.microsoft.com/office/powerpoint/2010/main" val="60763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44AA8-4A07-4268-9241-B357DF49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0BE5A-55E9-4387-897C-758B8CD46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Daně (daňová soustava) je v každém státě odlišná</a:t>
            </a:r>
          </a:p>
          <a:p>
            <a:pPr lvl="1"/>
            <a:r>
              <a:rPr lang="cs-CZ" dirty="0"/>
              <a:t>Historické vlivy, uspořádání státu, zvolený ekonomický model, …</a:t>
            </a:r>
          </a:p>
          <a:p>
            <a:pPr lvl="1"/>
            <a:r>
              <a:rPr lang="cs-CZ" dirty="0"/>
              <a:t>U států EU částečná harmonizace (nepřímé daně – DPH, spotřební daně, energetické daně)</a:t>
            </a:r>
          </a:p>
          <a:p>
            <a:pPr lvl="1"/>
            <a:endParaRPr lang="cs-CZ" dirty="0"/>
          </a:p>
          <a:p>
            <a:r>
              <a:rPr lang="cs-CZ" dirty="0"/>
              <a:t>Mezinárodní smlouvy mezi státy v oblasti daní</a:t>
            </a:r>
          </a:p>
          <a:p>
            <a:pPr lvl="1"/>
            <a:r>
              <a:rPr lang="cs-CZ" dirty="0"/>
              <a:t>Smlouvy o mezinárodní pomoci při správě daní</a:t>
            </a:r>
          </a:p>
          <a:p>
            <a:pPr lvl="1"/>
            <a:r>
              <a:rPr lang="cs-CZ" dirty="0"/>
              <a:t>Smlouvy o zamezení dvojímu zdanění</a:t>
            </a:r>
          </a:p>
        </p:txBody>
      </p:sp>
    </p:spTree>
    <p:extLst>
      <p:ext uri="{BB962C8B-B14F-4D97-AF65-F5344CB8AC3E}">
        <p14:creationId xmlns:p14="http://schemas.microsoft.com/office/powerpoint/2010/main" val="20920645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zúčastněné na správě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Adresáti správy daní </a:t>
            </a:r>
          </a:p>
          <a:p>
            <a:r>
              <a:rPr lang="cs-CZ" dirty="0"/>
              <a:t>Úřední osoba ≠ osoba zúčastněná na správě daní (viz § 6 odst. 2 DŘ)</a:t>
            </a:r>
          </a:p>
          <a:p>
            <a:r>
              <a:rPr lang="cs-CZ" dirty="0"/>
              <a:t>Kategorie: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Daňový subjekt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Třetí osoba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Odborný konzultant</a:t>
            </a:r>
          </a:p>
        </p:txBody>
      </p:sp>
    </p:spTree>
    <p:extLst>
      <p:ext uri="{BB962C8B-B14F-4D97-AF65-F5344CB8AC3E}">
        <p14:creationId xmlns:p14="http://schemas.microsoft.com/office/powerpoint/2010/main" val="376268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Daňový subjekt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Poplatník, plátce – osoba, kterou za daňový subjekt stanoví zákon</a:t>
            </a:r>
          </a:p>
          <a:p>
            <a:endParaRPr lang="cs-CZ" dirty="0"/>
          </a:p>
          <a:p>
            <a:r>
              <a:rPr lang="cs-CZ" dirty="0"/>
              <a:t>Správci (správce pozůstalosti, insolvenční správce) – nejsou daňovými dlužníky; daňová povinnost x daňový dluh</a:t>
            </a:r>
          </a:p>
          <a:p>
            <a:endParaRPr lang="cs-CZ" dirty="0"/>
          </a:p>
          <a:p>
            <a:r>
              <a:rPr lang="cs-CZ" dirty="0"/>
              <a:t>Plátcova pokladna (§ 21)</a:t>
            </a:r>
          </a:p>
          <a:p>
            <a:endParaRPr lang="cs-CZ" dirty="0"/>
          </a:p>
          <a:p>
            <a:r>
              <a:rPr lang="cs-CZ" dirty="0"/>
              <a:t>Procesní způsobilost § 24</a:t>
            </a:r>
          </a:p>
        </p:txBody>
      </p:sp>
    </p:spTree>
    <p:extLst>
      <p:ext uri="{BB962C8B-B14F-4D97-AF65-F5344CB8AC3E}">
        <p14:creationId xmlns:p14="http://schemas.microsoft.com/office/powerpoint/2010/main" val="18275884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Kategorie: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Zákonný 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Ustanovený 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Zmocněnec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Společný zmocněnec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Společný zástupce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Plná moc</a:t>
            </a:r>
          </a:p>
        </p:txBody>
      </p:sp>
    </p:spTree>
    <p:extLst>
      <p:ext uri="{BB962C8B-B14F-4D97-AF65-F5344CB8AC3E}">
        <p14:creationId xmlns:p14="http://schemas.microsoft.com/office/powerpoint/2010/main" val="1430912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Odborný konzultant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Nově (od 1. 1. 2021) si může přibrat jakákoliv osoba zúčastněná na správě daní </a:t>
            </a:r>
          </a:p>
          <a:p>
            <a:pPr lvl="1"/>
            <a:r>
              <a:rPr lang="cs-CZ" dirty="0"/>
              <a:t>Tedy např. i svědek, znalec…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6766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Procesy a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správě daní se potupuje podle DŘ, pokud zvláštní zákon nestanoví jinak</a:t>
            </a:r>
          </a:p>
          <a:p>
            <a:r>
              <a:rPr lang="cs-CZ" dirty="0"/>
              <a:t>Neplatí, že všechna řízení podle daňového řádu patří do kategorie “daňové řízení“ = daňové řízení se vede za účelem správného zjištění a stanovení daně a zabezpečení její úhrady a končí splněním nebo jiným zánikem daňové povinnosti, která s touto daní souvisí.</a:t>
            </a:r>
          </a:p>
        </p:txBody>
      </p:sp>
    </p:spTree>
    <p:extLst>
      <p:ext uri="{BB962C8B-B14F-4D97-AF65-F5344CB8AC3E}">
        <p14:creationId xmlns:p14="http://schemas.microsoft.com/office/powerpoint/2010/main" val="28882824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73254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Daňové řízení se skládá podle okolností z dílčích řízení, ve kterých jsou vydávána jednotlivá rozhodnutí. Dílčím řízením se pro účely tohoto zákona rozumí řízení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a) nalézací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1. vyměřovací, jehož účelem je stanovení daně,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2. </a:t>
            </a:r>
            <a:r>
              <a:rPr lang="cs-CZ" dirty="0" err="1"/>
              <a:t>doměřovací</a:t>
            </a:r>
            <a:r>
              <a:rPr lang="cs-CZ" dirty="0"/>
              <a:t>, které je vedeno za účelem stanovení změny poslední známé daně,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3. o řádném opravném prostředku proti rozhodnutí vydanému v řízení podle bodů 1 a 2,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b) při placení daní (INKASO)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1. o posečkání daně a rozložení její úhrady na splátky,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2. o zajištění daně,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3. exekuční,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4. o řádném opravném prostředku proti rozhodnutí vydanému v řízení podle bodů 1 až 3,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c) o mimořádných opravných a dozorčích prostředcích proti jednotlivým rozhodnutím vydaným v rámci daňového řízení.</a:t>
            </a:r>
          </a:p>
        </p:txBody>
      </p:sp>
    </p:spTree>
    <p:extLst>
      <p:ext uri="{BB962C8B-B14F-4D97-AF65-F5344CB8AC3E}">
        <p14:creationId xmlns:p14="http://schemas.microsoft.com/office/powerpoint/2010/main" val="25139492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tvrzení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Základem pro správné zjištění a stanovení daně </a:t>
            </a:r>
            <a:r>
              <a:rPr lang="cs-CZ" dirty="0"/>
              <a:t>je daňové přiznání, hlášení nebo vyúčtování (dále jen „řádné </a:t>
            </a:r>
            <a:r>
              <a:rPr lang="cs-CZ" b="1" dirty="0"/>
              <a:t>daňové tvrzení</a:t>
            </a:r>
            <a:r>
              <a:rPr lang="cs-CZ" dirty="0"/>
              <a:t>“) a dodatečné daňové přiznání, následné hlášení nebo dodatečné vyúčtování (dále jen „dodatečné daňové tvrzení“) podané daňovým subjektem.</a:t>
            </a:r>
          </a:p>
          <a:p>
            <a:endParaRPr lang="cs-CZ" dirty="0"/>
          </a:p>
          <a:p>
            <a:r>
              <a:rPr lang="cs-CZ" dirty="0"/>
              <a:t>Daňové přiznání = jedna z kategorií daňových tvrzení</a:t>
            </a:r>
          </a:p>
        </p:txBody>
      </p:sp>
    </p:spTree>
    <p:extLst>
      <p:ext uri="{BB962C8B-B14F-4D97-AF65-F5344CB8AC3E}">
        <p14:creationId xmlns:p14="http://schemas.microsoft.com/office/powerpoint/2010/main" val="27798748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 a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Čas hraje významnou roli v určování daňového dluhu a plnění daňových povinností</a:t>
            </a:r>
          </a:p>
          <a:p>
            <a:r>
              <a:rPr lang="cs-CZ" dirty="0"/>
              <a:t>Daň nelze stanovit po uplynutí lhůty pro stanovení daně (§ 148 DŘ)</a:t>
            </a:r>
          </a:p>
          <a:p>
            <a:r>
              <a:rPr lang="cs-CZ" dirty="0"/>
              <a:t>DŘ řeší počítání lhůt a stanoví lhůty spojené se správou daní a procesy </a:t>
            </a:r>
          </a:p>
          <a:p>
            <a:r>
              <a:rPr lang="cs-CZ" dirty="0"/>
              <a:t>Daňové zákony stanoví zejména zdaňovací období </a:t>
            </a:r>
          </a:p>
          <a:p>
            <a:r>
              <a:rPr lang="cs-CZ" b="1" dirty="0">
                <a:solidFill>
                  <a:srgbClr val="FF0000"/>
                </a:solidFill>
              </a:rPr>
              <a:t>Je třeba pamatovat, že daň (dluh i správní povinnosti) se určují podle právní úpravy, která byla účinná v době vzniku povinnosti (dluhu)! </a:t>
            </a:r>
          </a:p>
        </p:txBody>
      </p:sp>
    </p:spTree>
    <p:extLst>
      <p:ext uri="{BB962C8B-B14F-4D97-AF65-F5344CB8AC3E}">
        <p14:creationId xmlns:p14="http://schemas.microsoft.com/office/powerpoint/2010/main" val="3038608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Pravidlo </a:t>
            </a:r>
            <a:r>
              <a:rPr lang="cs-CZ" b="1" i="1" dirty="0" err="1"/>
              <a:t>Nullum</a:t>
            </a:r>
            <a:r>
              <a:rPr lang="cs-CZ" b="1" i="1" dirty="0"/>
              <a:t> </a:t>
            </a:r>
            <a:r>
              <a:rPr lang="cs-CZ" b="1" i="1" dirty="0" err="1"/>
              <a:t>tributum</a:t>
            </a:r>
            <a:r>
              <a:rPr lang="cs-CZ" b="1" i="1" dirty="0"/>
              <a:t> sine lege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= „není daně bez zákona“</a:t>
            </a:r>
          </a:p>
          <a:p>
            <a:r>
              <a:rPr lang="cs-CZ" dirty="0"/>
              <a:t>V ČR: čl. 11 odst. 5 Listiny základních práv a svobod</a:t>
            </a:r>
          </a:p>
          <a:p>
            <a:pPr lvl="1"/>
            <a:r>
              <a:rPr lang="cs-CZ" dirty="0"/>
              <a:t>Vymezení plnění, na která toto pravidlo dopadá</a:t>
            </a:r>
          </a:p>
          <a:p>
            <a:pPr lvl="1"/>
            <a:r>
              <a:rPr lang="cs-CZ" dirty="0"/>
              <a:t>Vymezení právních předpisů, které mohou regulovat oblast „daní“ („daňové zákony“)</a:t>
            </a:r>
          </a:p>
          <a:p>
            <a:pPr lvl="1"/>
            <a:r>
              <a:rPr lang="cs-CZ" dirty="0"/>
              <a:t>&gt; Nelze přijmout jakoukoliv úpravu daní formou zákona – rdousící efekt, diskriminace…</a:t>
            </a:r>
          </a:p>
          <a:p>
            <a:endParaRPr lang="cs-CZ" dirty="0"/>
          </a:p>
          <a:p>
            <a:r>
              <a:rPr lang="cs-CZ" dirty="0"/>
              <a:t>Termín „daňové zákony“ zahrnuje zákonnou úpravu daní v širším smyslu (tj. včetně poplatků, cel atd.)</a:t>
            </a:r>
          </a:p>
          <a:p>
            <a:r>
              <a:rPr lang="cs-CZ" dirty="0"/>
              <a:t>V ČR není jeden daňový zákoník. Daňové právo se skládá z řady daňových zákonů.</a:t>
            </a:r>
          </a:p>
        </p:txBody>
      </p:sp>
    </p:spTree>
    <p:extLst>
      <p:ext uri="{BB962C8B-B14F-4D97-AF65-F5344CB8AC3E}">
        <p14:creationId xmlns:p14="http://schemas.microsoft.com/office/powerpoint/2010/main" val="174538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„daň“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je </a:t>
            </a:r>
            <a:r>
              <a:rPr lang="cs-CZ" b="1" dirty="0"/>
              <a:t>specifický fiskální vztah</a:t>
            </a:r>
            <a:r>
              <a:rPr lang="cs-CZ" dirty="0"/>
              <a:t> mezi daňovým subjektem (poplatníkem, plátcem) a veřejným peněžním fondem (veřejným rozpočtem)</a:t>
            </a:r>
          </a:p>
          <a:p>
            <a:endParaRPr lang="cs-CZ" dirty="0"/>
          </a:p>
          <a:p>
            <a:r>
              <a:rPr lang="cs-CZ" b="1" dirty="0"/>
              <a:t>Daň</a:t>
            </a:r>
            <a:r>
              <a:rPr lang="cs-CZ" dirty="0"/>
              <a:t> (v úzkém, klasickém, pojetí) je zákonem stanovené, nenávratné, vynutitelné peněžité plnění nesankční povahy, více méně pravidelně vybírané (zdaňovací období), bez přímého protiplnění, ve prospěch veřejného peněžního fondu.</a:t>
            </a:r>
          </a:p>
        </p:txBody>
      </p:sp>
    </p:spTree>
    <p:extLst>
      <p:ext uri="{BB962C8B-B14F-4D97-AF65-F5344CB8AC3E}">
        <p14:creationId xmlns:p14="http://schemas.microsoft.com/office/powerpoint/2010/main" val="185982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„daň“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Poplatek</a:t>
            </a:r>
            <a:r>
              <a:rPr lang="cs-CZ" dirty="0"/>
              <a:t> (klasický) – jak  u daně s výjimkou: a) je vybírán ad hoc (nemá zdaňovací období), b) má ekvivalent – je za </a:t>
            </a:r>
            <a:r>
              <a:rPr lang="cs-CZ" i="1" dirty="0"/>
              <a:t>něco </a:t>
            </a:r>
            <a:r>
              <a:rPr lang="cs-CZ" dirty="0"/>
              <a:t>(za úkon, za řízení …)</a:t>
            </a:r>
          </a:p>
          <a:p>
            <a:endParaRPr lang="cs-CZ" b="1" dirty="0"/>
          </a:p>
          <a:p>
            <a:r>
              <a:rPr lang="cs-CZ" b="1" dirty="0"/>
              <a:t>Clo </a:t>
            </a:r>
            <a:r>
              <a:rPr lang="cs-CZ" dirty="0"/>
              <a:t>– peněžité plnění za propuštění zboží do režimu, se kterým se spojuje placení cla – vstup na celní území a propuštění zboží do režimu volný oběh  </a:t>
            </a:r>
          </a:p>
          <a:p>
            <a:endParaRPr lang="cs-CZ" dirty="0"/>
          </a:p>
          <a:p>
            <a:r>
              <a:rPr lang="cs-CZ" dirty="0"/>
              <a:t>Existují i další peněžitá plnění (pojistné, odvod, úhrada, …)</a:t>
            </a:r>
          </a:p>
        </p:txBody>
      </p:sp>
    </p:spTree>
    <p:extLst>
      <p:ext uri="{BB962C8B-B14F-4D97-AF65-F5344CB8AC3E}">
        <p14:creationId xmlns:p14="http://schemas.microsoft.com/office/powerpoint/2010/main" val="168091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„Daň“ z dělené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Součástí rozhodování v rámci nějakého řízení (správního aj.) může být také určení povinnosti </a:t>
            </a:r>
            <a:r>
              <a:rPr lang="cs-CZ" b="1" dirty="0"/>
              <a:t>zaplatit částku do veřejného rozpočtu</a:t>
            </a:r>
            <a:r>
              <a:rPr lang="cs-CZ" dirty="0"/>
              <a:t>. </a:t>
            </a:r>
          </a:p>
          <a:p>
            <a:r>
              <a:rPr lang="cs-CZ" b="1" dirty="0"/>
              <a:t>Řízení není vedeno podle daňového řádu (DŘ)</a:t>
            </a:r>
            <a:r>
              <a:rPr lang="cs-CZ" dirty="0"/>
              <a:t>, ale např. podle správního řádu (např. pokuta). </a:t>
            </a:r>
          </a:p>
          <a:p>
            <a:r>
              <a:rPr lang="cs-CZ" b="1" dirty="0"/>
              <a:t>Nabytím právní moci </a:t>
            </a:r>
            <a:r>
              <a:rPr lang="cs-CZ" dirty="0"/>
              <a:t>rozhodnutí z tohoto řízení (např. porušení povinnosti + pokuta) se </a:t>
            </a:r>
            <a:r>
              <a:rPr lang="cs-CZ" b="1" dirty="0"/>
              <a:t>peněžité plnění </a:t>
            </a:r>
            <a:r>
              <a:rPr lang="cs-CZ" dirty="0"/>
              <a:t>(pokuta) stává „</a:t>
            </a:r>
            <a:r>
              <a:rPr lang="cs-CZ" b="1" dirty="0">
                <a:solidFill>
                  <a:srgbClr val="C00000"/>
                </a:solidFill>
              </a:rPr>
              <a:t>daní</a:t>
            </a:r>
            <a:r>
              <a:rPr lang="cs-CZ" dirty="0"/>
              <a:t>“ a </a:t>
            </a:r>
            <a:r>
              <a:rPr lang="cs-CZ" b="1" dirty="0"/>
              <a:t>dále</a:t>
            </a:r>
            <a:r>
              <a:rPr lang="cs-CZ" dirty="0"/>
              <a:t> se postupuje ve správě a řízení již </a:t>
            </a:r>
            <a:r>
              <a:rPr lang="cs-CZ" b="1" dirty="0"/>
              <a:t>podle DŘ</a:t>
            </a:r>
            <a:r>
              <a:rPr lang="cs-CZ" dirty="0"/>
              <a:t>. </a:t>
            </a:r>
            <a:r>
              <a:rPr lang="cs-CZ" b="1" dirty="0">
                <a:solidFill>
                  <a:srgbClr val="C00000"/>
                </a:solidFill>
              </a:rPr>
              <a:t>Tzn. dělí se správa ve správní věci a správa daně.</a:t>
            </a:r>
          </a:p>
        </p:txBody>
      </p:sp>
    </p:spTree>
    <p:extLst>
      <p:ext uri="{BB962C8B-B14F-4D97-AF65-F5344CB8AC3E}">
        <p14:creationId xmlns:p14="http://schemas.microsoft.com/office/powerpoint/2010/main" val="428324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Daňová soustava 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1993-2013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Daň z příjmů fyzických osob</a:t>
            </a:r>
          </a:p>
          <a:p>
            <a:r>
              <a:rPr lang="cs-CZ" dirty="0"/>
              <a:t>Daň z příjmů právnických osob</a:t>
            </a:r>
          </a:p>
          <a:p>
            <a:r>
              <a:rPr lang="cs-CZ" dirty="0"/>
              <a:t>Daň z nemovitosti</a:t>
            </a:r>
          </a:p>
          <a:p>
            <a:r>
              <a:rPr lang="cs-CZ" dirty="0"/>
              <a:t>Daň silniční</a:t>
            </a:r>
          </a:p>
          <a:p>
            <a:r>
              <a:rPr lang="cs-CZ" u="sng" dirty="0"/>
              <a:t>Daň dědická, daň darovací a daň z převodu nemovitostí</a:t>
            </a:r>
          </a:p>
          <a:p>
            <a:r>
              <a:rPr lang="cs-CZ" dirty="0"/>
              <a:t>Daň z přidané hodnoty</a:t>
            </a:r>
          </a:p>
          <a:p>
            <a:r>
              <a:rPr lang="cs-CZ" dirty="0"/>
              <a:t>Daně spotřební včetně daní energetických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Od 2014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Daň z příjmů fyzických osob</a:t>
            </a:r>
          </a:p>
          <a:p>
            <a:r>
              <a:rPr lang="cs-CZ" dirty="0"/>
              <a:t>Daň z příjmů právnických osob</a:t>
            </a:r>
          </a:p>
          <a:p>
            <a:r>
              <a:rPr lang="cs-CZ" dirty="0">
                <a:solidFill>
                  <a:srgbClr val="C00000"/>
                </a:solidFill>
              </a:rPr>
              <a:t>Daň z nemovitých věcí</a:t>
            </a:r>
          </a:p>
          <a:p>
            <a:r>
              <a:rPr lang="cs-CZ" dirty="0"/>
              <a:t>Daň silniční</a:t>
            </a:r>
          </a:p>
          <a:p>
            <a:r>
              <a:rPr lang="cs-CZ" strike="sngStrike" dirty="0">
                <a:solidFill>
                  <a:srgbClr val="C00000"/>
                </a:solidFill>
              </a:rPr>
              <a:t>Daň z nabytí nemovitých věcí</a:t>
            </a:r>
          </a:p>
          <a:p>
            <a:r>
              <a:rPr lang="cs-CZ" strike="sngStrike" dirty="0"/>
              <a:t>Daň dědická, daň darovací</a:t>
            </a:r>
          </a:p>
          <a:p>
            <a:r>
              <a:rPr lang="cs-CZ" dirty="0"/>
              <a:t>Daň z přidané hodnoty</a:t>
            </a:r>
          </a:p>
          <a:p>
            <a:r>
              <a:rPr lang="cs-CZ" dirty="0"/>
              <a:t>Daně spotřební včetně daní energetických*</a:t>
            </a:r>
          </a:p>
          <a:p>
            <a:r>
              <a:rPr lang="cs-CZ" dirty="0"/>
              <a:t>Daň z hazardních her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436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*Daně spotřební – selektivní</a:t>
            </a:r>
            <a:br>
              <a:rPr lang="cs-CZ" dirty="0"/>
            </a:br>
            <a:r>
              <a:rPr lang="cs-CZ" dirty="0"/>
              <a:t>(vybírané jen z určitých produktů)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609600" y="2164503"/>
            <a:ext cx="5386917" cy="639762"/>
          </a:xfrm>
        </p:spPr>
        <p:txBody>
          <a:bodyPr/>
          <a:lstStyle/>
          <a:p>
            <a:r>
              <a:rPr lang="cs-CZ" dirty="0"/>
              <a:t>Spotřební daně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609600" y="3255529"/>
            <a:ext cx="5386917" cy="339465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minerálních olejů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lihu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piva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vína a meziproduktů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tabákových výrobků</a:t>
            </a:r>
          </a:p>
          <a:p>
            <a:endParaRPr lang="cs-CZ" i="1" dirty="0"/>
          </a:p>
          <a:p>
            <a:r>
              <a:rPr lang="cs-CZ" i="1" dirty="0">
                <a:solidFill>
                  <a:schemeClr val="accent1"/>
                </a:solidFill>
              </a:rPr>
              <a:t>Daň ze surového tabáku </a:t>
            </a:r>
            <a:r>
              <a:rPr lang="cs-CZ" i="1" dirty="0"/>
              <a:t>– </a:t>
            </a:r>
            <a:r>
              <a:rPr lang="cs-CZ" dirty="0"/>
              <a:t>neharmonizovaná daň! </a:t>
            </a:r>
            <a:endParaRPr lang="cs-CZ" i="1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3"/>
          </p:nvPr>
        </p:nvSpPr>
        <p:spPr>
          <a:xfrm>
            <a:off x="6193368" y="2164503"/>
            <a:ext cx="5389033" cy="639762"/>
          </a:xfrm>
        </p:spPr>
        <p:txBody>
          <a:bodyPr/>
          <a:lstStyle/>
          <a:p>
            <a:r>
              <a:rPr lang="cs-CZ" dirty="0"/>
              <a:t>Energetické daně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6193368" y="3243650"/>
            <a:ext cx="5389033" cy="296714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ze zemního plynu a některých dalších plynů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pevných paliv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elektřiny</a:t>
            </a:r>
          </a:p>
          <a:p>
            <a:endParaRPr lang="cs-CZ" dirty="0"/>
          </a:p>
          <a:p>
            <a:r>
              <a:rPr lang="cs-CZ" dirty="0"/>
              <a:t>Pozn.: </a:t>
            </a:r>
            <a:r>
              <a:rPr lang="cs-CZ" u="sng" dirty="0"/>
              <a:t>používá se též nesprávný termín „ekologické daně“.</a:t>
            </a:r>
          </a:p>
        </p:txBody>
      </p:sp>
    </p:spTree>
    <p:extLst>
      <p:ext uri="{BB962C8B-B14F-4D97-AF65-F5344CB8AC3E}">
        <p14:creationId xmlns:p14="http://schemas.microsoft.com/office/powerpoint/2010/main" val="30362379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13</TotalTime>
  <Words>2313</Words>
  <Application>Microsoft Office PowerPoint</Application>
  <PresentationFormat>Širokoúhlá obrazovka</PresentationFormat>
  <Paragraphs>274</Paragraphs>
  <Slides>38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Tahoma</vt:lpstr>
      <vt:lpstr>Wingdings</vt:lpstr>
      <vt:lpstr>Prezentace_MU_CZ</vt:lpstr>
      <vt:lpstr>Daně, jejich správa a řízení o nich</vt:lpstr>
      <vt:lpstr>Daně</vt:lpstr>
      <vt:lpstr>Daně</vt:lpstr>
      <vt:lpstr>Pravidlo Nullum tributum sine lege</vt:lpstr>
      <vt:lpstr>Pojem „daň“ (1)</vt:lpstr>
      <vt:lpstr>Pojem „daň“ (2)</vt:lpstr>
      <vt:lpstr>„Daň“ z dělené správy</vt:lpstr>
      <vt:lpstr>Daňová soustava  </vt:lpstr>
      <vt:lpstr>*Daně spotřební – selektivní (vybírané jen z určitých produktů)</vt:lpstr>
      <vt:lpstr>Vztah DPH a spotřebních daní</vt:lpstr>
      <vt:lpstr>Další daně</vt:lpstr>
      <vt:lpstr>Konstrukční prvky „daně“</vt:lpstr>
      <vt:lpstr>Poplatková soustava</vt:lpstr>
      <vt:lpstr>Clo</vt:lpstr>
      <vt:lpstr>Příklady daňových zákonů - formální prameny daňového práva</vt:lpstr>
      <vt:lpstr>Zásada In dubio non pro fisco</vt:lpstr>
      <vt:lpstr>Daň jako vztah</vt:lpstr>
      <vt:lpstr>Daně přímé a nepřímé (kritérium existence přímého vztahu mezi nositelem daňového břemene a správcem daně) </vt:lpstr>
      <vt:lpstr>Správa daní</vt:lpstr>
      <vt:lpstr>Zásada legality a zásada legitimity</vt:lpstr>
      <vt:lpstr>Správce daně</vt:lpstr>
      <vt:lpstr>Správci daně</vt:lpstr>
      <vt:lpstr>Finanční správa ČR</vt:lpstr>
      <vt:lpstr>Celní správa ČR</vt:lpstr>
      <vt:lpstr>Věcná působnost správců daně</vt:lpstr>
      <vt:lpstr>Místní příslušnost</vt:lpstr>
      <vt:lpstr>Daňový řád</vt:lpstr>
      <vt:lpstr>Etapy správy daně</vt:lpstr>
      <vt:lpstr>Subjekty správy daní</vt:lpstr>
      <vt:lpstr>Osoby zúčastněné na správě daní</vt:lpstr>
      <vt:lpstr>Daňový subjekt</vt:lpstr>
      <vt:lpstr>Zástupce</vt:lpstr>
      <vt:lpstr>Odborný konzultant</vt:lpstr>
      <vt:lpstr>Procesy a řízení</vt:lpstr>
      <vt:lpstr>Daňové řízení</vt:lpstr>
      <vt:lpstr>Daňové tvrzení</vt:lpstr>
      <vt:lpstr>Čas a daně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25</cp:revision>
  <cp:lastPrinted>1601-01-01T00:00:00Z</cp:lastPrinted>
  <dcterms:created xsi:type="dcterms:W3CDTF">2020-12-10T09:33:34Z</dcterms:created>
  <dcterms:modified xsi:type="dcterms:W3CDTF">2021-12-06T09:25:05Z</dcterms:modified>
</cp:coreProperties>
</file>