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1" r:id="rId20"/>
    <p:sldId id="258" r:id="rId21"/>
    <p:sldId id="259" r:id="rId22"/>
    <p:sldId id="261" r:id="rId23"/>
    <p:sldId id="262" r:id="rId24"/>
    <p:sldId id="263" r:id="rId25"/>
    <p:sldId id="292" r:id="rId26"/>
    <p:sldId id="264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65" r:id="rId35"/>
    <p:sldId id="289" r:id="rId36"/>
    <p:sldId id="290" r:id="rId37"/>
    <p:sldId id="260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2E262-56DE-437C-BF79-899A377E4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9B1362-1D2F-4D96-ADCF-F0846CF0F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D3D875-0910-4BD3-83D0-BF8F054C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6E4709-120E-46ED-9B20-E26B0003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013325-4A46-45B0-8F92-9DCE354F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97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72107-248A-4259-8D0F-0D8BACA2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05A1B6-9044-4A35-A67A-693C5E87C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45B242-66A6-4874-841E-E07C69B6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EF4813-1FFC-4A7F-9239-699A924E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AC6B17-C8E9-4E97-82DA-A1C2E157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1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2B04DCB-1E81-4FBE-9832-F55090307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B4E150-BFDC-4C45-B842-049A4A77B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673420-716D-456C-A7CC-9314A826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5ED080-F319-418D-BD35-424566FA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B8E675-6102-4B2F-A877-EAA63F28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5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BCD8A-2F99-4721-ACBD-2FF8E19C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FA9E2-7F24-42F8-A4EE-84C75DA26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8B015E-65E2-463E-A7AA-56A33C39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A3E14E-658C-42F6-8E76-A1D7834A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6DE89E-F0E5-4529-A842-A16D3156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86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18FC3-2DC1-4C61-87EE-5891C37A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5FF76F-7210-40C7-BA36-0D4D3485F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78561E-1275-4625-82A1-E469FEEB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80090D-2B96-4379-8D28-C2F36910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2C27B0-3934-488D-8FC6-C9EBDA74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BD76B-94EC-4816-9D65-C527D76A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BF31B1-11BF-44FB-8503-B610E0D7F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0F1D0F-A9FA-4EB5-9A2C-13EEAD88D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82D210-76EA-42DF-AB92-8B707059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F59DF5-35CF-4491-938A-173184C5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5D906F-45DD-4434-8767-0F645475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6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8CDD6-CA8D-44AC-9FCF-9EF34A97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A5124C-AD2A-4254-AC62-64F3A68D5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F6FAB1-452A-4D4A-A41E-C98760EC0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8CF64E-E0CD-4A93-9B60-0741E5F4E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FB4192-B0D6-4481-9C15-B13910C58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104C35D-5AD1-4162-A381-0F9E20C9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43255E-7773-4C1C-A549-D12936E7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04EB8DB-98B6-4F3D-9416-AB49CDAA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8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D035B-FE2E-42E3-9F6D-B9907A4B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F98C31-06F7-406F-9F0A-29A3CDB8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4AE91D-3693-4E75-9575-F0A29582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2050BD-6A60-4D45-A480-4CBF8206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7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82FE606-6DA5-4F4B-A686-6EBF6FF4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BAA2BF-E5B4-4774-AABB-0CE11476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B35A-CC81-4047-BE47-5ABBED0D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14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3ACCD-B3D9-406B-A324-3C7BD5BC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D441EC-76E0-418E-9E57-C2B9B744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D68BE5-740D-40BC-8D81-732BB0463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50D88E-6655-4726-9024-B78672D0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D4891-BC28-4CB2-A2B9-A291D403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09A4A4-E0C8-44DF-9A74-D9A60FA8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4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62D63-5B9A-47C9-A670-A237AB08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E381C7-3BDC-49A4-A182-765FC09AE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5F593E-A388-43E9-8B21-8857A4C2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69E1A8-C60E-4759-8185-AE8F4C00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66F10E-519F-435E-9261-93B0D8D7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0C7F44-6771-4105-B29C-88B1B5E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50B2CE9-91F0-4F42-A2DA-C8940FE4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91FC3B-B22B-465F-9468-E2C773F5E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5409E4-C50F-44B3-8DB7-8021338BF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D6E5-9F50-46F8-9574-BD59A7C1BAC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1AC4FB-9918-4AA3-9ED7-6BBD35205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30CA22-9F2C-4F30-8350-F6EC906C4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218ED-0410-4E24-89D9-D235A04C3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7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entries/informat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8E8C5-F55B-46FC-8CE0-05FCF2B52F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Právo jako informační systém, světové právní kultury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7DE3A7-F7B4-4515-B377-57155247B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12"/>
            <a:ext cx="9144000" cy="1457587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Jakub Míšek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20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Další charakteristiky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 smtClean="0"/>
              <a:t>Normativně zasahuje téměř do všech oblastí sociálního života</a:t>
            </a:r>
          </a:p>
          <a:p>
            <a:pPr lvl="1"/>
            <a:r>
              <a:rPr lang="cs-CZ" dirty="0" smtClean="0"/>
              <a:t>Je oblast, která není právem upravená?</a:t>
            </a:r>
          </a:p>
          <a:p>
            <a:pPr lvl="2"/>
            <a:r>
              <a:rPr lang="cs-CZ" dirty="0" smtClean="0"/>
              <a:t>Zásada legální licence (soukromé právo) – co není zakázáno, je dovoleno</a:t>
            </a:r>
          </a:p>
          <a:p>
            <a:r>
              <a:rPr lang="cs-CZ" dirty="0" smtClean="0"/>
              <a:t>Vnitřně obsahově nerozporné (právo jako systém)</a:t>
            </a:r>
          </a:p>
          <a:p>
            <a:r>
              <a:rPr lang="cs-CZ" dirty="0" smtClean="0"/>
              <a:t>Autoritativní nástroj k řešení sociálních konfliktů</a:t>
            </a:r>
          </a:p>
          <a:p>
            <a:r>
              <a:rPr lang="cs-CZ" dirty="0" smtClean="0"/>
              <a:t>Prostředek prosazení cílených společenských změn</a:t>
            </a:r>
          </a:p>
          <a:p>
            <a:pPr lvl="1"/>
            <a:r>
              <a:rPr lang="cs-CZ" dirty="0" smtClean="0"/>
              <a:t>Právo jako nástroj sociálního inženýrství?</a:t>
            </a:r>
          </a:p>
        </p:txBody>
      </p:sp>
    </p:spTree>
    <p:extLst>
      <p:ext uri="{BB962C8B-B14F-4D97-AF65-F5344CB8AC3E}">
        <p14:creationId xmlns:p14="http://schemas.microsoft.com/office/powerpoint/2010/main" val="77864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Pozitivní a přirozené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6662"/>
            <a:ext cx="10515600" cy="5153891"/>
          </a:xfrm>
        </p:spPr>
        <p:txBody>
          <a:bodyPr/>
          <a:lstStyle/>
          <a:p>
            <a:r>
              <a:rPr lang="cs-CZ" dirty="0" smtClean="0"/>
              <a:t>Pozitivní právo</a:t>
            </a:r>
          </a:p>
          <a:p>
            <a:pPr lvl="1"/>
            <a:r>
              <a:rPr lang="cs-CZ" dirty="0" smtClean="0"/>
              <a:t>Právo dané státem – tvůrcem práva je stát</a:t>
            </a:r>
          </a:p>
          <a:p>
            <a:r>
              <a:rPr lang="cs-CZ" dirty="0" smtClean="0"/>
              <a:t>Přirozené právo</a:t>
            </a:r>
          </a:p>
          <a:p>
            <a:pPr lvl="1"/>
            <a:r>
              <a:rPr lang="cs-CZ" dirty="0" smtClean="0"/>
              <a:t>Právo vzniká a existuje nezávisle na státu</a:t>
            </a:r>
          </a:p>
          <a:p>
            <a:pPr lvl="1"/>
            <a:r>
              <a:rPr lang="cs-CZ" dirty="0" smtClean="0"/>
              <a:t>Základní 4 koncepce:</a:t>
            </a:r>
          </a:p>
          <a:p>
            <a:pPr lvl="2"/>
            <a:r>
              <a:rPr lang="cs-CZ" dirty="0" smtClean="0"/>
              <a:t>Teologická (Bůh je zdrojem věčného práva)</a:t>
            </a:r>
          </a:p>
          <a:p>
            <a:pPr lvl="2"/>
            <a:r>
              <a:rPr lang="cs-CZ" dirty="0" smtClean="0"/>
              <a:t>Naturální (přirozené právo reflektuje přirozený, věčný řád věcí)</a:t>
            </a:r>
          </a:p>
          <a:p>
            <a:pPr lvl="2"/>
            <a:r>
              <a:rPr lang="cs-CZ" dirty="0" smtClean="0"/>
              <a:t>Antropologická (člověk má určité věčné a nezměnitelné atributy, které jsou základem přirozeného práva)</a:t>
            </a:r>
          </a:p>
          <a:p>
            <a:pPr lvl="2"/>
            <a:r>
              <a:rPr lang="cs-CZ" dirty="0" smtClean="0"/>
              <a:t>Racionalistická (člověk má již samotným rozumem </a:t>
            </a:r>
            <a:r>
              <a:rPr lang="cs-CZ" dirty="0" err="1" smtClean="0"/>
              <a:t>seznatelná</a:t>
            </a:r>
            <a:r>
              <a:rPr lang="cs-CZ" dirty="0" smtClean="0"/>
              <a:t> vrozená práva, jejichž existence je rozumná a rozumně zdůvodnitelná)</a:t>
            </a:r>
          </a:p>
          <a:p>
            <a:r>
              <a:rPr lang="cs-CZ" dirty="0" smtClean="0"/>
              <a:t>Dualistický v. Monistický přístup</a:t>
            </a:r>
          </a:p>
          <a:p>
            <a:pPr lvl="1"/>
            <a:r>
              <a:rPr lang="cs-CZ" dirty="0" smtClean="0"/>
              <a:t>Dualisticky = existují obě koncepce; Monistický = je jen přirozené právo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44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Veřejné a soukromé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2991"/>
          </a:xfrm>
        </p:spPr>
        <p:txBody>
          <a:bodyPr>
            <a:noAutofit/>
          </a:bodyPr>
          <a:lstStyle/>
          <a:p>
            <a:r>
              <a:rPr lang="cs-CZ" sz="3200" dirty="0" smtClean="0"/>
              <a:t>Několik teorií vymezení</a:t>
            </a:r>
          </a:p>
          <a:p>
            <a:pPr lvl="1"/>
            <a:r>
              <a:rPr lang="cs-CZ" sz="2800" dirty="0" smtClean="0"/>
              <a:t>Teorie zájmová</a:t>
            </a:r>
          </a:p>
          <a:p>
            <a:pPr lvl="2"/>
            <a:r>
              <a:rPr lang="cs-CZ" sz="2400" dirty="0" smtClean="0"/>
              <a:t>Historicky nejstarší (římské právo, </a:t>
            </a:r>
            <a:r>
              <a:rPr lang="cs-CZ" sz="2400" dirty="0" err="1" smtClean="0"/>
              <a:t>Ulpianus</a:t>
            </a:r>
            <a:r>
              <a:rPr lang="cs-CZ" sz="2400" dirty="0" smtClean="0"/>
              <a:t>); veřejné právo je to, co se týká státu, soukromé to, které se týká prospěchu jedinců</a:t>
            </a:r>
          </a:p>
          <a:p>
            <a:pPr lvl="1"/>
            <a:r>
              <a:rPr lang="cs-CZ" sz="2800" dirty="0" smtClean="0"/>
              <a:t>Teorie mocenská</a:t>
            </a:r>
          </a:p>
          <a:p>
            <a:pPr lvl="2"/>
            <a:r>
              <a:rPr lang="cs-CZ" sz="2400" dirty="0" smtClean="0"/>
              <a:t>Otázka vztahu mezi účastníky právního vztahu; pokud je přítomná nadřazenost a podřazenost, jde o veřejné právo</a:t>
            </a:r>
          </a:p>
          <a:p>
            <a:pPr lvl="1"/>
            <a:r>
              <a:rPr lang="cs-CZ" sz="2800" dirty="0" smtClean="0"/>
              <a:t>Teorie organická (subjektová)</a:t>
            </a:r>
          </a:p>
          <a:p>
            <a:pPr lvl="2"/>
            <a:r>
              <a:rPr lang="cs-CZ" sz="2400" dirty="0" smtClean="0"/>
              <a:t>Důraz na to, zda se subjekt ocitá v právním vztahu z důvodu svého členství ve </a:t>
            </a:r>
            <a:r>
              <a:rPr lang="cs-CZ" sz="2400" dirty="0" smtClean="0"/>
              <a:t>veřejné </a:t>
            </a:r>
            <a:r>
              <a:rPr lang="cs-CZ" sz="2400" dirty="0" smtClean="0"/>
              <a:t>korporaci (stát, obec, komora…)</a:t>
            </a:r>
          </a:p>
          <a:p>
            <a:pPr lvl="1"/>
            <a:r>
              <a:rPr lang="cs-CZ" sz="2800" dirty="0" smtClean="0"/>
              <a:t>Teorie metody právní regulace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7284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Veřejné a soukromé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9912"/>
            <a:ext cx="10515600" cy="5203767"/>
          </a:xfrm>
        </p:spPr>
        <p:txBody>
          <a:bodyPr>
            <a:normAutofit/>
          </a:bodyPr>
          <a:lstStyle/>
          <a:p>
            <a:r>
              <a:rPr lang="cs-CZ" dirty="0" smtClean="0"/>
              <a:t>Veřejné právo</a:t>
            </a:r>
          </a:p>
          <a:p>
            <a:pPr lvl="1"/>
            <a:r>
              <a:rPr lang="cs-CZ" dirty="0" smtClean="0"/>
              <a:t>Vztahy mezi veřejnou mocí a soukromými osobami</a:t>
            </a:r>
          </a:p>
          <a:p>
            <a:pPr lvl="1"/>
            <a:r>
              <a:rPr lang="cs-CZ" dirty="0" smtClean="0"/>
              <a:t>Asymetrické vztahy – nadřazenost veřejné moci a podřazenost adresáta normy</a:t>
            </a:r>
          </a:p>
          <a:p>
            <a:r>
              <a:rPr lang="cs-CZ" dirty="0" smtClean="0"/>
              <a:t>Veřejné právo</a:t>
            </a:r>
          </a:p>
          <a:p>
            <a:pPr lvl="1"/>
            <a:r>
              <a:rPr lang="cs-CZ" dirty="0" smtClean="0"/>
              <a:t>ústavní právo</a:t>
            </a:r>
          </a:p>
          <a:p>
            <a:pPr lvl="1"/>
            <a:r>
              <a:rPr lang="cs-CZ" dirty="0" smtClean="0"/>
              <a:t>trestní právo</a:t>
            </a:r>
          </a:p>
          <a:p>
            <a:pPr lvl="1"/>
            <a:r>
              <a:rPr lang="cs-CZ" dirty="0" smtClean="0"/>
              <a:t>správní právo</a:t>
            </a:r>
          </a:p>
          <a:p>
            <a:pPr lvl="1"/>
            <a:r>
              <a:rPr lang="cs-CZ" dirty="0" smtClean="0"/>
              <a:t>finanční právo</a:t>
            </a:r>
          </a:p>
          <a:p>
            <a:pPr lvl="1"/>
            <a:r>
              <a:rPr lang="cs-CZ" dirty="0" smtClean="0"/>
              <a:t>právo životního prostředí</a:t>
            </a:r>
          </a:p>
          <a:p>
            <a:pPr lvl="1"/>
            <a:r>
              <a:rPr lang="cs-CZ" dirty="0" smtClean="0"/>
              <a:t>právo sociálního zabezpečení</a:t>
            </a:r>
          </a:p>
          <a:p>
            <a:pPr lvl="1"/>
            <a:r>
              <a:rPr lang="cs-CZ" dirty="0" smtClean="0"/>
              <a:t>mezinárodní právo veřejné (?)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8313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Veřejné a soukromé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66404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Soukromé právo</a:t>
            </a:r>
          </a:p>
          <a:p>
            <a:pPr lvl="1"/>
            <a:r>
              <a:rPr lang="cs-CZ" dirty="0" smtClean="0"/>
              <a:t>§ 1 odst. 1 zákona č. 89/2012 Sb., občanský zákoník:</a:t>
            </a:r>
          </a:p>
          <a:p>
            <a:pPr marL="914400" lvl="2" indent="0">
              <a:buNone/>
            </a:pPr>
            <a:r>
              <a:rPr lang="cs-CZ" i="1" dirty="0" smtClean="0"/>
              <a:t>„Ustanovení právního řádu upravující vzájemná práva a povinnosti osob vytvářejí ve svém souhrnu soukromé právo. Uplatňování soukromého práva je nezávislé na uplatňování práva veřejného.</a:t>
            </a:r>
            <a:r>
              <a:rPr lang="cs-CZ" dirty="0" smtClean="0"/>
              <a:t>“</a:t>
            </a:r>
            <a:endParaRPr lang="cs-CZ" dirty="0"/>
          </a:p>
          <a:p>
            <a:pPr lvl="1"/>
            <a:r>
              <a:rPr lang="cs-CZ" dirty="0" smtClean="0"/>
              <a:t>Rovnost účastníků právního vztahu</a:t>
            </a:r>
          </a:p>
          <a:p>
            <a:pPr lvl="2"/>
            <a:r>
              <a:rPr lang="cs-CZ" dirty="0" smtClean="0"/>
              <a:t>V případě faktické nerovnosti právo nabízí nástroje, jak stav dorovnat</a:t>
            </a:r>
          </a:p>
          <a:p>
            <a:r>
              <a:rPr lang="cs-CZ" dirty="0" smtClean="0"/>
              <a:t>Soukromé právo</a:t>
            </a:r>
          </a:p>
          <a:p>
            <a:pPr lvl="1"/>
            <a:r>
              <a:rPr lang="cs-CZ" dirty="0" smtClean="0"/>
              <a:t>občanské právo</a:t>
            </a:r>
          </a:p>
          <a:p>
            <a:pPr lvl="1"/>
            <a:r>
              <a:rPr lang="cs-CZ" dirty="0" smtClean="0"/>
              <a:t>obchodní právo</a:t>
            </a:r>
          </a:p>
          <a:p>
            <a:pPr lvl="1"/>
            <a:r>
              <a:rPr lang="cs-CZ" dirty="0" smtClean="0"/>
              <a:t>rodinné právo</a:t>
            </a:r>
          </a:p>
          <a:p>
            <a:pPr lvl="1"/>
            <a:r>
              <a:rPr lang="cs-CZ" dirty="0" smtClean="0"/>
              <a:t>pracovní právo</a:t>
            </a:r>
          </a:p>
          <a:p>
            <a:pPr lvl="1"/>
            <a:r>
              <a:rPr lang="cs-CZ" dirty="0" smtClean="0"/>
              <a:t>mezinárodní právo soukromé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8259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Dělení práva podle předmětu úpravy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664047"/>
          </a:xfrm>
        </p:spPr>
        <p:txBody>
          <a:bodyPr/>
          <a:lstStyle/>
          <a:p>
            <a:r>
              <a:rPr lang="cs-CZ" dirty="0" smtClean="0"/>
              <a:t>Moderní pojetí vyplývající z faktické poptávky po komplexní znalosti</a:t>
            </a:r>
          </a:p>
          <a:p>
            <a:r>
              <a:rPr lang="cs-CZ" dirty="0" smtClean="0"/>
              <a:t>Přesah přes tradiční dělení na právní oblasti</a:t>
            </a:r>
          </a:p>
          <a:p>
            <a:r>
              <a:rPr lang="cs-CZ" dirty="0" smtClean="0"/>
              <a:t>„Právo koně“</a:t>
            </a:r>
          </a:p>
          <a:p>
            <a:r>
              <a:rPr lang="cs-CZ" dirty="0" smtClean="0"/>
              <a:t>Celá řada zájmových oblastí</a:t>
            </a:r>
          </a:p>
          <a:p>
            <a:pPr lvl="1"/>
            <a:r>
              <a:rPr lang="cs-CZ" dirty="0" smtClean="0"/>
              <a:t>Právo ICT</a:t>
            </a:r>
          </a:p>
          <a:p>
            <a:pPr lvl="1"/>
            <a:r>
              <a:rPr lang="cs-CZ" dirty="0" smtClean="0"/>
              <a:t>Zdravotní právo</a:t>
            </a:r>
          </a:p>
          <a:p>
            <a:pPr lvl="1"/>
            <a:r>
              <a:rPr lang="cs-CZ" dirty="0" smtClean="0"/>
              <a:t>Sportovní právo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26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Právo hmotné a procesní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 smtClean="0"/>
              <a:t>Hmotné právo</a:t>
            </a:r>
          </a:p>
          <a:p>
            <a:pPr lvl="1"/>
            <a:r>
              <a:rPr lang="cs-CZ" dirty="0" smtClean="0"/>
              <a:t>Obsah společenských vztahů</a:t>
            </a:r>
          </a:p>
          <a:p>
            <a:pPr lvl="1"/>
            <a:r>
              <a:rPr lang="cs-CZ" dirty="0" smtClean="0"/>
              <a:t>Stanoví co je zakázáno, dovoleno, oprávněno</a:t>
            </a:r>
          </a:p>
          <a:p>
            <a:r>
              <a:rPr lang="cs-CZ" dirty="0" smtClean="0"/>
              <a:t>Procesní právo</a:t>
            </a:r>
          </a:p>
          <a:p>
            <a:pPr lvl="1"/>
            <a:r>
              <a:rPr lang="cs-CZ" dirty="0" smtClean="0"/>
              <a:t>Stanoví postupy, jimiž se účastníci právních vztahů mohou svých práv dovolat a domáhat</a:t>
            </a:r>
          </a:p>
          <a:p>
            <a:pPr lvl="1"/>
            <a:r>
              <a:rPr lang="cs-CZ" dirty="0" smtClean="0"/>
              <a:t>Stanoví postupy pro tvorbu a aplikaci práva</a:t>
            </a:r>
          </a:p>
          <a:p>
            <a:pPr lvl="1"/>
            <a:r>
              <a:rPr lang="cs-CZ" dirty="0" smtClean="0"/>
              <a:t>Upravuje proces fungování orgánů veřejné správy</a:t>
            </a:r>
          </a:p>
          <a:p>
            <a:pPr lvl="1"/>
            <a:r>
              <a:rPr lang="cs-CZ" dirty="0" smtClean="0"/>
              <a:t>Upravuje chování adresátů norem ve vztahu k orgánu veřejné správy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60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Vnitrostátní a mezinárodní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527026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Vnitrostátní právo</a:t>
            </a:r>
          </a:p>
          <a:p>
            <a:pPr lvl="1"/>
            <a:r>
              <a:rPr lang="cs-CZ" dirty="0" smtClean="0"/>
              <a:t>Předpoklad – existence suverénního státu (území, obyvatelstvo, možnost právo vykonávat)</a:t>
            </a:r>
          </a:p>
          <a:p>
            <a:pPr lvl="1"/>
            <a:r>
              <a:rPr lang="cs-CZ" dirty="0" smtClean="0"/>
              <a:t>Objektivní právo upravující vztahy uvnitř daného státu (teritorialita!)</a:t>
            </a:r>
          </a:p>
          <a:p>
            <a:pPr lvl="1"/>
            <a:r>
              <a:rPr lang="cs-CZ" dirty="0" smtClean="0"/>
              <a:t>Vynutitelné státní mocí</a:t>
            </a:r>
          </a:p>
          <a:p>
            <a:pPr lvl="1"/>
            <a:r>
              <a:rPr lang="cs-CZ" dirty="0" smtClean="0"/>
              <a:t>Nutno dodržovat i v zahraničí</a:t>
            </a:r>
          </a:p>
          <a:p>
            <a:pPr lvl="1"/>
            <a:r>
              <a:rPr lang="cs-CZ" dirty="0" smtClean="0"/>
              <a:t>Kolize právních řádů – mezinárodní právo soukromé</a:t>
            </a:r>
          </a:p>
          <a:p>
            <a:r>
              <a:rPr lang="cs-CZ" dirty="0" smtClean="0"/>
              <a:t>Mezinárodní právo</a:t>
            </a:r>
          </a:p>
          <a:p>
            <a:pPr lvl="1"/>
            <a:r>
              <a:rPr lang="cs-CZ" dirty="0" smtClean="0"/>
              <a:t>Vztahy mezi jednotlivými státy</a:t>
            </a:r>
          </a:p>
          <a:p>
            <a:pPr lvl="1"/>
            <a:r>
              <a:rPr lang="cs-CZ" dirty="0" smtClean="0"/>
              <a:t>Subjekty: státy, mezinárodní organizace, výjimečně jednotlivec (např. ochrana humanitárním právem, mezinárodní trestní právo – International </a:t>
            </a:r>
            <a:r>
              <a:rPr lang="cs-CZ" dirty="0" err="1" smtClean="0"/>
              <a:t>Criminal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Prameny – mezinárodní smlouvy</a:t>
            </a:r>
          </a:p>
          <a:p>
            <a:pPr lvl="1"/>
            <a:r>
              <a:rPr lang="cs-CZ" dirty="0" smtClean="0"/>
              <a:t>Vynucení závislé na vůli států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46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Evropské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 smtClean="0"/>
              <a:t>Právo Evropské unie</a:t>
            </a:r>
          </a:p>
          <a:p>
            <a:pPr lvl="1"/>
            <a:r>
              <a:rPr lang="cs-CZ" dirty="0" smtClean="0"/>
              <a:t>Primární (mezinárodní smlouvy, které vedly k založení EU)</a:t>
            </a:r>
          </a:p>
          <a:p>
            <a:pPr lvl="1"/>
            <a:r>
              <a:rPr lang="cs-CZ" dirty="0" smtClean="0"/>
              <a:t>Sekundární (autonomní </a:t>
            </a:r>
            <a:r>
              <a:rPr lang="cs-CZ" dirty="0" err="1" smtClean="0"/>
              <a:t>právotvorba</a:t>
            </a:r>
            <a:r>
              <a:rPr lang="cs-CZ" dirty="0" smtClean="0"/>
              <a:t> EU)</a:t>
            </a:r>
          </a:p>
          <a:p>
            <a:r>
              <a:rPr lang="cs-CZ" dirty="0" smtClean="0"/>
              <a:t>Nadnárodní povaha</a:t>
            </a:r>
          </a:p>
          <a:p>
            <a:r>
              <a:rPr lang="cs-CZ" dirty="0" smtClean="0"/>
              <a:t>Bezprostřední závaznost, přímá aplikovatelnost</a:t>
            </a:r>
          </a:p>
          <a:p>
            <a:r>
              <a:rPr lang="cs-CZ" dirty="0" smtClean="0"/>
              <a:t>Přednost před vnitrostátním právem členských států</a:t>
            </a:r>
          </a:p>
          <a:p>
            <a:r>
              <a:rPr lang="cs-CZ" dirty="0" smtClean="0"/>
              <a:t>Základní druhy předpisů sekundárního práva:</a:t>
            </a:r>
          </a:p>
          <a:p>
            <a:pPr lvl="1"/>
            <a:r>
              <a:rPr lang="cs-CZ" dirty="0" smtClean="0"/>
              <a:t>Směrnice</a:t>
            </a:r>
          </a:p>
          <a:p>
            <a:pPr lvl="1"/>
            <a:r>
              <a:rPr lang="cs-CZ" dirty="0" smtClean="0"/>
              <a:t>Nařízení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05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9" y="767013"/>
            <a:ext cx="9160042" cy="51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4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9FDB0-F960-4E83-8D6D-96767696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Přehled přednášky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EF825-E1BD-49CB-9116-79E7026A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352"/>
            <a:ext cx="10515600" cy="4616611"/>
          </a:xfrm>
        </p:spPr>
        <p:txBody>
          <a:bodyPr/>
          <a:lstStyle/>
          <a:p>
            <a:r>
              <a:rPr lang="cs-CZ" dirty="0" smtClean="0"/>
              <a:t>Co je právo?</a:t>
            </a:r>
          </a:p>
          <a:p>
            <a:r>
              <a:rPr lang="cs-CZ" dirty="0" smtClean="0"/>
              <a:t>Data </a:t>
            </a:r>
            <a:r>
              <a:rPr lang="cs-CZ" dirty="0"/>
              <a:t>a informace</a:t>
            </a:r>
          </a:p>
          <a:p>
            <a:r>
              <a:rPr lang="cs-CZ" dirty="0"/>
              <a:t>Právo jako informační systém</a:t>
            </a:r>
          </a:p>
          <a:p>
            <a:r>
              <a:rPr lang="cs-CZ" dirty="0"/>
              <a:t>Světové právní kultury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07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A941D-A171-4EA6-848E-165C0D7D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Data a informace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15BA4-945D-4F4F-A411-331B62D8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20"/>
            <a:ext cx="10515600" cy="4591444"/>
          </a:xfrm>
        </p:spPr>
        <p:txBody>
          <a:bodyPr>
            <a:normAutofit/>
          </a:bodyPr>
          <a:lstStyle/>
          <a:p>
            <a:r>
              <a:rPr lang="cs-CZ" dirty="0"/>
              <a:t>Data v. Informace</a:t>
            </a:r>
          </a:p>
          <a:p>
            <a:r>
              <a:rPr lang="cs-CZ" dirty="0"/>
              <a:t>Mnoho teorií</a:t>
            </a:r>
          </a:p>
          <a:p>
            <a:pPr lvl="1"/>
            <a:r>
              <a:rPr lang="cs-CZ" dirty="0" err="1"/>
              <a:t>Shanon</a:t>
            </a:r>
            <a:r>
              <a:rPr lang="cs-CZ" dirty="0"/>
              <a:t>: Informace jako prostředek ke snižování entropie</a:t>
            </a:r>
          </a:p>
          <a:p>
            <a:pPr lvl="1"/>
            <a:r>
              <a:rPr lang="cs-CZ" dirty="0"/>
              <a:t>Floridi: </a:t>
            </a:r>
            <a:r>
              <a:rPr lang="cs-CZ" dirty="0" smtClean="0"/>
              <a:t>Informace </a:t>
            </a:r>
            <a:r>
              <a:rPr lang="cs-CZ" dirty="0"/>
              <a:t>je tvořena strukturovanými daty</a:t>
            </a:r>
          </a:p>
          <a:p>
            <a:pPr lvl="1"/>
            <a:r>
              <a:rPr lang="cs-CZ" dirty="0" err="1"/>
              <a:t>Buckland</a:t>
            </a:r>
            <a:r>
              <a:rPr lang="cs-CZ" dirty="0"/>
              <a:t>: </a:t>
            </a:r>
            <a:r>
              <a:rPr lang="cs-CZ" dirty="0" smtClean="0"/>
              <a:t>Informace je:</a:t>
            </a:r>
            <a:endParaRPr lang="cs-CZ" dirty="0"/>
          </a:p>
          <a:p>
            <a:pPr marL="1371600" lvl="3" indent="0">
              <a:buNone/>
            </a:pPr>
            <a:r>
              <a:rPr lang="cs-CZ" sz="1100" dirty="0"/>
              <a:t>B</a:t>
            </a:r>
            <a:r>
              <a:rPr lang="en-US" sz="1100" dirty="0"/>
              <a:t>UCKLAND, Michael Keeble. Information as a Thing. </a:t>
            </a:r>
            <a:r>
              <a:rPr lang="en-US" sz="1100" i="1" dirty="0"/>
              <a:t>Journal of the American Society for Information Science and Technology</a:t>
            </a:r>
            <a:r>
              <a:rPr lang="en-US" sz="1100" dirty="0"/>
              <a:t>. 1991, </a:t>
            </a:r>
            <a:r>
              <a:rPr lang="en-US" sz="1100" dirty="0" err="1"/>
              <a:t>roč</a:t>
            </a:r>
            <a:r>
              <a:rPr lang="en-US" sz="1100" dirty="0"/>
              <a:t>. 42, č. 5</a:t>
            </a:r>
            <a:endParaRPr lang="cs-CZ" sz="1100" dirty="0"/>
          </a:p>
          <a:p>
            <a:pPr lvl="2"/>
            <a:r>
              <a:rPr lang="cs-CZ" dirty="0"/>
              <a:t>Znalost (nehmotný, jev)</a:t>
            </a:r>
          </a:p>
          <a:p>
            <a:pPr lvl="2"/>
            <a:r>
              <a:rPr lang="cs-CZ" dirty="0"/>
              <a:t>Informování se (nehmotný, proces)</a:t>
            </a:r>
          </a:p>
          <a:p>
            <a:pPr lvl="2"/>
            <a:r>
              <a:rPr lang="cs-CZ" dirty="0"/>
              <a:t>Dokument (hmotný, jev)</a:t>
            </a:r>
          </a:p>
          <a:p>
            <a:pPr lvl="2"/>
            <a:r>
              <a:rPr lang="cs-CZ" dirty="0"/>
              <a:t>Zpracování dat (hmotný, proces)</a:t>
            </a:r>
          </a:p>
          <a:p>
            <a:pPr marL="0" indent="0">
              <a:buNone/>
            </a:pPr>
            <a:r>
              <a:rPr lang="en-GB" sz="1100" dirty="0"/>
              <a:t>ADRIAANS, Pieter. Information. In: ZALTA, Edward N. (ed.). </a:t>
            </a:r>
            <a:r>
              <a:rPr lang="en-GB" sz="1100" i="1" dirty="0"/>
              <a:t>The Stanford </a:t>
            </a:r>
            <a:r>
              <a:rPr lang="en-GB" sz="1100" i="1" dirty="0" err="1"/>
              <a:t>Encyclopedia</a:t>
            </a:r>
            <a:r>
              <a:rPr lang="en-GB" sz="1100" i="1" dirty="0"/>
              <a:t> of Philosophy </a:t>
            </a:r>
            <a:r>
              <a:rPr lang="en-GB" sz="1100" dirty="0"/>
              <a:t>[online]. Stanford: Metaphysics Research Lab, Stanford University, 2013</a:t>
            </a:r>
            <a:r>
              <a:rPr lang="cs-CZ" sz="1100" dirty="0"/>
              <a:t>. Online: https://plato.stanford.edu/entries/information/</a:t>
            </a:r>
            <a:endParaRPr lang="cs-CZ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0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A941D-A171-4EA6-848E-165C0D7D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Data a informace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15BA4-945D-4F4F-A411-331B62D8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20"/>
            <a:ext cx="10515600" cy="4591444"/>
          </a:xfrm>
        </p:spPr>
        <p:txBody>
          <a:bodyPr>
            <a:normAutofit/>
          </a:bodyPr>
          <a:lstStyle/>
          <a:p>
            <a:r>
              <a:rPr lang="cs-CZ" dirty="0"/>
              <a:t>Norbert Wiener: Informace jako základní předpoklad života</a:t>
            </a:r>
          </a:p>
          <a:p>
            <a:pPr lvl="1"/>
            <a:r>
              <a:rPr lang="cs-CZ" dirty="0"/>
              <a:t>Předpoklad: vše upadá do entropie</a:t>
            </a:r>
          </a:p>
          <a:p>
            <a:pPr lvl="1"/>
            <a:r>
              <a:rPr lang="cs-CZ" dirty="0"/>
              <a:t>Informace je způsob jak entropii oddálit</a:t>
            </a:r>
          </a:p>
          <a:p>
            <a:pPr lvl="1"/>
            <a:r>
              <a:rPr lang="cs-CZ" dirty="0"/>
              <a:t>Informace = to, co má organizující efekt</a:t>
            </a:r>
          </a:p>
          <a:p>
            <a:pPr lvl="1"/>
            <a:r>
              <a:rPr lang="cs-CZ" dirty="0"/>
              <a:t>Základní paradigmata:</a:t>
            </a:r>
          </a:p>
          <a:p>
            <a:pPr lvl="2"/>
            <a:r>
              <a:rPr lang="cs-CZ" dirty="0"/>
              <a:t>Informace je protikladem entropie</a:t>
            </a:r>
          </a:p>
          <a:p>
            <a:pPr lvl="2"/>
            <a:r>
              <a:rPr lang="cs-CZ" dirty="0"/>
              <a:t>Organismy jsou vybaveny větším než kritickým množstvím informace</a:t>
            </a:r>
          </a:p>
          <a:p>
            <a:pPr lvl="2"/>
            <a:r>
              <a:rPr lang="cs-CZ" dirty="0"/>
              <a:t>Organismy (jejich společenství) reagují na změnu podmínek produkcí informace</a:t>
            </a:r>
          </a:p>
          <a:p>
            <a:pPr lvl="1"/>
            <a:r>
              <a:rPr lang="cs-CZ" dirty="0"/>
              <a:t>Příklad - mravenci</a:t>
            </a:r>
          </a:p>
          <a:p>
            <a:r>
              <a:rPr lang="cs-CZ" dirty="0"/>
              <a:t>Právo jako informační systém</a:t>
            </a:r>
          </a:p>
          <a:p>
            <a:pPr lvl="1"/>
            <a:r>
              <a:rPr lang="cs-CZ" dirty="0"/>
              <a:t>Právo jako prostředek zajištění regulace a fungování společnosti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00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1BBEE-DEFA-430D-BABB-5376576A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Právo jako informační systém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8DB107-5471-4CDE-A470-8AAFE5AA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407"/>
            <a:ext cx="10515600" cy="4658556"/>
          </a:xfrm>
        </p:spPr>
        <p:txBody>
          <a:bodyPr/>
          <a:lstStyle/>
          <a:p>
            <a:r>
              <a:rPr lang="cs-CZ" dirty="0"/>
              <a:t>Právo je systém informací</a:t>
            </a:r>
          </a:p>
          <a:p>
            <a:pPr lvl="1"/>
            <a:r>
              <a:rPr lang="cs-CZ" dirty="0"/>
              <a:t>Různá hodnota a relevance</a:t>
            </a:r>
          </a:p>
          <a:p>
            <a:pPr lvl="1"/>
            <a:r>
              <a:rPr lang="cs-CZ" dirty="0"/>
              <a:t>Právní předpisy</a:t>
            </a:r>
          </a:p>
          <a:p>
            <a:pPr lvl="1"/>
            <a:r>
              <a:rPr lang="cs-CZ" dirty="0"/>
              <a:t>Soudní rozhodnutí (judikatura)</a:t>
            </a:r>
          </a:p>
          <a:p>
            <a:pPr lvl="1"/>
            <a:r>
              <a:rPr lang="cs-CZ" dirty="0"/>
              <a:t>Doktrinální texty (a další zdroje právního vědomí)</a:t>
            </a:r>
          </a:p>
          <a:p>
            <a:r>
              <a:rPr lang="cs-CZ" dirty="0"/>
              <a:t>Při jejich zpracování je nutné využívat informační systémy (nástroje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Při práci s nimi je třeba postupovat kriticky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880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5C220-3576-43FA-9526-1045530F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Právní informatika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E05C7-9BB4-4441-8D26-291404BEB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Součást informačních věd</a:t>
            </a:r>
          </a:p>
          <a:p>
            <a:r>
              <a:rPr lang="cs-CZ" dirty="0"/>
              <a:t>Aplikace technologií na organizaci, uchovávání, získávání a komunikace informací v oblasti práva</a:t>
            </a:r>
          </a:p>
          <a:p>
            <a:pPr lvl="1"/>
            <a:r>
              <a:rPr lang="cs-CZ" dirty="0"/>
              <a:t>Soudy</a:t>
            </a:r>
          </a:p>
          <a:p>
            <a:pPr lvl="1"/>
            <a:r>
              <a:rPr lang="cs-CZ" dirty="0"/>
              <a:t>Úřady</a:t>
            </a:r>
          </a:p>
          <a:p>
            <a:pPr lvl="1"/>
            <a:r>
              <a:rPr lang="cs-CZ" dirty="0"/>
              <a:t>Advokátní kanceláře</a:t>
            </a:r>
          </a:p>
          <a:p>
            <a:pPr lvl="1"/>
            <a:r>
              <a:rPr lang="cs-CZ" dirty="0"/>
              <a:t>Právnické fakulty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0207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D2D77-B469-46CC-8B97-BDA79822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Právní informatika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091A1-4458-41FA-91F4-C9EA83909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Strojové zpracování přirozeného jazyka</a:t>
            </a:r>
          </a:p>
          <a:p>
            <a:pPr lvl="1"/>
            <a:r>
              <a:rPr lang="cs-CZ" dirty="0"/>
              <a:t>Automatizované zpracování smluv</a:t>
            </a:r>
          </a:p>
          <a:p>
            <a:pPr lvl="1"/>
            <a:r>
              <a:rPr lang="cs-CZ" dirty="0"/>
              <a:t>Citační analýzy (</a:t>
            </a:r>
            <a:r>
              <a:rPr lang="cs-CZ" dirty="0" err="1"/>
              <a:t>Shepardizace</a:t>
            </a:r>
            <a:r>
              <a:rPr lang="cs-CZ"/>
              <a:t>…)</a:t>
            </a:r>
            <a:endParaRPr lang="cs-CZ" dirty="0"/>
          </a:p>
          <a:p>
            <a:r>
              <a:rPr lang="cs-CZ" dirty="0"/>
              <a:t>Expertní systémy</a:t>
            </a:r>
          </a:p>
          <a:p>
            <a:pPr lvl="1"/>
            <a:r>
              <a:rPr lang="cs-CZ" dirty="0"/>
              <a:t>ASPI, Beck, </a:t>
            </a:r>
            <a:r>
              <a:rPr lang="cs-CZ" dirty="0" err="1"/>
              <a:t>Codexis</a:t>
            </a:r>
            <a:endParaRPr lang="cs-CZ" dirty="0"/>
          </a:p>
          <a:p>
            <a:r>
              <a:rPr lang="cs-CZ" dirty="0"/>
              <a:t>Argumentace a modelování argumentů</a:t>
            </a:r>
          </a:p>
          <a:p>
            <a:r>
              <a:rPr lang="cs-CZ" dirty="0"/>
              <a:t>Vizualizace zdrojů právních informací</a:t>
            </a:r>
          </a:p>
          <a:p>
            <a:pPr lvl="1"/>
            <a:r>
              <a:rPr lang="en-GB" dirty="0"/>
              <a:t>https://www.youtube.com/watch?v=X_FqIYgXsVM</a:t>
            </a:r>
          </a:p>
        </p:txBody>
      </p:sp>
    </p:spTree>
    <p:extLst>
      <p:ext uri="{BB962C8B-B14F-4D97-AF65-F5344CB8AC3E}">
        <p14:creationId xmlns:p14="http://schemas.microsoft.com/office/powerpoint/2010/main" val="4278399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53" y="739942"/>
            <a:ext cx="9288379" cy="52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2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Velké právní kultury – Právní 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průběhu vývoje společenství mnoho</a:t>
            </a:r>
          </a:p>
          <a:p>
            <a:r>
              <a:rPr lang="cs-CZ" dirty="0" smtClean="0"/>
              <a:t>Dvě hlavní:</a:t>
            </a:r>
          </a:p>
          <a:p>
            <a:pPr lvl="1"/>
            <a:r>
              <a:rPr lang="cs-CZ" dirty="0" smtClean="0"/>
              <a:t>Kontinentální (Evropské) právo</a:t>
            </a:r>
          </a:p>
          <a:p>
            <a:pPr lvl="1"/>
            <a:r>
              <a:rPr lang="cs-CZ" dirty="0" smtClean="0"/>
              <a:t>Angloamerické právo</a:t>
            </a:r>
          </a:p>
          <a:p>
            <a:r>
              <a:rPr lang="cs-CZ" dirty="0" smtClean="0"/>
              <a:t>Další:</a:t>
            </a:r>
          </a:p>
          <a:p>
            <a:pPr lvl="1"/>
            <a:r>
              <a:rPr lang="cs-CZ" dirty="0" smtClean="0"/>
              <a:t>Islámské právo</a:t>
            </a:r>
          </a:p>
          <a:p>
            <a:pPr lvl="1"/>
            <a:r>
              <a:rPr lang="cs-CZ" dirty="0" smtClean="0"/>
              <a:t>Hindské právo</a:t>
            </a:r>
          </a:p>
          <a:p>
            <a:pPr lvl="1"/>
            <a:r>
              <a:rPr lang="cs-CZ" dirty="0" smtClean="0"/>
              <a:t>Africké právo (?)</a:t>
            </a:r>
          </a:p>
          <a:p>
            <a:pPr lvl="1"/>
            <a:r>
              <a:rPr lang="cs-CZ" dirty="0" smtClean="0"/>
              <a:t>Východoasijské právo (?)</a:t>
            </a:r>
          </a:p>
        </p:txBody>
      </p:sp>
    </p:spTree>
    <p:extLst>
      <p:ext uri="{BB962C8B-B14F-4D97-AF65-F5344CB8AC3E}">
        <p14:creationId xmlns:p14="http://schemas.microsoft.com/office/powerpoint/2010/main" val="937451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Kontinentální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407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Psané právo</a:t>
            </a:r>
          </a:p>
          <a:p>
            <a:pPr lvl="1"/>
            <a:r>
              <a:rPr lang="cs-CZ" dirty="0" smtClean="0"/>
              <a:t>Jiné prameny práva jen subsidiární</a:t>
            </a:r>
          </a:p>
          <a:p>
            <a:pPr lvl="1"/>
            <a:r>
              <a:rPr lang="cs-CZ" dirty="0" smtClean="0"/>
              <a:t>Vázanost orgánů veřejné moci zákony</a:t>
            </a:r>
          </a:p>
          <a:p>
            <a:r>
              <a:rPr lang="cs-CZ" dirty="0" smtClean="0"/>
              <a:t>Vychází z tradice římského práva</a:t>
            </a:r>
          </a:p>
          <a:p>
            <a:r>
              <a:rPr lang="cs-CZ" dirty="0" smtClean="0"/>
              <a:t>Ve své ryzí podobě vylučuje tvorbu soudcovského práva</a:t>
            </a:r>
          </a:p>
          <a:p>
            <a:pPr lvl="1"/>
            <a:r>
              <a:rPr lang="cs-CZ" dirty="0" smtClean="0"/>
              <a:t>Soudce právo jen nalézá, je zcela vázán zákonem</a:t>
            </a:r>
          </a:p>
          <a:p>
            <a:pPr lvl="2"/>
            <a:r>
              <a:rPr lang="cs-CZ" dirty="0" smtClean="0"/>
              <a:t>Rozhodnutí je závazné jen mezi stranami</a:t>
            </a:r>
          </a:p>
          <a:p>
            <a:pPr lvl="2"/>
            <a:r>
              <a:rPr lang="cs-CZ" dirty="0" smtClean="0"/>
              <a:t>ALE! Vyšší instance soudů významná role – sjednocování rozhodování</a:t>
            </a:r>
          </a:p>
          <a:p>
            <a:r>
              <a:rPr lang="cs-CZ" dirty="0" smtClean="0"/>
              <a:t>Koncept právního státu</a:t>
            </a:r>
          </a:p>
          <a:p>
            <a:pPr lvl="1"/>
            <a:r>
              <a:rPr lang="cs-CZ" dirty="0" smtClean="0"/>
              <a:t>Dělba moci</a:t>
            </a:r>
          </a:p>
          <a:p>
            <a:pPr lvl="2"/>
            <a:r>
              <a:rPr lang="cs-CZ" dirty="0" smtClean="0"/>
              <a:t>Zákonodárná, výkonná, soudní</a:t>
            </a:r>
          </a:p>
          <a:p>
            <a:pPr lvl="1"/>
            <a:r>
              <a:rPr lang="cs-CZ" dirty="0" smtClean="0"/>
              <a:t>Akcent na lidská 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603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Kontinentální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67326"/>
            <a:ext cx="10515600" cy="530993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Okruhy:</a:t>
            </a:r>
          </a:p>
          <a:p>
            <a:pPr lvl="1"/>
            <a:r>
              <a:rPr lang="cs-CZ" dirty="0" smtClean="0"/>
              <a:t>Francouzské právo</a:t>
            </a:r>
          </a:p>
          <a:p>
            <a:pPr lvl="2"/>
            <a:r>
              <a:rPr lang="cs-CZ" dirty="0" smtClean="0"/>
              <a:t>Nejrozsáhlejší vliv</a:t>
            </a:r>
          </a:p>
          <a:p>
            <a:pPr lvl="2"/>
            <a:r>
              <a:rPr lang="cs-CZ" dirty="0" smtClean="0"/>
              <a:t>Základní pramen: </a:t>
            </a:r>
            <a:r>
              <a:rPr lang="cs-CZ" dirty="0" err="1" smtClean="0"/>
              <a:t>Code</a:t>
            </a:r>
            <a:r>
              <a:rPr lang="cs-CZ" dirty="0" smtClean="0"/>
              <a:t> Civil (CC), r. 1804</a:t>
            </a:r>
          </a:p>
          <a:p>
            <a:pPr lvl="3"/>
            <a:r>
              <a:rPr lang="cs-CZ" dirty="0" smtClean="0"/>
              <a:t>Čl. 4: Soudce musí rozhodnout, nemůže tvrdit, že otázka není právně upravená</a:t>
            </a:r>
          </a:p>
          <a:p>
            <a:pPr lvl="3"/>
            <a:r>
              <a:rPr lang="cs-CZ" dirty="0" smtClean="0"/>
              <a:t>Čl. 5: Soudce nemůže vytvářet obecně normativní rozhodnutí (precedenty)</a:t>
            </a:r>
          </a:p>
          <a:p>
            <a:pPr lvl="1"/>
            <a:r>
              <a:rPr lang="cs-CZ" dirty="0" smtClean="0"/>
              <a:t>Rakouské právo</a:t>
            </a:r>
          </a:p>
          <a:p>
            <a:pPr lvl="2"/>
            <a:r>
              <a:rPr lang="cs-CZ" dirty="0" err="1" smtClean="0"/>
              <a:t>Allgemeines</a:t>
            </a:r>
            <a:r>
              <a:rPr lang="cs-CZ" dirty="0" smtClean="0"/>
              <a:t> </a:t>
            </a:r>
            <a:r>
              <a:rPr lang="cs-CZ" dirty="0" err="1" smtClean="0"/>
              <a:t>Bürgerliches</a:t>
            </a:r>
            <a:r>
              <a:rPr lang="cs-CZ" dirty="0" smtClean="0"/>
              <a:t> </a:t>
            </a:r>
            <a:r>
              <a:rPr lang="cs-CZ" dirty="0" err="1" smtClean="0"/>
              <a:t>Gesetzbucg</a:t>
            </a:r>
            <a:r>
              <a:rPr lang="cs-CZ" dirty="0" smtClean="0"/>
              <a:t> (ABGB), r. 1811</a:t>
            </a:r>
          </a:p>
          <a:p>
            <a:pPr lvl="2"/>
            <a:r>
              <a:rPr lang="cs-CZ" dirty="0" smtClean="0"/>
              <a:t>Přirozenoprávní racionalismus</a:t>
            </a:r>
          </a:p>
          <a:p>
            <a:pPr lvl="3"/>
            <a:r>
              <a:rPr lang="cs-CZ" dirty="0" smtClean="0"/>
              <a:t>§ 16 „Každý člověk má přirozená, již samým rozumem </a:t>
            </a:r>
            <a:r>
              <a:rPr lang="cs-CZ" dirty="0" err="1" smtClean="0"/>
              <a:t>seznatelná</a:t>
            </a:r>
            <a:r>
              <a:rPr lang="cs-CZ" dirty="0" smtClean="0"/>
              <a:t> práva a jest ho tudíž považovati za osobu.“</a:t>
            </a:r>
          </a:p>
          <a:p>
            <a:pPr lvl="1"/>
            <a:r>
              <a:rPr lang="cs-CZ" dirty="0" smtClean="0"/>
              <a:t>Německé právo</a:t>
            </a:r>
          </a:p>
          <a:p>
            <a:pPr lvl="2"/>
            <a:r>
              <a:rPr lang="cs-CZ" dirty="0" err="1"/>
              <a:t>Bürgerliches</a:t>
            </a:r>
            <a:r>
              <a:rPr lang="cs-CZ" dirty="0"/>
              <a:t> </a:t>
            </a:r>
            <a:r>
              <a:rPr lang="cs-CZ" dirty="0" err="1"/>
              <a:t>Gesetzbucg</a:t>
            </a:r>
            <a:r>
              <a:rPr lang="cs-CZ" dirty="0"/>
              <a:t> </a:t>
            </a:r>
            <a:r>
              <a:rPr lang="cs-CZ" dirty="0" smtClean="0"/>
              <a:t>(BGB</a:t>
            </a:r>
            <a:r>
              <a:rPr lang="cs-CZ" dirty="0"/>
              <a:t>), r. </a:t>
            </a:r>
            <a:r>
              <a:rPr lang="cs-CZ" dirty="0" smtClean="0"/>
              <a:t>1896</a:t>
            </a:r>
          </a:p>
          <a:p>
            <a:pPr lvl="1"/>
            <a:r>
              <a:rPr lang="cs-CZ" dirty="0" smtClean="0"/>
              <a:t>Švýcarské právo</a:t>
            </a:r>
          </a:p>
          <a:p>
            <a:pPr lvl="2"/>
            <a:r>
              <a:rPr lang="cs-CZ" dirty="0" err="1" smtClean="0"/>
              <a:t>Zivilgesetzbuch</a:t>
            </a:r>
            <a:r>
              <a:rPr lang="cs-CZ" dirty="0" smtClean="0"/>
              <a:t> (ZGB)</a:t>
            </a:r>
          </a:p>
          <a:p>
            <a:pPr lvl="1"/>
            <a:r>
              <a:rPr lang="cs-CZ" dirty="0" smtClean="0"/>
              <a:t>Severské země</a:t>
            </a:r>
          </a:p>
          <a:p>
            <a:pPr lvl="2"/>
            <a:r>
              <a:rPr lang="cs-CZ" dirty="0" smtClean="0"/>
              <a:t>Není vyčerpávající úprava, větší vliv obyčejového práva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036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949"/>
          </a:xfrm>
        </p:spPr>
        <p:txBody>
          <a:bodyPr/>
          <a:lstStyle/>
          <a:p>
            <a:pPr algn="ctr"/>
            <a:r>
              <a:rPr lang="cs-CZ" dirty="0" smtClean="0"/>
              <a:t>Angloamerický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074"/>
            <a:ext cx="10515600" cy="500588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Systém soudcovského práva</a:t>
            </a:r>
          </a:p>
          <a:p>
            <a:pPr marL="457200" lvl="1" indent="0">
              <a:buNone/>
            </a:pPr>
            <a:r>
              <a:rPr lang="cs-CZ" dirty="0" smtClean="0"/>
              <a:t>= Soudce právo nejen nalézá, ale rovněž tvoří</a:t>
            </a:r>
          </a:p>
          <a:p>
            <a:pPr lvl="1"/>
            <a:r>
              <a:rPr lang="cs-CZ" dirty="0" smtClean="0"/>
              <a:t>Zákony jsou však nesmírně podstatné (tvoří základ práva)</a:t>
            </a:r>
          </a:p>
          <a:p>
            <a:r>
              <a:rPr lang="cs-CZ" dirty="0" smtClean="0"/>
              <a:t>Koncept „rule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Respekt k objektivnímu právu</a:t>
            </a:r>
          </a:p>
          <a:p>
            <a:r>
              <a:rPr lang="cs-CZ" dirty="0" smtClean="0"/>
              <a:t>Původně anglické právo (Spojené království s výjimkou Skotska)</a:t>
            </a:r>
          </a:p>
          <a:p>
            <a:r>
              <a:rPr lang="cs-CZ" dirty="0" smtClean="0"/>
              <a:t>Rozšířilo se do kolonií</a:t>
            </a:r>
          </a:p>
          <a:p>
            <a:pPr lvl="1"/>
            <a:r>
              <a:rPr lang="cs-CZ" dirty="0" smtClean="0"/>
              <a:t>Spojené státy nejvýznamnější</a:t>
            </a:r>
          </a:p>
          <a:p>
            <a:r>
              <a:rPr lang="cs-CZ" dirty="0" smtClean="0"/>
              <a:t>Dále:</a:t>
            </a:r>
          </a:p>
          <a:p>
            <a:pPr lvl="1"/>
            <a:r>
              <a:rPr lang="cs-CZ" dirty="0" smtClean="0"/>
              <a:t>Kanada</a:t>
            </a:r>
          </a:p>
          <a:p>
            <a:pPr lvl="1"/>
            <a:r>
              <a:rPr lang="cs-CZ" dirty="0" smtClean="0"/>
              <a:t>Austrálie</a:t>
            </a:r>
          </a:p>
          <a:p>
            <a:pPr lvl="1"/>
            <a:r>
              <a:rPr lang="cs-CZ" dirty="0" smtClean="0"/>
              <a:t>Nový Zéland</a:t>
            </a:r>
          </a:p>
          <a:p>
            <a:pPr lvl="1"/>
            <a:r>
              <a:rPr lang="cs-CZ" dirty="0" smtClean="0"/>
              <a:t>Další země Britského společenství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62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702" y="2742565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Co je právo?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341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cs-CZ" dirty="0" smtClean="0"/>
              <a:t>Anglické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r>
              <a:rPr lang="cs-CZ" dirty="0" smtClean="0"/>
              <a:t>Prameny anglického práva:</a:t>
            </a:r>
          </a:p>
          <a:p>
            <a:pPr lvl="1"/>
            <a:r>
              <a:rPr lang="cs-CZ" dirty="0" smtClean="0"/>
              <a:t>Soudcovské právo (</a:t>
            </a:r>
            <a:r>
              <a:rPr lang="cs-CZ" dirty="0" err="1" smtClean="0"/>
              <a:t>Judge</a:t>
            </a:r>
            <a:r>
              <a:rPr lang="cs-CZ" dirty="0" smtClean="0"/>
              <a:t>-made </a:t>
            </a:r>
            <a:r>
              <a:rPr lang="cs-CZ" dirty="0" err="1" smtClean="0"/>
              <a:t>law</a:t>
            </a:r>
            <a:r>
              <a:rPr lang="cs-CZ" dirty="0" smtClean="0"/>
              <a:t>; Case </a:t>
            </a:r>
            <a:r>
              <a:rPr lang="cs-CZ" dirty="0" err="1" smtClean="0"/>
              <a:t>law</a:t>
            </a:r>
            <a:r>
              <a:rPr lang="cs-CZ" dirty="0" smtClean="0"/>
              <a:t>)</a:t>
            </a:r>
          </a:p>
          <a:p>
            <a:pPr lvl="2"/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endParaRPr lang="cs-CZ" dirty="0" smtClean="0"/>
          </a:p>
          <a:p>
            <a:pPr lvl="3"/>
            <a:r>
              <a:rPr lang="cs-CZ" dirty="0" smtClean="0"/>
              <a:t>Královské soudy</a:t>
            </a:r>
          </a:p>
          <a:p>
            <a:pPr lvl="4"/>
            <a:r>
              <a:rPr lang="cs-CZ" dirty="0" smtClean="0"/>
              <a:t>Původně jen na základě privilegia („</a:t>
            </a:r>
            <a:r>
              <a:rPr lang="cs-CZ" dirty="0" err="1" smtClean="0"/>
              <a:t>writ</a:t>
            </a:r>
            <a:r>
              <a:rPr lang="cs-CZ" dirty="0" smtClean="0"/>
              <a:t>“)</a:t>
            </a:r>
          </a:p>
          <a:p>
            <a:pPr lvl="3"/>
            <a:r>
              <a:rPr lang="cs-CZ" dirty="0" smtClean="0"/>
              <a:t>Rigidní (výrazné omezení změn od r. 1285 do 19. stol.)</a:t>
            </a:r>
          </a:p>
          <a:p>
            <a:pPr lvl="2"/>
            <a:r>
              <a:rPr lang="cs-CZ" dirty="0" err="1" smtClean="0"/>
              <a:t>Ecquity</a:t>
            </a:r>
            <a:endParaRPr lang="cs-CZ" dirty="0" smtClean="0"/>
          </a:p>
          <a:p>
            <a:pPr lvl="3"/>
            <a:r>
              <a:rPr lang="cs-CZ" dirty="0" smtClean="0"/>
              <a:t>Kancléřské soudy</a:t>
            </a:r>
          </a:p>
          <a:p>
            <a:pPr lvl="3"/>
            <a:r>
              <a:rPr lang="cs-CZ" dirty="0" smtClean="0"/>
              <a:t>„Spravedlnost“</a:t>
            </a:r>
          </a:p>
          <a:p>
            <a:pPr lvl="3"/>
            <a:r>
              <a:rPr lang="cs-CZ" dirty="0" smtClean="0"/>
              <a:t>„</a:t>
            </a:r>
            <a:r>
              <a:rPr lang="cs-CZ" i="1" dirty="0" err="1" smtClean="0"/>
              <a:t>Ecquity</a:t>
            </a:r>
            <a:r>
              <a:rPr lang="cs-CZ" i="1" dirty="0" smtClean="0"/>
              <a:t> </a:t>
            </a:r>
            <a:r>
              <a:rPr lang="cs-CZ" i="1" dirty="0" err="1" smtClean="0"/>
              <a:t>follows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law</a:t>
            </a:r>
            <a:r>
              <a:rPr lang="cs-CZ" i="1" dirty="0" smtClean="0"/>
              <a:t>.</a:t>
            </a:r>
            <a:r>
              <a:rPr lang="cs-CZ" dirty="0" smtClean="0"/>
              <a:t>“</a:t>
            </a:r>
          </a:p>
          <a:p>
            <a:pPr lvl="2"/>
            <a:r>
              <a:rPr lang="cs-CZ" dirty="0" smtClean="0"/>
              <a:t>Sjednoceno v letech 1873-1875</a:t>
            </a:r>
          </a:p>
          <a:p>
            <a:pPr lvl="1"/>
            <a:r>
              <a:rPr lang="cs-CZ" dirty="0" smtClean="0"/>
              <a:t>Zákonné právo (</a:t>
            </a:r>
            <a:r>
              <a:rPr lang="cs-CZ" dirty="0" err="1" smtClean="0"/>
              <a:t>legislation</a:t>
            </a:r>
            <a:r>
              <a:rPr lang="cs-CZ" dirty="0" smtClean="0"/>
              <a:t>; Statute </a:t>
            </a:r>
            <a:r>
              <a:rPr lang="cs-CZ" dirty="0" err="1" smtClean="0"/>
              <a:t>law</a:t>
            </a:r>
            <a:r>
              <a:rPr lang="cs-CZ" dirty="0" smtClean="0"/>
              <a:t>; </a:t>
            </a:r>
            <a:r>
              <a:rPr lang="cs-CZ" dirty="0" err="1" smtClean="0"/>
              <a:t>enacted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Obyčejové právo (</a:t>
            </a:r>
            <a:r>
              <a:rPr lang="cs-CZ" dirty="0" err="1" smtClean="0"/>
              <a:t>custom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Doktrína (právní literatura)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694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Soudcovské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5874"/>
            <a:ext cx="10515600" cy="500513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Precedent</a:t>
            </a:r>
          </a:p>
          <a:p>
            <a:pPr marL="457200" lvl="1" indent="0">
              <a:buNone/>
            </a:pPr>
            <a:r>
              <a:rPr lang="cs-CZ" dirty="0" smtClean="0"/>
              <a:t>= právní názor vyslovený v rozsudku je právně závazný pro obdobné případy v budoucnu</a:t>
            </a:r>
          </a:p>
          <a:p>
            <a:pPr lvl="1"/>
            <a:r>
              <a:rPr lang="cs-CZ" dirty="0" smtClean="0"/>
              <a:t>Pravomoc precedentu jen vrcholné soudy soustavy</a:t>
            </a:r>
          </a:p>
          <a:p>
            <a:pPr lvl="2"/>
            <a:r>
              <a:rPr lang="cs-CZ" dirty="0" smtClean="0"/>
              <a:t>Zavazuje soud, který ho vydal a soudy nižší</a:t>
            </a:r>
          </a:p>
          <a:p>
            <a:r>
              <a:rPr lang="cs-CZ" dirty="0" smtClean="0"/>
              <a:t>Dvě části odůvodnění rozhodnutí</a:t>
            </a:r>
          </a:p>
          <a:p>
            <a:pPr lvl="1"/>
            <a:r>
              <a:rPr lang="cs-CZ" i="1" dirty="0" smtClean="0"/>
              <a:t>Ratio </a:t>
            </a:r>
            <a:r>
              <a:rPr lang="cs-CZ" i="1" dirty="0" err="1" smtClean="0"/>
              <a:t>decidendi</a:t>
            </a:r>
            <a:endParaRPr lang="cs-CZ" i="1" dirty="0" smtClean="0"/>
          </a:p>
          <a:p>
            <a:pPr lvl="2"/>
            <a:r>
              <a:rPr lang="cs-CZ" dirty="0" smtClean="0"/>
              <a:t>Právní zdůvodnění rozhodnutí</a:t>
            </a:r>
          </a:p>
          <a:p>
            <a:pPr lvl="2"/>
            <a:r>
              <a:rPr lang="cs-CZ" dirty="0" smtClean="0"/>
              <a:t>Precedenční závaznost</a:t>
            </a:r>
          </a:p>
          <a:p>
            <a:pPr lvl="1"/>
            <a:r>
              <a:rPr lang="cs-CZ" dirty="0" err="1" smtClean="0"/>
              <a:t>Obiter</a:t>
            </a:r>
            <a:r>
              <a:rPr lang="cs-CZ" dirty="0" smtClean="0"/>
              <a:t> </a:t>
            </a:r>
            <a:r>
              <a:rPr lang="cs-CZ" dirty="0" err="1" smtClean="0"/>
              <a:t>dictum</a:t>
            </a:r>
            <a:endParaRPr lang="cs-CZ" dirty="0" smtClean="0"/>
          </a:p>
          <a:p>
            <a:pPr lvl="2"/>
            <a:r>
              <a:rPr lang="cs-CZ" dirty="0" smtClean="0"/>
              <a:t>Úvahy soudu, informativní </a:t>
            </a:r>
            <a:r>
              <a:rPr lang="cs-CZ" dirty="0" err="1" smtClean="0"/>
              <a:t>charatkter</a:t>
            </a:r>
            <a:endParaRPr lang="cs-CZ" dirty="0" smtClean="0"/>
          </a:p>
          <a:p>
            <a:r>
              <a:rPr lang="cs-CZ" dirty="0" smtClean="0"/>
              <a:t>Zásada </a:t>
            </a:r>
            <a:r>
              <a:rPr lang="cs-CZ" i="1" dirty="0" err="1" smtClean="0"/>
              <a:t>stare</a:t>
            </a:r>
            <a:r>
              <a:rPr lang="cs-CZ" i="1" dirty="0" smtClean="0"/>
              <a:t> </a:t>
            </a:r>
            <a:r>
              <a:rPr lang="cs-CZ" i="1" dirty="0" err="1" smtClean="0"/>
              <a:t>decisis</a:t>
            </a:r>
            <a:endParaRPr lang="cs-CZ" i="1" dirty="0" smtClean="0"/>
          </a:p>
          <a:p>
            <a:pPr lvl="1"/>
            <a:r>
              <a:rPr lang="cs-CZ" dirty="0" smtClean="0"/>
              <a:t>Striktní nezbytnost ustálené rozhodovací praxe</a:t>
            </a:r>
          </a:p>
          <a:p>
            <a:pPr lvl="2"/>
            <a:r>
              <a:rPr lang="cs-CZ" dirty="0" smtClean="0"/>
              <a:t>Důležitý prvek: </a:t>
            </a:r>
            <a:r>
              <a:rPr lang="cs-CZ" i="1" dirty="0" err="1" smtClean="0"/>
              <a:t>Distinguishing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072167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Precedenční právo v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7958"/>
            <a:ext cx="10515600" cy="506930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Hovoří se o „</a:t>
            </a:r>
            <a:r>
              <a:rPr lang="cs-CZ" i="1" dirty="0" err="1" smtClean="0"/>
              <a:t>common</a:t>
            </a:r>
            <a:r>
              <a:rPr lang="cs-CZ" i="1" dirty="0" smtClean="0"/>
              <a:t> </a:t>
            </a:r>
            <a:r>
              <a:rPr lang="cs-CZ" i="1" dirty="0" err="1" smtClean="0"/>
              <a:t>law</a:t>
            </a:r>
            <a:r>
              <a:rPr lang="cs-CZ" dirty="0" smtClean="0"/>
              <a:t>“ – soudcovská tvorba práva</a:t>
            </a:r>
          </a:p>
          <a:p>
            <a:pPr lvl="1"/>
            <a:r>
              <a:rPr lang="cs-CZ" dirty="0" err="1" smtClean="0"/>
              <a:t>Ecquity</a:t>
            </a:r>
            <a:r>
              <a:rPr lang="cs-CZ" dirty="0" smtClean="0"/>
              <a:t> se v kontextu rozhodování nerozlišuje</a:t>
            </a:r>
          </a:p>
          <a:p>
            <a:r>
              <a:rPr lang="cs-CZ" dirty="0" smtClean="0"/>
              <a:t>Právo na dvou úrovních</a:t>
            </a:r>
          </a:p>
          <a:p>
            <a:pPr lvl="1"/>
            <a:r>
              <a:rPr lang="cs-CZ" dirty="0" smtClean="0"/>
              <a:t>Federální</a:t>
            </a:r>
          </a:p>
          <a:p>
            <a:pPr lvl="2"/>
            <a:r>
              <a:rPr lang="cs-CZ" dirty="0" smtClean="0"/>
              <a:t>X. dodatek Ústavy: Pravomoci nesvěřené Ústavou Spojeným státům a jejichž výkon se státům nezakazuje jsou vyhrazený každému státu</a:t>
            </a:r>
          </a:p>
          <a:p>
            <a:pPr lvl="1"/>
            <a:r>
              <a:rPr lang="cs-CZ" dirty="0" smtClean="0"/>
              <a:t>Jednotlivé státy</a:t>
            </a:r>
          </a:p>
          <a:p>
            <a:r>
              <a:rPr lang="cs-CZ" dirty="0"/>
              <a:t>Závazné precedenty Nejvyšší soud USA (</a:t>
            </a:r>
            <a:r>
              <a:rPr lang="cs-CZ" dirty="0" err="1"/>
              <a:t>Supreme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Příklad: Alice </a:t>
            </a:r>
            <a:r>
              <a:rPr lang="cs-CZ" dirty="0" err="1" smtClean="0"/>
              <a:t>Corp</a:t>
            </a:r>
            <a:r>
              <a:rPr lang="cs-CZ" dirty="0" smtClean="0"/>
              <a:t>. v. CLS Bank </a:t>
            </a:r>
            <a:r>
              <a:rPr lang="cs-CZ" dirty="0" err="1" smtClean="0"/>
              <a:t>Int</a:t>
            </a:r>
            <a:r>
              <a:rPr lang="cs-CZ" dirty="0" smtClean="0"/>
              <a:t>. (patenty software)</a:t>
            </a:r>
          </a:p>
          <a:p>
            <a:pPr lvl="2"/>
            <a:r>
              <a:rPr lang="cs-CZ" dirty="0" err="1" smtClean="0"/>
              <a:t>Roe</a:t>
            </a:r>
            <a:r>
              <a:rPr lang="cs-CZ" dirty="0" smtClean="0"/>
              <a:t> v. </a:t>
            </a:r>
            <a:r>
              <a:rPr lang="cs-CZ" dirty="0" err="1" smtClean="0"/>
              <a:t>Wade</a:t>
            </a:r>
            <a:r>
              <a:rPr lang="cs-CZ" dirty="0" smtClean="0"/>
              <a:t> (1973)</a:t>
            </a:r>
          </a:p>
          <a:p>
            <a:pPr lvl="1"/>
            <a:r>
              <a:rPr lang="cs-CZ" dirty="0" smtClean="0"/>
              <a:t>Závazné Nejvyšších soudů jednotlivých států – pro ten stát</a:t>
            </a:r>
          </a:p>
          <a:p>
            <a:pPr lvl="2"/>
            <a:r>
              <a:rPr lang="cs-CZ" dirty="0" smtClean="0"/>
              <a:t>Sjednocování připodobňováním</a:t>
            </a:r>
          </a:p>
          <a:p>
            <a:r>
              <a:rPr lang="cs-CZ" dirty="0" err="1" smtClean="0"/>
              <a:t>Stare</a:t>
            </a:r>
            <a:r>
              <a:rPr lang="cs-CZ" dirty="0" smtClean="0"/>
              <a:t> </a:t>
            </a:r>
            <a:r>
              <a:rPr lang="cs-CZ" dirty="0" err="1" smtClean="0"/>
              <a:t>decisis</a:t>
            </a:r>
            <a:r>
              <a:rPr lang="cs-CZ" dirty="0" smtClean="0"/>
              <a:t> neplatí tak přísně jako v Anglii</a:t>
            </a:r>
          </a:p>
          <a:p>
            <a:pPr lvl="1"/>
            <a:r>
              <a:rPr lang="cs-CZ" dirty="0" smtClean="0"/>
              <a:t>Nejvyšší soudy nejsou právně vázány předchozími rozhodnutími</a:t>
            </a:r>
          </a:p>
          <a:p>
            <a:pPr lvl="2"/>
            <a:r>
              <a:rPr lang="cs-CZ" dirty="0" smtClean="0"/>
              <a:t>Stále je ale požadavek na stabilitu a právní jistotu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975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Islámské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2126"/>
            <a:ext cx="10515600" cy="460483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Sepjetí s náboženskými pravidly</a:t>
            </a:r>
          </a:p>
          <a:p>
            <a:pPr lvl="1"/>
            <a:r>
              <a:rPr lang="cs-CZ" dirty="0" smtClean="0"/>
              <a:t>Obtížně se adaptuje na moderní svět</a:t>
            </a:r>
          </a:p>
          <a:p>
            <a:r>
              <a:rPr lang="cs-CZ" dirty="0" smtClean="0"/>
              <a:t>Zpravidla kombinované s kontinentálním právem nebo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endParaRPr lang="cs-CZ" dirty="0"/>
          </a:p>
          <a:p>
            <a:r>
              <a:rPr lang="cs-CZ" dirty="0" smtClean="0"/>
              <a:t>Rozdílné koncepty práva</a:t>
            </a:r>
          </a:p>
          <a:p>
            <a:pPr lvl="1"/>
            <a:r>
              <a:rPr lang="cs-CZ" dirty="0" smtClean="0"/>
              <a:t>Stát není oddělen od náboženství, ale tvoří součást systému</a:t>
            </a:r>
          </a:p>
          <a:p>
            <a:pPr lvl="1"/>
            <a:r>
              <a:rPr lang="cs-CZ" dirty="0" smtClean="0"/>
              <a:t>Jediným zákonodárcem je Bůh</a:t>
            </a:r>
          </a:p>
          <a:p>
            <a:pPr lvl="2"/>
            <a:r>
              <a:rPr lang="cs-CZ" dirty="0" smtClean="0"/>
              <a:t>Boží právo </a:t>
            </a:r>
            <a:r>
              <a:rPr lang="cs-CZ" i="1" dirty="0" smtClean="0"/>
              <a:t>šaría</a:t>
            </a:r>
          </a:p>
          <a:p>
            <a:pPr lvl="2"/>
            <a:r>
              <a:rPr lang="cs-CZ" dirty="0" smtClean="0"/>
              <a:t>Lidské právo </a:t>
            </a:r>
            <a:r>
              <a:rPr lang="cs-CZ" i="1" dirty="0" err="1" smtClean="0"/>
              <a:t>fikh</a:t>
            </a:r>
            <a:endParaRPr lang="cs-CZ" i="1" dirty="0" smtClean="0"/>
          </a:p>
          <a:p>
            <a:pPr lvl="3"/>
            <a:r>
              <a:rPr lang="cs-CZ" dirty="0" smtClean="0"/>
              <a:t>Nalézání práva, vykládání práva božího</a:t>
            </a:r>
          </a:p>
          <a:p>
            <a:r>
              <a:rPr lang="cs-CZ" dirty="0" smtClean="0"/>
              <a:t>Prameny práva</a:t>
            </a:r>
          </a:p>
          <a:p>
            <a:pPr lvl="1"/>
            <a:r>
              <a:rPr lang="cs-CZ" dirty="0" smtClean="0"/>
              <a:t>Korán (málo pravidel)</a:t>
            </a:r>
          </a:p>
          <a:p>
            <a:pPr lvl="1"/>
            <a:r>
              <a:rPr lang="cs-CZ" dirty="0" smtClean="0"/>
              <a:t>Sunna (tradice o skutcích a výrocích Proroka)</a:t>
            </a:r>
          </a:p>
          <a:p>
            <a:pPr lvl="1"/>
            <a:r>
              <a:rPr lang="cs-CZ" dirty="0" err="1" smtClean="0"/>
              <a:t>Idžmá</a:t>
            </a:r>
            <a:r>
              <a:rPr lang="cs-CZ" dirty="0" smtClean="0"/>
              <a:t> (domnělý konsens islámského společenství o určitých pravidlech)</a:t>
            </a:r>
          </a:p>
          <a:p>
            <a:pPr lvl="1"/>
            <a:r>
              <a:rPr lang="cs-CZ" dirty="0" err="1" smtClean="0"/>
              <a:t>Kijás</a:t>
            </a:r>
            <a:r>
              <a:rPr lang="cs-CZ" dirty="0" smtClean="0"/>
              <a:t> (analogie)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039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81"/>
            <a:ext cx="12192000" cy="63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53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 smtClean="0"/>
              <a:t>Otázky?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71452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Děkuji za pozornost.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en-GB" dirty="0" smtClean="0"/>
              <a:t>@</a:t>
            </a:r>
            <a:r>
              <a:rPr lang="cs-CZ" dirty="0" err="1" smtClean="0"/>
              <a:t>jkb_misek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89179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6F124-9549-4B56-A8E0-B65C5373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Literatura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5ED45-4848-410D-BDD9-14B2EBA0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08"/>
            <a:ext cx="10515600" cy="4583055"/>
          </a:xfrm>
        </p:spPr>
        <p:txBody>
          <a:bodyPr>
            <a:normAutofit/>
          </a:bodyPr>
          <a:lstStyle/>
          <a:p>
            <a:r>
              <a:rPr lang="en-GB" sz="1600" dirty="0"/>
              <a:t>ADRIAANS, Pieter. Information. In: ZALTA, Edward N. (ed.). </a:t>
            </a:r>
            <a:r>
              <a:rPr lang="en-GB" sz="1600" i="1" dirty="0"/>
              <a:t>The Stanford </a:t>
            </a:r>
            <a:r>
              <a:rPr lang="en-GB" sz="1600" i="1" dirty="0" err="1"/>
              <a:t>Encyclopedia</a:t>
            </a:r>
            <a:r>
              <a:rPr lang="en-GB" sz="1600" i="1" dirty="0"/>
              <a:t> of Philosophy </a:t>
            </a:r>
            <a:r>
              <a:rPr lang="en-GB" sz="1600" dirty="0"/>
              <a:t>[online]. Stanford: Metaphysics Research Lab, Stanford University, 2013</a:t>
            </a:r>
            <a:r>
              <a:rPr lang="cs-CZ" sz="1600" dirty="0"/>
              <a:t>. Online: </a:t>
            </a:r>
            <a:r>
              <a:rPr lang="cs-CZ" sz="1600" dirty="0">
                <a:hlinkClick r:id="rId2"/>
              </a:rPr>
              <a:t>https://plato.stanford.edu/entries/information/</a:t>
            </a:r>
            <a:endParaRPr lang="cs-CZ" sz="1600" dirty="0"/>
          </a:p>
          <a:p>
            <a:r>
              <a:rPr lang="cs-CZ" sz="1600" dirty="0"/>
              <a:t>B</a:t>
            </a:r>
            <a:r>
              <a:rPr lang="en-US" sz="1600" dirty="0"/>
              <a:t>UCKLAND, Michael Keeble. Information as a Thing. </a:t>
            </a:r>
            <a:r>
              <a:rPr lang="en-US" sz="1600" i="1" dirty="0"/>
              <a:t>Journal of the American Society for Information Science and Technology</a:t>
            </a:r>
            <a:r>
              <a:rPr lang="en-US" sz="1600" dirty="0"/>
              <a:t>. 1991, </a:t>
            </a:r>
            <a:r>
              <a:rPr lang="en-US" sz="1600" dirty="0" err="1"/>
              <a:t>roč</a:t>
            </a:r>
            <a:r>
              <a:rPr lang="en-US" sz="1600" dirty="0"/>
              <a:t>. 42, č. 5</a:t>
            </a:r>
            <a:endParaRPr lang="cs-CZ" sz="1600" dirty="0">
              <a:effectLst/>
            </a:endParaRPr>
          </a:p>
          <a:p>
            <a:r>
              <a:rPr lang="cs-CZ" sz="1600" dirty="0" smtClean="0"/>
              <a:t>HARVÁNEK, Jaromír a kol. </a:t>
            </a:r>
            <a:r>
              <a:rPr lang="cs-CZ" sz="1600" i="1" dirty="0" smtClean="0"/>
              <a:t>Teorie práva</a:t>
            </a:r>
            <a:r>
              <a:rPr lang="cs-CZ" sz="1600" dirty="0" smtClean="0"/>
              <a:t>. </a:t>
            </a:r>
            <a:r>
              <a:rPr lang="cs-CZ" sz="1600" dirty="0"/>
              <a:t>Plzeň: Aleš Čeněk s.r.o., 2008, 501 s. ISBN 978-80-7380-5</a:t>
            </a:r>
            <a:r>
              <a:rPr lang="cs-CZ" sz="1600" dirty="0" smtClean="0"/>
              <a:t>. (</a:t>
            </a:r>
            <a:r>
              <a:rPr lang="cs-CZ" sz="1600" dirty="0"/>
              <a:t>1. Kapitola – Pojem a povaha práva (s. 19-33</a:t>
            </a:r>
            <a:r>
              <a:rPr lang="cs-CZ" sz="1600" dirty="0" smtClean="0"/>
              <a:t>)).</a:t>
            </a:r>
          </a:p>
          <a:p>
            <a:r>
              <a:rPr lang="cs-CZ" sz="1600" dirty="0" smtClean="0">
                <a:effectLst/>
              </a:rPr>
              <a:t>GERLOCH, Aleš. </a:t>
            </a:r>
            <a:r>
              <a:rPr lang="cs-CZ" sz="1600" i="1" dirty="0" smtClean="0">
                <a:effectLst/>
              </a:rPr>
              <a:t>Teorie práva</a:t>
            </a:r>
            <a:r>
              <a:rPr lang="cs-CZ" sz="1600" dirty="0" smtClean="0">
                <a:effectLst/>
              </a:rPr>
              <a:t>. 7. vyd. </a:t>
            </a:r>
            <a:r>
              <a:rPr lang="cs-CZ" sz="1600" dirty="0"/>
              <a:t>Plzeň: Aleš Čeněk s.r.o., 2017, 336 s. ISBN </a:t>
            </a:r>
            <a:r>
              <a:rPr lang="cs-CZ" sz="1600" dirty="0" smtClean="0"/>
              <a:t>978-80-7380-652-1. (Kapitola I. – Fenomén práva).</a:t>
            </a:r>
          </a:p>
          <a:p>
            <a:r>
              <a:rPr lang="cs-CZ" sz="1600" dirty="0"/>
              <a:t>KNAPP, Viktor. </a:t>
            </a:r>
            <a:r>
              <a:rPr lang="cs-CZ" sz="1600" i="1" dirty="0"/>
              <a:t>Teorie práva</a:t>
            </a:r>
            <a:r>
              <a:rPr lang="cs-CZ" sz="1600" dirty="0"/>
              <a:t>. 1. vyd. Praha: C.H. Beck, 1995, 247 s. Právnické učebnice. ISBN 978-80-7179-028-1. (str.13-32, s. 39-64 , 91-105, 219-225)</a:t>
            </a:r>
            <a:endParaRPr lang="cs-CZ" sz="1600" i="1" dirty="0" smtClean="0">
              <a:effectLst/>
            </a:endParaRPr>
          </a:p>
          <a:p>
            <a:r>
              <a:rPr lang="cs-CZ" sz="1600" dirty="0" smtClean="0">
                <a:effectLst/>
              </a:rPr>
              <a:t>POLČÁK</a:t>
            </a:r>
            <a:r>
              <a:rPr lang="cs-CZ" sz="1600" dirty="0">
                <a:effectLst/>
              </a:rPr>
              <a:t>, Radim. </a:t>
            </a:r>
            <a:r>
              <a:rPr lang="cs-CZ" sz="1600" i="1" dirty="0">
                <a:effectLst/>
              </a:rPr>
              <a:t>Internet a proměny práva</a:t>
            </a:r>
            <a:r>
              <a:rPr lang="cs-CZ" sz="1600" dirty="0">
                <a:effectLst/>
              </a:rPr>
              <a:t>. Téma. Praha: Auditorium, 2012, 388 s. ISBN 978-80-87284-22-3. (kap. 2, s. 18-41)</a:t>
            </a:r>
          </a:p>
          <a:p>
            <a:endParaRPr lang="cs-CZ" sz="1600" dirty="0">
              <a:effectLst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1481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Dva základní významy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Právo v objektivním smyslu = Objektivní právo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Law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Souhrn právních norem, které jsou obecně závazné a vynucované státem</a:t>
            </a:r>
          </a:p>
          <a:p>
            <a:pPr lvl="1"/>
            <a:r>
              <a:rPr lang="cs-CZ" dirty="0" smtClean="0"/>
              <a:t>Heteronomní v. Autonomní</a:t>
            </a:r>
          </a:p>
          <a:p>
            <a:pPr lvl="2"/>
            <a:r>
              <a:rPr lang="cs-CZ" dirty="0" smtClean="0"/>
              <a:t>Heteronomní – normotvůrce je odlišný od adresáta normy</a:t>
            </a:r>
          </a:p>
          <a:p>
            <a:pPr lvl="2"/>
            <a:r>
              <a:rPr lang="cs-CZ" dirty="0" smtClean="0"/>
              <a:t>Autonomní – práva a povinnosti si stanoví účastníci právního vztahu sami</a:t>
            </a:r>
          </a:p>
          <a:p>
            <a:pPr lvl="3"/>
            <a:r>
              <a:rPr lang="cs-CZ" dirty="0" smtClean="0"/>
              <a:t>Obvykle konkretizuje heteronomní normu (musí s ním být v souladu)</a:t>
            </a:r>
          </a:p>
          <a:p>
            <a:pPr lvl="3"/>
            <a:r>
              <a:rPr lang="cs-CZ" dirty="0" smtClean="0"/>
              <a:t>Smluvní právo, Interní normativní akty (stanovy…)</a:t>
            </a:r>
          </a:p>
          <a:p>
            <a:r>
              <a:rPr lang="cs-CZ" dirty="0" smtClean="0"/>
              <a:t>Právo v subjektivním smyslu = Subjektivní právo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Right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Oprávnění</a:t>
            </a:r>
          </a:p>
          <a:p>
            <a:pPr lvl="1"/>
            <a:r>
              <a:rPr lang="cs-CZ" dirty="0" smtClean="0"/>
              <a:t>Možné chování oprávněného subjektu, je zaručeno právem objektivním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89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Pojem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95438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„Právo“ nese mnoho významů, je možné sledovat jeho různé stránky</a:t>
            </a:r>
          </a:p>
          <a:p>
            <a:pPr lvl="1"/>
            <a:r>
              <a:rPr lang="cs-CZ" b="1" dirty="0" smtClean="0"/>
              <a:t>Normativní stránka</a:t>
            </a:r>
            <a:r>
              <a:rPr lang="cs-CZ" dirty="0" smtClean="0"/>
              <a:t> – právo jako systém právních norem</a:t>
            </a:r>
          </a:p>
          <a:p>
            <a:pPr lvl="1"/>
            <a:r>
              <a:rPr lang="cs-CZ" b="1" dirty="0" smtClean="0"/>
              <a:t>Sociální stránka</a:t>
            </a:r>
            <a:r>
              <a:rPr lang="cs-CZ" dirty="0" smtClean="0"/>
              <a:t> – právo jako soubor reálných právních vztahů a fungujících institucí</a:t>
            </a:r>
          </a:p>
          <a:p>
            <a:pPr lvl="1"/>
            <a:r>
              <a:rPr lang="cs-CZ" b="1" dirty="0" smtClean="0"/>
              <a:t>Hodnotová stránka</a:t>
            </a:r>
            <a:r>
              <a:rPr lang="cs-CZ" dirty="0" smtClean="0"/>
              <a:t> – právo jako soubor hodnot</a:t>
            </a:r>
          </a:p>
          <a:p>
            <a:pPr lvl="1"/>
            <a:r>
              <a:rPr lang="cs-CZ" b="1" dirty="0" smtClean="0"/>
              <a:t>Psychická stránka</a:t>
            </a:r>
            <a:r>
              <a:rPr lang="cs-CZ" dirty="0" smtClean="0"/>
              <a:t> – právo jako soubor představ, mínění, prožitků a pocitů právních subjektů</a:t>
            </a:r>
          </a:p>
          <a:p>
            <a:pPr lvl="1"/>
            <a:r>
              <a:rPr lang="cs-CZ" b="1" dirty="0" smtClean="0"/>
              <a:t>Informační stránka </a:t>
            </a:r>
            <a:r>
              <a:rPr lang="cs-CZ" dirty="0" smtClean="0"/>
              <a:t>– právo jako soubor informací</a:t>
            </a:r>
          </a:p>
          <a:p>
            <a:pPr lvl="1"/>
            <a:r>
              <a:rPr lang="cs-CZ" b="1" dirty="0" smtClean="0"/>
              <a:t>Politická stránka </a:t>
            </a:r>
            <a:r>
              <a:rPr lang="cs-CZ" dirty="0" smtClean="0"/>
              <a:t>– právo jako mocenský nástroj v oblasti vnitrostátní i mezinárodní politiky</a:t>
            </a:r>
          </a:p>
          <a:p>
            <a:pPr lvl="1"/>
            <a:r>
              <a:rPr lang="cs-CZ" b="1" dirty="0" smtClean="0"/>
              <a:t>Jazyková stránka </a:t>
            </a:r>
            <a:r>
              <a:rPr lang="cs-CZ" dirty="0" smtClean="0"/>
              <a:t>– právo jako specifický jazykový soubor</a:t>
            </a:r>
          </a:p>
          <a:p>
            <a:pPr lvl="1"/>
            <a:r>
              <a:rPr lang="cs-CZ" b="1" dirty="0" smtClean="0"/>
              <a:t>Ekonomická stránka </a:t>
            </a:r>
            <a:r>
              <a:rPr lang="cs-CZ" dirty="0" smtClean="0"/>
              <a:t>– právo jako nástroj usměrňování ekonomických procesů</a:t>
            </a:r>
          </a:p>
          <a:p>
            <a:pPr lvl="1"/>
            <a:r>
              <a:rPr lang="cs-CZ" b="1" dirty="0" smtClean="0"/>
              <a:t>Morální stránka </a:t>
            </a:r>
            <a:r>
              <a:rPr lang="cs-CZ" dirty="0" smtClean="0"/>
              <a:t>– právo jako výraz morálních hodnot</a:t>
            </a:r>
          </a:p>
          <a:p>
            <a:pPr lvl="1"/>
            <a:r>
              <a:rPr lang="cs-CZ" b="1" dirty="0" smtClean="0"/>
              <a:t>Kulturní stránka</a:t>
            </a:r>
            <a:r>
              <a:rPr lang="cs-CZ" dirty="0" smtClean="0"/>
              <a:t> – právo jako součást kultury státu</a:t>
            </a:r>
          </a:p>
        </p:txBody>
      </p:sp>
    </p:spTree>
    <p:extLst>
      <p:ext uri="{BB962C8B-B14F-4D97-AF65-F5344CB8AC3E}">
        <p14:creationId xmlns:p14="http://schemas.microsoft.com/office/powerpoint/2010/main" val="338080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Původ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Ciceron: „</a:t>
            </a:r>
            <a:r>
              <a:rPr lang="cs-CZ" sz="3200" i="1" dirty="0" err="1" smtClean="0"/>
              <a:t>Ubi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societas</a:t>
            </a:r>
            <a:r>
              <a:rPr lang="cs-CZ" sz="3200" i="1" dirty="0" smtClean="0"/>
              <a:t>, </a:t>
            </a:r>
            <a:r>
              <a:rPr lang="cs-CZ" sz="3200" i="1" dirty="0" err="1" smtClean="0"/>
              <a:t>ibi</a:t>
            </a:r>
            <a:r>
              <a:rPr lang="cs-CZ" sz="3200" i="1" dirty="0" smtClean="0"/>
              <a:t> ius</a:t>
            </a:r>
            <a:r>
              <a:rPr lang="cs-CZ" sz="3200" dirty="0" smtClean="0"/>
              <a:t>.“ (kde je společnost, tam je právo)</a:t>
            </a:r>
          </a:p>
          <a:p>
            <a:r>
              <a:rPr lang="cs-CZ" sz="3200" dirty="0" smtClean="0"/>
              <a:t>Dvě koncepce původu práva</a:t>
            </a:r>
          </a:p>
          <a:p>
            <a:pPr lvl="1"/>
            <a:r>
              <a:rPr lang="cs-CZ" sz="2800" dirty="0" smtClean="0"/>
              <a:t>Přirozenoprávní</a:t>
            </a:r>
          </a:p>
          <a:p>
            <a:pPr lvl="2"/>
            <a:r>
              <a:rPr lang="cs-CZ" sz="2400" dirty="0" smtClean="0"/>
              <a:t>„Právo je přirozeným způsobem uspořádání společnosti“</a:t>
            </a:r>
          </a:p>
          <a:p>
            <a:pPr lvl="1"/>
            <a:r>
              <a:rPr lang="cs-CZ" sz="2800" dirty="0" smtClean="0"/>
              <a:t>Sociologická</a:t>
            </a:r>
          </a:p>
          <a:p>
            <a:pPr lvl="2"/>
            <a:r>
              <a:rPr lang="cs-CZ" sz="2400" dirty="0" smtClean="0"/>
              <a:t>„Právo je regulativní systém, který si lidé sami vytváří a vyvinul se z potřeby pravidel lidského chování.“</a:t>
            </a:r>
          </a:p>
        </p:txBody>
      </p:sp>
    </p:spTree>
    <p:extLst>
      <p:ext uri="{BB962C8B-B14F-4D97-AF65-F5344CB8AC3E}">
        <p14:creationId xmlns:p14="http://schemas.microsoft.com/office/powerpoint/2010/main" val="280535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Právo a jiné normativní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Právo – systém pravidel normativně regulující chování lidí s cílem uspořádat společenské vztahy</a:t>
            </a:r>
          </a:p>
          <a:p>
            <a:r>
              <a:rPr lang="cs-CZ" dirty="0" smtClean="0"/>
              <a:t>Pojmové znaky práva</a:t>
            </a:r>
          </a:p>
          <a:p>
            <a:pPr lvl="1"/>
            <a:r>
              <a:rPr lang="cs-CZ" dirty="0" smtClean="0"/>
              <a:t>Obecná závaznost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vláštní státem stanovená nebo uznaná forma</a:t>
            </a:r>
          </a:p>
          <a:p>
            <a:pPr lvl="1"/>
            <a:r>
              <a:rPr lang="cs-CZ" dirty="0" smtClean="0"/>
              <a:t>Vynutitelnost státní mocí</a:t>
            </a:r>
          </a:p>
          <a:p>
            <a:pPr marL="457200" lvl="1" indent="0" algn="just">
              <a:buNone/>
            </a:pPr>
            <a:r>
              <a:rPr lang="cs-CZ" dirty="0" smtClean="0"/>
              <a:t>= </a:t>
            </a:r>
            <a:r>
              <a:rPr lang="cs-CZ" i="1" dirty="0" smtClean="0"/>
              <a:t>právo představuje systém právních norem jako obecně závazných pravidel chování, stanovených nebo uznaných státem ve stanovené formě a vynutitelných státní mocí</a:t>
            </a:r>
          </a:p>
          <a:p>
            <a:r>
              <a:rPr lang="cs-CZ" dirty="0" smtClean="0"/>
              <a:t>Jiné normativní systémy</a:t>
            </a:r>
          </a:p>
        </p:txBody>
      </p:sp>
    </p:spTree>
    <p:extLst>
      <p:ext uri="{BB962C8B-B14F-4D97-AF65-F5344CB8AC3E}">
        <p14:creationId xmlns:p14="http://schemas.microsoft.com/office/powerpoint/2010/main" val="81188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Právo a jiné normativní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Právo – systém pravidel normativně regulující chování lidí s cílem uspořádat společenské vztahy</a:t>
            </a:r>
          </a:p>
          <a:p>
            <a:r>
              <a:rPr lang="cs-CZ" dirty="0" smtClean="0"/>
              <a:t>Jiné normativní systémy</a:t>
            </a:r>
          </a:p>
          <a:p>
            <a:pPr lvl="1"/>
            <a:r>
              <a:rPr lang="cs-CZ" dirty="0" smtClean="0"/>
              <a:t>Morálka</a:t>
            </a:r>
          </a:p>
          <a:p>
            <a:pPr lvl="1"/>
            <a:r>
              <a:rPr lang="cs-CZ" dirty="0" smtClean="0"/>
              <a:t>Náboženství</a:t>
            </a:r>
          </a:p>
          <a:p>
            <a:pPr lvl="1"/>
            <a:r>
              <a:rPr lang="cs-CZ" dirty="0" smtClean="0"/>
              <a:t>Sport a hry</a:t>
            </a:r>
          </a:p>
          <a:p>
            <a:pPr lvl="1"/>
            <a:r>
              <a:rPr lang="cs-CZ" dirty="0" smtClean="0"/>
              <a:t>Tradice</a:t>
            </a:r>
          </a:p>
          <a:p>
            <a:pPr lvl="1"/>
            <a:r>
              <a:rPr lang="cs-CZ" dirty="0" smtClean="0"/>
              <a:t>Etiketa</a:t>
            </a:r>
          </a:p>
          <a:p>
            <a:pPr lvl="1"/>
            <a:r>
              <a:rPr lang="cs-CZ" dirty="0" smtClean="0"/>
              <a:t>Pravopis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58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Právo a morálka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2793"/>
            <a:ext cx="10515600" cy="461417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Dva samostatné normativní systémy</a:t>
            </a:r>
          </a:p>
          <a:p>
            <a:r>
              <a:rPr lang="cs-CZ" dirty="0" smtClean="0"/>
              <a:t>Morální normy nejsou vynucované státem</a:t>
            </a:r>
          </a:p>
          <a:p>
            <a:pPr lvl="1"/>
            <a:r>
              <a:rPr lang="cs-CZ" dirty="0" smtClean="0"/>
              <a:t>Jiné formy sankcí</a:t>
            </a:r>
          </a:p>
          <a:p>
            <a:r>
              <a:rPr lang="cs-CZ" dirty="0" smtClean="0"/>
              <a:t>Nejčastěji se právní a morální normy v hodnocení shodují</a:t>
            </a:r>
          </a:p>
          <a:p>
            <a:pPr lvl="1"/>
            <a:r>
              <a:rPr lang="cs-CZ" dirty="0" smtClean="0"/>
              <a:t>Př.: Je zakázáno krást, ubližovat jiným, nebo povinnost poskytnout pomoc jinému v nouzi</a:t>
            </a:r>
          </a:p>
          <a:p>
            <a:pPr lvl="1"/>
            <a:r>
              <a:rPr lang="cs-CZ" dirty="0" smtClean="0"/>
              <a:t>Morálka supluje nízkou znalost práva</a:t>
            </a:r>
          </a:p>
          <a:p>
            <a:r>
              <a:rPr lang="cs-CZ" dirty="0" smtClean="0"/>
              <a:t>V některých případech se právní a morální normy rozcházejí</a:t>
            </a:r>
          </a:p>
          <a:p>
            <a:pPr lvl="1"/>
            <a:r>
              <a:rPr lang="cs-CZ" dirty="0" smtClean="0"/>
              <a:t>Př.: rozvod, eutanázie, interrupce, nevěra…</a:t>
            </a:r>
          </a:p>
          <a:p>
            <a:r>
              <a:rPr lang="cs-CZ" dirty="0" smtClean="0"/>
              <a:t>Větší část právní úpravy je morální indiferentní</a:t>
            </a:r>
          </a:p>
          <a:p>
            <a:pPr lvl="1"/>
            <a:r>
              <a:rPr lang="cs-CZ" dirty="0" smtClean="0"/>
              <a:t>Př.: dopravní předpisy, technické normy…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284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2161</Words>
  <Application>Microsoft Office PowerPoint</Application>
  <PresentationFormat>Širokoúhlá obrazovka</PresentationFormat>
  <Paragraphs>340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Právo jako informační systém, světové právní kultury</vt:lpstr>
      <vt:lpstr>Přehled přednášky</vt:lpstr>
      <vt:lpstr>Co je právo?</vt:lpstr>
      <vt:lpstr>Dva základní významy</vt:lpstr>
      <vt:lpstr>Pojem práva</vt:lpstr>
      <vt:lpstr>Původ práva</vt:lpstr>
      <vt:lpstr>Právo a jiné normativní systémy</vt:lpstr>
      <vt:lpstr>Právo a jiné normativní systémy</vt:lpstr>
      <vt:lpstr>Právo a morálka</vt:lpstr>
      <vt:lpstr>Další charakteristiky práva</vt:lpstr>
      <vt:lpstr>Pozitivní a přirozené právo</vt:lpstr>
      <vt:lpstr>Veřejné a soukromé právo</vt:lpstr>
      <vt:lpstr>Veřejné a soukromé právo</vt:lpstr>
      <vt:lpstr>Veřejné a soukromé právo</vt:lpstr>
      <vt:lpstr>Dělení práva podle předmětu úpravy</vt:lpstr>
      <vt:lpstr>Právo hmotné a procesní</vt:lpstr>
      <vt:lpstr>Vnitrostátní a mezinárodní právo</vt:lpstr>
      <vt:lpstr>Evropské právo</vt:lpstr>
      <vt:lpstr>Prezentace aplikace PowerPoint</vt:lpstr>
      <vt:lpstr>Data a informace</vt:lpstr>
      <vt:lpstr>Data a informace</vt:lpstr>
      <vt:lpstr>Právo jako informační systém</vt:lpstr>
      <vt:lpstr>Právní informatika</vt:lpstr>
      <vt:lpstr>Právní informatika</vt:lpstr>
      <vt:lpstr>Prezentace aplikace PowerPoint</vt:lpstr>
      <vt:lpstr>Velké právní kultury – Právní geografie</vt:lpstr>
      <vt:lpstr>Kontinentální právo</vt:lpstr>
      <vt:lpstr>Kontinentální právo</vt:lpstr>
      <vt:lpstr>Angloamerický systém</vt:lpstr>
      <vt:lpstr>Anglické právo</vt:lpstr>
      <vt:lpstr>Soudcovské právo</vt:lpstr>
      <vt:lpstr>Precedenční právo v USA</vt:lpstr>
      <vt:lpstr>Islámské právo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Právo jako informační systém, světové právní kultury</dc:title>
  <dc:creator>Jakub Míšek</dc:creator>
  <cp:lastModifiedBy>Jakub Míšek</cp:lastModifiedBy>
  <cp:revision>66</cp:revision>
  <dcterms:created xsi:type="dcterms:W3CDTF">2019-09-30T04:36:23Z</dcterms:created>
  <dcterms:modified xsi:type="dcterms:W3CDTF">2019-09-30T07:56:06Z</dcterms:modified>
</cp:coreProperties>
</file>