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77" r:id="rId6"/>
    <p:sldId id="259" r:id="rId7"/>
    <p:sldId id="278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0" r:id="rId22"/>
    <p:sldId id="281" r:id="rId23"/>
    <p:sldId id="274" r:id="rId24"/>
    <p:sldId id="275" r:id="rId25"/>
    <p:sldId id="27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79" d="100"/>
          <a:sy n="79" d="100"/>
        </p:scale>
        <p:origin x="1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7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86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3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7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0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0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62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6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20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321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2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E13B-0491-4B80-804A-0ABCE7D91680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5A64-142A-4CDC-A64D-8B9BC4FE60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05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Závazky ex </a:t>
            </a:r>
            <a:r>
              <a:rPr lang="cs-CZ" dirty="0" err="1"/>
              <a:t>delicto</a:t>
            </a:r>
            <a:r>
              <a:rPr lang="cs-CZ" dirty="0"/>
              <a:t> (k </a:t>
            </a:r>
            <a:r>
              <a:rPr lang="cs-CZ"/>
              <a:t>náhradě škody)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1777752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/>
          <a:lstStyle/>
          <a:p>
            <a:r>
              <a:rPr lang="cs-CZ" b="1" dirty="0"/>
              <a:t>Obecný výklad</a:t>
            </a:r>
          </a:p>
        </p:txBody>
      </p:sp>
    </p:spTree>
    <p:extLst>
      <p:ext uri="{BB962C8B-B14F-4D97-AF65-F5344CB8AC3E}">
        <p14:creationId xmlns:p14="http://schemas.microsoft.com/office/powerpoint/2010/main" val="1950779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Náhrada majetkové a nemajetkové škody (újmy) škůdcem při porušení zákona § 2910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000" dirty="0"/>
              <a:t>Předpoklady vzniku povinnosti nahradit majetkovou a nemajetkovou újmu způsobenou škůdcem:</a:t>
            </a:r>
          </a:p>
          <a:p>
            <a:pPr marL="514350" indent="-514350">
              <a:buAutoNum type="arabicPeriod"/>
            </a:pPr>
            <a:r>
              <a:rPr lang="cs-CZ" sz="2400" dirty="0"/>
              <a:t>Protiprávní jednání (resp. Právně relevantní škodná událost)</a:t>
            </a:r>
          </a:p>
          <a:p>
            <a:pPr marL="514350" indent="-514350">
              <a:buAutoNum type="arabicPeriod"/>
            </a:pPr>
            <a:r>
              <a:rPr lang="cs-CZ" sz="2400" dirty="0"/>
              <a:t>Škoda</a:t>
            </a:r>
          </a:p>
          <a:p>
            <a:pPr marL="514350" indent="-514350">
              <a:buAutoNum type="arabicPeriod"/>
            </a:pPr>
            <a:r>
              <a:rPr lang="cs-CZ" sz="2400" dirty="0"/>
              <a:t>Kauzální nexus</a:t>
            </a:r>
          </a:p>
          <a:p>
            <a:pPr marL="514350" indent="-514350">
              <a:buAutoNum type="arabicPeriod"/>
            </a:pPr>
            <a:r>
              <a:rPr lang="cs-CZ" sz="2400" dirty="0"/>
              <a:t>Zavinění (§2895 NOZ) (není-li speciálně upravena objektivní odpovědnost)presumpce nedbalosti nevědomé – 2911+2912</a:t>
            </a:r>
          </a:p>
        </p:txBody>
      </p:sp>
    </p:spTree>
    <p:extLst>
      <p:ext uri="{BB962C8B-B14F-4D97-AF65-F5344CB8AC3E}">
        <p14:creationId xmlns:p14="http://schemas.microsoft.com/office/powerpoint/2010/main" val="356796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Ad 1) protiprávní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cs-CZ" sz="2000" dirty="0"/>
              <a:t>Jednání porušující zákon (absolutní nebo jiné právo) – mimosmluvní povinnost k náhradě škody </a:t>
            </a:r>
          </a:p>
          <a:p>
            <a:r>
              <a:rPr lang="cs-CZ" sz="2000" dirty="0"/>
              <a:t>§ 2910 :Porušení zákona dle § 2910 OZ je naprostým základem deliktní odpovědnosti. </a:t>
            </a:r>
            <a:r>
              <a:rPr lang="cs-CZ" sz="2000" i="1" dirty="0"/>
              <a:t>„Škůdce, který vlastním zaviněním poruší povinnost stanovenou zákonem a zasáhne tak do absolutního práva poškozeného, nahradí poškozenému, co tím způsobil. Povinnost k náhradě vznikne i škůdci, který zasáhne do jiného práva poškozeného zaviněným porušením zákonné povinnosti stanovené na ochranu takového práva.“</a:t>
            </a:r>
            <a:endParaRPr lang="cs-CZ" sz="2000" dirty="0"/>
          </a:p>
          <a:p>
            <a:r>
              <a:rPr lang="cs-CZ" sz="2000" dirty="0"/>
              <a:t>První věta: porušení absolutního práva – obecná povinnost do </a:t>
            </a:r>
            <a:r>
              <a:rPr lang="cs-CZ" sz="2000" dirty="0" err="1"/>
              <a:t>absolut.práva</a:t>
            </a:r>
            <a:r>
              <a:rPr lang="cs-CZ" sz="2000" dirty="0"/>
              <a:t> nezasahovat.</a:t>
            </a:r>
          </a:p>
          <a:p>
            <a:r>
              <a:rPr lang="cs-CZ" sz="2000" dirty="0"/>
              <a:t>Druhá věta dopadá na zásahy do práva jiného než absolutního, právě porušením ochranné normy, pod jejíž ochranu právě zasažené právo spadá</a:t>
            </a:r>
          </a:p>
          <a:p>
            <a:r>
              <a:rPr lang="cs-CZ" sz="2000" dirty="0"/>
              <a:t>Jednání porušující smlouvu (povinnost k náhradě bez ohledu na zavinění, ale rozsah podmíněn předvídatelností jejího vzniku)-objektivní odpovědnost</a:t>
            </a:r>
          </a:p>
          <a:p>
            <a:r>
              <a:rPr lang="cs-CZ" sz="2000" dirty="0"/>
              <a:t>Na straně subjektu pro vznik povinnosti k náhradě škody zkoumáme zda je dána jeho deliktní způsobilost </a:t>
            </a:r>
          </a:p>
          <a:p>
            <a:r>
              <a:rPr lang="cs-CZ" sz="2000" dirty="0"/>
              <a:t>§ 2904 protiprávní jednání může spočívat i v zaviněném podnětu k náhodě, zejména tím, že byl porušen příkaz nebo poškozeno zařízení, které mělo nahodilé újmě zabránit (převzato z návrhu oz z roku 1937)</a:t>
            </a:r>
          </a:p>
          <a:p>
            <a:r>
              <a:rPr lang="cs-CZ" sz="2000" dirty="0"/>
              <a:t> </a:t>
            </a:r>
            <a:r>
              <a:rPr lang="cs-CZ" sz="2000" b="1" dirty="0"/>
              <a:t>nález Ústavního soudu ze dne 15. 12. 2015, </a:t>
            </a:r>
            <a:r>
              <a:rPr lang="cs-CZ" sz="2000" b="1" dirty="0" err="1"/>
              <a:t>sp</a:t>
            </a:r>
            <a:r>
              <a:rPr lang="cs-CZ" sz="2000" b="1" dirty="0"/>
              <a:t>. zn. I. ÚS 1587/15</a:t>
            </a:r>
            <a:r>
              <a:rPr lang="cs-CZ" sz="2000" dirty="0"/>
              <a:t> týkající se povinnosti rodičů vykonávat dohled nad dítětem, která vyplývá z rodičovské odpovědnosti, jejíž součástí je i ochrana dítěte dle § 858 občanského zákoníku: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„</a:t>
            </a:r>
            <a:r>
              <a:rPr lang="cs-CZ" sz="2000" i="1" dirty="0"/>
              <a:t>Porušení této ochranné normy může poté vést ke vzniku odpovědnosti za újmu způsobenou dítěti podle obecné odpovědnosti za porušení zákonné povinnosti zakotvené v § 2910 občanského zákoníku. </a:t>
            </a:r>
            <a:r>
              <a:rPr lang="cs-CZ" sz="2000" b="1" i="1" dirty="0"/>
              <a:t>Pro vznik odpovědnosti za újmu podle tohoto ustanovení je nutno prokázat, že osoba, která má v dané situaci nad dětmi vykonávat dohled, tuto svou povinnost zaviněně porušila a újma způsobená dítěti je v příčinné souvislosti s porušením této povinnosti. </a:t>
            </a:r>
            <a:r>
              <a:rPr lang="cs-CZ" sz="2000" i="1" dirty="0"/>
              <a:t>Za účinnosti současného občanského zákoníku je však nutno dovodit, </a:t>
            </a:r>
            <a:r>
              <a:rPr lang="cs-CZ" sz="2000" b="1" i="1" dirty="0"/>
              <a:t>že v případě ochranné normy </a:t>
            </a:r>
            <a:r>
              <a:rPr lang="cs-CZ" sz="2000" i="1" dirty="0"/>
              <a:t>shledání porušení zákonné povinnosti, tedy </a:t>
            </a:r>
            <a:r>
              <a:rPr lang="cs-CZ" sz="2000" b="1" i="1" dirty="0"/>
              <a:t>konstatování obecné protiprávnosti </a:t>
            </a:r>
            <a:r>
              <a:rPr lang="cs-CZ" sz="2000" i="1" dirty="0"/>
              <a:t>jednání dohlížející osoby, </a:t>
            </a:r>
            <a:r>
              <a:rPr lang="cs-CZ" sz="2000" b="1" i="1" dirty="0"/>
              <a:t>pro vznik odpovědnosti za danou újmu nestačí. Je totiž nutno také vždy zkoumat ochranný účel normy, kterou měl škůdce porušit</a:t>
            </a:r>
            <a:r>
              <a:rPr lang="cs-CZ" sz="2000" b="1" dirty="0"/>
              <a:t> </a:t>
            </a:r>
            <a:r>
              <a:rPr lang="cs-CZ" sz="2000" dirty="0"/>
              <a:t>(…). </a:t>
            </a:r>
            <a:r>
              <a:rPr lang="cs-CZ" sz="2000" i="1" dirty="0"/>
              <a:t>Teprve </a:t>
            </a:r>
            <a:r>
              <a:rPr lang="cs-CZ" sz="2000" b="1" i="1" dirty="0"/>
              <a:t>pokud dovodíme, že ochranný účel takové normy, a to osobní, věcný i modální, tedy určení, koho má daná norma chránit, před jakými škodami a jakým způsobem, dopadá na skutkové okolnosti případu, může vzniknout odpovědnost za škodu podle § 2910 občanského zákoníku </a:t>
            </a:r>
            <a:r>
              <a:rPr lang="cs-CZ" sz="2000" dirty="0"/>
              <a:t>(…). </a:t>
            </a:r>
            <a:r>
              <a:rPr lang="cs-CZ" sz="2000" b="1" i="1" dirty="0"/>
              <a:t>Podle této koncepce odpovědnosti, přijaté novým občanským zákoníkem, odpovědnost vzniká pouze za újmu, která spadá pod ochranný účel normy, tedy újmu, které má ochranná norma zabránit</a:t>
            </a:r>
            <a:r>
              <a:rPr lang="cs-CZ" sz="2000" b="1" dirty="0"/>
              <a:t>.</a:t>
            </a:r>
            <a:r>
              <a:rPr lang="cs-CZ" sz="2000" dirty="0"/>
              <a:t>“</a:t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9096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Okolnosti vylučující protiprávnost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514350" indent="-514350">
              <a:buAutoNum type="arabicParenR"/>
            </a:pPr>
            <a:endParaRPr lang="cs-CZ" sz="8000" dirty="0"/>
          </a:p>
          <a:p>
            <a:pPr marL="514350" indent="-514350">
              <a:buAutoNum type="arabicParenR"/>
            </a:pPr>
            <a:r>
              <a:rPr lang="cs-CZ" sz="9600" dirty="0"/>
              <a:t>Svépomoc (§ 14 NOZ)</a:t>
            </a:r>
          </a:p>
          <a:p>
            <a:pPr marL="0" indent="0">
              <a:buNone/>
            </a:pPr>
            <a:r>
              <a:rPr lang="cs-CZ" sz="8000" dirty="0"/>
              <a:t>  - </a:t>
            </a:r>
            <a:r>
              <a:rPr lang="cs-CZ" sz="9600" dirty="0"/>
              <a:t>možnost ohroženého vlastními silami  (popř. zákonným zástupcem nebo zmocněncem ohroženého) odvrátit hrozící zásah jiné osoby do svého subjektivního práva</a:t>
            </a:r>
          </a:p>
          <a:p>
            <a:pPr marL="0" indent="0">
              <a:buNone/>
            </a:pPr>
            <a:endParaRPr lang="cs-CZ" sz="9600" dirty="0"/>
          </a:p>
          <a:p>
            <a:pPr marL="514350" indent="-514350">
              <a:buAutoNum type="alphaLcParenR"/>
            </a:pPr>
            <a:r>
              <a:rPr lang="cs-CZ" sz="9600" dirty="0"/>
              <a:t>Obecná svépomoc (§ 14/1)</a:t>
            </a:r>
          </a:p>
          <a:p>
            <a:pPr marL="0" indent="0">
              <a:buNone/>
            </a:pPr>
            <a:r>
              <a:rPr lang="cs-CZ" sz="9600" dirty="0"/>
              <a:t>    - je-li právo ohroženo a</a:t>
            </a:r>
          </a:p>
          <a:p>
            <a:pPr marL="0" indent="0">
              <a:buNone/>
            </a:pPr>
            <a:r>
              <a:rPr lang="cs-CZ" sz="9600" dirty="0"/>
              <a:t>    - je-li zřejmé, že by zásah veřejné moci přišel pozdě</a:t>
            </a:r>
          </a:p>
          <a:p>
            <a:pPr marL="0" indent="0">
              <a:buNone/>
            </a:pPr>
            <a:r>
              <a:rPr lang="cs-CZ" sz="9600" dirty="0"/>
              <a:t>    - přiměřenost (proporcionalitu) je nutno zkoumat objektivně</a:t>
            </a:r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96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r>
              <a:rPr lang="cs-CZ" sz="8000" dirty="0"/>
              <a:t>b)        Zvláštní svépomoc (§ 14/2)</a:t>
            </a:r>
          </a:p>
          <a:p>
            <a:pPr marL="0" indent="0">
              <a:buNone/>
            </a:pPr>
            <a:r>
              <a:rPr lang="cs-CZ" sz="8000" dirty="0"/>
              <a:t>   - hrozí-li zásah do práva</a:t>
            </a:r>
          </a:p>
          <a:p>
            <a:pPr marL="0" indent="0">
              <a:buNone/>
            </a:pPr>
            <a:r>
              <a:rPr lang="cs-CZ" sz="8000" dirty="0"/>
              <a:t>   - zásah je neoprávněný</a:t>
            </a:r>
          </a:p>
          <a:p>
            <a:pPr marL="0" indent="0">
              <a:buNone/>
            </a:pPr>
            <a:r>
              <a:rPr lang="cs-CZ" sz="8000" dirty="0"/>
              <a:t>   - zásah hrozí bezprostředně (subsidiarita svépomoci)</a:t>
            </a:r>
          </a:p>
          <a:p>
            <a:pPr marL="0" indent="0">
              <a:buNone/>
            </a:pPr>
            <a:r>
              <a:rPr lang="cs-CZ" sz="8000" dirty="0"/>
              <a:t>   - přiměřenost prostředků použitých pro odvrácení          	zásahu (</a:t>
            </a:r>
            <a:r>
              <a:rPr lang="cs-CZ" sz="8000" dirty="0" err="1"/>
              <a:t>proporiconalita</a:t>
            </a:r>
            <a:r>
              <a:rPr lang="cs-CZ" sz="8000" dirty="0"/>
              <a:t> svépomoci)</a:t>
            </a:r>
          </a:p>
          <a:p>
            <a:pPr marL="0" indent="0">
              <a:buNone/>
            </a:pPr>
            <a:r>
              <a:rPr lang="cs-CZ" sz="8000" dirty="0"/>
              <a:t>   - přiměřenost posuzováno subjektivně (tj. jak by se jevila osobě v postavení ohrožené strany)</a:t>
            </a:r>
          </a:p>
          <a:p>
            <a:pPr marL="0" indent="0">
              <a:buNone/>
            </a:pPr>
            <a:r>
              <a:rPr lang="cs-CZ" sz="8000" dirty="0"/>
              <a:t>    - nově: svépomoc k zajištění práva, které by bylo jinak  zmařeno  (nutné podmínky shora + bez zbytečného odkladu obrátit se na orgán veřejné moci)</a:t>
            </a:r>
          </a:p>
          <a:p>
            <a:pPr marL="0" indent="0">
              <a:buNone/>
            </a:pPr>
            <a:r>
              <a:rPr lang="cs-CZ" sz="8000" dirty="0"/>
              <a:t>- NOZ posílil využití mož</a:t>
            </a:r>
            <a:r>
              <a:rPr lang="cs-CZ" sz="6000" dirty="0"/>
              <a:t>nosti svépomoci</a:t>
            </a:r>
          </a:p>
          <a:p>
            <a:pPr marL="0" indent="0">
              <a:buNone/>
            </a:pPr>
            <a:r>
              <a:rPr lang="cs-CZ" sz="6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6197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1608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7992888" cy="546206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   b</a:t>
            </a:r>
            <a:r>
              <a:rPr lang="cs-CZ" sz="3600" dirty="0"/>
              <a:t>)   Zvláštní svépomoc (§ 14/2)</a:t>
            </a:r>
          </a:p>
          <a:p>
            <a:pPr marL="0" indent="0">
              <a:buNone/>
            </a:pPr>
            <a:r>
              <a:rPr lang="cs-CZ" sz="3600" dirty="0"/>
              <a:t>       - hrozí-li zásah do práva</a:t>
            </a:r>
          </a:p>
          <a:p>
            <a:pPr marL="0" indent="0">
              <a:buNone/>
            </a:pPr>
            <a:r>
              <a:rPr lang="cs-CZ" sz="3600" dirty="0"/>
              <a:t>       - zásah je neoprávněný</a:t>
            </a:r>
          </a:p>
          <a:p>
            <a:pPr marL="0" indent="0">
              <a:buNone/>
            </a:pPr>
            <a:r>
              <a:rPr lang="cs-CZ" sz="3600" dirty="0"/>
              <a:t>       - zásah hrozí bezprostředně (subsidiarita svépomoci)</a:t>
            </a:r>
          </a:p>
          <a:p>
            <a:pPr marL="0" indent="0">
              <a:buNone/>
            </a:pPr>
            <a:r>
              <a:rPr lang="cs-CZ" sz="3600" dirty="0"/>
              <a:t>      - přiměřenost prostředků použitých pro odvrácení       	zásahu (</a:t>
            </a:r>
            <a:r>
              <a:rPr lang="cs-CZ" sz="3600" dirty="0" err="1"/>
              <a:t>proporiconalita</a:t>
            </a:r>
            <a:r>
              <a:rPr lang="cs-CZ" sz="3600" dirty="0"/>
              <a:t>  svépomoci)</a:t>
            </a:r>
          </a:p>
          <a:p>
            <a:pPr marL="0" indent="0">
              <a:buNone/>
            </a:pPr>
            <a:r>
              <a:rPr lang="cs-CZ" sz="3600" dirty="0"/>
              <a:t>       - přiměřenost posuzováno subjektivně (tj. jak by se jevila   osobě v postavení ohrožené strany)</a:t>
            </a:r>
          </a:p>
          <a:p>
            <a:pPr marL="0" indent="0">
              <a:buNone/>
            </a:pPr>
            <a:r>
              <a:rPr lang="cs-CZ" sz="3600" dirty="0"/>
              <a:t>      - nově: svépomoc k zajištění práva, které by bylo jinak     zmařeno  (nutné podmínky shora + bez zbytečného odkladu obrátit se na orgán veřejné moci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60010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2) Svolení poškozeného  </a:t>
            </a:r>
          </a:p>
          <a:p>
            <a:pPr marL="0" indent="0">
              <a:buNone/>
            </a:pPr>
            <a:r>
              <a:rPr lang="cs-CZ" dirty="0"/>
              <a:t>      - zákaz se způsobením závažné újmy (§93)</a:t>
            </a:r>
          </a:p>
          <a:p>
            <a:pPr marL="0" indent="0">
              <a:buNone/>
            </a:pPr>
            <a:r>
              <a:rPr lang="cs-CZ" dirty="0"/>
              <a:t>      - specialita k § 93 je § 2897,8,9</a:t>
            </a:r>
          </a:p>
          <a:p>
            <a:pPr marL="0" indent="0">
              <a:buNone/>
            </a:pPr>
            <a:r>
              <a:rPr lang="cs-CZ" dirty="0"/>
              <a:t>3) Výkon práva (§93/1 věta poslední)   </a:t>
            </a:r>
          </a:p>
          <a:p>
            <a:pPr marL="0" indent="0">
              <a:buNone/>
            </a:pPr>
            <a:r>
              <a:rPr lang="cs-CZ" dirty="0"/>
              <a:t>4) Plnění povinnosti (zásahové složky)</a:t>
            </a:r>
          </a:p>
        </p:txBody>
      </p:sp>
    </p:spTree>
    <p:extLst>
      <p:ext uri="{BB962C8B-B14F-4D97-AF65-F5344CB8AC3E}">
        <p14:creationId xmlns:p14="http://schemas.microsoft.com/office/powerpoint/2010/main" val="3316362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8326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5) Nutná obrana (§2905)</a:t>
            </a:r>
          </a:p>
          <a:p>
            <a:pPr marL="0" indent="0">
              <a:buNone/>
            </a:pPr>
            <a:r>
              <a:rPr lang="cs-CZ" dirty="0"/>
              <a:t>   - bezprostředně hrozící nebo trvající útok</a:t>
            </a:r>
          </a:p>
          <a:p>
            <a:pPr marL="0" indent="0">
              <a:buNone/>
            </a:pPr>
            <a:r>
              <a:rPr lang="cs-CZ" dirty="0"/>
              <a:t>   - odvracení od sebe nebo od jiného (tzv. pomoc v NO)</a:t>
            </a:r>
          </a:p>
          <a:p>
            <a:pPr marL="0" indent="0">
              <a:buNone/>
            </a:pPr>
            <a:r>
              <a:rPr lang="cs-CZ" dirty="0"/>
              <a:t>    - hrozící újma vzhledem k poměrům napadeného nesmí být jen nepatrná (subjektivní prvek – nově v NOZ)</a:t>
            </a:r>
          </a:p>
          <a:p>
            <a:pPr marL="0" indent="0">
              <a:buNone/>
            </a:pPr>
            <a:r>
              <a:rPr lang="cs-CZ" dirty="0"/>
              <a:t>     - obrana nesmí být zjevně nepřiměřená s ohledem na  hrozící závažnost újmy - proporcionalita</a:t>
            </a:r>
          </a:p>
          <a:p>
            <a:pPr marL="0" indent="0">
              <a:buNone/>
            </a:pPr>
            <a:r>
              <a:rPr lang="cs-CZ" dirty="0"/>
              <a:t>Posouzení PROPORICIONALITY i s ohledem k omluvitelnému vzrušení mysli toho, kdo útok odvrací (subjektivní prvek)</a:t>
            </a:r>
          </a:p>
        </p:txBody>
      </p:sp>
    </p:spTree>
    <p:extLst>
      <p:ext uri="{BB962C8B-B14F-4D97-AF65-F5344CB8AC3E}">
        <p14:creationId xmlns:p14="http://schemas.microsoft.com/office/powerpoint/2010/main" val="2963598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675456"/>
            <a:ext cx="8208912" cy="5715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6) Krajní nouze (§2906)</a:t>
            </a:r>
          </a:p>
          <a:p>
            <a:pPr marL="0" indent="0">
              <a:buNone/>
            </a:pPr>
            <a:r>
              <a:rPr lang="cs-CZ" sz="2800" dirty="0"/>
              <a:t>    - odvracení od sebe nebo od jiného přímo hrozící nebezpečí újmy</a:t>
            </a:r>
          </a:p>
          <a:p>
            <a:pPr marL="0" indent="0">
              <a:buNone/>
            </a:pPr>
            <a:r>
              <a:rPr lang="cs-CZ" sz="2800" dirty="0"/>
              <a:t>   - subsidiarita jednání, tzn. nebylo možno odvrátit jinak za daných okolností</a:t>
            </a:r>
          </a:p>
          <a:p>
            <a:pPr marL="0" indent="0">
              <a:buNone/>
            </a:pPr>
            <a:r>
              <a:rPr lang="cs-CZ" sz="2800" dirty="0"/>
              <a:t>   - proporcionalita: nesmí způsobit stejně závažný nebo závažnější následek než který hrozil</a:t>
            </a:r>
          </a:p>
          <a:p>
            <a:pPr marL="0" indent="0">
              <a:buNone/>
            </a:pPr>
            <a:r>
              <a:rPr lang="cs-CZ" sz="2800" dirty="0"/>
              <a:t>   - ledaže by majetek podlehl zkáze i bez jednání</a:t>
            </a:r>
          </a:p>
          <a:p>
            <a:pPr marL="0" indent="0">
              <a:buNone/>
            </a:pPr>
            <a:r>
              <a:rPr lang="cs-CZ" sz="2800" dirty="0"/>
              <a:t>   - nesmí nebezpečí vyvolat vlastní vinou</a:t>
            </a:r>
          </a:p>
          <a:p>
            <a:pPr marL="0" indent="0">
              <a:buNone/>
            </a:pPr>
            <a:r>
              <a:rPr lang="cs-CZ" sz="2800" dirty="0"/>
              <a:t>   - přihlédnutí i k omluvitelnému vzrušení mysli toho, kdo jednal v krajní nouzi (nově subjektivní prvek)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235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Škoda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Škoda na věci (skutečná škoda a ušlý zisk)</a:t>
            </a:r>
          </a:p>
          <a:p>
            <a:r>
              <a:rPr lang="cs-CZ" dirty="0"/>
              <a:t>Nemajetková škoda, tzv. újma (na zdraví, životě, důstojnosti aj. přirozených právech člověka)</a:t>
            </a:r>
          </a:p>
        </p:txBody>
      </p:sp>
    </p:spTree>
    <p:extLst>
      <p:ext uri="{BB962C8B-B14F-4D97-AF65-F5344CB8AC3E}">
        <p14:creationId xmlns:p14="http://schemas.microsoft.com/office/powerpoint/2010/main" val="2130102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Příčinná souvislost (kauzální nexus)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Nutný předpoklad pro vznik odpovědnosti za škodu</a:t>
            </a:r>
          </a:p>
          <a:p>
            <a:r>
              <a:rPr lang="cs-CZ" dirty="0"/>
              <a:t>Nutno zkoumat, zda daná škoda byla skutečným následkem konkrétního protiprávního jednání či události</a:t>
            </a:r>
          </a:p>
          <a:p>
            <a:r>
              <a:rPr lang="cs-CZ" dirty="0"/>
              <a:t>Kauzální nexus není vyloučen působením na vadný základ (zejména v medicínském právu)</a:t>
            </a:r>
          </a:p>
        </p:txBody>
      </p:sp>
    </p:spTree>
    <p:extLst>
      <p:ext uri="{BB962C8B-B14F-4D97-AF65-F5344CB8AC3E}">
        <p14:creationId xmlns:p14="http://schemas.microsoft.com/office/powerpoint/2010/main" val="2812725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Zavinění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§ 2895 škůdce je povinen hradit škodu bez ohledu na zavinění jen v případech stanovených zvlášť zákonem</a:t>
            </a:r>
          </a:p>
          <a:p>
            <a:r>
              <a:rPr lang="cs-CZ" dirty="0"/>
              <a:t>Tzn. povinnost k náhradě škody v NOZ na bázi subjektivního odpovědnostního principu, tj. za zaviněné porušení povinnosti</a:t>
            </a:r>
          </a:p>
          <a:p>
            <a:r>
              <a:rPr lang="cs-CZ" dirty="0"/>
              <a:t>Vnitřní psychický vztah škůdce k jeho jednání a k následkům tohoto jednání</a:t>
            </a:r>
          </a:p>
          <a:p>
            <a:r>
              <a:rPr lang="cs-CZ" dirty="0"/>
              <a:t>Presumuje se nedbalostní forma zavinění</a:t>
            </a:r>
          </a:p>
          <a:p>
            <a:r>
              <a:rPr lang="cs-CZ" dirty="0"/>
              <a:t>Pokud domnělý škůdce odpovídat nechce, musí se tzv. vyvinit (</a:t>
            </a:r>
            <a:r>
              <a:rPr lang="cs-CZ" dirty="0" err="1"/>
              <a:t>exculpovat</a:t>
            </a:r>
            <a:r>
              <a:rPr lang="cs-CZ" dirty="0"/>
              <a:t>)</a:t>
            </a:r>
          </a:p>
          <a:p>
            <a:r>
              <a:rPr lang="cs-CZ" dirty="0"/>
              <a:t>Pokud chce poškozený tvrdit, že došlo k hrubé nedbalosti nebo k úmyslu, musí to dokázat</a:t>
            </a:r>
          </a:p>
        </p:txBody>
      </p:sp>
    </p:spTree>
    <p:extLst>
      <p:ext uri="{BB962C8B-B14F-4D97-AF65-F5344CB8AC3E}">
        <p14:creationId xmlns:p14="http://schemas.microsoft.com/office/powerpoint/2010/main" val="1114042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Pojem deliktu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cs-CZ" sz="2400" dirty="0"/>
              <a:t>Na rozdíl od OZ 1964 užívá OZ (</a:t>
            </a:r>
            <a:r>
              <a:rPr lang="cs-CZ" sz="2400" dirty="0" err="1"/>
              <a:t>zák.č</a:t>
            </a:r>
            <a:r>
              <a:rPr lang="cs-CZ" sz="2400" dirty="0"/>
              <a:t>. 89/2012 Sb.) pojem delikt v nadpise hlavy II, části čtvrté</a:t>
            </a:r>
          </a:p>
          <a:p>
            <a:r>
              <a:rPr lang="cs-CZ" sz="2400" dirty="0"/>
              <a:t>„Závazky z </a:t>
            </a:r>
            <a:r>
              <a:rPr lang="cs-CZ" sz="2400" dirty="0" err="1"/>
              <a:t>deliktů“z</a:t>
            </a:r>
            <a:r>
              <a:rPr lang="cs-CZ" sz="2400" dirty="0"/>
              <a:t> úprava části IV, hlavy III.</a:t>
            </a:r>
          </a:p>
          <a:p>
            <a:r>
              <a:rPr lang="cs-CZ" sz="2400" dirty="0"/>
              <a:t>V římském právu „</a:t>
            </a:r>
            <a:r>
              <a:rPr lang="cs-CZ" sz="2400" dirty="0" err="1"/>
              <a:t>delictum</a:t>
            </a:r>
            <a:r>
              <a:rPr lang="cs-CZ" sz="2400" dirty="0"/>
              <a:t>“ –souhrnné označení odpovědnostní skutkové podstaty</a:t>
            </a:r>
          </a:p>
          <a:p>
            <a:r>
              <a:rPr lang="cs-CZ" sz="2400" dirty="0"/>
              <a:t>Poválečná doba „delikt“ –protiprávní jednání, bez rozlišení povahy porušené povinnosti (smluvní, či zákonné)</a:t>
            </a:r>
          </a:p>
          <a:p>
            <a:r>
              <a:rPr lang="cs-CZ" sz="2400" dirty="0"/>
              <a:t>Novější doba „</a:t>
            </a:r>
            <a:r>
              <a:rPr lang="cs-CZ" sz="2400" dirty="0" err="1"/>
              <a:t>delictum</a:t>
            </a:r>
            <a:r>
              <a:rPr lang="cs-CZ" sz="2400" dirty="0"/>
              <a:t>“ – porušení mimosmluvní povinnosti – mimosmluvní odpovědnost</a:t>
            </a:r>
          </a:p>
          <a:p>
            <a:r>
              <a:rPr lang="cs-CZ" sz="2400" dirty="0"/>
              <a:t>NOZ opět rozlišuje smluvní a mimosmluvní  odpovědnost</a:t>
            </a:r>
          </a:p>
          <a:p>
            <a:r>
              <a:rPr lang="cs-CZ" sz="2400" dirty="0"/>
              <a:t>Proto DELIKT aktuálně –pouze porušení mimosmluvní povinnosti (x nadpis v OZ nepřesný –návaznost na starší dogmatiku)</a:t>
            </a:r>
          </a:p>
        </p:txBody>
      </p:sp>
    </p:spTree>
    <p:extLst>
      <p:ext uri="{BB962C8B-B14F-4D97-AF65-F5344CB8AC3E}">
        <p14:creationId xmlns:p14="http://schemas.microsoft.com/office/powerpoint/2010/main" val="552733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Formy zavinění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dirty="0"/>
              <a:t>Úmysl přímý</a:t>
            </a:r>
          </a:p>
          <a:p>
            <a:r>
              <a:rPr lang="cs-CZ" dirty="0"/>
              <a:t>Úmysl nepřímý</a:t>
            </a:r>
          </a:p>
          <a:p>
            <a:r>
              <a:rPr lang="cs-CZ" dirty="0"/>
              <a:t>Nedbalost vědomá (obyčejná  hrubá-§2898)</a:t>
            </a:r>
          </a:p>
          <a:p>
            <a:r>
              <a:rPr lang="cs-CZ" dirty="0"/>
              <a:t>Nedbalost nevědomá (obyčejná, hrubá)</a:t>
            </a:r>
          </a:p>
          <a:p>
            <a:r>
              <a:rPr lang="cs-CZ" dirty="0"/>
              <a:t>Význam rozlišení (naplnění skutkové podstaty, moderační právo soudu, nemožnost ujednání vylučujícímu povinnost k náhradě újmy způsobené z hrubé nedbalosti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364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cs-CZ" sz="3200" dirty="0"/>
              <a:t>Povinnost k náhradě škody při porušení smluvní povinnosti § 2913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Jednání porušující smlouvu (povinnost k náhradě bez ohledu na zavinění, ale rozsah podmíněn předvídatelností jejího vzniku)-objektivní odpovědnost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781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/>
              <a:t>Povinnost k náhradě škody při porušení dobrých mravů § 2909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dirty="0"/>
              <a:t>Subjektivní odpovědnost</a:t>
            </a:r>
          </a:p>
          <a:p>
            <a:r>
              <a:rPr lang="cs-CZ" sz="2800" dirty="0"/>
              <a:t>Protiprávnost spočívá v porušení dobrých mravů</a:t>
            </a:r>
          </a:p>
          <a:p>
            <a:r>
              <a:rPr lang="cs-CZ" sz="2800" dirty="0"/>
              <a:t>Požadovaná kvalifikovaná forma zavinění – úmysl jednajícího</a:t>
            </a:r>
          </a:p>
          <a:p>
            <a:r>
              <a:rPr lang="cs-CZ" sz="2800" dirty="0"/>
              <a:t>Důkazní břemeno o úmyslu na poškozeném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86782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Ujednání před vznikem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cs-CZ" dirty="0"/>
              <a:t>§2896 jednostranné oznámení vylučující nebo omezující odpovědnost – nepřihlíží se</a:t>
            </a:r>
          </a:p>
          <a:p>
            <a:r>
              <a:rPr lang="cs-CZ" dirty="0"/>
              <a:t>Význam pouze preventivní („pozor zlý pes!“)</a:t>
            </a:r>
          </a:p>
          <a:p>
            <a:r>
              <a:rPr lang="cs-CZ" dirty="0"/>
              <a:t>§2897 vzdání se práva na náhradu škody vzniklé na pozemku zapsané do veřej. Seznamu má </a:t>
            </a:r>
            <a:r>
              <a:rPr lang="cs-CZ" dirty="0" err="1"/>
              <a:t>věcněprávní</a:t>
            </a:r>
            <a:r>
              <a:rPr lang="cs-CZ" dirty="0"/>
              <a:t> účinky (tj. působí i vůči pozdějším vlastníkům)</a:t>
            </a:r>
          </a:p>
          <a:p>
            <a:r>
              <a:rPr lang="cs-CZ" dirty="0"/>
              <a:t>§2898 zákaz ujednání předem vylučujících odpovědnost za újmu na přirozených právech člověka, úmyslně způsobené újmu nebo z hrubé nedbalosti, vylučující nebo omezující právo slabší smluvní strany, nemožnost i vzdání se těchto práv</a:t>
            </a:r>
          </a:p>
          <a:p>
            <a:r>
              <a:rPr lang="cs-CZ" dirty="0"/>
              <a:t>§2899 vzetí na sebe rizika oběti – stále je dáno právo na náhradu škody (např. vběhne-li někdo zachraňovat někoho do hořícího domu, je to risk, ale má právo na náhradu škody vůči škůdci, který dům zapálil)</a:t>
            </a:r>
          </a:p>
        </p:txBody>
      </p:sp>
    </p:spTree>
    <p:extLst>
      <p:ext uri="{BB962C8B-B14F-4D97-AF65-F5344CB8AC3E}">
        <p14:creationId xmlns:p14="http://schemas.microsoft.com/office/powerpoint/2010/main" val="372417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Prevence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2400" dirty="0"/>
              <a:t>§ 2900 obecná prevenční povinnost, konání uložené bezvýhradně všem, aby nedošlo bez důvodu k újmě na svobodě, zdraví nebo vlastnictví</a:t>
            </a:r>
          </a:p>
          <a:p>
            <a:r>
              <a:rPr lang="cs-CZ" sz="2400" dirty="0"/>
              <a:t>§ 2901 a 2902 </a:t>
            </a:r>
            <a:r>
              <a:rPr lang="cs-CZ" sz="2400" dirty="0" err="1"/>
              <a:t>zakročovací</a:t>
            </a:r>
            <a:r>
              <a:rPr lang="cs-CZ" sz="2400" dirty="0"/>
              <a:t> a notifikační (oznamovací povinnost)</a:t>
            </a:r>
          </a:p>
          <a:p>
            <a:r>
              <a:rPr lang="cs-CZ" sz="2400" dirty="0"/>
              <a:t>§2901 </a:t>
            </a:r>
            <a:r>
              <a:rPr lang="cs-CZ" sz="2400" dirty="0" err="1"/>
              <a:t>zakročovací</a:t>
            </a:r>
            <a:r>
              <a:rPr lang="cs-CZ" sz="2400" dirty="0"/>
              <a:t> – nutná subsidiarita a proporcionalita chování (podle nepřikázaného jednatelství§3006 </a:t>
            </a:r>
            <a:r>
              <a:rPr lang="cs-CZ" sz="2400" dirty="0" err="1"/>
              <a:t>an</a:t>
            </a:r>
            <a:r>
              <a:rPr lang="cs-CZ" sz="2400" dirty="0"/>
              <a:t>.</a:t>
            </a:r>
          </a:p>
          <a:p>
            <a:r>
              <a:rPr lang="cs-CZ" sz="2400" dirty="0"/>
              <a:t>§2903 nezakročí-li ten, komu újma hrozí, nese ze svého čemu mohl zabránit</a:t>
            </a:r>
          </a:p>
        </p:txBody>
      </p:sp>
    </p:spTree>
    <p:extLst>
      <p:ext uri="{BB962C8B-B14F-4D97-AF65-F5344CB8AC3E}">
        <p14:creationId xmlns:p14="http://schemas.microsoft.com/office/powerpoint/2010/main" val="779052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dirty="0"/>
              <a:t>Občanský zákoník, č. 89/2012 Sb.,</a:t>
            </a:r>
          </a:p>
          <a:p>
            <a:r>
              <a:rPr lang="cs-CZ" dirty="0" err="1"/>
              <a:t>Raban</a:t>
            </a:r>
            <a:r>
              <a:rPr lang="cs-CZ" dirty="0"/>
              <a:t>, P. : Občanské právo hmotné, relativní majetková práva, vydavatel </a:t>
            </a:r>
            <a:r>
              <a:rPr lang="cs-CZ" dirty="0" err="1"/>
              <a:t>Klemm</a:t>
            </a:r>
            <a:r>
              <a:rPr lang="cs-CZ" dirty="0"/>
              <a:t>, V., Brno, 2013</a:t>
            </a:r>
          </a:p>
          <a:p>
            <a:r>
              <a:rPr lang="cs-CZ" dirty="0"/>
              <a:t>Švestka, J., Dvořák, J., Fiala, J. a kol. : Občanský zákoník, Komentář svazek V.,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 2014</a:t>
            </a:r>
          </a:p>
          <a:p>
            <a:r>
              <a:rPr lang="cs-CZ" dirty="0"/>
              <a:t>VLASÁK, M. Opustí občanský zákoník princip </a:t>
            </a:r>
            <a:r>
              <a:rPr lang="cs-CZ" dirty="0" err="1"/>
              <a:t>pekuníární</a:t>
            </a:r>
            <a:r>
              <a:rPr lang="cs-CZ" dirty="0"/>
              <a:t> kondemnace? Právní rozhledy, 2008/2, s. 20n.</a:t>
            </a:r>
          </a:p>
          <a:p>
            <a:r>
              <a:rPr lang="cs-CZ" dirty="0"/>
              <a:t>MELZER, F. Corpus delicti aneb obrana úpravy deliktního práva v návrhu občanského zákoníku, Bulletin advokacie, 2011/3, s.24n.</a:t>
            </a:r>
          </a:p>
          <a:p>
            <a:r>
              <a:rPr lang="cs-CZ" dirty="0"/>
              <a:t>BEZOUŠKA, P. Příčinná souvislost jako nechtěné dítě normativního textu? </a:t>
            </a:r>
            <a:r>
              <a:rPr lang="cs-CZ" dirty="0" err="1"/>
              <a:t>Rezistencia</a:t>
            </a:r>
            <a:r>
              <a:rPr lang="cs-CZ" dirty="0"/>
              <a:t> </a:t>
            </a:r>
            <a:r>
              <a:rPr lang="cs-CZ" dirty="0" err="1"/>
              <a:t>vnútroštátného</a:t>
            </a:r>
            <a:r>
              <a:rPr lang="cs-CZ" dirty="0"/>
              <a:t> práva a právně transplantáty. Sborník z konference. s. 85n.</a:t>
            </a:r>
          </a:p>
          <a:p>
            <a:r>
              <a:rPr lang="cs-CZ" dirty="0"/>
              <a:t>SVEJKOVSKÝ, J. Náhrada škody. Bulletin advokacie, 2011/5, s.34n.</a:t>
            </a:r>
          </a:p>
          <a:p>
            <a:r>
              <a:rPr lang="cs-CZ" dirty="0"/>
              <a:t>PELIKÁNOVÁ, I. Odpovědnost za škodu. Trendy a otázky. Malý náhled do osnovy  nového občanského zákoníku, Bulletin advokacie, 2011/3, s.15n.</a:t>
            </a:r>
          </a:p>
          <a:p>
            <a:r>
              <a:rPr lang="cs-CZ" dirty="0"/>
              <a:t>Doležal Adam, Doležal Tomáš :Kauzalita v civilním právu se zaměřením na </a:t>
            </a:r>
            <a:r>
              <a:rPr lang="cs-CZ" dirty="0" err="1"/>
              <a:t>medicínskoprávní</a:t>
            </a:r>
            <a:r>
              <a:rPr lang="cs-CZ" dirty="0"/>
              <a:t> spory,</a:t>
            </a:r>
            <a:r>
              <a:rPr lang="pt-BR" b="1" dirty="0"/>
              <a:t> </a:t>
            </a:r>
            <a:r>
              <a:rPr lang="pt-BR" dirty="0"/>
              <a:t>Ústav státu a práva AV </a:t>
            </a:r>
            <a:r>
              <a:rPr lang="cs-CZ" dirty="0"/>
              <a:t>, Praha ,2016</a:t>
            </a:r>
          </a:p>
          <a:p>
            <a:r>
              <a:rPr lang="cs-CZ" dirty="0"/>
              <a:t>Rozsudek velkého senátu občanskoprávního a obchodního kolegia Nejvyššího soudu ze dne 18. 10. 2017, </a:t>
            </a:r>
            <a:r>
              <a:rPr lang="cs-CZ" dirty="0" err="1"/>
              <a:t>sp</a:t>
            </a:r>
            <a:r>
              <a:rPr lang="cs-CZ" dirty="0"/>
              <a:t>. zn. 31 </a:t>
            </a:r>
            <a:r>
              <a:rPr lang="cs-CZ" dirty="0" err="1"/>
              <a:t>Cdo</a:t>
            </a:r>
            <a:r>
              <a:rPr lang="cs-CZ" dirty="0"/>
              <a:t> 1704/2016,</a:t>
            </a:r>
          </a:p>
          <a:p>
            <a:endParaRPr lang="cs-CZ" dirty="0"/>
          </a:p>
          <a:p>
            <a:r>
              <a:rPr lang="cs-CZ" dirty="0"/>
              <a:t> Judikatura:</a:t>
            </a:r>
          </a:p>
          <a:p>
            <a:endParaRPr lang="cs-CZ" dirty="0"/>
          </a:p>
          <a:p>
            <a:r>
              <a:rPr lang="cs-CZ" dirty="0"/>
              <a:t> Rozhodnutí Nejvyššího soudu,:NS:2017:31.CDO.1704.2016.</a:t>
            </a:r>
          </a:p>
          <a:p>
            <a:r>
              <a:rPr lang="cs-CZ" dirty="0"/>
              <a:t>Rozhodnutí Nejvyššího soudu ze dne 25.2.2003,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618/2001.</a:t>
            </a:r>
          </a:p>
          <a:p>
            <a:r>
              <a:rPr lang="cs-CZ" dirty="0"/>
              <a:t>Rozhodnutí Nejvyššího soudu ze dne 23. 2. 2005,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1506/2004.</a:t>
            </a:r>
          </a:p>
          <a:p>
            <a:r>
              <a:rPr lang="cs-CZ" dirty="0"/>
              <a:t>Rozhodnutí Nejvyššího soudu ze dne 29.8.2002, </a:t>
            </a:r>
            <a:r>
              <a:rPr lang="cs-CZ" dirty="0" err="1"/>
              <a:t>sp.zn</a:t>
            </a:r>
            <a:r>
              <a:rPr lang="cs-CZ" dirty="0"/>
              <a:t>. 29 Odo 611/2001.</a:t>
            </a:r>
          </a:p>
          <a:p>
            <a:r>
              <a:rPr lang="cs-CZ" dirty="0"/>
              <a:t>Rozhodnutí Nejvyššího soudu ze dne 10.1.2011, </a:t>
            </a:r>
            <a:r>
              <a:rPr lang="cs-CZ" dirty="0" err="1"/>
              <a:t>sp.zn</a:t>
            </a:r>
            <a:r>
              <a:rPr lang="cs-CZ" dirty="0"/>
              <a:t>. 23 </a:t>
            </a:r>
            <a:r>
              <a:rPr lang="cs-CZ" dirty="0" err="1"/>
              <a:t>Cdo</a:t>
            </a:r>
            <a:r>
              <a:rPr lang="cs-CZ" dirty="0"/>
              <a:t> 2575/2010.</a:t>
            </a:r>
          </a:p>
          <a:p>
            <a:r>
              <a:rPr lang="cs-CZ" dirty="0"/>
              <a:t>Rozsudek Nejvyššího soudu, </a:t>
            </a:r>
            <a:r>
              <a:rPr lang="cs-CZ" dirty="0" err="1"/>
              <a:t>sp.zn</a:t>
            </a:r>
            <a:r>
              <a:rPr lang="cs-CZ" dirty="0"/>
              <a:t>. 29 Odo 379/2001, publikovaný ve Sbírce soudních</a:t>
            </a:r>
          </a:p>
          <a:p>
            <a:r>
              <a:rPr lang="cs-CZ" dirty="0"/>
              <a:t>rozhodnutí a stanovisek pod R 56/2004.</a:t>
            </a:r>
          </a:p>
          <a:p>
            <a:r>
              <a:rPr lang="cs-CZ" dirty="0"/>
              <a:t>Rozhodnutí Nejvyššího soudu ze dne 29.7.2008, </a:t>
            </a:r>
            <a:r>
              <a:rPr lang="cs-CZ" dirty="0" err="1"/>
              <a:t>sp.zn</a:t>
            </a:r>
            <a:r>
              <a:rPr lang="cs-CZ" dirty="0"/>
              <a:t>. 25 </a:t>
            </a:r>
            <a:r>
              <a:rPr lang="cs-CZ" dirty="0" err="1"/>
              <a:t>Cdo</a:t>
            </a:r>
            <a:r>
              <a:rPr lang="cs-CZ" dirty="0"/>
              <a:t> 1417/2006.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právní úpravy</a:t>
            </a:r>
          </a:p>
        </p:txBody>
      </p:sp>
    </p:spTree>
    <p:extLst>
      <p:ext uri="{BB962C8B-B14F-4D97-AF65-F5344CB8AC3E}">
        <p14:creationId xmlns:p14="http://schemas.microsoft.com/office/powerpoint/2010/main" val="850707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8229600" cy="11430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Pojem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276872"/>
            <a:ext cx="8280920" cy="35178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Dvě základní odpovědnostní koncepce:</a:t>
            </a:r>
          </a:p>
          <a:p>
            <a:pPr marL="514350" indent="-514350">
              <a:buAutoNum type="alphaLcParenR"/>
            </a:pPr>
            <a:r>
              <a:rPr lang="cs-CZ" dirty="0"/>
              <a:t>Odpovědnost vzniká zároveň s primární povinností – odpovědnost za splnění (preventivní působení této odpovědnosti)</a:t>
            </a:r>
          </a:p>
          <a:p>
            <a:pPr marL="514350" indent="-514350">
              <a:buAutoNum type="alphaLcParenR"/>
            </a:pPr>
            <a:r>
              <a:rPr lang="cs-CZ" dirty="0"/>
              <a:t>Odpovědnost vzniká jako sekundární právní povinnost, ke které dojde v důsledku nesplnění primární povinnosti (ta může vyplývat ze zákona, ze smlouvy)</a:t>
            </a:r>
          </a:p>
        </p:txBody>
      </p:sp>
    </p:spTree>
    <p:extLst>
      <p:ext uri="{BB962C8B-B14F-4D97-AF65-F5344CB8AC3E}">
        <p14:creationId xmlns:p14="http://schemas.microsoft.com/office/powerpoint/2010/main" val="77312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Druhy závazků z protiprávního jednání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  <a:solidFill>
            <a:schemeClr val="accent6">
              <a:lumMod val="40000"/>
              <a:lumOff val="60000"/>
            </a:schemeClr>
          </a:solidFill>
          <a:ln w="31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S ohledem na povahu primárního závazku (dle kritéria charakteru protiprávnosti)rozlišujeme druhy odpovědnosti</a:t>
            </a:r>
          </a:p>
          <a:p>
            <a:r>
              <a:rPr lang="cs-CZ" sz="2400" dirty="0"/>
              <a:t> Odpovědnost za prodlení (povinnost plnit včas a řádně § 1968 až 1976 – zánik závazků)</a:t>
            </a:r>
          </a:p>
          <a:p>
            <a:r>
              <a:rPr lang="cs-CZ" sz="2400" dirty="0"/>
              <a:t> Odpovědnost za vady (povinnost plnit řádně § 1914 - 1925)</a:t>
            </a:r>
          </a:p>
          <a:p>
            <a:r>
              <a:rPr lang="cs-CZ" sz="2400" dirty="0"/>
              <a:t> Odpovědnost za škodu způsobenou</a:t>
            </a:r>
          </a:p>
          <a:p>
            <a:r>
              <a:rPr lang="cs-CZ" sz="2400" dirty="0"/>
              <a:t>porušením povinnosti:</a:t>
            </a:r>
          </a:p>
          <a:p>
            <a:r>
              <a:rPr lang="cs-CZ" sz="2400" dirty="0"/>
              <a:t>– Zákonné včetně úmyslného porušení DM podle 2909 NOZ nebo</a:t>
            </a:r>
          </a:p>
          <a:p>
            <a:r>
              <a:rPr lang="cs-CZ" sz="2400" dirty="0"/>
              <a:t>předsmluvní - druh zákonné (culpa in </a:t>
            </a:r>
            <a:r>
              <a:rPr lang="cs-CZ" sz="2400" dirty="0" err="1"/>
              <a:t>contrahendo</a:t>
            </a:r>
            <a:r>
              <a:rPr lang="cs-CZ" sz="2400" dirty="0"/>
              <a:t>) 1729 NOZ</a:t>
            </a:r>
          </a:p>
          <a:p>
            <a:r>
              <a:rPr lang="cs-CZ" sz="2400" dirty="0"/>
              <a:t>– Smluvní 2913 NOZ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062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/>
              <a:t>Odpovědnost za škodu (povinnost k náhradě škody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Vzniká:</a:t>
            </a:r>
          </a:p>
          <a:p>
            <a:pPr marL="457200" indent="-457200">
              <a:buAutoNum type="alphaLcParenR"/>
            </a:pPr>
            <a:r>
              <a:rPr lang="cs-CZ" dirty="0"/>
              <a:t>Porušením dobrých mravů (§2909) úmyslné zavinění</a:t>
            </a:r>
          </a:p>
          <a:p>
            <a:pPr marL="0" indent="0">
              <a:buNone/>
            </a:pPr>
            <a:r>
              <a:rPr lang="cs-CZ" dirty="0"/>
              <a:t>b)   Porušením zákona (§2910) subjektivní odpovědnost –  nedbalostní zavinění, není-li upraveno jinak</a:t>
            </a:r>
          </a:p>
          <a:p>
            <a:pPr marL="0" indent="0">
              <a:buNone/>
            </a:pPr>
            <a:r>
              <a:rPr lang="cs-CZ" dirty="0"/>
              <a:t>c) Porušením smluvní povinnosti (§2913, objektivní odpovědnost)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06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Východiska úpravy závazků z deliktů v 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cs-CZ" dirty="0"/>
              <a:t>Tradice naší právní úpravy v ABGB</a:t>
            </a:r>
          </a:p>
          <a:p>
            <a:r>
              <a:rPr lang="cs-CZ" dirty="0"/>
              <a:t>Návrhy principů evropského deliktního práva PETL, vypracovaných Evropskou skupinou pro deliktní právo v roce 2005</a:t>
            </a:r>
          </a:p>
          <a:p>
            <a:r>
              <a:rPr lang="cs-CZ" dirty="0"/>
              <a:t>Německý občanský zákoník</a:t>
            </a:r>
          </a:p>
          <a:p>
            <a:r>
              <a:rPr lang="cs-CZ" dirty="0"/>
              <a:t>Občanský zákoník </a:t>
            </a:r>
            <a:r>
              <a:rPr lang="cs-CZ" dirty="0" err="1"/>
              <a:t>Québecu</a:t>
            </a:r>
            <a:endParaRPr lang="cs-CZ" dirty="0"/>
          </a:p>
          <a:p>
            <a:r>
              <a:rPr lang="cs-CZ" dirty="0"/>
              <a:t>Návrh novely rakouského deliktního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01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Prameny právní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Zákon č. 89/2012 Sb., dále jen NOZ</a:t>
            </a:r>
          </a:p>
          <a:p>
            <a:r>
              <a:rPr lang="cs-CZ" dirty="0"/>
              <a:t>Účinnost 1.1.2014</a:t>
            </a:r>
          </a:p>
          <a:p>
            <a:r>
              <a:rPr lang="cs-CZ" dirty="0"/>
              <a:t>§§ 2894-2971 NOZ</a:t>
            </a:r>
          </a:p>
          <a:p>
            <a:r>
              <a:rPr lang="cs-CZ" dirty="0"/>
              <a:t>Uplatní se obecná ustanovení o závazcích (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  <a:r>
              <a:rPr lang="cs-CZ" i="1" dirty="0" err="1"/>
              <a:t>derogat</a:t>
            </a:r>
            <a:r>
              <a:rPr lang="cs-CZ" i="1" dirty="0"/>
              <a:t> </a:t>
            </a:r>
            <a:r>
              <a:rPr lang="cs-CZ" i="1" dirty="0" err="1"/>
              <a:t>legi</a:t>
            </a:r>
            <a:r>
              <a:rPr lang="cs-CZ" i="1" dirty="0"/>
              <a:t> </a:t>
            </a:r>
            <a:r>
              <a:rPr lang="cs-CZ" i="1" dirty="0" err="1"/>
              <a:t>generali</a:t>
            </a:r>
            <a:r>
              <a:rPr lang="cs-CZ" i="1" dirty="0"/>
              <a:t>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595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cs-CZ" sz="3600" dirty="0"/>
              <a:t>Hlavní koncepční zásady právní úpravy závazků z deliktů a rozdíly od dosavadní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sz="2800" dirty="0"/>
              <a:t>Odklon od výlučného hrazení majetkové škody (§2894 + §2956)</a:t>
            </a:r>
          </a:p>
          <a:p>
            <a:r>
              <a:rPr lang="cs-CZ" sz="2800" dirty="0"/>
              <a:t>Obecné předpoklady pro náhradu škody se použijí i pro náhradu nemajetkové újmy</a:t>
            </a:r>
          </a:p>
          <a:p>
            <a:r>
              <a:rPr lang="cs-CZ" sz="2800" dirty="0"/>
              <a:t>Možnost předem se smluvně vzdát práva na náhradu škody, mimo úmyslně způsobené, z hrubé nedbalosti či na přirozených právech (§2898)</a:t>
            </a:r>
          </a:p>
          <a:p>
            <a:r>
              <a:rPr lang="cs-CZ" sz="2800" dirty="0"/>
              <a:t>Nemožnost slabší smluvní strany se vzdát práva na náhradu škody (§2898)</a:t>
            </a:r>
          </a:p>
          <a:p>
            <a:r>
              <a:rPr lang="cs-CZ" sz="2800" dirty="0"/>
              <a:t>Důraz na prevenci, podrobná propracovanost (§2900-2903)</a:t>
            </a:r>
          </a:p>
          <a:p>
            <a:r>
              <a:rPr lang="cs-CZ" sz="2800" dirty="0"/>
              <a:t>Jasné rozlišení smluvního a mimosmluvního deliktu</a:t>
            </a:r>
          </a:p>
          <a:p>
            <a:r>
              <a:rPr lang="cs-CZ" sz="2800" dirty="0"/>
              <a:t>Upřednostnění naturálního způsobu náhrady škody před </a:t>
            </a:r>
            <a:r>
              <a:rPr lang="cs-CZ" sz="2800" dirty="0" err="1"/>
              <a:t>relutárním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4558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91264" cy="5865515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2800" dirty="0"/>
              <a:t>Odklon od dosavadní terminologie „odpovědnost za škodu“ na většině míst nahrazen souslovími „náhrada újmy, povinnost k náhradě škody“</a:t>
            </a:r>
          </a:p>
          <a:p>
            <a:r>
              <a:rPr lang="cs-CZ" sz="2800" dirty="0"/>
              <a:t>Reakce na </a:t>
            </a:r>
            <a:r>
              <a:rPr lang="cs-CZ" sz="2800" dirty="0" err="1"/>
              <a:t>společ</a:t>
            </a:r>
            <a:r>
              <a:rPr lang="cs-CZ" sz="2800" dirty="0"/>
              <a:t>. vývoj – nové skutkové podstaty (škoda způsobená informacemi, škoda způsobená zvířetem, aj.)</a:t>
            </a:r>
          </a:p>
          <a:p>
            <a:r>
              <a:rPr lang="cs-CZ" sz="2800" dirty="0"/>
              <a:t>Odpovědnost z prodlení je na rozdíl od předchozí úpravy mezi ustanoveními o zániku závazku (dříve změna)</a:t>
            </a:r>
          </a:p>
          <a:p>
            <a:r>
              <a:rPr lang="cs-CZ" sz="2800" dirty="0"/>
              <a:t>Odpovědnost za vady nově v rámci zániku závazků (dříve u jednotlivých smluvních typů)</a:t>
            </a:r>
          </a:p>
        </p:txBody>
      </p:sp>
    </p:spTree>
    <p:extLst>
      <p:ext uri="{BB962C8B-B14F-4D97-AF65-F5344CB8AC3E}">
        <p14:creationId xmlns:p14="http://schemas.microsoft.com/office/powerpoint/2010/main" val="29310367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2303</Words>
  <Application>Microsoft Office PowerPoint</Application>
  <PresentationFormat>Předvádění na obrazovce (4:3)</PresentationFormat>
  <Paragraphs>182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systému Office</vt:lpstr>
      <vt:lpstr>Závazky ex delicto (k náhradě škody)</vt:lpstr>
      <vt:lpstr>Pojem deliktu</vt:lpstr>
      <vt:lpstr>Pojem odpovědnosti</vt:lpstr>
      <vt:lpstr>Druhy závazků z protiprávního jednání</vt:lpstr>
      <vt:lpstr>Odpovědnost za škodu (povinnost k náhradě škody</vt:lpstr>
      <vt:lpstr>Východiska úpravy závazků z deliktů v NOZ</vt:lpstr>
      <vt:lpstr>Prameny právní úpravy</vt:lpstr>
      <vt:lpstr>Hlavní koncepční zásady právní úpravy závazků z deliktů a rozdíly od dosavadní úpravy</vt:lpstr>
      <vt:lpstr>Prezentace aplikace PowerPoint</vt:lpstr>
      <vt:lpstr>Náhrada majetkové a nemajetkové škody (újmy) škůdcem při porušení zákona § 2910 </vt:lpstr>
      <vt:lpstr>Ad 1) protiprávní jednání</vt:lpstr>
      <vt:lpstr>Okolnosti vylučující protiprávnost</vt:lpstr>
      <vt:lpstr>Prezentace aplikace PowerPoint</vt:lpstr>
      <vt:lpstr>Prezentace aplikace PowerPoint</vt:lpstr>
      <vt:lpstr>Prezentace aplikace PowerPoint</vt:lpstr>
      <vt:lpstr>Prezentace aplikace PowerPoint</vt:lpstr>
      <vt:lpstr>Škoda</vt:lpstr>
      <vt:lpstr>Příčinná souvislost (kauzální nexus)</vt:lpstr>
      <vt:lpstr>Zavinění</vt:lpstr>
      <vt:lpstr>Formy zavinění</vt:lpstr>
      <vt:lpstr>Povinnost k náhradě škody při porušení smluvní povinnosti § 2913</vt:lpstr>
      <vt:lpstr>Povinnost k náhradě škody při porušení dobrých mravů § 2909</vt:lpstr>
      <vt:lpstr>Ujednání před vznikem škody</vt:lpstr>
      <vt:lpstr>Prevence</vt:lpstr>
      <vt:lpstr>Prameny právní úpravy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Závazky z protiprávních jednání,</dc:title>
  <dc:creator>Lenka Dobešová</dc:creator>
  <cp:lastModifiedBy>Lenka Dobešová</cp:lastModifiedBy>
  <cp:revision>56</cp:revision>
  <dcterms:created xsi:type="dcterms:W3CDTF">2015-03-11T09:28:38Z</dcterms:created>
  <dcterms:modified xsi:type="dcterms:W3CDTF">2021-10-22T05:41:44Z</dcterms:modified>
</cp:coreProperties>
</file>