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59" r:id="rId2"/>
    <p:sldMasterId id="2147483660" r:id="rId3"/>
  </p:sldMasterIdLst>
  <p:notesMasterIdLst>
    <p:notesMasterId r:id="rId47"/>
  </p:notesMasterIdLst>
  <p:handoutMasterIdLst>
    <p:handoutMasterId r:id="rId48"/>
  </p:handoutMasterIdLst>
  <p:sldIdLst>
    <p:sldId id="256" r:id="rId4"/>
    <p:sldId id="257" r:id="rId5"/>
    <p:sldId id="260" r:id="rId6"/>
    <p:sldId id="353" r:id="rId7"/>
    <p:sldId id="354" r:id="rId8"/>
    <p:sldId id="343" r:id="rId9"/>
    <p:sldId id="299" r:id="rId10"/>
    <p:sldId id="301" r:id="rId11"/>
    <p:sldId id="303" r:id="rId12"/>
    <p:sldId id="305" r:id="rId13"/>
    <p:sldId id="306" r:id="rId14"/>
    <p:sldId id="358" r:id="rId15"/>
    <p:sldId id="359" r:id="rId16"/>
    <p:sldId id="307" r:id="rId17"/>
    <p:sldId id="352" r:id="rId18"/>
    <p:sldId id="313" r:id="rId19"/>
    <p:sldId id="304" r:id="rId20"/>
    <p:sldId id="315" r:id="rId21"/>
    <p:sldId id="316" r:id="rId22"/>
    <p:sldId id="344" r:id="rId23"/>
    <p:sldId id="309" r:id="rId24"/>
    <p:sldId id="311" r:id="rId25"/>
    <p:sldId id="317" r:id="rId26"/>
    <p:sldId id="318" r:id="rId27"/>
    <p:sldId id="319" r:id="rId28"/>
    <p:sldId id="320" r:id="rId29"/>
    <p:sldId id="355" r:id="rId30"/>
    <p:sldId id="321" r:id="rId31"/>
    <p:sldId id="322" r:id="rId32"/>
    <p:sldId id="323" r:id="rId33"/>
    <p:sldId id="324" r:id="rId34"/>
    <p:sldId id="326" r:id="rId35"/>
    <p:sldId id="328" r:id="rId36"/>
    <p:sldId id="329" r:id="rId37"/>
    <p:sldId id="356" r:id="rId38"/>
    <p:sldId id="331" r:id="rId39"/>
    <p:sldId id="332" r:id="rId40"/>
    <p:sldId id="334" r:id="rId41"/>
    <p:sldId id="336" r:id="rId42"/>
    <p:sldId id="337" r:id="rId43"/>
    <p:sldId id="338" r:id="rId44"/>
    <p:sldId id="341" r:id="rId45"/>
    <p:sldId id="357" r:id="rId46"/>
  </p:sldIdLst>
  <p:sldSz cx="9144000" cy="6858000" type="screen4x3"/>
  <p:notesSz cx="6858000" cy="99456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3" autoAdjust="0"/>
    <p:restoredTop sz="94611" autoAdjust="0"/>
  </p:normalViewPr>
  <p:slideViewPr>
    <p:cSldViewPr snapToGrid="0">
      <p:cViewPr varScale="1">
        <p:scale>
          <a:sx n="108" d="100"/>
          <a:sy n="108" d="100"/>
        </p:scale>
        <p:origin x="180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2508" y="-7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6D86079-C7C8-4B0C-906E-489719120F0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524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5020BCD1-33AC-4E29-B428-EC4E12392FB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46596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5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5760" cy="1477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>
                <a:latin typeface="Arial" charset="0"/>
              </a:endParaRPr>
            </a:p>
          </p:txBody>
        </p:sp>
        <p:pic>
          <p:nvPicPr>
            <p:cNvPr id="6" name="Picture 22" descr="titl CZ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2506663" y="2565400"/>
            <a:ext cx="5688012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F48CD0-87B9-45E6-A02A-10EAF9E73A8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3472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9A1D81-AF7F-4C76-9178-EA8935D53D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3033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8" y="1125538"/>
            <a:ext cx="2057400" cy="500697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20725" y="1125538"/>
            <a:ext cx="6024563" cy="50069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43BED4-89FD-4BE1-9121-FEA2BBE4F97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5339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43AD1E-E665-49F2-B3D6-20F737595F3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0522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0D021A-6FD4-4F27-9985-28BAD1A2327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28348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0A987A-50A0-4FDA-9823-5D7C0F5378F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7070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1125538"/>
            <a:ext cx="4040188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1125538"/>
            <a:ext cx="4041775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7BC31F-946B-4CB2-861C-DFD6B9DA29A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8155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A3C4EE-14BC-44FC-8EA8-ABE8A03F317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3889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72B754-AECB-4789-86E4-99553D2F9C0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2037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BB8FE4-44E2-49FD-9B5B-C83E6912C5E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7210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99808A-0631-487E-991C-18932DC2BA6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9736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D5FC41-4151-4E96-B041-E5C86A28725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7141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4D8CD3-5118-4433-B6D5-EF1CAEA6E14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0608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5CF62-0436-4520-A749-4D394413FCC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7422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58578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0948DA-6414-43DB-8E44-A26035804A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314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F4059-B18F-47B9-B987-8022B9068D9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6891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19BB4-F86C-4C83-AD39-058BC7E1DC2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9746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D798E-F67C-450C-9654-50977DDD324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9690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20950" y="1125538"/>
            <a:ext cx="3140075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813425" y="1125538"/>
            <a:ext cx="3141663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B5CF0-FEC7-4C5F-AB92-9203520A220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4556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C5D9C8-0B45-4941-BB36-DFC04A33A76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07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870CBE-5257-4DEC-8B26-6C60958B889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7408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746B92-DA46-49E2-BFDA-3B941A3437B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4201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7F1277-B9AA-4C3C-96E3-021CD64A15B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53297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1E1572-6D1C-4998-8930-396F8D81B64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8192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B2E35-66E7-4218-A7CD-FBCFC80D054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288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0C09F1-A35F-4C5F-A277-55B475AA6A9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7241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58578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655C2-781B-40F6-BB1B-C8CF341B67F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6413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2017713"/>
            <a:ext cx="404018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2017713"/>
            <a:ext cx="4041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22F71B-9CF0-44C8-9F5D-8783FC8E72D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806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DC9300-B0CC-48BD-B40F-FAF722D9EAF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6667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2ED365-CCAC-4530-B518-8D4F5867407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675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66871E-D979-4B77-B5F1-293E548B5A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592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920818-CA7A-4DCE-90D0-6C760E92E25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8847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C4D7AC-5BC8-49E3-9B9B-A78F1E4AD7F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2727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4532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032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1033" name="Picture 21" descr="zahlavi CZ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1125538"/>
            <a:ext cx="78279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2017713"/>
            <a:ext cx="82343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69696"/>
                </a:solidFill>
              </a:defRPr>
            </a:lvl1pPr>
          </a:lstStyle>
          <a:p>
            <a:fld id="{306915F8-94DC-4618-A0BF-B6E0066B597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854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205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2056" name="Picture 5" descr="zahlavi CZ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125538"/>
            <a:ext cx="8234363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855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10855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69696"/>
                </a:solidFill>
              </a:defRPr>
            </a:lvl1pPr>
          </a:lstStyle>
          <a:p>
            <a:fld id="{1C6F8F88-AB25-4321-9F05-66328290FF4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105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07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3080" name="Picture 5" descr="zahlavi CZ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0950" y="1125538"/>
            <a:ext cx="6434138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1106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69696"/>
                </a:solidFill>
              </a:defRPr>
            </a:lvl1pPr>
          </a:lstStyle>
          <a:p>
            <a:fld id="{A7DB1BE8-FAE1-4389-AE14-7BB7848E009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m4a"/><Relationship Id="rId13" Type="http://schemas.openxmlformats.org/officeDocument/2006/relationships/image" Target="../media/image4.png"/><Relationship Id="rId3" Type="http://schemas.microsoft.com/office/2007/relationships/media" Target="../media/media23.m4a"/><Relationship Id="rId7" Type="http://schemas.microsoft.com/office/2007/relationships/media" Target="../media/media25.m4a"/><Relationship Id="rId12" Type="http://schemas.openxmlformats.org/officeDocument/2006/relationships/image" Target="../media/image2.emf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audio" Target="../media/media24.m4a"/><Relationship Id="rId11" Type="http://schemas.openxmlformats.org/officeDocument/2006/relationships/slideLayout" Target="../slideLayouts/slideLayout2.xml"/><Relationship Id="rId5" Type="http://schemas.microsoft.com/office/2007/relationships/media" Target="../media/media24.m4a"/><Relationship Id="rId10" Type="http://schemas.openxmlformats.org/officeDocument/2006/relationships/audio" Target="../media/media26.m4a"/><Relationship Id="rId4" Type="http://schemas.openxmlformats.org/officeDocument/2006/relationships/audio" Target="../media/media23.m4a"/><Relationship Id="rId9" Type="http://schemas.microsoft.com/office/2007/relationships/media" Target="../media/media26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1.m4a"/><Relationship Id="rId3" Type="http://schemas.microsoft.com/office/2007/relationships/media" Target="../media/media29.m4a"/><Relationship Id="rId7" Type="http://schemas.microsoft.com/office/2007/relationships/media" Target="../media/media31.m4a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audio" Target="../media/media30.m4a"/><Relationship Id="rId5" Type="http://schemas.microsoft.com/office/2007/relationships/media" Target="../media/media30.m4a"/><Relationship Id="rId10" Type="http://schemas.openxmlformats.org/officeDocument/2006/relationships/image" Target="../media/image4.png"/><Relationship Id="rId4" Type="http://schemas.openxmlformats.org/officeDocument/2006/relationships/audio" Target="../media/media29.m4a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5.m4a"/><Relationship Id="rId13" Type="http://schemas.microsoft.com/office/2007/relationships/media" Target="../media/media38.m4a"/><Relationship Id="rId3" Type="http://schemas.microsoft.com/office/2007/relationships/media" Target="../media/media33.m4a"/><Relationship Id="rId7" Type="http://schemas.microsoft.com/office/2007/relationships/media" Target="../media/media35.m4a"/><Relationship Id="rId12" Type="http://schemas.openxmlformats.org/officeDocument/2006/relationships/audio" Target="../media/media37.m4a"/><Relationship Id="rId2" Type="http://schemas.openxmlformats.org/officeDocument/2006/relationships/audio" Target="../media/media32.m4a"/><Relationship Id="rId16" Type="http://schemas.openxmlformats.org/officeDocument/2006/relationships/image" Target="../media/image4.png"/><Relationship Id="rId1" Type="http://schemas.microsoft.com/office/2007/relationships/media" Target="../media/media32.m4a"/><Relationship Id="rId6" Type="http://schemas.openxmlformats.org/officeDocument/2006/relationships/audio" Target="../media/media34.m4a"/><Relationship Id="rId11" Type="http://schemas.microsoft.com/office/2007/relationships/media" Target="../media/media37.m4a"/><Relationship Id="rId5" Type="http://schemas.microsoft.com/office/2007/relationships/media" Target="../media/media34.m4a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36.m4a"/><Relationship Id="rId4" Type="http://schemas.openxmlformats.org/officeDocument/2006/relationships/audio" Target="../media/media33.m4a"/><Relationship Id="rId9" Type="http://schemas.microsoft.com/office/2007/relationships/media" Target="../media/media36.m4a"/><Relationship Id="rId14" Type="http://schemas.openxmlformats.org/officeDocument/2006/relationships/audio" Target="../media/media38.m4a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2.m4a"/><Relationship Id="rId13" Type="http://schemas.openxmlformats.org/officeDocument/2006/relationships/slideLayout" Target="../slideLayouts/slideLayout2.xml"/><Relationship Id="rId3" Type="http://schemas.microsoft.com/office/2007/relationships/media" Target="../media/media40.m4a"/><Relationship Id="rId7" Type="http://schemas.microsoft.com/office/2007/relationships/media" Target="../media/media42.m4a"/><Relationship Id="rId12" Type="http://schemas.openxmlformats.org/officeDocument/2006/relationships/audio" Target="../media/media44.m4a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audio" Target="../media/media41.m4a"/><Relationship Id="rId11" Type="http://schemas.microsoft.com/office/2007/relationships/media" Target="../media/media44.m4a"/><Relationship Id="rId5" Type="http://schemas.microsoft.com/office/2007/relationships/media" Target="../media/media41.m4a"/><Relationship Id="rId15" Type="http://schemas.openxmlformats.org/officeDocument/2006/relationships/image" Target="../media/image4.png"/><Relationship Id="rId10" Type="http://schemas.openxmlformats.org/officeDocument/2006/relationships/audio" Target="../media/media43.m4a"/><Relationship Id="rId4" Type="http://schemas.openxmlformats.org/officeDocument/2006/relationships/audio" Target="../media/media40.m4a"/><Relationship Id="rId9" Type="http://schemas.microsoft.com/office/2007/relationships/media" Target="../media/media43.m4a"/><Relationship Id="rId1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8.m4a"/><Relationship Id="rId13" Type="http://schemas.openxmlformats.org/officeDocument/2006/relationships/slideLayout" Target="../slideLayouts/slideLayout2.xml"/><Relationship Id="rId3" Type="http://schemas.microsoft.com/office/2007/relationships/media" Target="../media/media46.m4a"/><Relationship Id="rId7" Type="http://schemas.microsoft.com/office/2007/relationships/media" Target="../media/media48.m4a"/><Relationship Id="rId12" Type="http://schemas.openxmlformats.org/officeDocument/2006/relationships/audio" Target="../media/media50.m4a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audio" Target="../media/media47.m4a"/><Relationship Id="rId11" Type="http://schemas.microsoft.com/office/2007/relationships/media" Target="../media/media50.m4a"/><Relationship Id="rId5" Type="http://schemas.microsoft.com/office/2007/relationships/media" Target="../media/media47.m4a"/><Relationship Id="rId15" Type="http://schemas.openxmlformats.org/officeDocument/2006/relationships/image" Target="../media/image4.png"/><Relationship Id="rId10" Type="http://schemas.openxmlformats.org/officeDocument/2006/relationships/audio" Target="../media/media49.m4a"/><Relationship Id="rId4" Type="http://schemas.openxmlformats.org/officeDocument/2006/relationships/audio" Target="../media/media46.m4a"/><Relationship Id="rId9" Type="http://schemas.microsoft.com/office/2007/relationships/media" Target="../media/media49.m4a"/><Relationship Id="rId1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5.m4a"/><Relationship Id="rId13" Type="http://schemas.microsoft.com/office/2007/relationships/media" Target="../media/media58.m4a"/><Relationship Id="rId18" Type="http://schemas.openxmlformats.org/officeDocument/2006/relationships/image" Target="../media/image2.emf"/><Relationship Id="rId3" Type="http://schemas.microsoft.com/office/2007/relationships/media" Target="../media/media53.m4a"/><Relationship Id="rId7" Type="http://schemas.microsoft.com/office/2007/relationships/media" Target="../media/media55.m4a"/><Relationship Id="rId12" Type="http://schemas.openxmlformats.org/officeDocument/2006/relationships/audio" Target="../media/media57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6" Type="http://schemas.openxmlformats.org/officeDocument/2006/relationships/audio" Target="../media/media59.m4a"/><Relationship Id="rId1" Type="http://schemas.microsoft.com/office/2007/relationships/media" Target="../media/media52.m4a"/><Relationship Id="rId6" Type="http://schemas.openxmlformats.org/officeDocument/2006/relationships/audio" Target="../media/media54.m4a"/><Relationship Id="rId11" Type="http://schemas.microsoft.com/office/2007/relationships/media" Target="../media/media57.m4a"/><Relationship Id="rId5" Type="http://schemas.microsoft.com/office/2007/relationships/media" Target="../media/media54.m4a"/><Relationship Id="rId15" Type="http://schemas.microsoft.com/office/2007/relationships/media" Target="../media/media59.m4a"/><Relationship Id="rId10" Type="http://schemas.openxmlformats.org/officeDocument/2006/relationships/audio" Target="../media/media56.m4a"/><Relationship Id="rId19" Type="http://schemas.openxmlformats.org/officeDocument/2006/relationships/image" Target="../media/image4.png"/><Relationship Id="rId4" Type="http://schemas.openxmlformats.org/officeDocument/2006/relationships/audio" Target="../media/media53.m4a"/><Relationship Id="rId9" Type="http://schemas.microsoft.com/office/2007/relationships/media" Target="../media/media56.m4a"/><Relationship Id="rId14" Type="http://schemas.openxmlformats.org/officeDocument/2006/relationships/audio" Target="../media/media58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3.m4a"/><Relationship Id="rId3" Type="http://schemas.microsoft.com/office/2007/relationships/media" Target="../media/media61.m4a"/><Relationship Id="rId7" Type="http://schemas.microsoft.com/office/2007/relationships/media" Target="../media/media63.m4a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audio" Target="../media/media62.m4a"/><Relationship Id="rId11" Type="http://schemas.openxmlformats.org/officeDocument/2006/relationships/image" Target="../media/image4.png"/><Relationship Id="rId5" Type="http://schemas.microsoft.com/office/2007/relationships/media" Target="../media/media62.m4a"/><Relationship Id="rId10" Type="http://schemas.openxmlformats.org/officeDocument/2006/relationships/image" Target="../media/image2.emf"/><Relationship Id="rId4" Type="http://schemas.openxmlformats.org/officeDocument/2006/relationships/audio" Target="../media/media61.m4a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65.m4a"/><Relationship Id="rId7" Type="http://schemas.openxmlformats.org/officeDocument/2006/relationships/image" Target="../media/image4.png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5.m4a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9.m4a"/><Relationship Id="rId13" Type="http://schemas.openxmlformats.org/officeDocument/2006/relationships/image" Target="../media/image4.png"/><Relationship Id="rId3" Type="http://schemas.microsoft.com/office/2007/relationships/media" Target="../media/media67.m4a"/><Relationship Id="rId7" Type="http://schemas.microsoft.com/office/2007/relationships/media" Target="../media/media69.m4a"/><Relationship Id="rId12" Type="http://schemas.openxmlformats.org/officeDocument/2006/relationships/image" Target="../media/image2.emf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audio" Target="../media/media68.m4a"/><Relationship Id="rId11" Type="http://schemas.openxmlformats.org/officeDocument/2006/relationships/slideLayout" Target="../slideLayouts/slideLayout2.xml"/><Relationship Id="rId5" Type="http://schemas.microsoft.com/office/2007/relationships/media" Target="../media/media68.m4a"/><Relationship Id="rId10" Type="http://schemas.openxmlformats.org/officeDocument/2006/relationships/audio" Target="../media/media70.m4a"/><Relationship Id="rId4" Type="http://schemas.openxmlformats.org/officeDocument/2006/relationships/audio" Target="../media/media67.m4a"/><Relationship Id="rId9" Type="http://schemas.microsoft.com/office/2007/relationships/media" Target="../media/media70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72.m4a"/><Relationship Id="rId7" Type="http://schemas.openxmlformats.org/officeDocument/2006/relationships/image" Target="../media/image4.png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2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microsoft.com/office/2007/relationships/media" Target="../media/media7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audio" Target="../media/media75.m4a"/><Relationship Id="rId5" Type="http://schemas.microsoft.com/office/2007/relationships/media" Target="../media/media75.m4a"/><Relationship Id="rId4" Type="http://schemas.openxmlformats.org/officeDocument/2006/relationships/audio" Target="../media/media74.m4a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77.m4a"/><Relationship Id="rId7" Type="http://schemas.openxmlformats.org/officeDocument/2006/relationships/image" Target="../media/image4.png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7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79.m4a"/><Relationship Id="rId7" Type="http://schemas.openxmlformats.org/officeDocument/2006/relationships/image" Target="../media/image4.png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9.m4a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microsoft.com/office/2007/relationships/media" Target="../media/media8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6" Type="http://schemas.openxmlformats.org/officeDocument/2006/relationships/audio" Target="../media/media82.m4a"/><Relationship Id="rId5" Type="http://schemas.microsoft.com/office/2007/relationships/media" Target="../media/media82.m4a"/><Relationship Id="rId4" Type="http://schemas.openxmlformats.org/officeDocument/2006/relationships/audio" Target="../media/media81.m4a"/><Relationship Id="rId9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6.m4a"/><Relationship Id="rId3" Type="http://schemas.microsoft.com/office/2007/relationships/media" Target="../media/media84.m4a"/><Relationship Id="rId7" Type="http://schemas.microsoft.com/office/2007/relationships/media" Target="../media/media86.m4a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audio" Target="../media/media85.m4a"/><Relationship Id="rId11" Type="http://schemas.openxmlformats.org/officeDocument/2006/relationships/image" Target="../media/image4.png"/><Relationship Id="rId5" Type="http://schemas.microsoft.com/office/2007/relationships/media" Target="../media/media85.m4a"/><Relationship Id="rId10" Type="http://schemas.openxmlformats.org/officeDocument/2006/relationships/image" Target="../media/image2.emf"/><Relationship Id="rId4" Type="http://schemas.openxmlformats.org/officeDocument/2006/relationships/audio" Target="../media/media84.m4a"/><Relationship Id="rId9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1.m4a"/><Relationship Id="rId13" Type="http://schemas.openxmlformats.org/officeDocument/2006/relationships/image" Target="../media/image4.png"/><Relationship Id="rId3" Type="http://schemas.microsoft.com/office/2007/relationships/media" Target="../media/media89.m4a"/><Relationship Id="rId7" Type="http://schemas.microsoft.com/office/2007/relationships/media" Target="../media/media91.m4a"/><Relationship Id="rId12" Type="http://schemas.openxmlformats.org/officeDocument/2006/relationships/image" Target="../media/image2.emf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6" Type="http://schemas.openxmlformats.org/officeDocument/2006/relationships/audio" Target="../media/media90.m4a"/><Relationship Id="rId11" Type="http://schemas.openxmlformats.org/officeDocument/2006/relationships/slideLayout" Target="../slideLayouts/slideLayout2.xml"/><Relationship Id="rId5" Type="http://schemas.microsoft.com/office/2007/relationships/media" Target="../media/media90.m4a"/><Relationship Id="rId10" Type="http://schemas.openxmlformats.org/officeDocument/2006/relationships/audio" Target="../media/media92.m4a"/><Relationship Id="rId4" Type="http://schemas.openxmlformats.org/officeDocument/2006/relationships/audio" Target="../media/media89.m4a"/><Relationship Id="rId9" Type="http://schemas.microsoft.com/office/2007/relationships/media" Target="../media/media92.m4a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microsoft.com/office/2007/relationships/media" Target="../media/media9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6" Type="http://schemas.openxmlformats.org/officeDocument/2006/relationships/audio" Target="../media/media95.m4a"/><Relationship Id="rId5" Type="http://schemas.microsoft.com/office/2007/relationships/media" Target="../media/media95.m4a"/><Relationship Id="rId4" Type="http://schemas.openxmlformats.org/officeDocument/2006/relationships/audio" Target="../media/media94.m4a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99.m4a"/><Relationship Id="rId3" Type="http://schemas.microsoft.com/office/2007/relationships/media" Target="../media/media97.m4a"/><Relationship Id="rId7" Type="http://schemas.microsoft.com/office/2007/relationships/media" Target="../media/media99.m4a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6" Type="http://schemas.openxmlformats.org/officeDocument/2006/relationships/audio" Target="../media/media98.m4a"/><Relationship Id="rId11" Type="http://schemas.openxmlformats.org/officeDocument/2006/relationships/image" Target="../media/image4.png"/><Relationship Id="rId5" Type="http://schemas.microsoft.com/office/2007/relationships/media" Target="../media/media98.m4a"/><Relationship Id="rId10" Type="http://schemas.openxmlformats.org/officeDocument/2006/relationships/image" Target="../media/image2.emf"/><Relationship Id="rId4" Type="http://schemas.openxmlformats.org/officeDocument/2006/relationships/audio" Target="../media/media97.m4a"/><Relationship Id="rId9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101.m4a"/><Relationship Id="rId7" Type="http://schemas.openxmlformats.org/officeDocument/2006/relationships/image" Target="../media/image4.png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1.m4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0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6" Type="http://schemas.openxmlformats.org/officeDocument/2006/relationships/audio" Target="../media/media106.m4a"/><Relationship Id="rId5" Type="http://schemas.microsoft.com/office/2007/relationships/media" Target="../media/media106.m4a"/><Relationship Id="rId4" Type="http://schemas.openxmlformats.org/officeDocument/2006/relationships/audio" Target="../media/media105.m4a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0.m4a"/><Relationship Id="rId3" Type="http://schemas.microsoft.com/office/2007/relationships/media" Target="../media/media108.m4a"/><Relationship Id="rId7" Type="http://schemas.microsoft.com/office/2007/relationships/media" Target="../media/media110.m4a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6" Type="http://schemas.openxmlformats.org/officeDocument/2006/relationships/audio" Target="../media/media109.m4a"/><Relationship Id="rId11" Type="http://schemas.openxmlformats.org/officeDocument/2006/relationships/image" Target="../media/image4.png"/><Relationship Id="rId5" Type="http://schemas.microsoft.com/office/2007/relationships/media" Target="../media/media109.m4a"/><Relationship Id="rId10" Type="http://schemas.openxmlformats.org/officeDocument/2006/relationships/image" Target="../media/image2.emf"/><Relationship Id="rId4" Type="http://schemas.openxmlformats.org/officeDocument/2006/relationships/audio" Target="../media/media108.m4a"/><Relationship Id="rId9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microsoft.com/office/2007/relationships/media" Target="../media/media11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6" Type="http://schemas.openxmlformats.org/officeDocument/2006/relationships/audio" Target="../media/media113.m4a"/><Relationship Id="rId5" Type="http://schemas.microsoft.com/office/2007/relationships/media" Target="../media/media113.m4a"/><Relationship Id="rId4" Type="http://schemas.openxmlformats.org/officeDocument/2006/relationships/audio" Target="../media/media112.m4a"/><Relationship Id="rId9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7.m4a"/><Relationship Id="rId3" Type="http://schemas.microsoft.com/office/2007/relationships/media" Target="../media/media115.m4a"/><Relationship Id="rId7" Type="http://schemas.microsoft.com/office/2007/relationships/media" Target="../media/media117.m4a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6" Type="http://schemas.openxmlformats.org/officeDocument/2006/relationships/audio" Target="../media/media116.m4a"/><Relationship Id="rId11" Type="http://schemas.openxmlformats.org/officeDocument/2006/relationships/image" Target="../media/image4.png"/><Relationship Id="rId5" Type="http://schemas.microsoft.com/office/2007/relationships/media" Target="../media/media116.m4a"/><Relationship Id="rId10" Type="http://schemas.openxmlformats.org/officeDocument/2006/relationships/image" Target="../media/image2.emf"/><Relationship Id="rId4" Type="http://schemas.openxmlformats.org/officeDocument/2006/relationships/audio" Target="../media/media115.m4a"/><Relationship Id="rId9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119.m4a"/><Relationship Id="rId7" Type="http://schemas.openxmlformats.org/officeDocument/2006/relationships/image" Target="../media/image4.png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9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slideLayout" Target="../slideLayouts/slideLayout2.xml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audio" Target="../media/media8.m4a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media" Target="../media/media8.m4a"/><Relationship Id="rId5" Type="http://schemas.microsoft.com/office/2007/relationships/media" Target="../media/media5.m4a"/><Relationship Id="rId10" Type="http://schemas.openxmlformats.org/officeDocument/2006/relationships/audio" Target="../media/media7.m4a"/><Relationship Id="rId4" Type="http://schemas.openxmlformats.org/officeDocument/2006/relationships/audio" Target="../media/media4.m4a"/><Relationship Id="rId9" Type="http://schemas.microsoft.com/office/2007/relationships/media" Target="../media/media7.m4a"/><Relationship Id="rId1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4.m4a"/><Relationship Id="rId13" Type="http://schemas.microsoft.com/office/2007/relationships/media" Target="../media/media127.m4a"/><Relationship Id="rId3" Type="http://schemas.microsoft.com/office/2007/relationships/media" Target="../media/media122.m4a"/><Relationship Id="rId7" Type="http://schemas.microsoft.com/office/2007/relationships/media" Target="../media/media124.m4a"/><Relationship Id="rId12" Type="http://schemas.openxmlformats.org/officeDocument/2006/relationships/audio" Target="../media/media126.m4a"/><Relationship Id="rId17" Type="http://schemas.openxmlformats.org/officeDocument/2006/relationships/image" Target="../media/image4.png"/><Relationship Id="rId2" Type="http://schemas.openxmlformats.org/officeDocument/2006/relationships/audio" Target="../media/media121.m4a"/><Relationship Id="rId16" Type="http://schemas.openxmlformats.org/officeDocument/2006/relationships/image" Target="../media/image2.emf"/><Relationship Id="rId1" Type="http://schemas.microsoft.com/office/2007/relationships/media" Target="../media/media121.m4a"/><Relationship Id="rId6" Type="http://schemas.openxmlformats.org/officeDocument/2006/relationships/audio" Target="../media/media123.m4a"/><Relationship Id="rId11" Type="http://schemas.microsoft.com/office/2007/relationships/media" Target="../media/media126.m4a"/><Relationship Id="rId5" Type="http://schemas.microsoft.com/office/2007/relationships/media" Target="../media/media123.m4a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25.m4a"/><Relationship Id="rId4" Type="http://schemas.openxmlformats.org/officeDocument/2006/relationships/audio" Target="../media/media122.m4a"/><Relationship Id="rId9" Type="http://schemas.microsoft.com/office/2007/relationships/media" Target="../media/media125.m4a"/><Relationship Id="rId14" Type="http://schemas.openxmlformats.org/officeDocument/2006/relationships/audio" Target="../media/media127.m4a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1.m4a"/><Relationship Id="rId13" Type="http://schemas.openxmlformats.org/officeDocument/2006/relationships/slideLayout" Target="../slideLayouts/slideLayout2.xml"/><Relationship Id="rId3" Type="http://schemas.microsoft.com/office/2007/relationships/media" Target="../media/media129.m4a"/><Relationship Id="rId7" Type="http://schemas.microsoft.com/office/2007/relationships/media" Target="../media/media131.m4a"/><Relationship Id="rId12" Type="http://schemas.openxmlformats.org/officeDocument/2006/relationships/audio" Target="../media/media133.m4a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6" Type="http://schemas.openxmlformats.org/officeDocument/2006/relationships/audio" Target="../media/media130.m4a"/><Relationship Id="rId11" Type="http://schemas.microsoft.com/office/2007/relationships/media" Target="../media/media133.m4a"/><Relationship Id="rId5" Type="http://schemas.microsoft.com/office/2007/relationships/media" Target="../media/media130.m4a"/><Relationship Id="rId15" Type="http://schemas.openxmlformats.org/officeDocument/2006/relationships/image" Target="../media/image4.png"/><Relationship Id="rId10" Type="http://schemas.openxmlformats.org/officeDocument/2006/relationships/audio" Target="../media/media132.m4a"/><Relationship Id="rId4" Type="http://schemas.openxmlformats.org/officeDocument/2006/relationships/audio" Target="../media/media129.m4a"/><Relationship Id="rId9" Type="http://schemas.microsoft.com/office/2007/relationships/media" Target="../media/media132.m4a"/><Relationship Id="rId14" Type="http://schemas.openxmlformats.org/officeDocument/2006/relationships/image" Target="../media/image2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4" Type="http://schemas.openxmlformats.org/officeDocument/2006/relationships/audio" Target="../media/media10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4a"/><Relationship Id="rId3" Type="http://schemas.microsoft.com/office/2007/relationships/media" Target="../media/media15.m4a"/><Relationship Id="rId7" Type="http://schemas.microsoft.com/office/2007/relationships/media" Target="../media/media17.m4a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11" Type="http://schemas.openxmlformats.org/officeDocument/2006/relationships/image" Target="../media/image4.png"/><Relationship Id="rId5" Type="http://schemas.microsoft.com/office/2007/relationships/media" Target="../media/media16.m4a"/><Relationship Id="rId10" Type="http://schemas.openxmlformats.org/officeDocument/2006/relationships/image" Target="../media/image2.emf"/><Relationship Id="rId4" Type="http://schemas.openxmlformats.org/officeDocument/2006/relationships/audio" Target="../media/media15.m4a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6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0F4A84F-9E75-4ABE-8025-9160CEC2A67D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cs-CZ" altLang="cs-CZ" sz="1200" dirty="0">
              <a:solidFill>
                <a:srgbClr val="969696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6663" y="4901682"/>
            <a:ext cx="5688012" cy="327543"/>
          </a:xfrm>
        </p:spPr>
        <p:txBody>
          <a:bodyPr/>
          <a:lstStyle/>
          <a:p>
            <a:pPr algn="ctr"/>
            <a:br>
              <a:rPr lang="cs-CZ" sz="4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4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s-CZ" sz="4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Správa dopravy </a:t>
            </a:r>
            <a:br>
              <a:rPr lang="cs-CZ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zvláštním zaměřením </a:t>
            </a:r>
            <a:br>
              <a:rPr lang="cs-CZ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úsek pozemních komunikací</a:t>
            </a:r>
            <a:br>
              <a:rPr lang="cs-CZ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3200" b="1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400" dirty="0">
                <a:solidFill>
                  <a:schemeClr val="tx1"/>
                </a:solidFill>
              </a:rPr>
              <a:t>BZ505Zk Vybrané otázky správního práva a veřejné správy</a:t>
            </a:r>
            <a:br>
              <a:rPr lang="cs-CZ" sz="2400" dirty="0">
                <a:solidFill>
                  <a:schemeClr val="tx1"/>
                </a:solidFill>
              </a:rPr>
            </a:br>
            <a:b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altLang="cs-CZ" sz="2400" dirty="0">
                <a:solidFill>
                  <a:schemeClr val="tx1"/>
                </a:solidFill>
                <a:effectLst/>
              </a:rPr>
              <a:t> </a:t>
            </a:r>
            <a:r>
              <a:rPr lang="cs-CZ" altLang="cs-CZ" sz="2000" dirty="0">
                <a:solidFill>
                  <a:schemeClr val="tx1"/>
                </a:solidFill>
                <a:effectLst/>
              </a:rPr>
              <a:t>2. přednáška 8. 10. 2021</a:t>
            </a:r>
            <a:r>
              <a:rPr lang="cs-CZ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br>
              <a:rPr lang="cs-CZ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imes New Roman" panose="02020603050405020304" pitchFamily="18" charset="0"/>
              </a:rPr>
            </a:br>
            <a:r>
              <a:rPr lang="cs-CZ" alt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altLang="cs-CZ" sz="2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 </a:t>
            </a:r>
            <a:r>
              <a:rPr lang="cs-CZ" altLang="cs-CZ" sz="18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Havlan</a:t>
            </a:r>
            <a:br>
              <a:rPr lang="cs-CZ" alt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altLang="cs-CZ" dirty="0">
                <a:solidFill>
                  <a:schemeClr val="tx1"/>
                </a:solidFill>
              </a:rPr>
            </a:br>
            <a:b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altLang="cs-CZ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1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1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1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12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12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2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2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2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2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1BFEFCF-48C0-4C7D-B8D6-ABF4CEB74D3F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1999052"/>
            <a:ext cx="8234363" cy="4114800"/>
          </a:xfrm>
        </p:spPr>
        <p:txBody>
          <a:bodyPr/>
          <a:lstStyle/>
          <a:p>
            <a:pPr eaLnBrk="1" hangingPunct="1"/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d) účelové komunikace  </a:t>
            </a:r>
            <a:endParaRPr lang="cs-CZ" altLang="cs-CZ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veřejné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(veřejně přístupné)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slouží ke  </a:t>
            </a:r>
          </a:p>
          <a:p>
            <a:pPr lvl="2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spojení jednotlivých nemovitostí pro potřeby vlastníků 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endParaRPr lang="cs-CZ" alt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ke spojení těchto nemovitostí s ostatními PK 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 nebo</a:t>
            </a:r>
            <a:endParaRPr lang="cs-CZ" alt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k obhospodařování zemědělských a lesních pozemků</a:t>
            </a:r>
          </a:p>
          <a:p>
            <a:pPr lvl="1"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neveřejné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(veřejně nepřístupné)</a:t>
            </a:r>
          </a:p>
          <a:p>
            <a:pPr lvl="2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PK v uzavřeném prostoru nebo objektu, které slouží potřebě vlastníka nebo provozovatele</a:t>
            </a:r>
          </a:p>
          <a:p>
            <a:pPr lvl="2" eaLnBrk="1" hangingPunct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přístupné jen v rozsahu a způsobem, který stanoví vlastník nebo provozovatel uzavřeného prostoru nebo objektu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B48532B-2A28-4EDF-ACC2-9CAA32F76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29906" y="5578897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876792-0881-4D99-B4CC-21D840657A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73486" y="2332653"/>
            <a:ext cx="609600" cy="456373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C11743-369E-472D-BB47-5083FDB33F3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23275" y="2998237"/>
            <a:ext cx="609600" cy="554393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0D25D5-293A-4845-A737-7899461F796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71361" y="4478694"/>
            <a:ext cx="609600" cy="40528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71720D-F6BC-4613-BD2A-15CCC67F4A3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62400" y="1924407"/>
            <a:ext cx="609600" cy="439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7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6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7E038D-02F7-45DD-94BA-562D43262037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zařazování PK do kategorií 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(a tříd)</a:t>
            </a:r>
            <a:endParaRPr lang="cs-CZ" alt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rozhoduje příslušný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silniční správní úřad </a:t>
            </a:r>
          </a:p>
          <a:p>
            <a:pPr lvl="1" eaLnBrk="1" hangingPunct="1"/>
            <a:r>
              <a:rPr lang="cs-CZ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na základě</a:t>
            </a:r>
          </a:p>
          <a:p>
            <a:pPr lvl="2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určení  PK</a:t>
            </a:r>
          </a:p>
          <a:p>
            <a:pPr lvl="2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jejího dopravního významu </a:t>
            </a:r>
            <a:r>
              <a:rPr lang="cs-CZ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stavebně technického vybavení</a:t>
            </a:r>
          </a:p>
          <a:p>
            <a:pPr lvl="1" eaLnBrk="1" hangingPunct="1"/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jde o změnu podstatnou, protože změna kategorie, potažmo třídy PK může vyžadovat také </a:t>
            </a:r>
            <a:r>
              <a:rPr lang="cs-CZ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změnu vlastnických vztahů k ní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DA84DE-2810-4930-901E-71DAD614F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62518" y="32371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EFBAF2-D2D7-4A2C-9F01-073E68018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27D412-3964-4413-A330-337E476E9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účelová komunikace 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nemusí být nutně stavbou podle stavebního zákona, resp. výsledkem stavební činnosti 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i pouhé koleje vyjeté v trávě nebo zpevněné místy kamením či sutí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nerozhoduje stav v katastru </a:t>
            </a:r>
          </a:p>
          <a:p>
            <a:pPr lvl="2" eaLnBrk="1" hangingPunct="1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druh pozemku ani využití</a:t>
            </a:r>
          </a:p>
          <a:p>
            <a:pPr lvl="2" eaLnBrk="1" hangingPunct="1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zpravidla „ostatní plocha - ostatní komunikace“, ale nejde o závazný údaj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nemusí být ani rozhodnuto </a:t>
            </a:r>
          </a:p>
          <a:p>
            <a:pPr lvl="1" eaLnBrk="1" hangingPunct="1"/>
            <a:r>
              <a:rPr lang="cs-CZ" altLang="cs-CZ" sz="1900" i="1" dirty="0">
                <a:latin typeface="Arial" panose="020B0604020202020204" pitchFamily="34" charset="0"/>
                <a:cs typeface="Arial" panose="020B0604020202020204" pitchFamily="34" charset="0"/>
              </a:rPr>
              <a:t>vznik „ze zákona“ po splnění stanovených znaků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0DB5303-BD54-4CB0-AA24-4EEF69AF18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C0A26C4-8D07-4211-A429-A3031175AB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D5FC41-4151-4E96-B041-E5C86A287256}" type="slidenum">
              <a:rPr lang="cs-CZ" altLang="cs-CZ" smtClean="0"/>
              <a:pPr/>
              <a:t>12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27BAFAC-7DA0-4A11-A221-122786E52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64322" y="1967949"/>
            <a:ext cx="609600" cy="493713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1DA2C8-8865-4CEC-A2F2-40FE0C10A9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59522" y="2656373"/>
            <a:ext cx="609600" cy="424543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F68BC09-5863-458E-BCF1-CE4E73B357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0" y="3334138"/>
            <a:ext cx="609600" cy="442111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AEE987-0A40-4815-B0CE-949B0AB35D6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27359" y="4575270"/>
            <a:ext cx="609600" cy="4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5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3463D7-63B7-45D0-9D8E-E3A2D3A2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DB5A25-2B99-4323-A49A-C1799EF85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znaky ÚK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zákon + judikatura </a:t>
            </a:r>
          </a:p>
          <a:p>
            <a:pPr lvl="2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1) stálá a v </a:t>
            </a:r>
            <a:r>
              <a:rPr lang="cs-CZ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terénu patrná dopravní cesta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                 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která </a:t>
            </a:r>
          </a:p>
          <a:p>
            <a:pPr lvl="2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2) naplňuje </a:t>
            </a:r>
            <a:r>
              <a:rPr lang="cs-CZ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účel stanovený v zákoně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        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přičemž </a:t>
            </a:r>
          </a:p>
          <a:p>
            <a:pPr lvl="2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3) její </a:t>
            </a:r>
            <a:r>
              <a:rPr lang="cs-CZ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vlastník dal souhlas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 obecnému užívání veřejností </a:t>
            </a:r>
            <a:b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  zároveň</a:t>
            </a:r>
          </a:p>
          <a:p>
            <a:pPr lvl="2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4) tato cesta naplňuje </a:t>
            </a:r>
            <a:r>
              <a:rPr lang="cs-CZ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nutnou komunikační potřebu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pokud jsou naplněny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kumulativně,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vzniká ÚK</a:t>
            </a:r>
          </a:p>
          <a:p>
            <a:pPr lvl="1" eaLnBrk="1" hangingPunct="1"/>
            <a:r>
              <a:rPr lang="cs-CZ" altLang="cs-CZ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problém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 možnost veřejného přístupu na soukromý pozemek</a:t>
            </a:r>
          </a:p>
          <a:p>
            <a:pPr lvl="2" eaLnBrk="1" hangingPunct="1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možnost omezení (také zvláštními zákony)</a:t>
            </a:r>
          </a:p>
          <a:p>
            <a:pPr lvl="2" eaLnBrk="1" hangingPunct="1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 případě sporu jde o deklaratorní řízení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4FAF21E-FBF6-4E3F-B67C-75B83D0548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50C313F-AA2F-42BC-8874-08EF06ECB3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D5FC41-4151-4E96-B041-E5C86A287256}" type="slidenum">
              <a:rPr lang="cs-CZ" altLang="cs-CZ" smtClean="0"/>
              <a:pPr/>
              <a:t>13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021C1E1-6948-4B74-ABD0-6354C94BE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33561" y="2326432"/>
            <a:ext cx="609600" cy="468085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A9D283-5289-4F35-8ED7-867E5CDF06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88125" y="2708208"/>
            <a:ext cx="609600" cy="468085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7BE9AE-0324-4960-86FF-6FADB7CA279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41268" y="2708208"/>
            <a:ext cx="518566" cy="468086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56F2CD2-EBF5-4AAD-BDE6-BEA628CF2F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02221" y="3058137"/>
            <a:ext cx="609600" cy="468086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B1288A-1622-4466-9E36-091BC4B63FA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04942" y="3429000"/>
            <a:ext cx="487492" cy="472780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94D4FB-A080-477F-BB63-3241675A1A1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832980" y="3429000"/>
            <a:ext cx="373224" cy="478133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6B7A78-8A32-4A9C-8A46-42929BE6B3E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619761" y="4075113"/>
            <a:ext cx="609600" cy="46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6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8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1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1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44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44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14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1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1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1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1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1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779E24E-4F71-4FA5-AB61-BDB9A593CE4F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vlastnictví PK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a) dálnice – vlastní stát</a:t>
            </a:r>
          </a:p>
          <a:p>
            <a:pPr lvl="1" eaLnBrk="1" hangingPunct="1"/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b) silnice</a:t>
            </a:r>
          </a:p>
          <a:p>
            <a:pPr lvl="2" eaLnBrk="1" hangingPunct="1"/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I. třídy – vlastní stát</a:t>
            </a:r>
          </a:p>
          <a:p>
            <a:pPr lvl="2" eaLnBrk="1" hangingPunct="1"/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II. a III. třídy – vlastní kraj, na jehož území se nacházejí </a:t>
            </a:r>
          </a:p>
          <a:p>
            <a:pPr lvl="1" eaLnBrk="1" hangingPunct="1"/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c) místní komunikace – vlastní obec, na jejímž území se</a:t>
            </a:r>
            <a:b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    	 	    nacházejí</a:t>
            </a:r>
          </a:p>
          <a:p>
            <a:pPr lvl="1" eaLnBrk="1" hangingPunct="1"/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d) účelové komunikace – vlastní právnická nebo fyzická osoba</a:t>
            </a:r>
            <a:r>
              <a:rPr lang="cs-CZ" altLang="cs-CZ" sz="1700" b="1" i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lvl="2" eaLnBrk="1" hangingPunct="1"/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možný konflikt mezi obecným užíváním a vlastnickým právem, je-li vlastníkem soukromá osoba </a:t>
            </a:r>
          </a:p>
          <a:p>
            <a:pPr lvl="1" eaLnBrk="1" hangingPunct="1"/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PK jako předmět vlastnického práva – stavba dálnice, silnice a místní komunikace </a:t>
            </a:r>
            <a:r>
              <a:rPr lang="cs-CZ" sz="17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není součástí pozemku</a:t>
            </a:r>
          </a:p>
          <a:p>
            <a:pPr lvl="1"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PK lze chápat také jako veřejný statek – „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věc určená k obecnému užívání je veřejný statek“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(§ 490 </a:t>
            </a:r>
            <a:r>
              <a:rPr lang="cs-CZ" alt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ObčZ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7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D18111-1F34-44F3-B4A2-85E841D27E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5881" y="5217303"/>
            <a:ext cx="609600" cy="420687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E1B5C83-D5C4-4CFE-9A61-A8A7B64FB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37906" y="2017713"/>
            <a:ext cx="609600" cy="556086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B706BC-2D23-4696-A1BB-FD4D7FC9F5F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01314" y="3813425"/>
            <a:ext cx="609600" cy="436498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7E8115-95CD-42A2-9ECC-8AA190FC1EB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73131" y="2017713"/>
            <a:ext cx="609600" cy="556086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796B09-D63B-4297-B353-EA04272F54B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05700" y="4123909"/>
            <a:ext cx="609600" cy="436499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35B305-1741-4222-8D41-D963C269B30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77228" y="5815479"/>
            <a:ext cx="609600" cy="413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6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6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5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5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7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1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1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1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1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1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CDA1491-801E-4FF5-B1C4-5EA5AD79269D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658018" y="1094436"/>
            <a:ext cx="7827963" cy="647700"/>
          </a:xfrm>
        </p:spPr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832" y="2029756"/>
            <a:ext cx="8234363" cy="4114800"/>
          </a:xfrm>
        </p:spPr>
        <p:txBody>
          <a:bodyPr/>
          <a:lstStyle/>
          <a:p>
            <a:pPr eaLnBrk="1" hangingPunct="1"/>
            <a:r>
              <a:rPr lang="cs-CZ" altLang="cs-CZ" sz="1900" i="1" dirty="0">
                <a:latin typeface="Arial" panose="020B0604020202020204" pitchFamily="34" charset="0"/>
                <a:cs typeface="Arial" panose="020B0604020202020204" pitchFamily="34" charset="0"/>
              </a:rPr>
              <a:t>správa 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dálnice, silnice nebo místní komunikace zahrnuje zejména pravidelné a mimořádné prohlídky, údržbu a opravy;         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lze ji zajišťovat prostřednictvím správce</a:t>
            </a:r>
            <a:endParaRPr lang="cs-CZ" altLang="cs-CZ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PO 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„správce“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) zřízená nebo založená vlastníkem </a:t>
            </a:r>
          </a:p>
          <a:p>
            <a:pPr lvl="2" eaLnBrk="1" hangingPunct="1"/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dílčími činnostmi může být pověřena osoba v režimu veřejných zakázek (taková osoba se nestává správcem dotčené PK)</a:t>
            </a:r>
          </a:p>
          <a:p>
            <a:pPr eaLnBrk="1" hangingPunct="1"/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koncesionářská smlouva </a:t>
            </a:r>
            <a:r>
              <a:rPr lang="cs-CZ" altLang="cs-CZ" sz="1900" i="1" dirty="0">
                <a:latin typeface="Arial" panose="020B0604020202020204" pitchFamily="34" charset="0"/>
                <a:cs typeface="Arial" panose="020B0604020202020204" pitchFamily="34" charset="0"/>
              </a:rPr>
              <a:t>(„PPP projekty“)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pro financování a zajištění výstavby, provozování a údržby dálnic nebo silnic I. třídy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smlouva o převedení některých práv a povinností státu jako vlastníka na vybranou právnickou osobu (koncesionáře)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 režimu veřejných zakázek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vyžaduje schválení 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03FD43C-27EF-418A-BC2E-D4DA9DB06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61359" y="2877716"/>
            <a:ext cx="609600" cy="492967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F4E43C8-7A81-4127-89CD-29C7EF423B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76381" y="2877715"/>
            <a:ext cx="609600" cy="492968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BA43BB-A300-436A-AA42-8B645EB8AE4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59796" y="5831988"/>
            <a:ext cx="609600" cy="484836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BE39EE6-A793-4A26-AE48-E14DAE3CFCF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12476" y="2299686"/>
            <a:ext cx="509418" cy="434220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57C0DF-5E11-4030-ABEC-35345599C28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66781" y="2299685"/>
            <a:ext cx="609600" cy="434221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9E987A6-6DFF-4E6F-94C5-A3B1588F1A0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21268" y="2302090"/>
            <a:ext cx="609600" cy="434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8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6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6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0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0CD7881-B524-4302-8A38-BA1EF14CE193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obecné užívání PK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„veřejnoprávní užívací titul“  </a:t>
            </a:r>
          </a:p>
          <a:p>
            <a:pPr lvl="1" eaLnBrk="1" hangingPunct="1"/>
            <a:r>
              <a:rPr lang="cs-CZ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podmínky</a:t>
            </a:r>
          </a:p>
          <a:p>
            <a:pPr lvl="2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každý </a:t>
            </a:r>
          </a:p>
          <a:p>
            <a:pPr lvl="2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bezplatně </a:t>
            </a:r>
          </a:p>
          <a:p>
            <a:pPr lvl="2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obvyklým způsobem </a:t>
            </a:r>
            <a:r>
              <a:rPr lang="cs-CZ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  <a:p>
            <a:pPr lvl="2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k účelům, ke kterým jsou určeny</a:t>
            </a:r>
          </a:p>
          <a:p>
            <a:pPr lvl="2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v mezích zvláštních předpisů upravujících provoz na PK </a:t>
            </a:r>
            <a:r>
              <a:rPr lang="cs-CZ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  <a:p>
            <a:pPr lvl="2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za podmínek stanovených zákonem o PK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uživatel je povinen přizpůsobit se stavebnímu a dopravně technickému stavu dotčené PK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E361A5A-26CA-458E-B7EC-3E49BFBF3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4006" y="2338873"/>
            <a:ext cx="609600" cy="490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1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1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1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18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18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8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8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8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8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7929A29-0EF0-49DC-B745-A371E4A1C694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2036374"/>
            <a:ext cx="8234363" cy="4115610"/>
          </a:xfrm>
        </p:spPr>
        <p:txBody>
          <a:bodyPr/>
          <a:lstStyle/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omezení obecného užívání</a:t>
            </a:r>
          </a:p>
          <a:p>
            <a:pPr lvl="1" eaLnBrk="1" hangingPunct="1"/>
            <a:r>
              <a:rPr lang="cs-CZ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uzavírky a objížďky</a:t>
            </a:r>
          </a:p>
          <a:p>
            <a:pPr lvl="2"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rozhoduje o nich, resp. povolení vydává příslušný silniční správní úřad</a:t>
            </a:r>
          </a:p>
          <a:p>
            <a:pPr lvl="2"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bez nároku na kompenzaci</a:t>
            </a:r>
          </a:p>
          <a:p>
            <a:pPr lvl="1" eaLnBrk="1" hangingPunct="1"/>
            <a:r>
              <a:rPr lang="cs-CZ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zpoplatnění</a:t>
            </a:r>
          </a:p>
          <a:p>
            <a:pPr lvl="2"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podle typu vozidla a ujeté vzdálenosti po zpoplatněné PK (mýtné) </a:t>
            </a:r>
          </a:p>
          <a:p>
            <a:pPr lvl="3" algn="just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systém elektronického mýtného </a:t>
            </a:r>
            <a:endParaRPr lang="cs-CZ" sz="1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3" eaLnBrk="1" hangingPunct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ve vozidlech palubní zařízení</a:t>
            </a:r>
          </a:p>
          <a:p>
            <a:pPr lvl="2"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podle časového období užívání zpoplatněné PK (časový poplatek)</a:t>
            </a:r>
          </a:p>
          <a:p>
            <a:pPr lvl="3" eaLnBrk="1" hangingPunct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dvoudílný kupón</a:t>
            </a:r>
          </a:p>
          <a:p>
            <a:pPr lvl="3" eaLnBrk="1" hangingPunct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od roku 2021 </a:t>
            </a:r>
            <a:r>
              <a:rPr lang="cs-CZ" sz="1400" dirty="0">
                <a:solidFill>
                  <a:srgbClr val="323232"/>
                </a:solidFill>
                <a:effectLst/>
                <a:latin typeface="Arial" panose="020B0604020202020204" pitchFamily="34" charset="0"/>
              </a:rPr>
              <a:t>elektronické dálniční známky  </a:t>
            </a:r>
          </a:p>
          <a:p>
            <a:pPr eaLnBrk="1" hangingPunct="1"/>
            <a:r>
              <a:rPr 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rozšíření obecného užívání</a:t>
            </a:r>
          </a:p>
          <a:p>
            <a:pPr lvl="1" eaLnBrk="1" hangingPunct="1"/>
            <a:r>
              <a:rPr lang="cs-CZ" sz="1300" dirty="0"/>
              <a:t>zákon o pozemních komunikacích (za podmínek jím stanovených) umožňuje na vybraných úsecích PK provozovat vozidla, která překračují stanovené (standardní) limity (jde o tzv. </a:t>
            </a:r>
            <a:r>
              <a:rPr lang="cs-CZ" sz="1300" dirty="0" err="1"/>
              <a:t>gigalinery</a:t>
            </a:r>
            <a:r>
              <a:rPr lang="cs-CZ" sz="1300" dirty="0"/>
              <a:t> s délkou až 25,5 m) </a:t>
            </a:r>
          </a:p>
          <a:p>
            <a:pPr marL="1371600" lvl="3" indent="0" eaLnBrk="1" hangingPunct="1">
              <a:buNone/>
            </a:pPr>
            <a:endParaRPr lang="cs-CZ" sz="1400" dirty="0">
              <a:solidFill>
                <a:srgbClr val="32323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0F08686-C419-40E1-81E2-61DF85AA4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33106" y="2888786"/>
            <a:ext cx="609600" cy="47083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0697D2-1997-4E92-B8A1-4C0DF0A6B6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049985" y="4862803"/>
            <a:ext cx="609600" cy="6096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012094F-0442-49D6-8B99-8A8CDB9078F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31495" y="4862803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34DF910-EA77-408A-AF7A-B844FD06231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109563" y="5903167"/>
            <a:ext cx="609600" cy="401216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6DC968-C497-46D6-B992-2F35C65C0D2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790671" y="3563517"/>
            <a:ext cx="518627" cy="379446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EE9AFB-4BB7-469D-893B-200A97F5EDB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18475" y="3990067"/>
            <a:ext cx="609600" cy="609600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A11BDE-2952-4EE3-8BCF-447B5868FAC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51918" y="4935116"/>
            <a:ext cx="609600" cy="464974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211B6DC-D4C0-464F-BA11-0F440D86A7A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85585" y="2607551"/>
            <a:ext cx="566057" cy="497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4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2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7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70441" y="6229739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10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9E05278-E328-4289-BAEE-7B821E54234F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zvláštní užívání PK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užívání </a:t>
            </a:r>
          </a:p>
          <a:p>
            <a:pPr lvl="2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jiným než obvyklým způsobem </a:t>
            </a:r>
            <a:r>
              <a:rPr lang="cs-CZ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nebo </a:t>
            </a:r>
          </a:p>
          <a:p>
            <a:pPr lvl="2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k jiným účelům,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než pro které jsou určeny</a:t>
            </a:r>
            <a:endParaRPr lang="cs-CZ" alt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vyžaduje povolení příslušného silničního správního úřadu </a:t>
            </a:r>
          </a:p>
          <a:p>
            <a:pPr lvl="2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vydané na žádost a na dobu určitou</a:t>
            </a:r>
          </a:p>
          <a:p>
            <a:pPr lvl="2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 předchozím souhlasem vlastníka dotčené pozemní komunikace </a:t>
            </a:r>
          </a:p>
          <a:p>
            <a:pPr lvl="1" eaLnBrk="1" hangingPunct="1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konkrétně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např.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přeprava zvlášť těžkých nebo rozměrných předmětů, </a:t>
            </a:r>
            <a:r>
              <a:rPr lang="cs-CZ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zřizování a provozování „reklamních zařízení“, provádění stavebních prací, výjimečné užití silnice nebo místní komunikace pásovými vozidly Armády České republiky apod.</a:t>
            </a:r>
            <a:endParaRPr lang="cs-CZ" alt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buNone/>
            </a:pPr>
            <a:endParaRPr lang="cs-CZ" altLang="cs-CZ" dirty="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7F87F2-3439-452F-A747-E3D8216381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34566" y="1901826"/>
            <a:ext cx="609600" cy="551997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4009DC7-2D60-48C7-8933-2F8CE2DEAD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12952" y="4491133"/>
            <a:ext cx="609600" cy="458937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CAB915-2C26-44BD-8E30-8E76BB76113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89705" y="4217438"/>
            <a:ext cx="667139" cy="56152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EBA665F-79D4-43DE-B23B-148DE2A9367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31389" y="3485000"/>
            <a:ext cx="609600" cy="399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9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BDE2162-FACB-45F0-B431-7686FE9FAFDE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8521" y="1936555"/>
            <a:ext cx="8234363" cy="4148528"/>
          </a:xfrm>
        </p:spPr>
        <p:txBody>
          <a:bodyPr/>
          <a:lstStyle/>
          <a:p>
            <a:pPr eaLnBrk="1" hangingPunct="1"/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reklamní zařízení </a:t>
            </a:r>
            <a:r>
              <a:rPr lang="cs-CZ" alt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(„billboardy“)</a:t>
            </a:r>
          </a:p>
          <a:p>
            <a:pPr lvl="1" eaLnBrk="1" hangingPunct="1"/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jak výše uvedeno je zvláštním užíváním také zřízení a provozování reklamního zařízení</a:t>
            </a:r>
          </a:p>
          <a:p>
            <a:pPr lvl="2" eaLnBrk="1" hangingPunct="1"/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zejména na </a:t>
            </a:r>
            <a:r>
              <a:rPr lang="cs-CZ" altLang="cs-CZ" sz="1700" i="1" dirty="0">
                <a:latin typeface="Arial" panose="020B0604020202020204" pitchFamily="34" charset="0"/>
                <a:cs typeface="Arial" panose="020B0604020202020204" pitchFamily="34" charset="0"/>
              </a:rPr>
              <a:t>silničním pomocném pozemku  </a:t>
            </a:r>
          </a:p>
          <a:p>
            <a:pPr lvl="1" eaLnBrk="1" hangingPunct="1"/>
            <a:r>
              <a:rPr lang="cs-CZ" altLang="cs-CZ" sz="1700" u="sng" dirty="0">
                <a:latin typeface="Arial" panose="020B0604020202020204" pitchFamily="34" charset="0"/>
                <a:cs typeface="Arial" panose="020B0604020202020204" pitchFamily="34" charset="0"/>
              </a:rPr>
              <a:t>dva „režimy“</a:t>
            </a:r>
          </a:p>
          <a:p>
            <a:pPr lvl="2" eaLnBrk="1" hangingPunct="1"/>
            <a:r>
              <a:rPr lang="cs-CZ" altLang="cs-CZ" sz="1700" i="1" dirty="0">
                <a:latin typeface="Arial" panose="020B0604020202020204" pitchFamily="34" charset="0"/>
                <a:cs typeface="Arial" panose="020B0604020202020204" pitchFamily="34" charset="0"/>
              </a:rPr>
              <a:t>režim zákona o PK</a:t>
            </a:r>
          </a:p>
          <a:p>
            <a:pPr lvl="2" eaLnBrk="1" hangingPunct="1"/>
            <a:r>
              <a:rPr lang="cs-CZ" altLang="cs-CZ" sz="1700" i="1" dirty="0">
                <a:latin typeface="Arial" panose="020B0604020202020204" pitchFamily="34" charset="0"/>
                <a:cs typeface="Arial" panose="020B0604020202020204" pitchFamily="34" charset="0"/>
              </a:rPr>
              <a:t>režim stavebního zákona</a:t>
            </a:r>
          </a:p>
          <a:p>
            <a:pPr lvl="2" eaLnBrk="1" hangingPunct="1"/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podle zákona o PK</a:t>
            </a:r>
          </a:p>
          <a:p>
            <a:pPr lvl="4"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zvláštní podmínky pro vydání povolení</a:t>
            </a:r>
          </a:p>
          <a:p>
            <a:pPr lvl="4"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 minulosti zpřísněno (rozšířením ochranných pásem + povolením  nejvýše na 5 let) </a:t>
            </a:r>
          </a:p>
          <a:p>
            <a:pPr lvl="4"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bez povolení je vlastník povinen reklamní zařízení odstranit, jinak zakryje a odstraní silniční správní úřad na jeho náklady</a:t>
            </a:r>
          </a:p>
          <a:p>
            <a:pPr lvl="4"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 praxi problém,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i pokud bylo povoleno stavebním úřadem (a naopak) </a:t>
            </a:r>
          </a:p>
          <a:p>
            <a:pPr lvl="1" eaLnBrk="1" hangingPunct="1"/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0" lvl="4" indent="0" eaLnBrk="1" hangingPunct="1">
              <a:buNone/>
            </a:pP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1001D4-036D-4EF3-A1C4-C4D63FC17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8673" y="5627883"/>
            <a:ext cx="609600" cy="4572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FFE2251-A0E5-4847-8C70-941D7091A4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8400" y="4298299"/>
            <a:ext cx="609600" cy="4427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F79A021-D291-48AA-958E-762D503F9F1B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735013" y="1069554"/>
            <a:ext cx="7827963" cy="647700"/>
          </a:xfrm>
        </p:spPr>
        <p:txBody>
          <a:bodyPr/>
          <a:lstStyle/>
          <a:p>
            <a:pPr algn="ctr" eaLnBrk="1" hangingPunct="1"/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Osnova přednášky a její cíl</a:t>
            </a:r>
            <a:endParaRPr lang="cs-CZ" alt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Správa na ostatních úsecích dopravy</a:t>
            </a:r>
          </a:p>
          <a:p>
            <a:pPr lvl="1"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drážní doprava</a:t>
            </a:r>
          </a:p>
          <a:p>
            <a:pPr lvl="1"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letecká doprava</a:t>
            </a:r>
          </a:p>
          <a:p>
            <a:pPr lvl="1"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lodní doprava</a:t>
            </a:r>
          </a:p>
          <a:p>
            <a:pPr lvl="2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vnitrozemská plavba</a:t>
            </a:r>
          </a:p>
          <a:p>
            <a:pPr lvl="2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námořní plavba </a:t>
            </a:r>
          </a:p>
          <a:p>
            <a:pPr marL="0" indent="0" eaLnBrk="1" hangingPunct="1">
              <a:buNone/>
            </a:pPr>
            <a:endParaRPr lang="cs-CZ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Cíl: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cílem této přednášky je, aby studenti byli s to vymezit a v tom podstatném přiblížit pojem správa dopravy,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potažmo správa na úseku pozemních komunikací a pojmy na dalších úsecích dané správy.</a:t>
            </a: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eaLnBrk="1" hangingPunct="1">
              <a:buNone/>
            </a:pPr>
            <a:endParaRPr lang="cs-CZ" sz="3200" dirty="0">
              <a:solidFill>
                <a:srgbClr val="7030A0"/>
              </a:solidFill>
            </a:endParaRPr>
          </a:p>
          <a:p>
            <a:pPr marL="0" indent="0" eaLnBrk="1" hangingPunct="1">
              <a:buNone/>
            </a:pPr>
            <a:endParaRPr lang="cs-C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eaLnBrk="1" hangingPunct="1">
              <a:buNone/>
            </a:pPr>
            <a:endParaRPr lang="cs-CZ" sz="2000" dirty="0">
              <a:solidFill>
                <a:srgbClr val="7030A0"/>
              </a:solidFill>
            </a:endParaRPr>
          </a:p>
          <a:p>
            <a:pPr marL="914400" lvl="2" indent="0" eaLnBrk="1" hangingPunct="1">
              <a:buNone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1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1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1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12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12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2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2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2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2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6CECB21-4621-4408-8DC0-50926F7E4734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cs-CZ" altLang="cs-CZ" sz="1200" dirty="0">
              <a:solidFill>
                <a:srgbClr val="969696"/>
              </a:solidFill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evidence PK</a:t>
            </a:r>
          </a:p>
          <a:p>
            <a:pPr lvl="1" eaLnBrk="1" hangingPunct="1"/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povinností vlastníka je vést evidenci jím vlastněných PK</a:t>
            </a:r>
            <a:endParaRPr lang="cs-CZ" alt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základní evidencí je </a:t>
            </a:r>
            <a:r>
              <a:rPr lang="cs-CZ" altLang="cs-CZ" sz="1700" i="1" dirty="0">
                <a:latin typeface="Arial" panose="020B0604020202020204" pitchFamily="34" charset="0"/>
                <a:cs typeface="Arial" panose="020B0604020202020204" pitchFamily="34" charset="0"/>
              </a:rPr>
              <a:t>pasport</a:t>
            </a:r>
          </a:p>
          <a:p>
            <a:pPr lvl="2" algn="just"/>
            <a:r>
              <a:rPr lang="cs-CZ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edou jej správci komunikací</a:t>
            </a:r>
            <a:endParaRPr lang="cs-CZ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/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rozsah a způsob vedení pasportu dálnic a silnic stanoví vlastník</a:t>
            </a:r>
          </a:p>
          <a:p>
            <a:pPr lvl="2" algn="just"/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nejmenší rozsah evidence místních komunikací stanoví prováděcí vyhláška </a:t>
            </a:r>
          </a:p>
          <a:p>
            <a:pPr lvl="1" eaLnBrk="1" hangingPunct="1"/>
            <a:r>
              <a:rPr lang="cs-CZ" sz="1700" i="1" dirty="0">
                <a:latin typeface="Arial" panose="020B0604020202020204" pitchFamily="34" charset="0"/>
                <a:cs typeface="Arial" panose="020B0604020202020204" pitchFamily="34" charset="0"/>
              </a:rPr>
              <a:t>Centrální evidenci pozemních komunikací  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souběžně vede Ministerstvo dopravy jako informačním systémem veřejné správy</a:t>
            </a:r>
          </a:p>
          <a:p>
            <a:pPr eaLnBrk="1" hangingPunct="1"/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připojování PK</a:t>
            </a:r>
          </a:p>
          <a:p>
            <a:pPr lvl="1"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zřizováním křižovatek 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(tj. připojováním PK navzájem)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zřizováním sjezdů a nájezdů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(tj. </a:t>
            </a:r>
            <a:r>
              <a:rPr lang="cs-CZ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připojováním PK na sousední nemovitosti) 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na dálnici a „obdobnou“ silnici nebo místní komunikaci           může být přímo připojena z odpočívky jen stavba, která svým účelem slouží výlučně uživatelům těchto pozemních komunikac</a:t>
            </a:r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í 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(čerpací stanice, motorest, motel apod.)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1BD9D0-16C4-4531-AB24-14BCDE307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58000" y="2237727"/>
            <a:ext cx="609600" cy="489048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BF4865D-79D6-4EF8-8EBE-98CB64DFFF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56617" y="5157953"/>
            <a:ext cx="567338" cy="41154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97EB452-8ED3-42DE-8578-47327010E6F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75879" y="3429000"/>
            <a:ext cx="609600" cy="353754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00FC50A-6008-43F4-96FF-30E8D1FEE71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97093" y="5213936"/>
            <a:ext cx="531813" cy="411544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949758-8DC0-47BF-954F-7AFDFE5DCC0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85072" y="4256912"/>
            <a:ext cx="609600" cy="416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4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069A17C-0AF3-4462-8F0F-771D217842EB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silniční pozemek</a:t>
            </a:r>
          </a:p>
          <a:p>
            <a:pPr lvl="1" eaLnBrk="1" hangingPunct="1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pozemek, na němž je umístěno těleso dálnice, silnice a místní komunikace a</a:t>
            </a:r>
            <a:endParaRPr lang="cs-CZ" altLang="cs-CZ" sz="19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/>
            <a:r>
              <a:rPr lang="cs-CZ" altLang="cs-CZ" sz="1800" u="sng" dirty="0">
                <a:latin typeface="Arial" panose="020B0604020202020204" pitchFamily="34" charset="0"/>
                <a:cs typeface="Arial" panose="020B0604020202020204" pitchFamily="34" charset="0"/>
              </a:rPr>
              <a:t>silniční pomocný pozemek  </a:t>
            </a:r>
          </a:p>
          <a:p>
            <a:pPr lvl="3"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pruh pozemku přilehlého po obou stranách k tělesu dálnice, silnice nebo místní komunikace </a:t>
            </a:r>
          </a:p>
          <a:p>
            <a:pPr lvl="3"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mimo souvisle zastavěné území obcí </a:t>
            </a:r>
          </a:p>
          <a:p>
            <a:pPr lvl="3"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sloužící účelům ochrany a údržby </a:t>
            </a:r>
          </a:p>
          <a:p>
            <a:pPr lvl="3"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pokud je ve vlastnictví vlastníka dané PK </a:t>
            </a:r>
          </a:p>
          <a:p>
            <a:pPr eaLnBrk="1" hangingPunct="1"/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3" indent="0" eaLnBrk="1" hangingPunct="1">
              <a:buNone/>
            </a:pPr>
            <a:endParaRPr lang="cs-CZ" altLang="cs-CZ" sz="16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903A6CC-7C49-4E68-8825-195EC0D25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4397" y="4336953"/>
            <a:ext cx="609600" cy="42645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F4C969E-C0E7-49BA-B6A1-6B54D5FE9B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33997" y="4368054"/>
            <a:ext cx="609600" cy="395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61DEDD8-046C-449D-89A4-E0D2D24E2A39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součásti PK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např.:  </a:t>
            </a:r>
          </a:p>
          <a:p>
            <a:pPr lvl="1" eaLnBrk="1" hangingPunct="1"/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všechny konstrukční vrstvy vozovek a krajnic</a:t>
            </a:r>
          </a:p>
          <a:p>
            <a:pPr lvl="1" eaLnBrk="1" hangingPunct="1"/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odpočívky, mostní objekty, tunely</a:t>
            </a:r>
          </a:p>
          <a:p>
            <a:pPr lvl="1" eaLnBrk="1" hangingPunct="1"/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zdi, násypy, příkopy, silniční pomocné pozemky</a:t>
            </a:r>
          </a:p>
          <a:p>
            <a:pPr lvl="1" eaLnBrk="1" hangingPunct="1"/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svislé dopravní značky, svodidla, zpomalovací prahy</a:t>
            </a:r>
          </a:p>
          <a:p>
            <a:pPr lvl="1" eaLnBrk="1" hangingPunct="1"/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přilehlé chodníky, veřejná parkoviště, podchody (pokud nejsou samostatnými místními komunikacemi)</a:t>
            </a:r>
            <a:endParaRPr lang="cs-CZ" altLang="cs-CZ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kanalizace k odvádění povrchových vod z PK</a:t>
            </a:r>
          </a:p>
          <a:p>
            <a:pPr eaLnBrk="1" hangingPunct="1"/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příslušenství PK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např.: </a:t>
            </a:r>
          </a:p>
          <a:p>
            <a:pPr lvl="1" eaLnBrk="1" hangingPunct="1"/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přenosné svislé dopravní značky</a:t>
            </a:r>
          </a:p>
          <a:p>
            <a:pPr lvl="1" eaLnBrk="1" hangingPunct="1"/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hlásky a jiná zařízení pro provozní informace</a:t>
            </a:r>
          </a:p>
          <a:p>
            <a:pPr lvl="1" eaLnBrk="1" hangingPunct="1"/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veřejné osvětlení, světelná signalizační zařízení </a:t>
            </a:r>
            <a:r>
              <a:rPr lang="cs-CZ" sz="15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sloužící k řízení provozu</a:t>
            </a:r>
            <a:endParaRPr lang="cs-CZ" alt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silniční vegetace</a:t>
            </a:r>
          </a:p>
          <a:p>
            <a:pPr lvl="1" eaLnBrk="1" hangingPunct="1"/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ploty, přechody zvěře</a:t>
            </a:r>
          </a:p>
          <a:p>
            <a:pPr lvl="1" eaLnBrk="1" hangingPunct="1"/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mýtné brány apod.</a:t>
            </a:r>
          </a:p>
          <a:p>
            <a:pPr marL="0" indent="0" eaLnBrk="1" hangingPunct="1">
              <a:buNone/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buNone/>
            </a:pPr>
            <a:endParaRPr lang="cs-CZ" altLang="cs-CZ" dirty="0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742E6BD-2044-47F2-BC1A-4803E3B42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29367" y="1966784"/>
            <a:ext cx="609600" cy="426454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424B9F-EC11-4581-AC5C-144B56D7E1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5252" y="4216692"/>
            <a:ext cx="609600" cy="415149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050BCA-2266-4649-81E5-2AEB2D83BB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38967" y="4205386"/>
            <a:ext cx="609600" cy="426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F91C9D3-CF3D-41A1-957E-296A65783A9C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odpovědnost vlastníka PK za sjízdnost a schůdnost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vlastník </a:t>
            </a:r>
            <a:r>
              <a:rPr lang="cs-CZ" altLang="cs-CZ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neodpovídá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za </a:t>
            </a:r>
            <a:r>
              <a:rPr lang="cs-CZ" altLang="cs-CZ" sz="1900" i="1" dirty="0">
                <a:latin typeface="Arial" panose="020B0604020202020204" pitchFamily="34" charset="0"/>
                <a:cs typeface="Arial" panose="020B0604020202020204" pitchFamily="34" charset="0"/>
              </a:rPr>
              <a:t>škody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900" i="1" dirty="0">
                <a:latin typeface="Arial" panose="020B0604020202020204" pitchFamily="34" charset="0"/>
                <a:cs typeface="Arial" panose="020B0604020202020204" pitchFamily="34" charset="0"/>
              </a:rPr>
              <a:t>vzniklé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/>
              <a:t>uživatelům dálnice, silnice, místní komunikace nebo chodníku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900" i="1" dirty="0">
                <a:latin typeface="Arial" panose="020B0604020202020204" pitchFamily="34" charset="0"/>
                <a:cs typeface="Arial" panose="020B0604020202020204" pitchFamily="34" charset="0"/>
              </a:rPr>
              <a:t>ze</a:t>
            </a:r>
          </a:p>
          <a:p>
            <a:pPr lvl="2" eaLnBrk="1" hangingPunct="1"/>
            <a:r>
              <a:rPr lang="cs-CZ" altLang="cs-CZ" sz="1900" i="1" dirty="0">
                <a:latin typeface="Arial" panose="020B0604020202020204" pitchFamily="34" charset="0"/>
                <a:cs typeface="Arial" panose="020B0604020202020204" pitchFamily="34" charset="0"/>
              </a:rPr>
              <a:t>stavebního stavu </a:t>
            </a:r>
            <a:r>
              <a:rPr lang="cs-CZ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nebo </a:t>
            </a:r>
          </a:p>
          <a:p>
            <a:pPr lvl="2" eaLnBrk="1" hangingPunct="1"/>
            <a:r>
              <a:rPr lang="cs-CZ" altLang="cs-CZ" sz="1900" i="1" dirty="0">
                <a:latin typeface="Arial" panose="020B0604020202020204" pitchFamily="34" charset="0"/>
                <a:cs typeface="Arial" panose="020B0604020202020204" pitchFamily="34" charset="0"/>
              </a:rPr>
              <a:t>dopravně technického stavu PK</a:t>
            </a:r>
          </a:p>
          <a:p>
            <a:pPr lvl="1" eaLnBrk="1" hangingPunct="1"/>
            <a:endParaRPr lang="cs-CZ" altLang="cs-CZ" sz="19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odpovídá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až za </a:t>
            </a:r>
            <a:r>
              <a:rPr lang="cs-CZ" altLang="cs-CZ" sz="1900" i="1" dirty="0">
                <a:latin typeface="Arial" panose="020B0604020202020204" pitchFamily="34" charset="0"/>
                <a:cs typeface="Arial" panose="020B0604020202020204" pitchFamily="34" charset="0"/>
              </a:rPr>
              <a:t>škody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900" i="1" dirty="0">
                <a:latin typeface="Arial" panose="020B0604020202020204" pitchFamily="34" charset="0"/>
                <a:cs typeface="Arial" panose="020B0604020202020204" pitchFamily="34" charset="0"/>
              </a:rPr>
              <a:t>vzniklé </a:t>
            </a:r>
            <a:r>
              <a:rPr lang="cs-CZ" sz="1800" dirty="0"/>
              <a:t>uživatelům daných PK </a:t>
            </a:r>
            <a:r>
              <a:rPr lang="cs-CZ" altLang="cs-CZ" sz="1900" i="1" u="sng" dirty="0">
                <a:latin typeface="Arial" panose="020B0604020202020204" pitchFamily="34" charset="0"/>
                <a:cs typeface="Arial" panose="020B0604020202020204" pitchFamily="34" charset="0"/>
              </a:rPr>
              <a:t>závadou ve sjízdnosti (</a:t>
            </a:r>
            <a:r>
              <a:rPr lang="cs-CZ" altLang="cs-CZ" sz="1800" i="1" u="sng" dirty="0">
                <a:latin typeface="Arial" panose="020B0604020202020204" pitchFamily="34" charset="0"/>
                <a:cs typeface="Arial" panose="020B0604020202020204" pitchFamily="34" charset="0"/>
              </a:rPr>
              <a:t>popř.</a:t>
            </a:r>
            <a:r>
              <a:rPr lang="cs-CZ" altLang="cs-CZ" sz="1900" i="1" u="sng" dirty="0">
                <a:latin typeface="Arial" panose="020B0604020202020204" pitchFamily="34" charset="0"/>
                <a:cs typeface="Arial" panose="020B0604020202020204" pitchFamily="34" charset="0"/>
              </a:rPr>
              <a:t> schůdnosti)</a:t>
            </a:r>
          </a:p>
          <a:p>
            <a:pPr lvl="2" eaLnBrk="1" hangingPunct="1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jde o takovou změnu ve sjízdnosti, kterou řidič vozidla nemůže předvídat při pohybu vozidla </a:t>
            </a:r>
            <a:r>
              <a:rPr lang="cs-CZ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přizpůsobeném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stavebnímu stavu a dopravně technickému stavu PK a povětrnostním situacím a jejich důsledkům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2F92E1E-4B3D-4C48-8AB6-20AD18AA8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0832" y="5475692"/>
            <a:ext cx="609600" cy="513539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A7A6045-8A45-4BCF-ABF7-A1D714B967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2648" y="3141306"/>
            <a:ext cx="609600" cy="592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7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2B766D5-1049-4B08-801A-49F2B59F9ED8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cs-CZ" altLang="cs-CZ" sz="1800" b="1" dirty="0"/>
              <a:t>liberační důvod </a:t>
            </a:r>
          </a:p>
          <a:p>
            <a:pPr lvl="2" eaLnBrk="1" hangingPunct="1"/>
            <a:r>
              <a:rPr lang="cs-CZ" altLang="cs-CZ" sz="1800" dirty="0"/>
              <a:t>nebylo v mezích možností vlastníka PK </a:t>
            </a:r>
          </a:p>
          <a:p>
            <a:pPr lvl="3" eaLnBrk="1" hangingPunct="1"/>
            <a:r>
              <a:rPr lang="cs-CZ" altLang="cs-CZ" sz="1700" i="1" dirty="0"/>
              <a:t>závadu odstranit</a:t>
            </a:r>
          </a:p>
          <a:p>
            <a:pPr lvl="3" eaLnBrk="1" hangingPunct="1"/>
            <a:r>
              <a:rPr lang="cs-CZ" altLang="cs-CZ" sz="1700" dirty="0"/>
              <a:t>u závady způsobené povětrnostními situacemi a jejich důsledky takovou </a:t>
            </a:r>
            <a:r>
              <a:rPr lang="cs-CZ" altLang="cs-CZ" sz="1700" i="1" dirty="0"/>
              <a:t>závadu zmírnit</a:t>
            </a:r>
            <a:r>
              <a:rPr lang="cs-CZ" altLang="cs-CZ" sz="1700" dirty="0"/>
              <a:t>,</a:t>
            </a:r>
            <a:r>
              <a:rPr lang="cs-CZ" altLang="cs-CZ" sz="1700" i="1" dirty="0"/>
              <a:t> </a:t>
            </a:r>
            <a:r>
              <a:rPr lang="cs-CZ" altLang="cs-CZ" sz="1700" dirty="0"/>
              <a:t>ani na ni předepsaným způsobem </a:t>
            </a:r>
            <a:r>
              <a:rPr lang="cs-CZ" altLang="cs-CZ" sz="1700" i="1" dirty="0"/>
              <a:t>upozornit</a:t>
            </a:r>
          </a:p>
          <a:p>
            <a:pPr marL="1371600" lvl="3" indent="0" eaLnBrk="1" hangingPunct="1">
              <a:buNone/>
            </a:pPr>
            <a:endParaRPr lang="cs-CZ" altLang="cs-CZ" sz="1700" i="1" dirty="0"/>
          </a:p>
          <a:p>
            <a:pPr lvl="1" algn="just"/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při </a:t>
            </a:r>
            <a:r>
              <a:rPr lang="cs-CZ" sz="1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znečištění 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dálnice, silnice nebo místní komunikace, které způsobí nebo může způsobit závady ve sjízdnosti nebo schůdnosti, musí ten, kdo znečištění způsobil, je bez průtahů odstranit a uvést tuto pozemní komunikaci do původního stavu; neučiní-li tak, je povinen uhradit vlastníkovi PK náklady s tím spojené  </a:t>
            </a:r>
          </a:p>
          <a:p>
            <a:pPr marL="457200" lvl="1" indent="0" eaLnBrk="1" hangingPunct="1">
              <a:buNone/>
            </a:pPr>
            <a:endParaRPr lang="cs-CZ" altLang="cs-CZ" sz="1800" dirty="0"/>
          </a:p>
          <a:p>
            <a:pPr lvl="1" eaLnBrk="1" hangingPunct="1"/>
            <a:r>
              <a:rPr lang="cs-CZ" altLang="cs-CZ" sz="1800" dirty="0"/>
              <a:t>rozsah, způsob a časové lhůty pro odstraňování závad upravuje prováděcí předpis</a:t>
            </a:r>
          </a:p>
          <a:p>
            <a:pPr marL="914400" lvl="2" indent="0" eaLnBrk="1" hangingPunct="1">
              <a:buNone/>
            </a:pPr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513EF6-5D01-4845-9CA9-506C91E6D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90123" y="1967950"/>
            <a:ext cx="609600" cy="396487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35EDE3-AF5E-44E2-B4EA-CBAB6154D0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3675" y="4615543"/>
            <a:ext cx="609600" cy="506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537CDA2-7218-47A7-84F5-19B3F88829D5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cs-CZ" altLang="cs-CZ" sz="1200" dirty="0">
              <a:solidFill>
                <a:srgbClr val="969696"/>
              </a:solidFill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silniční ochranná pásma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slouží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ochraně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PK a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provozu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 nich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u dálnic, silnic a místních komunikací I. a II. třídy, a to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ve vzdálenostech 100, 50 a 15 m od osy jízdního pásu </a:t>
            </a:r>
          </a:p>
          <a:p>
            <a:pPr lvl="1" eaLnBrk="1" hangingPunct="1"/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omezení v OP</a:t>
            </a:r>
          </a:p>
          <a:p>
            <a:pPr lvl="2" eaLnBrk="1" hangingPunct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pro stavby či terénní úpravy v OP je zpravidla třeba povolení silničního správního úřadu</a:t>
            </a:r>
          </a:p>
          <a:p>
            <a:pPr lvl="2" eaLnBrk="1" hangingPunct="1"/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povolení silničního správního úřadu se vyžaduje také pro zřízení a provozování reklamních zařízení v OP</a:t>
            </a:r>
          </a:p>
          <a:p>
            <a:pPr lvl="2" eaLnBrk="1" hangingPunct="1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pro zajištění rozhledových prostorů platí určitá omezení při umisťování objektů či vysazování vegetace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zákon stanoví také omezení vlastníků </a:t>
            </a:r>
            <a:r>
              <a:rPr lang="cs-CZ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nemovitostí v sousedství daných PK např.</a:t>
            </a:r>
            <a:endParaRPr lang="cs-CZ" alt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/>
            <a:r>
              <a:rPr lang="cs-CZ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lastníci nemovitostí v sousedství jsou povinni strpět, aby na jejich pozemcích byla provedena nezbytná opatření k zabránění sesuvů půdy, padání kamenů, lavin a stromů nebo jejich částí, vznikne-li toto nebezpečí výstavbou nebo provozem dané PK nebo přírodními vlivy; vznikne-li toto nebezpečí z jednání těchto vlastníků, jsou povinni učinit nezbytná opatření na svůj náklad</a:t>
            </a:r>
          </a:p>
          <a:p>
            <a:pPr lvl="2" eaLnBrk="1" hangingPunct="1"/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vlastník nemovitosti sousedící s průjezdním úsekem silnice nebo s místní komunikací v zastavěném území obce je za zákone stanovených podmínek a pro účely zákonem stanovené (spočívající např. v umístění veřejného osvětlení  nebo dopravních zařízení) strpět zřízení věcného břemene na své nemovitosti</a:t>
            </a:r>
            <a:endParaRPr lang="cs-CZ" alt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760F5F5-3FD3-4F34-9367-37B0C44E2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58200" y="1997721"/>
            <a:ext cx="609600" cy="440606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DAF964-116B-4920-9B14-93A765D5CB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68851" y="2670913"/>
            <a:ext cx="609600" cy="446313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67333E-41EF-46B8-A0A1-B8DFC14167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97044" y="2682802"/>
            <a:ext cx="609600" cy="446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3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10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172025D-51DB-4C88-BFAB-BAC51665CEE9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drážní dopravy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zákon č.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266/1994 Sb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., o dráhách</a:t>
            </a:r>
          </a:p>
          <a:p>
            <a:pPr eaLnBrk="1" hangingPunct="1"/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dráhou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cesta určená k pohybu drážních vozidel včetně pevných zařízení potřebných pro zajištění bezpečnosti a plynulosti drážní dopravy </a:t>
            </a:r>
          </a:p>
          <a:p>
            <a:pPr eaLnBrk="1" hangingPunct="1"/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vztahuje se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dráhy 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železniční, tramvajové, lanové, trolejbusové</a:t>
            </a:r>
          </a:p>
          <a:p>
            <a:pPr eaLnBrk="1" hangingPunct="1"/>
            <a:r>
              <a:rPr lang="cs-CZ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nevztahuje se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dráhy  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důlní, průmyslové a přenosné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6A27F2-F5EC-4518-BE36-DE3AAE8EF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39445" y="1974169"/>
            <a:ext cx="609600" cy="49371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49D2AA-A177-407F-9057-CD333698E7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25367" y="3354355"/>
            <a:ext cx="609600" cy="458022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F2652F1-6B8A-4661-8000-1F9527921E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43438" y="4075113"/>
            <a:ext cx="609600" cy="342136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A31F48-CFBB-4E0B-B92A-21836820F05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71946" y="4848763"/>
            <a:ext cx="609600" cy="342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20B033-6B1A-46E4-9038-28DBACA05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drážní dopravy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4D06BA-BEEE-4DE9-8B51-E3276631B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25" y="1999052"/>
            <a:ext cx="8234363" cy="4114800"/>
          </a:xfrm>
        </p:spPr>
        <p:txBody>
          <a:bodyPr/>
          <a:lstStyle/>
          <a:p>
            <a:pPr eaLnBrk="1" hangingPunct="1"/>
            <a:r>
              <a:rPr lang="cs-CZ" alt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orgány státní správy</a:t>
            </a:r>
          </a:p>
          <a:p>
            <a:pPr lvl="1" eaLnBrk="1" hangingPunct="1"/>
            <a:r>
              <a:rPr lang="cs-CZ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drážní správní úřady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- Ministerstvo dopravy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Drážní úřad 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působnost drážních správních úřadů u některých drah vykonávají 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obce</a:t>
            </a:r>
          </a:p>
          <a:p>
            <a:pPr lvl="1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Úřad pro přístup k dopravní infrastruktuře </a:t>
            </a:r>
          </a:p>
          <a:p>
            <a:pPr lvl="2" eaLnBrk="1" hangingPunct="1"/>
            <a:endParaRPr lang="cs-CZ" alt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Drážní inspekce</a:t>
            </a:r>
          </a:p>
          <a:p>
            <a:pPr lvl="3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podřízena MD</a:t>
            </a:r>
          </a:p>
          <a:p>
            <a:pPr lvl="3" eaLnBrk="1" hangingPunct="1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zejména 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prošetřování vzniku mimořádných událostí</a:t>
            </a: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D9941C-809F-412F-A83B-552517B0E3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2B02CD3-1A61-47CD-9A1D-FF862128FF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D5FC41-4151-4E96-B041-E5C86A287256}" type="slidenum">
              <a:rPr lang="cs-CZ" altLang="cs-CZ" smtClean="0"/>
              <a:pPr/>
              <a:t>27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9BD60C-E18B-4303-BC5B-162C16CEB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3325" y="3360576"/>
            <a:ext cx="609600" cy="48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7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1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1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1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12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12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2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2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2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2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E4E89A3-9B63-42BF-BD41-F1B9E9116523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923924" y="1008858"/>
            <a:ext cx="7827963" cy="647700"/>
          </a:xfrm>
        </p:spPr>
        <p:txBody>
          <a:bodyPr/>
          <a:lstStyle/>
          <a:p>
            <a:pPr algn="ctr" eaLnBrk="1" hangingPunct="1"/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drážní dopravy</a:t>
            </a:r>
            <a:endParaRPr lang="cs-CZ" altLang="cs-CZ" sz="3200" dirty="0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kategorie drah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 členění z hlediska významu, účelu a technických podmínek</a:t>
            </a:r>
          </a:p>
          <a:p>
            <a:pPr lvl="1" eaLnBrk="1" hangingPunct="1"/>
            <a:r>
              <a:rPr lang="cs-CZ" altLang="cs-CZ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celostátní</a:t>
            </a:r>
            <a:r>
              <a:rPr lang="cs-CZ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slouží mezinárodní a celostátní veřejné ž. dopravě</a:t>
            </a:r>
          </a:p>
          <a:p>
            <a:pPr lvl="1" eaLnBrk="1" hangingPunct="1"/>
            <a:r>
              <a:rPr lang="cs-CZ" altLang="cs-CZ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regionální 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dráha regionálního nebo místního významu </a:t>
            </a:r>
          </a:p>
          <a:p>
            <a:pPr lvl="1" eaLnBrk="1" hangingPunct="1"/>
            <a:r>
              <a:rPr lang="cs-CZ" altLang="cs-CZ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místní D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dráha místního významu </a:t>
            </a:r>
          </a:p>
          <a:p>
            <a:pPr lvl="1" eaLnBrk="1" hangingPunct="1"/>
            <a:r>
              <a:rPr lang="cs-CZ" altLang="cs-CZ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vlečka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slouží k vlastní potřebě provozovatele  </a:t>
            </a:r>
          </a:p>
          <a:p>
            <a:pPr lvl="1" eaLnBrk="1" hangingPunct="1"/>
            <a:r>
              <a:rPr lang="cs-CZ" altLang="cs-CZ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zkušební D</a:t>
            </a:r>
            <a:r>
              <a:rPr lang="cs-CZ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slouží zejména k provádění zkušebního provozu nebo zkoušek </a:t>
            </a:r>
          </a:p>
          <a:p>
            <a:pPr lvl="1" eaLnBrk="1" hangingPunct="1"/>
            <a:r>
              <a:rPr lang="cs-CZ" altLang="cs-CZ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speciální 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slouží zejména k zabezpečení dopravní obslužnosti obce</a:t>
            </a:r>
          </a:p>
          <a:p>
            <a:pPr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 zařazení do kategorie dráhy a o změnách zařazení rozhoduje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drážní správní úřad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A5E509-B537-426B-BCF9-98FFEB329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40688" y="3026997"/>
            <a:ext cx="609600" cy="415999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8F66D29-BCF5-4D2E-A97E-588E1A6A98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93976" y="3379639"/>
            <a:ext cx="609600" cy="4160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12595D8-27FB-48DE-B716-BD061E45789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17332" y="3728189"/>
            <a:ext cx="609600" cy="41009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D74BA8-B5BA-4411-AED0-7E602A98D8B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15541" y="4424521"/>
            <a:ext cx="609600" cy="379994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0F7DE6-3E00-4929-8F87-821122425C6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51887" y="2656114"/>
            <a:ext cx="609600" cy="415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7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61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60606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6212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82881" y="6229739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B3D2801-10E2-43DE-9CEB-461F28C62233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drážní dopravy</a:t>
            </a:r>
            <a:endParaRPr lang="cs-CZ" altLang="cs-CZ" sz="3200" dirty="0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subjekty</a:t>
            </a:r>
          </a:p>
          <a:p>
            <a:pPr eaLnBrk="1" hangingPunct="1"/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provozovatel dráhy </a:t>
            </a:r>
          </a:p>
          <a:p>
            <a:pPr marL="742950" lvl="2" indent="-342900" eaLnBrk="1" hangingPunct="1">
              <a:buClr>
                <a:srgbClr val="969696"/>
              </a:buClr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vyvíjí činnosti, kterými se zabezpečuje a obsluhuje dráha a organizuje drážní doprava</a:t>
            </a:r>
          </a:p>
          <a:p>
            <a:pPr marL="742950" lvl="2" indent="-342900" eaLnBrk="1" hangingPunct="1">
              <a:buClr>
                <a:srgbClr val="969696"/>
              </a:buClr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pouze na základě úředního povolení (vydává drážní správní úřad), a jde-li o 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provozování dráhy celostátní nebo regionální, i na základě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osvědčení o bezpečnosti provozovatele dráhy</a:t>
            </a:r>
          </a:p>
          <a:p>
            <a:pPr eaLnBrk="1" hangingPunct="1"/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vlastník dráhy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zajišťuje zejm. údržbu a opravy D v rozsahu nezbytném pro její  provozuschopnost         a je povinen zajistit provozování D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případy, kdy nemůže zajistit provozuschopnost nebo provozování dráhy, pamatuje zákon.  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CF4813-DBFC-47F4-8777-5B1EDFD16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67953" y="2258008"/>
            <a:ext cx="609600" cy="522606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0A5EB37-CF39-4E6A-89B8-4A9E3C11BC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67953" y="4839477"/>
            <a:ext cx="609600" cy="423627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70A807-2D9B-4CC0-874F-CFBBB441B2D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44106" y="5494353"/>
            <a:ext cx="609600" cy="476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DB7B3C7-904C-45DF-AF6D-D53EE96A6F50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cs-CZ" altLang="cs-CZ" sz="1200" dirty="0">
              <a:solidFill>
                <a:srgbClr val="969696"/>
              </a:solidFill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nejrozsáhlejší součást dopravní infrastruktury ČR</a:t>
            </a:r>
          </a:p>
          <a:p>
            <a:pPr eaLnBrk="1" hangingPunct="1"/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právní úprava</a:t>
            </a:r>
          </a:p>
          <a:p>
            <a:pPr lvl="1"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zákon č. 13/1997 Sb., o pozemních komunikacích </a:t>
            </a:r>
          </a:p>
          <a:p>
            <a:pPr marL="457200" lvl="1" indent="0" eaLnBrk="1" hangingPunct="1"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upravuje: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kategorizaci PK, jejich stavbu, podmínky užívání a jejich ochranu</a:t>
            </a:r>
          </a:p>
          <a:p>
            <a:pPr lvl="2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práva a povinnosti vlastníků PK a jejich uživatelů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lvl="2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výkon státní správy ve věcech PK</a:t>
            </a:r>
          </a:p>
          <a:p>
            <a:pPr lvl="1" eaLnBrk="1" hangingPunct="1"/>
            <a:r>
              <a:rPr lang="pl-PL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vyhláška č. 104/1997 Sb., k</a:t>
            </a:r>
            <a:r>
              <a:rPr lang="pt-BR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terou se provádí zákon o pozemních komunikacích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2600D6B-7F84-43FF-87A3-BBDBE205A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17036" y="3007744"/>
            <a:ext cx="484187" cy="49179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BD3EADE-F384-475C-945B-1FB6ECF72C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49108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10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D00AF19-BD47-4D5E-8694-0E9403C5FD00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drážní dopravy</a:t>
            </a:r>
            <a:endParaRPr lang="cs-CZ" altLang="cs-CZ" sz="3200" dirty="0"/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provozovatel drážní dopravy (dopravce) 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vyvíjí činnost, v rámci které vzniká právní vztah k zajištění dopravní potřeby (předmětem je přeprava) 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děje se tak na základě</a:t>
            </a:r>
          </a:p>
          <a:p>
            <a:pPr lvl="2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platné licence vydané drážním správním úřadem – osvědčuje kapacitu dráhy, rozsah poskytovaných služeb, počet drážních vozidel apod.</a:t>
            </a:r>
          </a:p>
          <a:p>
            <a:pPr lvl="2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platného osvědčení dopravce </a:t>
            </a:r>
          </a:p>
          <a:p>
            <a:pPr lvl="2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smlouvy o provozování drážní dopravy 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3E00490-F871-4D2D-98CE-B5645A02F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07320" y="2609397"/>
            <a:ext cx="609600" cy="463695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080D908-5B74-4726-AA20-3F3474E499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42212" y="1972330"/>
            <a:ext cx="609600" cy="4586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25D8EC-886F-4433-AAAB-99BB0B61C0A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8196" y="4581878"/>
            <a:ext cx="609600" cy="463696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049BB5-A75C-4DD7-8DF1-57AA1E8A4A9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07320" y="4217708"/>
            <a:ext cx="609600" cy="463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7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8B6E06F-CEC8-4652-9FE7-B95142F655B6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726103" y="1075775"/>
            <a:ext cx="7827963" cy="647700"/>
          </a:xfrm>
        </p:spPr>
        <p:txBody>
          <a:bodyPr/>
          <a:lstStyle/>
          <a:p>
            <a:pPr algn="ctr" eaLnBrk="1" hangingPunct="1"/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drážní dopravy</a:t>
            </a:r>
            <a:endParaRPr lang="cs-CZ" altLang="cs-CZ" sz="3200" dirty="0"/>
          </a:p>
        </p:txBody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druhy drážní dopravy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cs-CZ" altLang="cs-CZ" sz="1900" i="1" u="sng" dirty="0">
                <a:latin typeface="Arial" panose="020B0604020202020204" pitchFamily="34" charset="0"/>
                <a:cs typeface="Arial" panose="020B0604020202020204" pitchFamily="34" charset="0"/>
              </a:rPr>
              <a:t>veřejná drážní doprava</a:t>
            </a:r>
            <a:endParaRPr lang="cs-CZ" alt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>
              <a:defRPr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je provozována k  uspokojování obecných přepravních potřeb podle předem vyhlášených přepravních podmínek, zveřejněného jízdního řádu a tarifu</a:t>
            </a:r>
          </a:p>
          <a:p>
            <a:pPr lvl="1" eaLnBrk="1" hangingPunct="1">
              <a:defRPr/>
            </a:pPr>
            <a:r>
              <a:rPr lang="cs-CZ" altLang="cs-CZ" sz="1900" i="1" u="sng" dirty="0">
                <a:latin typeface="Arial" panose="020B0604020202020204" pitchFamily="34" charset="0"/>
                <a:cs typeface="Arial" panose="020B0604020202020204" pitchFamily="34" charset="0"/>
              </a:rPr>
              <a:t>neveřejná drážní doprava</a:t>
            </a:r>
          </a:p>
          <a:p>
            <a:pPr lvl="2" eaLnBrk="1" hangingPunct="1">
              <a:defRPr/>
            </a:pP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je provozována k uspokojování individuálních přepravních potřeb podle smluvních podmínek</a:t>
            </a:r>
          </a:p>
          <a:p>
            <a:pPr marL="914400" lvl="2" indent="0" eaLnBrk="1" hangingPunct="1">
              <a:buFont typeface="Wingdings" pitchFamily="2" charset="2"/>
              <a:buNone/>
              <a:defRPr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osobní a nákladní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06F2247-37AE-4A50-926F-5C6B27704ABF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drážní dopravy</a:t>
            </a:r>
            <a:endParaRPr lang="cs-CZ" altLang="cs-CZ" sz="3200" dirty="0"/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přepravní řád 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stanoví podmínky, za nichž se přepravují osoby a zavazadla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povinnosti cestujících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práva a povinnosti průvodčího</a:t>
            </a:r>
          </a:p>
          <a:p>
            <a:pPr lvl="1" eaLnBrk="1" hangingPunct="1"/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jízdní řád 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na dráze celostátní a regionální jej zpracovává přídělce při přidělování kapacity dráhy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na dráze tramvajové, trolejbusové nebo speciální jej dopravce předloží drážnímu správnímu úřadu ke schválení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3C3A54-C071-4C47-A773-23B523D55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64132" y="1949289"/>
            <a:ext cx="609600" cy="44003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CFA6BFC-EDCD-45C4-832E-55DB549262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29176" y="3707362"/>
            <a:ext cx="609600" cy="483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A2130F8-D03F-4646-96B8-8B8FE25E4D08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drážní dopravy</a:t>
            </a:r>
            <a:endParaRPr lang="cs-CZ" altLang="cs-CZ" sz="3200" dirty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ochrana dráhy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ochranné pásmo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zákaz vstupu na veřejně nepřístupná místa dráhy </a:t>
            </a:r>
          </a:p>
          <a:p>
            <a:pPr lvl="1" eaLnBrk="1" hangingPunct="1"/>
            <a:endParaRPr lang="cs-CZ" alt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dále zákon upravuje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např.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podmínky provozování a schvalování drážního vozidla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vymezuje pojem „mimořádná událost“ </a:t>
            </a:r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či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stavbu drah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8F5755-B9E1-44D6-BC8A-2185C7FA0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6830" y="2332652"/>
            <a:ext cx="609600" cy="479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CFB0C71-B10A-4F3F-97C4-FD536673CA50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letecké dopravy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civilní letectví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upraveno zákonem č.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49/1997 Sb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., o civilním letectví  </a:t>
            </a:r>
          </a:p>
          <a:p>
            <a:pPr marL="0" indent="0" eaLnBrk="1" hangingPunct="1"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civilním letectvím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se rozumí 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letecké činnosti provozované v ČR civilními letadly jakékoliv státní příslušnosti pro civilní účely,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jakož i 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letecké činnosti provozované letadly státní příslušnosti ČR v cizině pro civilní účely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provozování civilních letišť a poskytování leteckých služeb na území ČR</a:t>
            </a:r>
          </a:p>
          <a:p>
            <a:pPr lvl="1"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B537D8-E574-47A7-8018-EA3A55384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3275" y="2285190"/>
            <a:ext cx="609600" cy="406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92A719-61C5-4574-AFAF-8DB90E7AD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letecké dopravy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86BEAB-B867-42BD-9C38-FB7653BAA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orgány státní správy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ve věcech vojenského letectví </a:t>
            </a:r>
            <a:r>
              <a:rPr lang="cs-CZ" altLang="cs-CZ" sz="1900" i="1" dirty="0">
                <a:latin typeface="Arial" panose="020B0604020202020204" pitchFamily="34" charset="0"/>
                <a:cs typeface="Arial" panose="020B0604020202020204" pitchFamily="34" charset="0"/>
              </a:rPr>
              <a:t>Ministerstvo obrany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ve věcech civilního letectví </a:t>
            </a:r>
            <a:r>
              <a:rPr lang="cs-CZ" altLang="cs-CZ" sz="1900" i="1" dirty="0">
                <a:latin typeface="Arial" panose="020B0604020202020204" pitchFamily="34" charset="0"/>
                <a:cs typeface="Arial" panose="020B0604020202020204" pitchFamily="34" charset="0"/>
              </a:rPr>
              <a:t>Ministerstvo dopravy </a:t>
            </a:r>
            <a:r>
              <a:rPr lang="cs-CZ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lvl="2" eaLnBrk="1" hangingPunct="1"/>
            <a:r>
              <a:rPr lang="cs-CZ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Úřad pro civilní letectví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(mj. schvaluje typy letadel a letovou způsobilost a vede letecký rejstřík)</a:t>
            </a:r>
          </a:p>
          <a:p>
            <a:pPr lvl="1" eaLnBrk="1" hangingPunct="1"/>
            <a:r>
              <a:rPr lang="cs-CZ" altLang="cs-CZ" sz="1900" i="1" dirty="0">
                <a:latin typeface="Arial" panose="020B0604020202020204" pitchFamily="34" charset="0"/>
                <a:cs typeface="Arial" panose="020B0604020202020204" pitchFamily="34" charset="0"/>
              </a:rPr>
              <a:t>Úřad pro přístup k dopravní infrastruktuře </a:t>
            </a:r>
          </a:p>
          <a:p>
            <a:pPr lvl="2" eaLnBrk="1" hangingPunct="1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Ústav pro odborné zjišťování příčin leteckých nehod </a:t>
            </a:r>
          </a:p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letecký rejstřík 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obsahuje: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evidenci letadel (zápisem do rejstříku získává letadlo státní příslušnost ČR)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evidenci leteckého personálu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6834FB8-B011-406D-A628-E31127C767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150356F-78F2-4016-AB38-CB72A1868C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D5FC41-4151-4E96-B041-E5C86A287256}" type="slidenum">
              <a:rPr lang="cs-CZ" altLang="cs-CZ" smtClean="0"/>
              <a:pPr/>
              <a:t>35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8AFE808-450A-4126-91D5-BA24DC0E0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46150" y="3303036"/>
            <a:ext cx="609600" cy="442105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594387-2308-4C16-9820-A4A5F5BC44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78525" y="3654426"/>
            <a:ext cx="609600" cy="420687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0298425-9551-48AD-A103-86ADDAB58F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00900" y="3984551"/>
            <a:ext cx="609600" cy="40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2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10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BEDE9E0-F260-4C53-BFC2-FB00DF46B87A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letecké dopravy</a:t>
            </a:r>
            <a:endParaRPr lang="cs-CZ" altLang="cs-CZ" sz="3200" dirty="0"/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4" y="1978026"/>
            <a:ext cx="8234363" cy="4114800"/>
          </a:xfrm>
        </p:spPr>
        <p:txBody>
          <a:bodyPr/>
          <a:lstStyle/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letiště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územně vymezená a vhodně upravená plocha včetně souboru leteckých staveb a zařízení letiště, trvale určená ke vzletům a přistávání letadel a k pohybům letadel s tím souvisejícím</a:t>
            </a:r>
          </a:p>
          <a:p>
            <a:pPr lvl="1" eaLnBrk="1" hangingPunct="1"/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druhy letišť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vnitrostátní x mezinárodní 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civilní (veřejná a neveřejná) x vojenská </a:t>
            </a:r>
          </a:p>
          <a:p>
            <a:pPr marL="457200" lvl="1" indent="0" eaLnBrk="1" hangingPunct="1"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ochranná pásma</a:t>
            </a:r>
            <a:endParaRPr lang="cs-CZ" alt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B0E898E-1605-4E05-97C4-E673D7AC7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98194" y="3973222"/>
            <a:ext cx="609600" cy="393624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71D0F75-529B-4FD8-A064-238A2CAA13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48023" y="4304641"/>
            <a:ext cx="609600" cy="408117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DBAE66D-9DAA-41E9-AC1A-9AFD9A18911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47892" y="5069632"/>
            <a:ext cx="609600" cy="482438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C9D0AB-8DA4-451F-87D0-0126861EB1C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62400" y="5114039"/>
            <a:ext cx="609600" cy="393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4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9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A4C1F6D-710B-4F62-BE83-B2D4F7E63BAD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letecké dopravy</a:t>
            </a:r>
            <a:endParaRPr lang="cs-CZ" altLang="cs-CZ" sz="3200" dirty="0"/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1953419"/>
            <a:ext cx="8234363" cy="4114800"/>
          </a:xfrm>
        </p:spPr>
        <p:txBody>
          <a:bodyPr/>
          <a:lstStyle/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regulace užívání vzdušného prostoru ČR</a:t>
            </a:r>
          </a:p>
          <a:p>
            <a:pPr lvl="1" eaLnBrk="1" hangingPunct="1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jde v zásadě o pravidla jeho užívání</a:t>
            </a:r>
          </a:p>
          <a:p>
            <a:pPr lvl="2" eaLnBrk="1" hangingPunct="1"/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mimo zákona a podzákonných předpisů je dané užívání regulováno také mezinárodními smlouvami</a:t>
            </a:r>
          </a:p>
          <a:p>
            <a:pPr lvl="1" eaLnBrk="1" hangingPunct="1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užívání nad určitými oblastmi je omezeno či zakázáno (důvody: obrana státu, bezpečnostní důvody, ochrana životního prostředí)</a:t>
            </a:r>
          </a:p>
          <a:p>
            <a:pPr lvl="2" eaLnBrk="1" hangingPunct="1"/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k opuštění prostoru může být letadlo donuceno</a:t>
            </a:r>
          </a:p>
          <a:p>
            <a:pPr eaLnBrk="1" hangingPunct="1"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letecké služby 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zajišťují</a:t>
            </a:r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bezpečnost a plynulost létání;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jsou jimi např.:</a:t>
            </a:r>
          </a:p>
          <a:p>
            <a:pPr lvl="1" eaLnBrk="1" hangingPunct="1">
              <a:defRPr/>
            </a:pPr>
            <a:r>
              <a:rPr lang="cs-CZ" altLang="cs-CZ" sz="1700" i="1" dirty="0">
                <a:latin typeface="Arial" panose="020B0604020202020204" pitchFamily="34" charset="0"/>
                <a:cs typeface="Arial" panose="020B0604020202020204" pitchFamily="34" charset="0"/>
              </a:rPr>
              <a:t>letové provozní služby (řízení letového provozu) včetně letištních</a:t>
            </a:r>
          </a:p>
          <a:p>
            <a:pPr lvl="1" eaLnBrk="1" hangingPunct="1">
              <a:defRPr/>
            </a:pPr>
            <a:r>
              <a:rPr lang="cs-CZ" altLang="cs-CZ" sz="1700" i="1" dirty="0">
                <a:latin typeface="Arial" panose="020B0604020202020204" pitchFamily="34" charset="0"/>
                <a:cs typeface="Arial" panose="020B0604020202020204" pitchFamily="34" charset="0"/>
              </a:rPr>
              <a:t>služby při odbavování na letišti</a:t>
            </a:r>
          </a:p>
          <a:p>
            <a:pPr lvl="1" eaLnBrk="1" hangingPunct="1">
              <a:defRPr/>
            </a:pPr>
            <a:r>
              <a:rPr lang="cs-CZ" altLang="cs-CZ" sz="1700" i="1" dirty="0">
                <a:latin typeface="Arial" panose="020B0604020202020204" pitchFamily="34" charset="0"/>
                <a:cs typeface="Arial" panose="020B0604020202020204" pitchFamily="34" charset="0"/>
              </a:rPr>
              <a:t>předletová příprava a monitorování letu </a:t>
            </a:r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či</a:t>
            </a:r>
          </a:p>
          <a:p>
            <a:pPr lvl="1" eaLnBrk="1" hangingPunct="1">
              <a:defRPr/>
            </a:pPr>
            <a:r>
              <a:rPr lang="cs-CZ" altLang="cs-CZ" sz="1700" i="1" dirty="0">
                <a:latin typeface="Arial" panose="020B0604020202020204" pitchFamily="34" charset="0"/>
                <a:cs typeface="Arial" panose="020B0604020202020204" pitchFamily="34" charset="0"/>
              </a:rPr>
              <a:t>služba tvorby letových postupů</a:t>
            </a:r>
            <a:endParaRPr lang="cs-CZ" alt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endParaRPr lang="cs-CZ" altLang="cs-CZ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eaLnBrk="1" hangingPunct="1">
              <a:buNone/>
            </a:pPr>
            <a:endParaRPr lang="cs-CZ" alt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D1B7E3E-DE94-437A-B029-31DDF4B2C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68999" y="2814187"/>
            <a:ext cx="609600" cy="490406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56DC9C-F287-43E3-84E1-9383B03E97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48296" y="4435152"/>
            <a:ext cx="496888" cy="447046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491CCEA-3E5B-4A63-A5C6-D23114D844B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34706" y="55229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10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E248A3A-8AD3-419A-8D73-D30DA34BB55B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letecké dopravy</a:t>
            </a:r>
            <a:endParaRPr lang="cs-CZ" altLang="cs-CZ" sz="3200" dirty="0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/>
              <a:t>regulace </a:t>
            </a:r>
            <a:r>
              <a:rPr lang="cs-CZ" altLang="cs-CZ" sz="2000" dirty="0"/>
              <a:t>tzv.</a:t>
            </a:r>
            <a:r>
              <a:rPr lang="cs-CZ" altLang="cs-CZ" sz="2000" b="1" dirty="0"/>
              <a:t> leteckých činností</a:t>
            </a:r>
          </a:p>
          <a:p>
            <a:pPr lvl="1" eaLnBrk="1" hangingPunct="1"/>
            <a:r>
              <a:rPr lang="cs-CZ" altLang="cs-CZ" sz="1900" i="1" u="sng" dirty="0"/>
              <a:t>obchodní letecká doprava</a:t>
            </a:r>
          </a:p>
          <a:p>
            <a:pPr lvl="2" eaLnBrk="1" hangingPunct="1"/>
            <a:r>
              <a:rPr lang="cs-CZ" altLang="cs-CZ" sz="1800" dirty="0"/>
              <a:t>možná pouze na základě licence vydané Úřadem pro civilní letectví</a:t>
            </a:r>
          </a:p>
          <a:p>
            <a:pPr lvl="2" eaLnBrk="1" hangingPunct="1"/>
            <a:r>
              <a:rPr lang="cs-CZ" altLang="cs-CZ" sz="1800" dirty="0"/>
              <a:t>pravidelná x nepravidelná                       </a:t>
            </a:r>
            <a:endParaRPr lang="cs-CZ" altLang="cs-CZ" sz="1400" dirty="0"/>
          </a:p>
          <a:p>
            <a:pPr lvl="2" eaLnBrk="1" hangingPunct="1"/>
            <a:r>
              <a:rPr lang="cs-CZ" altLang="cs-CZ" sz="1800" dirty="0"/>
              <a:t>vnitrostátní x mezinárodní                   </a:t>
            </a:r>
            <a:endParaRPr lang="cs-CZ" altLang="cs-CZ" sz="1400" dirty="0"/>
          </a:p>
          <a:p>
            <a:pPr lvl="1" eaLnBrk="1" hangingPunct="1"/>
            <a:r>
              <a:rPr lang="cs-CZ" altLang="cs-CZ" sz="1900" i="1" u="sng" dirty="0"/>
              <a:t>letecké práce a další letecké činnosti</a:t>
            </a:r>
          </a:p>
          <a:p>
            <a:pPr lvl="2" eaLnBrk="1" hangingPunct="1"/>
            <a:r>
              <a:rPr lang="cs-CZ" altLang="cs-CZ" sz="1800" dirty="0"/>
              <a:t>letecké práce jsou letecké činnosti, při nichž letecký provozovatel využívá letadlo k pracovní činnosti za úplatu, dále např. vyhlídkové lety a činnost leteckých škol</a:t>
            </a:r>
          </a:p>
          <a:p>
            <a:pPr lvl="2" eaLnBrk="1" hangingPunct="1"/>
            <a:r>
              <a:rPr lang="cs-CZ" altLang="cs-CZ" sz="1800" dirty="0"/>
              <a:t>rekreační a sportovní létání je létání pro vlastní potřebu nebo potřebu jiných osob za účelem rekreace, osobní dopravy nebo sportu</a:t>
            </a:r>
          </a:p>
          <a:p>
            <a:pPr lvl="2" eaLnBrk="1" hangingPunct="1"/>
            <a:r>
              <a:rPr lang="cs-CZ" altLang="cs-CZ" sz="1800" dirty="0"/>
              <a:t>letecké činnosti pro vlastní potřebu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E848641-0E3D-47A7-BD7B-1F326DEC1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36146" y="5483811"/>
            <a:ext cx="609600" cy="45289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025445-6BE6-4D91-8F9D-AE7AEB9C91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7906" y="5936701"/>
            <a:ext cx="609600" cy="609600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C7CFF9F-7F86-47F4-8FAF-02FA4D2DDB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34706" y="3076398"/>
            <a:ext cx="609600" cy="609600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1C0976A-EC4C-42AC-BCA6-B30C4928DE7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66314" y="5194039"/>
            <a:ext cx="609600" cy="385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6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3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6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B852342-6CB5-4A6C-AE36-7D28F792005F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001667"/>
            <a:ext cx="7827963" cy="647700"/>
          </a:xfrm>
        </p:spPr>
        <p:txBody>
          <a:bodyPr/>
          <a:lstStyle/>
          <a:p>
            <a:pPr algn="ctr" eaLnBrk="1" hangingPunct="1"/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lodní dopravy</a:t>
            </a:r>
            <a:endParaRPr lang="cs-CZ" altLang="cs-CZ" sz="3200" dirty="0"/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8425" y="2007628"/>
            <a:ext cx="8234363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vnitrozemská plavba</a:t>
            </a:r>
          </a:p>
          <a:p>
            <a:pPr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zákon č. </a:t>
            </a:r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114/1995 Sb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., o vnitrozemské plavbě</a:t>
            </a:r>
          </a:p>
          <a:p>
            <a:pPr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vzhledem k častým změnám a potřebě podrobných pravidel je značná část problematiky upravena prováděcími právními předpisy; </a:t>
            </a:r>
            <a:b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např.:</a:t>
            </a:r>
          </a:p>
          <a:p>
            <a:pPr lvl="1" eaLnBrk="1" hangingPunct="1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vyhláška č. 67/2015 Sb., o pravidlech plavebního provozu</a:t>
            </a:r>
          </a:p>
          <a:p>
            <a:pPr lvl="1" eaLnBrk="1" hangingPunct="1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vyhláška č. 45/2015 Sb., o způsobilosti osob k vedení a obsluze plavidel</a:t>
            </a:r>
          </a:p>
          <a:p>
            <a:pPr lvl="1" eaLnBrk="1" hangingPunct="1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vyhláška č. 138/2000 Sb., o radiotelefonním provozu na vnitrozemských vodních cestách</a:t>
            </a:r>
          </a:p>
          <a:p>
            <a:pPr eaLnBrk="1" hangingPunct="1"/>
            <a:r>
              <a:rPr lang="cs-CZ" alt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orgány státní správy</a:t>
            </a:r>
          </a:p>
          <a:p>
            <a:pPr lvl="1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Ministerstvo dopravy</a:t>
            </a:r>
          </a:p>
          <a:p>
            <a:pPr lvl="1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Státní plavební správa 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(jako tzv. jiný správní úřad)</a:t>
            </a:r>
          </a:p>
          <a:p>
            <a:pPr lvl="1" eaLnBrk="1" hangingPunct="1"/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E75EED6-5B85-46CE-A80D-47AC8FE65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3674" y="2289109"/>
            <a:ext cx="609600" cy="503059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AF102B0-2923-4449-8FF6-D0C05AB7D1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8142" y="528053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54AC61-87C3-4A6A-8B04-FE34A24A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  <a:endParaRPr lang="cs-CZ" sz="3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E8FB50-3028-4774-A263-3B882D965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100" b="1" dirty="0"/>
              <a:t>organizace správy na tomto úseku</a:t>
            </a:r>
          </a:p>
          <a:p>
            <a:pPr lvl="1" eaLnBrk="1" hangingPunct="1"/>
            <a:r>
              <a:rPr lang="cs-CZ" altLang="cs-CZ" sz="2000" u="sng" dirty="0"/>
              <a:t>silniční správní úřady</a:t>
            </a:r>
          </a:p>
          <a:p>
            <a:pPr lvl="2" eaLnBrk="1" hangingPunct="1"/>
            <a:r>
              <a:rPr lang="cs-CZ" altLang="cs-CZ" sz="1900" i="1" dirty="0"/>
              <a:t>Ministerstvo dopravy  </a:t>
            </a:r>
          </a:p>
          <a:p>
            <a:pPr lvl="2" eaLnBrk="1" hangingPunct="1"/>
            <a:r>
              <a:rPr lang="cs-CZ" altLang="cs-CZ" sz="1900" i="1" dirty="0"/>
              <a:t>krajské úřady</a:t>
            </a:r>
          </a:p>
          <a:p>
            <a:pPr lvl="2" eaLnBrk="1" hangingPunct="1"/>
            <a:r>
              <a:rPr lang="cs-CZ" altLang="cs-CZ" sz="1900" i="1" dirty="0"/>
              <a:t>obecní úřady obcí  s rozšířenou působností </a:t>
            </a:r>
          </a:p>
          <a:p>
            <a:pPr lvl="2" eaLnBrk="1" hangingPunct="1"/>
            <a:r>
              <a:rPr lang="cs-CZ" altLang="cs-CZ" sz="1900" i="1" dirty="0"/>
              <a:t>celní orgány  (celníci, celní úřady a celní ředitelství) </a:t>
            </a:r>
          </a:p>
          <a:p>
            <a:pPr lvl="2" eaLnBrk="1" hangingPunct="1"/>
            <a:r>
              <a:rPr lang="cs-CZ" altLang="cs-CZ" sz="1900" dirty="0"/>
              <a:t>působnost silničních správních úřadů vykonávají v určitém rozsahu také obce v přenesené působnosti  </a:t>
            </a:r>
          </a:p>
          <a:p>
            <a:pPr lvl="1" eaLnBrk="1" hangingPunct="1"/>
            <a:r>
              <a:rPr lang="cs-CZ" altLang="cs-CZ" sz="1900" dirty="0"/>
              <a:t>odstupňovaná působnost se tedy odvíjí zejména od vztahu příslušného SSÚ k jednotlivým kategoriím a třídám PK</a:t>
            </a: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A1B91DD-DFEC-4B6E-B864-2E06E43486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2E159A2-B892-406E-A53E-E2F4300591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D5FC41-4151-4E96-B041-E5C86A287256}" type="slidenum">
              <a:rPr lang="cs-CZ" altLang="cs-CZ" smtClean="0"/>
              <a:pPr/>
              <a:t>4</a:t>
            </a:fld>
            <a:endParaRPr lang="cs-CZ" altLang="cs-CZ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7F6608-08FE-40C0-930D-EB9E8C461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35218" y="3656943"/>
            <a:ext cx="609600" cy="539437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56EC592-D7BF-439D-81BD-CE5B002F09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00900" y="4350860"/>
            <a:ext cx="609600" cy="517666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276143-E5E4-492A-9D1C-4CEABE8EEBE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26767" y="2674773"/>
            <a:ext cx="690465" cy="449425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C9CB2A7-FC67-4F7A-A6CD-E8B63994934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24948" y="3379236"/>
            <a:ext cx="609600" cy="449425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BE86802-57F6-46AE-975A-7BC00D15E06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15617" y="4384980"/>
            <a:ext cx="609600" cy="449426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924DE2-386D-40BD-8DE8-A3895717D20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35257" y="3023894"/>
            <a:ext cx="609600" cy="44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5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6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79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63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A7AF66D-8FD6-41EF-B59E-6B9E94894EA6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lodní dopravy</a:t>
            </a:r>
            <a:endParaRPr lang="cs-CZ" altLang="cs-CZ" sz="3200" dirty="0"/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plavba 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- rozumí se jí pohyb nebo stání plavidla na vodní cestě</a:t>
            </a:r>
          </a:p>
          <a:p>
            <a:pPr marL="0" indent="0" eaLnBrk="1" hangingPunct="1">
              <a:buNone/>
            </a:pPr>
            <a:endParaRPr lang="cs-CZ" alt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vodní cestou 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vodní tok nebo jiný útvar povrchové vody, na kterém lze provozovat plavidla; </a:t>
            </a:r>
            <a:r>
              <a:rPr lang="cs-CZ" altLang="cs-CZ" sz="1900" i="1" dirty="0">
                <a:latin typeface="Arial" panose="020B0604020202020204" pitchFamily="34" charset="0"/>
                <a:cs typeface="Arial" panose="020B0604020202020204" pitchFamily="34" charset="0"/>
              </a:rPr>
              <a:t>součástmi 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vodní cesty jsou pak vodní díla a ostatní stavby a zařízení, které jsou uvedeny v příloze zákona</a:t>
            </a:r>
          </a:p>
          <a:p>
            <a:pPr lvl="1" eaLnBrk="1" hangingPunct="1"/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vodní cesty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se dělí na: </a:t>
            </a:r>
          </a:p>
          <a:p>
            <a:pPr lvl="2" eaLnBrk="1" hangingPunct="1"/>
            <a:r>
              <a:rPr lang="cs-CZ" altLang="cs-CZ" sz="1900" u="sng" dirty="0">
                <a:latin typeface="Arial" panose="020B0604020202020204" pitchFamily="34" charset="0"/>
                <a:cs typeface="Arial" panose="020B0604020202020204" pitchFamily="34" charset="0"/>
              </a:rPr>
              <a:t>sledované vodní cesty</a:t>
            </a:r>
          </a:p>
          <a:p>
            <a:pPr lvl="3" eaLnBrk="1" hangingPunct="1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musí odpovídat plavebně provozním podmínkám</a:t>
            </a:r>
          </a:p>
          <a:p>
            <a:pPr lvl="3" eaLnBrk="1" hangingPunct="1"/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další členění: VC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dopravně významné a VC účelové </a:t>
            </a:r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(provozuje se na nich pouze rekreační plavba a vodní doprava místního významu)</a:t>
            </a:r>
          </a:p>
          <a:p>
            <a:pPr lvl="2" eaLnBrk="1" hangingPunct="1"/>
            <a:r>
              <a:rPr lang="cs-CZ" altLang="cs-CZ" sz="1900" u="sng" dirty="0">
                <a:latin typeface="Arial" panose="020B0604020202020204" pitchFamily="34" charset="0"/>
                <a:cs typeface="Arial" panose="020B0604020202020204" pitchFamily="34" charset="0"/>
              </a:rPr>
              <a:t>nesledované vodní cesty </a:t>
            </a:r>
            <a:endParaRPr lang="cs-CZ" alt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D8B37A-43A3-4550-B688-F6143B161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0400" y="3271934"/>
            <a:ext cx="609600" cy="436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1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1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1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1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16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6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6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6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6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0C58B02-5C81-456E-8B5B-FD95B087C474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cs-CZ" altLang="cs-CZ" sz="1200" dirty="0">
              <a:solidFill>
                <a:srgbClr val="969696"/>
              </a:solidFill>
            </a:endParaRPr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lodní dopravy</a:t>
            </a:r>
            <a:endParaRPr lang="cs-CZ" altLang="cs-CZ" sz="3200" dirty="0"/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4818" y="1860324"/>
            <a:ext cx="8234363" cy="4114800"/>
          </a:xfrm>
        </p:spPr>
        <p:txBody>
          <a:bodyPr/>
          <a:lstStyle/>
          <a:p>
            <a:pPr eaLnBrk="1" hangingPunct="1"/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přístav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tvoří pozemní část přístavu a vodní část přístavu</a:t>
            </a:r>
            <a:endParaRPr lang="cs-CZ" alt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pozemní část lze provozovat jen na základě povolení plavebního úřadu</a:t>
            </a:r>
          </a:p>
          <a:p>
            <a:pPr lvl="1" eaLnBrk="1" hangingPunct="1"/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přístavy se dělí na veřejné a neveřejné</a:t>
            </a:r>
          </a:p>
          <a:p>
            <a:pPr eaLnBrk="1" hangingPunct="1"/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plavidla</a:t>
            </a:r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/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zejména je u nich sledována, resp. schvalována technická způsobilost </a:t>
            </a:r>
          </a:p>
          <a:p>
            <a:pPr lvl="1" eaLnBrk="1" hangingPunct="1"/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jsou evidována v </a:t>
            </a:r>
            <a:r>
              <a:rPr lang="cs-CZ" altLang="cs-CZ" sz="1700" i="1" dirty="0">
                <a:latin typeface="Arial" panose="020B0604020202020204" pitchFamily="34" charset="0"/>
                <a:cs typeface="Arial" panose="020B0604020202020204" pitchFamily="34" charset="0"/>
              </a:rPr>
              <a:t>plavebním rejstříku</a:t>
            </a:r>
          </a:p>
          <a:p>
            <a:pPr lvl="2" eaLnBrk="1" hangingPunct="1"/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mj. mají povinnost nést českou státní vlajku</a:t>
            </a:r>
          </a:p>
          <a:p>
            <a:pPr lvl="1" eaLnBrk="1" hangingPunct="1"/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způsobilost k vedení plavidla má </a:t>
            </a:r>
            <a:r>
              <a:rPr lang="cs-CZ" altLang="cs-CZ" sz="1700" i="1" dirty="0">
                <a:latin typeface="Arial" panose="020B0604020202020204" pitchFamily="34" charset="0"/>
                <a:cs typeface="Arial" panose="020B0604020202020204" pitchFamily="34" charset="0"/>
              </a:rPr>
              <a:t>vůdce</a:t>
            </a:r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plavidla</a:t>
            </a:r>
          </a:p>
          <a:p>
            <a:pPr lvl="1" eaLnBrk="1" hangingPunct="1"/>
            <a:r>
              <a:rPr lang="cs-CZ" altLang="cs-CZ" sz="1700" i="1" dirty="0">
                <a:latin typeface="Arial" panose="020B0604020202020204" pitchFamily="34" charset="0"/>
                <a:cs typeface="Arial" panose="020B0604020202020204" pitchFamily="34" charset="0"/>
              </a:rPr>
              <a:t>cejchování</a:t>
            </a:r>
            <a:r>
              <a:rPr lang="cs-CZ" alt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- rozumí se jím určení nosnosti plavidla v závislosti na ponoru (provádí plavební úřad) </a:t>
            </a:r>
          </a:p>
          <a:p>
            <a:pPr eaLnBrk="1" hangingPunct="1"/>
            <a:r>
              <a:rPr lang="cs-CZ" altLang="cs-CZ" sz="1900" b="1" dirty="0">
                <a:latin typeface="Arial" panose="020B0604020202020204" pitchFamily="34" charset="0"/>
                <a:cs typeface="Arial" panose="020B0604020202020204" pitchFamily="34" charset="0"/>
              </a:rPr>
              <a:t>vodní doprava</a:t>
            </a:r>
          </a:p>
          <a:p>
            <a:pPr lvl="1"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provozovat vodní dopravu pro cizí potřeby může jen ten, kdo je spolehlivý a má koncesi </a:t>
            </a:r>
          </a:p>
          <a:p>
            <a:pPr lvl="1" eaLnBrk="1" hangingPunct="1"/>
            <a:r>
              <a:rPr lang="cs-CZ" alt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veřejná lodní doprava je určena </a:t>
            </a:r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pro každého a za předem stanovených podmínek </a:t>
            </a:r>
            <a:endParaRPr lang="cs-CZ" altLang="cs-CZ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478F996-E098-44F8-AE4E-73AD52CD2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97191" y="1860324"/>
            <a:ext cx="609600" cy="411229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3802606-08C6-4CC9-AC92-725AE242E2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17043" y="1860324"/>
            <a:ext cx="609600" cy="429208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E5B0CD-6208-4474-AE5F-56554BA8DF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969307" y="5493609"/>
            <a:ext cx="609600" cy="412102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7736351-D0C5-48C0-8004-771E922A45E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58200" y="5769073"/>
            <a:ext cx="609600" cy="412102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595729-B8A6-4944-9B64-A39EDA55FE9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72815" y="2819399"/>
            <a:ext cx="609600" cy="410547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C18FBB3-E013-46AC-ACFF-DED6502BBA2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64091" y="3124198"/>
            <a:ext cx="609600" cy="415183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58E40A9-87A3-4292-BF2E-E70F40DA8C7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535020" y="4578964"/>
            <a:ext cx="609600" cy="457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9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9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1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9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1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1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1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1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1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072886A-FF5E-4E36-B819-05896B5DC7A9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cs-CZ" altLang="cs-CZ" sz="1200" dirty="0">
              <a:solidFill>
                <a:srgbClr val="969696"/>
              </a:solidFill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lodní dopravy</a:t>
            </a:r>
            <a:endParaRPr lang="cs-CZ" altLang="cs-CZ" sz="3200" dirty="0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cs-CZ" alt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námořní plavba</a:t>
            </a:r>
          </a:p>
          <a:p>
            <a:pPr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zákon č.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61/2000 Sb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., o námořní plavbě</a:t>
            </a:r>
          </a:p>
          <a:p>
            <a:pPr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vedle toho pak řada mezinárodních smluv</a:t>
            </a:r>
          </a:p>
          <a:p>
            <a:pPr eaLnBrk="1" hangingPunct="1"/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státní správu a státní dozor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vykonává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Ministerstvo dopravy</a:t>
            </a:r>
          </a:p>
          <a:p>
            <a:pPr marL="0" indent="0" eaLnBrk="1" hangingPunct="1"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MD plní také </a:t>
            </a:r>
            <a:r>
              <a:rPr lang="cs-CZ" alt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funkci Námořního úřadu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ve vztahu k mezinárodním</a:t>
            </a:r>
            <a:b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smlouvám, kterými je Česká republika vázána </a:t>
            </a:r>
          </a:p>
          <a:p>
            <a:pPr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zákon o námořní plavbě zejm. upravuje podmínky provozování námořní plavby pod státní vlajkou ČR a práva a povinnosti s tím spojená</a:t>
            </a:r>
          </a:p>
          <a:p>
            <a:pPr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zápis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plavidla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námořního rejstříku ČR </a:t>
            </a:r>
          </a:p>
          <a:p>
            <a:pPr lvl="1" eaLnBrk="1" hangingPunct="1"/>
            <a:r>
              <a:rPr lang="cs-CZ" altLang="cs-CZ" sz="1900" dirty="0">
                <a:latin typeface="Arial" panose="020B0604020202020204" pitchFamily="34" charset="0"/>
                <a:cs typeface="Arial" panose="020B0604020202020204" pitchFamily="34" charset="0"/>
              </a:rPr>
              <a:t>poté má P právo a povinnost plout pod </a:t>
            </a:r>
            <a:r>
              <a:rPr lang="cs-CZ" altLang="cs-CZ" sz="1900" u="sng" dirty="0">
                <a:latin typeface="Arial" panose="020B0604020202020204" pitchFamily="34" charset="0"/>
                <a:cs typeface="Arial" panose="020B0604020202020204" pitchFamily="34" charset="0"/>
              </a:rPr>
              <a:t>státní vlajkou ČR</a:t>
            </a:r>
          </a:p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posádku lodě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tvoří velitel lodě (kapitán), důstojníci a lodní mužstvo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0739806-2974-48E8-BB4C-7E5C9B73D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48400" y="2127379"/>
            <a:ext cx="609600" cy="499933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4254E59-FE74-40B5-9E9A-4F44D270D9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48688" y="5823856"/>
            <a:ext cx="609600" cy="457201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095D241-1F7D-4AE7-AC68-3B47B41516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05972" y="6148387"/>
            <a:ext cx="609600" cy="330750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ACBF177-EC51-417B-A911-FA5C9F4BA86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88565" y="6148387"/>
            <a:ext cx="609600" cy="370162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F85F50F-2150-4F5B-B517-969A3D25078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01004" y="4176971"/>
            <a:ext cx="609600" cy="405882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B8E2D16-0E6E-4046-838F-1CF24BBCB38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05804" y="5084032"/>
            <a:ext cx="609600" cy="446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7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1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2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C80A77-F38F-487B-8FC7-F270C6872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Prameny ke studiu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D8B0EA-1ED0-4C05-A5F7-1CAFA6736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25" y="2226906"/>
            <a:ext cx="8234363" cy="3905607"/>
          </a:xfrm>
        </p:spPr>
        <p:txBody>
          <a:bodyPr/>
          <a:lstStyle/>
          <a:p>
            <a:pPr marL="0" indent="0">
              <a:buNone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základní</a:t>
            </a: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Jurníková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J. a kol.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Správní právo. Zvláštní část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000" i="1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Studijní text pro bakaláře. 1. vydání. </a:t>
            </a:r>
            <a:r>
              <a:rPr lang="cs-CZ" sz="20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Brno: Masarykova univerzita, 2013, s. 271 </a:t>
            </a:r>
            <a:br>
              <a:rPr lang="cs-CZ" sz="20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násl.</a:t>
            </a:r>
          </a:p>
          <a:p>
            <a:pPr marL="0" indent="0">
              <a:buNone/>
            </a:pPr>
            <a:r>
              <a:rPr lang="cs-CZ" sz="2000" i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doporučené</a:t>
            </a: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Jurníková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J. a kol. Správní právo: zvláštní část. 6. vydání. Brno: Masarykova univerzita, 2010, s. 359 a násl.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Potěšil, L.,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Bražina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R., Hejč, D., Králová, A., Svoboda T.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Správní právo - zvláštní část : (v příkladech a otázkách).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2. vydání. </a:t>
            </a:r>
            <a:r>
              <a:rPr lang="cs-CZ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Brno : Masarykova univerzita, 2021, s. 94 a násl.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D7653A-50C3-4A8F-94C8-7532630E8A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07AB19-025F-4EF6-B68D-901D99FC48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D5FC41-4151-4E96-B041-E5C86A287256}" type="slidenum">
              <a:rPr lang="cs-CZ" altLang="cs-CZ" smtClean="0"/>
              <a:pPr/>
              <a:t>43</a:t>
            </a:fld>
            <a:endParaRPr lang="cs-CZ" altLang="cs-CZ"/>
          </a:p>
        </p:txBody>
      </p:sp>
      <p:pic>
        <p:nvPicPr>
          <p:cNvPr id="1026" name="DefaultOcx">
            <a:extLst>
              <a:ext uri="{FF2B5EF4-FFF2-40B4-BE49-F238E27FC236}">
                <a16:creationId xmlns:a16="http://schemas.microsoft.com/office/drawing/2014/main" id="{F72FCE04-DA5B-4FF3-ACED-153F6EB89B90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304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022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97E412-90D8-4D81-9A1A-878592B4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  <a:endParaRPr lang="cs-CZ" sz="3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5E71F7-F2DE-4FBC-9E77-65CBA2420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do působnosti </a:t>
            </a:r>
            <a:r>
              <a:rPr lang="cs-CZ" altLang="cs-CZ" sz="2000" u="sng" dirty="0">
                <a:latin typeface="Arial" panose="020B0604020202020204" pitchFamily="34" charset="0"/>
                <a:cs typeface="Arial" panose="020B0604020202020204" pitchFamily="34" charset="0"/>
              </a:rPr>
              <a:t>SSÚ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spadá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(rekapitulace) hlavně: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rozhodování o zařazení PK do příslušné kategorie či třídy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působnost speciálního stavebního úřadu 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(jen pro srovnání          )       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rozhodování o zrušení určitých PK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povolování zvláštního užívání PK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projednávání přestupků  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 také</a:t>
            </a:r>
          </a:p>
          <a:p>
            <a:pPr marL="457200" lvl="1" indent="0" eaLnBrk="1" hangingPunct="1">
              <a:buNone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výkon </a:t>
            </a:r>
            <a:r>
              <a:rPr lang="cs-CZ" alt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státního dozoru </a:t>
            </a:r>
            <a:endParaRPr lang="cs-CZ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371EBB9-B2D9-4835-AA98-62A8D46560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E48CF99-79E9-426B-868D-9B5EC84838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D5FC41-4151-4E96-B041-E5C86A287256}" type="slidenum">
              <a:rPr lang="cs-CZ" altLang="cs-CZ" smtClean="0"/>
              <a:pPr/>
              <a:t>5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992FCEF-10B2-4186-9125-02678794C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37277" y="2842727"/>
            <a:ext cx="462641" cy="263728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18B821B-3C32-4B98-9E75-B1CDA9DE5C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92110" y="4547116"/>
            <a:ext cx="609600" cy="486381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5B8298-C6CB-466D-81D6-FA205ACD59D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79283" y="4547116"/>
            <a:ext cx="609600" cy="48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6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5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97CA15B-004C-4DAB-A563-E4E5AC0AFF15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PK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definice </a:t>
            </a:r>
          </a:p>
          <a:p>
            <a:pPr lvl="1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dopravní cesta </a:t>
            </a:r>
          </a:p>
          <a:p>
            <a:pPr lvl="1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určená k užití silničními a jinými vozidly a chodci </a:t>
            </a:r>
          </a:p>
          <a:p>
            <a:pPr lvl="1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včetně pevných zařízení nutných pro zajištění tohoto užití a jeho bezpečnosti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cs-CZ" alt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Kategorizace PK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a) dálnice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b) silnice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c) místní komunikace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d) účelové komunikace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0C49CA8-989A-482C-8304-3E57437BA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2249" y="2017713"/>
            <a:ext cx="609600" cy="411293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8EC3FB-4A95-47E9-BED6-29598B06AF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6257" y="4140928"/>
            <a:ext cx="609600" cy="411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10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10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0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A68809F-68B5-432D-80AF-61D74A24A13A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a) dálnice  </a:t>
            </a:r>
            <a:endParaRPr lang="cs-CZ" altLang="cs-CZ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určená pro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rychlou dálkovou a mezistátní dopravu silničními motorovými vozidly</a:t>
            </a:r>
          </a:p>
          <a:p>
            <a:pPr lvl="2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přístupná nikoli „všeobecně“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bez přímého přístupu ze sousedních pozemků, pouze z pozemků či nemovitostí sloužících pro účely dálnice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oddělená místa napojení pro vjezd a výjezd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směrově oddělené jízdní pásy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bez úrovňových křížení    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podle určení a dopravního významu se rozdělují na dálnice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I. třídy (do účinnosti zákona č. 268/2015 Sb. „původní“ dálnice)</a:t>
            </a:r>
          </a:p>
          <a:p>
            <a:pPr lvl="2" eaLnBrk="1" hangingPunct="1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II. třídy (do účinnosti zákona č. 268/2015 Sb. „původní“ rychlostní komunikace)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B99F0B2-E2BC-4B6A-ADB2-2801B6FD0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12518" y="2967317"/>
            <a:ext cx="609600" cy="461683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E47344D-9DDE-48FD-92DA-18880CDB5B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00065" y="1974169"/>
            <a:ext cx="609600" cy="493713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13C9BB-1934-4FE7-A249-A5061FA535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97172" y="5411755"/>
            <a:ext cx="609600" cy="473901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9972F6-A1A3-44CC-A5D5-485C118ED22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9906" y="4777752"/>
            <a:ext cx="609600" cy="45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5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3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18D2398-A914-4422-9ABA-A59076547EA5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b) silnice</a:t>
            </a:r>
            <a:endParaRPr lang="cs-CZ" altLang="cs-CZ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určená k užití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silničními a jinými vozidly a chodci </a:t>
            </a:r>
          </a:p>
          <a:p>
            <a:pPr lvl="2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veřejně přístupná </a:t>
            </a:r>
          </a:p>
          <a:p>
            <a:pPr marL="914400" lvl="2" indent="0" eaLnBrk="1" hangingPunct="1"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podle určení a dopravního významu se rozdělují na silnice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I. třídy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zejména pro dálkovou a mezistátní dopravu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(mohou být vystavěny jako „rychlostní silnice“ - podobné parametrům dálnice) </a:t>
            </a:r>
          </a:p>
          <a:p>
            <a:pPr lvl="2"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II. třídy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 dopravu mezi okresy</a:t>
            </a:r>
          </a:p>
          <a:p>
            <a:pPr lvl="2" eaLnBrk="1" hangingPunct="1"/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III. třídy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 vzájemnému spojení obcí nebo jejich napojení na ostatní PK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40B1D5-7114-4750-9E38-AE69E3B89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5106" y="2730758"/>
            <a:ext cx="609600" cy="507787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AF5E718-0126-4674-A698-39986566EF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15557" y="4142792"/>
            <a:ext cx="584426" cy="321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1F8AB1B-2109-447C-9FBF-52C325EECE75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Správa na úseku pozemních komunikací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c) místní komunikace</a:t>
            </a:r>
          </a:p>
          <a:p>
            <a:pPr lvl="1" eaLnBrk="1" hangingPunct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veřejně přístupná komunikace, která slouží </a:t>
            </a:r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převážně místní dopravě na území obce</a:t>
            </a:r>
          </a:p>
          <a:p>
            <a:pPr marL="457200" lvl="1" indent="0" eaLnBrk="1" hangingPunct="1">
              <a:buNone/>
            </a:pP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místní komunikace se rozdělují podle dopravního významu, určení a stavebně technického vybavení na MK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I. třídy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zejména rychlostní místní komunikace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(blíží se dálnici)</a:t>
            </a:r>
          </a:p>
          <a:p>
            <a:pPr lvl="1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II. třídy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dopravně významné sběrné komunikace s omezením přímého připojení sousedních nemovitostí</a:t>
            </a:r>
          </a:p>
          <a:p>
            <a:pPr lvl="1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III. třídy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obslužné komunikace</a:t>
            </a:r>
          </a:p>
          <a:p>
            <a:pPr lvl="1" eaLnBrk="1" hangingPunct="1"/>
            <a:r>
              <a:rPr lang="cs-CZ" alt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IV. třídy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komunikace nepřístupné provozu silničních motorových vozidel nebo na kterých je umožněn smíšený provoz</a:t>
            </a:r>
          </a:p>
          <a:p>
            <a:pPr lvl="1" eaLnBrk="1" hangingPunct="1"/>
            <a:endParaRPr lang="cs-CZ" alt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3CFEB8D-820A-44B8-9993-875E4814F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8200" y="3694923"/>
            <a:ext cx="609600" cy="431678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6E2BF9-2DF9-4542-A4DB-1F5301D415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9906" y="5732462"/>
            <a:ext cx="609600" cy="525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2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měsi">
  <a:themeElements>
    <a:clrScheme name="1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měsi">
  <a:themeElements>
    <a:clrScheme name="2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2_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0</TotalTime>
  <Words>3445</Words>
  <Application>Microsoft Office PowerPoint</Application>
  <PresentationFormat>Předvádění na obrazovce (4:3)</PresentationFormat>
  <Paragraphs>463</Paragraphs>
  <Slides>43</Slides>
  <Notes>0</Notes>
  <HiddenSlides>0</HiddenSlides>
  <MMClips>133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43</vt:i4>
      </vt:variant>
    </vt:vector>
  </HeadingPairs>
  <TitlesOfParts>
    <vt:vector size="52" baseType="lpstr">
      <vt:lpstr>Arial</vt:lpstr>
      <vt:lpstr>Calibri</vt:lpstr>
      <vt:lpstr>Garamond</vt:lpstr>
      <vt:lpstr>Tahoma</vt:lpstr>
      <vt:lpstr>Times New Roman</vt:lpstr>
      <vt:lpstr>Wingdings</vt:lpstr>
      <vt:lpstr>Prezentace_MU_CZ</vt:lpstr>
      <vt:lpstr>1_Směsi</vt:lpstr>
      <vt:lpstr>2_Směsi</vt:lpstr>
      <vt:lpstr>   Správa dopravy  se zvláštním zaměřením  na úsek pozemních komunikací  BZ505Zk Vybrané otázky správního práva a veřejné správy    2. přednáška 8. 10. 2021    Petr Havlan   </vt:lpstr>
      <vt:lpstr>Osnova přednášky a její cíl</vt:lpstr>
      <vt:lpstr>Správa na úseku pozemních komunikací</vt:lpstr>
      <vt:lpstr>Správa na úseku pozemních komunikací</vt:lpstr>
      <vt:lpstr>Správa na úseku pozemních komunikací</vt:lpstr>
      <vt:lpstr>Správa na úseku pozemních komunikací</vt:lpstr>
      <vt:lpstr>Správa na úseku pozemních komunikací</vt:lpstr>
      <vt:lpstr>Správa na úseku pozemních komunikací</vt:lpstr>
      <vt:lpstr>Správa na úseku pozemních komunikací</vt:lpstr>
      <vt:lpstr>Správa na úseku pozemních komunikací</vt:lpstr>
      <vt:lpstr>Správa na úseku pozemních komunikací</vt:lpstr>
      <vt:lpstr>Správa na úseku pozemních komunikací</vt:lpstr>
      <vt:lpstr>Správa na úseku pozemních komunikací</vt:lpstr>
      <vt:lpstr>Správa na úseku pozemních komunikací</vt:lpstr>
      <vt:lpstr>Správa na úseku pozemních komunikací</vt:lpstr>
      <vt:lpstr>Správa na úseku pozemních komunikací</vt:lpstr>
      <vt:lpstr>Správa na úseku pozemních komunikací</vt:lpstr>
      <vt:lpstr>Správa na úseku pozemních komunikací</vt:lpstr>
      <vt:lpstr>Správa na úseku pozemních komunikací</vt:lpstr>
      <vt:lpstr>Správa na úseku pozemních komunikací</vt:lpstr>
      <vt:lpstr>Správa na úseku pozemních komunikací</vt:lpstr>
      <vt:lpstr>Správa na úseku pozemních komunikací</vt:lpstr>
      <vt:lpstr>Správa na úseku pozemních komunikací</vt:lpstr>
      <vt:lpstr>Správa na úseku pozemních komunikací</vt:lpstr>
      <vt:lpstr>Správa na úseku pozemních komunikací</vt:lpstr>
      <vt:lpstr>Správa na úseku drážní dopravy</vt:lpstr>
      <vt:lpstr>Správa na úseku drážní dopravy</vt:lpstr>
      <vt:lpstr>Správa na úseku drážní dopravy</vt:lpstr>
      <vt:lpstr>Správa na úseku drážní dopravy</vt:lpstr>
      <vt:lpstr>Správa na úseku drážní dopravy</vt:lpstr>
      <vt:lpstr>Správa na úseku drážní dopravy</vt:lpstr>
      <vt:lpstr>Správa na úseku drážní dopravy</vt:lpstr>
      <vt:lpstr>Správa na úseku drážní dopravy</vt:lpstr>
      <vt:lpstr>Správa na úseku letecké dopravy</vt:lpstr>
      <vt:lpstr>Správa na úseku letecké dopravy</vt:lpstr>
      <vt:lpstr>Správa na úseku letecké dopravy</vt:lpstr>
      <vt:lpstr>Správa na úseku letecké dopravy</vt:lpstr>
      <vt:lpstr>Správa na úseku letecké dopravy</vt:lpstr>
      <vt:lpstr>Správa na úseku lodní dopravy</vt:lpstr>
      <vt:lpstr>Správa na úseku lodní dopravy</vt:lpstr>
      <vt:lpstr>Správa na úseku lodní dopravy</vt:lpstr>
      <vt:lpstr>Správa na úseku lodní dopravy</vt:lpstr>
      <vt:lpstr>Prameny ke studiu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Lenka Karbanová</dc:creator>
  <cp:lastModifiedBy>Petr Havlan</cp:lastModifiedBy>
  <cp:revision>450</cp:revision>
  <cp:lastPrinted>1601-01-01T00:00:00Z</cp:lastPrinted>
  <dcterms:created xsi:type="dcterms:W3CDTF">2013-10-07T13:49:29Z</dcterms:created>
  <dcterms:modified xsi:type="dcterms:W3CDTF">2021-10-08T10:55:48Z</dcterms:modified>
</cp:coreProperties>
</file>