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50"/>
  </p:notesMasterIdLst>
  <p:handoutMasterIdLst>
    <p:handoutMasterId r:id="rId51"/>
  </p:handoutMasterIdLst>
  <p:sldIdLst>
    <p:sldId id="256" r:id="rId5"/>
    <p:sldId id="264" r:id="rId6"/>
    <p:sldId id="316" r:id="rId7"/>
    <p:sldId id="312" r:id="rId8"/>
    <p:sldId id="337" r:id="rId9"/>
    <p:sldId id="315" r:id="rId10"/>
    <p:sldId id="311" r:id="rId11"/>
    <p:sldId id="340" r:id="rId12"/>
    <p:sldId id="313" r:id="rId13"/>
    <p:sldId id="310" r:id="rId14"/>
    <p:sldId id="272" r:id="rId15"/>
    <p:sldId id="308" r:id="rId16"/>
    <p:sldId id="338" r:id="rId17"/>
    <p:sldId id="309" r:id="rId18"/>
    <p:sldId id="339" r:id="rId19"/>
    <p:sldId id="343" r:id="rId20"/>
    <p:sldId id="341" r:id="rId21"/>
    <p:sldId id="307" r:id="rId22"/>
    <p:sldId id="323" r:id="rId23"/>
    <p:sldId id="314" r:id="rId24"/>
    <p:sldId id="318" r:id="rId25"/>
    <p:sldId id="342" r:id="rId26"/>
    <p:sldId id="331" r:id="rId27"/>
    <p:sldId id="319" r:id="rId28"/>
    <p:sldId id="336" r:id="rId29"/>
    <p:sldId id="320" r:id="rId30"/>
    <p:sldId id="332" r:id="rId31"/>
    <p:sldId id="284" r:id="rId32"/>
    <p:sldId id="334" r:id="rId33"/>
    <p:sldId id="321" r:id="rId34"/>
    <p:sldId id="322" r:id="rId35"/>
    <p:sldId id="324" r:id="rId36"/>
    <p:sldId id="325" r:id="rId37"/>
    <p:sldId id="326" r:id="rId38"/>
    <p:sldId id="335" r:id="rId39"/>
    <p:sldId id="328" r:id="rId40"/>
    <p:sldId id="317" r:id="rId41"/>
    <p:sldId id="305" r:id="rId42"/>
    <p:sldId id="266" r:id="rId43"/>
    <p:sldId id="303" r:id="rId44"/>
    <p:sldId id="301" r:id="rId45"/>
    <p:sldId id="302" r:id="rId46"/>
    <p:sldId id="267" r:id="rId47"/>
    <p:sldId id="269" r:id="rId48"/>
    <p:sldId id="306" r:id="rId4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68" d="100"/>
          <a:sy n="68" d="100"/>
        </p:scale>
        <p:origin x="660" y="3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9203734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11</a:t>
            </a:fld>
            <a:endParaRPr lang="cs-CZ" altLang="cs-CZ" dirty="0"/>
          </a:p>
        </p:txBody>
      </p:sp>
    </p:spTree>
    <p:extLst>
      <p:ext uri="{BB962C8B-B14F-4D97-AF65-F5344CB8AC3E}">
        <p14:creationId xmlns:p14="http://schemas.microsoft.com/office/powerpoint/2010/main" val="2155119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12</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281589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13</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499722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14</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536260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15</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520478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20</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5040711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21</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50178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22</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792596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23</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0993093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err="1">
                <a:solidFill>
                  <a:schemeClr val="tx1"/>
                </a:solidFill>
                <a:effectLst/>
                <a:latin typeface="Arial" charset="0"/>
                <a:ea typeface="+mn-ea"/>
                <a:cs typeface="+mn-cs"/>
              </a:rPr>
              <a:t>Verzehredne</a:t>
            </a:r>
            <a:r>
              <a:rPr kumimoji="1" lang="cs-CZ" sz="1200" kern="1200" dirty="0">
                <a:solidFill>
                  <a:schemeClr val="tx1"/>
                </a:solidFill>
                <a:effectLst/>
                <a:latin typeface="Arial" charset="0"/>
                <a:ea typeface="+mn-ea"/>
                <a:cs typeface="+mn-cs"/>
              </a:rPr>
              <a:t> Analyse von </a:t>
            </a:r>
            <a:r>
              <a:rPr kumimoji="1" lang="cs-CZ" sz="1200" kern="1200" dirty="0" err="1">
                <a:solidFill>
                  <a:schemeClr val="tx1"/>
                </a:solidFill>
                <a:effectLst/>
                <a:latin typeface="Arial" charset="0"/>
                <a:ea typeface="+mn-ea"/>
                <a:cs typeface="+mn-cs"/>
              </a:rPr>
              <a:t>Uwe</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Kischel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24</a:t>
            </a:fld>
            <a:endParaRPr lang="cs-CZ" altLang="cs-CZ" dirty="0"/>
          </a:p>
        </p:txBody>
      </p:sp>
    </p:spTree>
    <p:extLst>
      <p:ext uri="{BB962C8B-B14F-4D97-AF65-F5344CB8AC3E}">
        <p14:creationId xmlns:p14="http://schemas.microsoft.com/office/powerpoint/2010/main" val="1001773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3</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9769689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err="1">
                <a:solidFill>
                  <a:schemeClr val="tx1"/>
                </a:solidFill>
                <a:effectLst/>
                <a:latin typeface="Arial" charset="0"/>
                <a:ea typeface="+mn-ea"/>
                <a:cs typeface="+mn-cs"/>
              </a:rPr>
              <a:t>Verzehredne</a:t>
            </a:r>
            <a:r>
              <a:rPr kumimoji="1" lang="cs-CZ" sz="1200" kern="1200" dirty="0">
                <a:solidFill>
                  <a:schemeClr val="tx1"/>
                </a:solidFill>
                <a:effectLst/>
                <a:latin typeface="Arial" charset="0"/>
                <a:ea typeface="+mn-ea"/>
                <a:cs typeface="+mn-cs"/>
              </a:rPr>
              <a:t> Analyse von </a:t>
            </a:r>
            <a:r>
              <a:rPr kumimoji="1" lang="cs-CZ" sz="1200" kern="1200" dirty="0" err="1">
                <a:solidFill>
                  <a:schemeClr val="tx1"/>
                </a:solidFill>
                <a:effectLst/>
                <a:latin typeface="Arial" charset="0"/>
                <a:ea typeface="+mn-ea"/>
                <a:cs typeface="+mn-cs"/>
              </a:rPr>
              <a:t>Uwe</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Kischel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25</a:t>
            </a:fld>
            <a:endParaRPr lang="cs-CZ" altLang="cs-CZ" dirty="0"/>
          </a:p>
        </p:txBody>
      </p:sp>
    </p:spTree>
    <p:extLst>
      <p:ext uri="{BB962C8B-B14F-4D97-AF65-F5344CB8AC3E}">
        <p14:creationId xmlns:p14="http://schemas.microsoft.com/office/powerpoint/2010/main" val="24766075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err="1">
                <a:solidFill>
                  <a:schemeClr val="tx1"/>
                </a:solidFill>
                <a:effectLst/>
                <a:latin typeface="Arial" charset="0"/>
                <a:ea typeface="+mn-ea"/>
                <a:cs typeface="+mn-cs"/>
              </a:rPr>
              <a:t>Verzehredne</a:t>
            </a:r>
            <a:r>
              <a:rPr kumimoji="1" lang="cs-CZ" sz="1200" kern="1200" dirty="0">
                <a:solidFill>
                  <a:schemeClr val="tx1"/>
                </a:solidFill>
                <a:effectLst/>
                <a:latin typeface="Arial" charset="0"/>
                <a:ea typeface="+mn-ea"/>
                <a:cs typeface="+mn-cs"/>
              </a:rPr>
              <a:t> Analyse von </a:t>
            </a:r>
            <a:r>
              <a:rPr kumimoji="1" lang="cs-CZ" sz="1200" kern="1200" dirty="0" err="1">
                <a:solidFill>
                  <a:schemeClr val="tx1"/>
                </a:solidFill>
                <a:effectLst/>
                <a:latin typeface="Arial" charset="0"/>
                <a:ea typeface="+mn-ea"/>
                <a:cs typeface="+mn-cs"/>
              </a:rPr>
              <a:t>Uwe</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Kischel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26</a:t>
            </a:fld>
            <a:endParaRPr lang="cs-CZ" altLang="cs-CZ" dirty="0"/>
          </a:p>
        </p:txBody>
      </p:sp>
    </p:spTree>
    <p:extLst>
      <p:ext uri="{BB962C8B-B14F-4D97-AF65-F5344CB8AC3E}">
        <p14:creationId xmlns:p14="http://schemas.microsoft.com/office/powerpoint/2010/main" val="30708187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err="1">
                <a:solidFill>
                  <a:schemeClr val="tx1"/>
                </a:solidFill>
                <a:effectLst/>
                <a:latin typeface="Arial" charset="0"/>
                <a:ea typeface="+mn-ea"/>
                <a:cs typeface="+mn-cs"/>
              </a:rPr>
              <a:t>Verzehredne</a:t>
            </a:r>
            <a:r>
              <a:rPr kumimoji="1" lang="cs-CZ" sz="1200" kern="1200" dirty="0">
                <a:solidFill>
                  <a:schemeClr val="tx1"/>
                </a:solidFill>
                <a:effectLst/>
                <a:latin typeface="Arial" charset="0"/>
                <a:ea typeface="+mn-ea"/>
                <a:cs typeface="+mn-cs"/>
              </a:rPr>
              <a:t> Analyse von </a:t>
            </a:r>
            <a:r>
              <a:rPr kumimoji="1" lang="cs-CZ" sz="1200" kern="1200" dirty="0" err="1">
                <a:solidFill>
                  <a:schemeClr val="tx1"/>
                </a:solidFill>
                <a:effectLst/>
                <a:latin typeface="Arial" charset="0"/>
                <a:ea typeface="+mn-ea"/>
                <a:cs typeface="+mn-cs"/>
              </a:rPr>
              <a:t>Uwe</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Kischel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27</a:t>
            </a:fld>
            <a:endParaRPr lang="cs-CZ" altLang="cs-CZ" dirty="0"/>
          </a:p>
        </p:txBody>
      </p:sp>
    </p:spTree>
    <p:extLst>
      <p:ext uri="{BB962C8B-B14F-4D97-AF65-F5344CB8AC3E}">
        <p14:creationId xmlns:p14="http://schemas.microsoft.com/office/powerpoint/2010/main" val="35167248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28</a:t>
            </a:fld>
            <a:endParaRPr lang="cs-CZ" altLang="cs-CZ" dirty="0"/>
          </a:p>
        </p:txBody>
      </p:sp>
    </p:spTree>
    <p:extLst>
      <p:ext uri="{BB962C8B-B14F-4D97-AF65-F5344CB8AC3E}">
        <p14:creationId xmlns:p14="http://schemas.microsoft.com/office/powerpoint/2010/main" val="13395384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29</a:t>
            </a:fld>
            <a:endParaRPr lang="cs-CZ" altLang="cs-CZ" dirty="0"/>
          </a:p>
        </p:txBody>
      </p:sp>
    </p:spTree>
    <p:extLst>
      <p:ext uri="{BB962C8B-B14F-4D97-AF65-F5344CB8AC3E}">
        <p14:creationId xmlns:p14="http://schemas.microsoft.com/office/powerpoint/2010/main" val="35927097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30</a:t>
            </a:fld>
            <a:endParaRPr lang="cs-CZ" altLang="cs-CZ" dirty="0"/>
          </a:p>
        </p:txBody>
      </p:sp>
    </p:spTree>
    <p:extLst>
      <p:ext uri="{BB962C8B-B14F-4D97-AF65-F5344CB8AC3E}">
        <p14:creationId xmlns:p14="http://schemas.microsoft.com/office/powerpoint/2010/main" val="42777760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31</a:t>
            </a:fld>
            <a:endParaRPr lang="cs-CZ" altLang="cs-CZ" dirty="0"/>
          </a:p>
        </p:txBody>
      </p:sp>
    </p:spTree>
    <p:extLst>
      <p:ext uri="{BB962C8B-B14F-4D97-AF65-F5344CB8AC3E}">
        <p14:creationId xmlns:p14="http://schemas.microsoft.com/office/powerpoint/2010/main" val="69162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32</a:t>
            </a:fld>
            <a:endParaRPr lang="cs-CZ" altLang="cs-CZ" dirty="0"/>
          </a:p>
        </p:txBody>
      </p:sp>
    </p:spTree>
    <p:extLst>
      <p:ext uri="{BB962C8B-B14F-4D97-AF65-F5344CB8AC3E}">
        <p14:creationId xmlns:p14="http://schemas.microsoft.com/office/powerpoint/2010/main" val="297340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33</a:t>
            </a:fld>
            <a:endParaRPr lang="cs-CZ" altLang="cs-CZ" dirty="0"/>
          </a:p>
        </p:txBody>
      </p:sp>
    </p:spTree>
    <p:extLst>
      <p:ext uri="{BB962C8B-B14F-4D97-AF65-F5344CB8AC3E}">
        <p14:creationId xmlns:p14="http://schemas.microsoft.com/office/powerpoint/2010/main" val="5202789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34</a:t>
            </a:fld>
            <a:endParaRPr lang="cs-CZ" altLang="cs-CZ" dirty="0"/>
          </a:p>
        </p:txBody>
      </p:sp>
    </p:spTree>
    <p:extLst>
      <p:ext uri="{BB962C8B-B14F-4D97-AF65-F5344CB8AC3E}">
        <p14:creationId xmlns:p14="http://schemas.microsoft.com/office/powerpoint/2010/main" val="1203478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4</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3896021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35</a:t>
            </a:fld>
            <a:endParaRPr lang="cs-CZ" altLang="cs-CZ" dirty="0"/>
          </a:p>
        </p:txBody>
      </p:sp>
    </p:spTree>
    <p:extLst>
      <p:ext uri="{BB962C8B-B14F-4D97-AF65-F5344CB8AC3E}">
        <p14:creationId xmlns:p14="http://schemas.microsoft.com/office/powerpoint/2010/main" val="31909400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36</a:t>
            </a:fld>
            <a:endParaRPr lang="cs-CZ" altLang="cs-CZ" dirty="0"/>
          </a:p>
        </p:txBody>
      </p:sp>
    </p:spTree>
    <p:extLst>
      <p:ext uri="{BB962C8B-B14F-4D97-AF65-F5344CB8AC3E}">
        <p14:creationId xmlns:p14="http://schemas.microsoft.com/office/powerpoint/2010/main" val="12178673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37</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6433356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38</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7420039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2FC195-4F1A-4F1F-8D7F-70EE97B049C8}" type="slidenum">
              <a:rPr lang="en-US" altLang="cs-CZ" smtClean="0"/>
              <a:pPr/>
              <a:t>39</a:t>
            </a:fld>
            <a:endParaRPr lang="en-US" altLang="cs-CZ"/>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4366349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2FC195-4F1A-4F1F-8D7F-70EE97B049C8}" type="slidenum">
              <a:rPr lang="en-US" altLang="cs-CZ" smtClean="0"/>
              <a:pPr/>
              <a:t>40</a:t>
            </a:fld>
            <a:endParaRPr lang="en-US" altLang="cs-CZ"/>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093744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2FC195-4F1A-4F1F-8D7F-70EE97B049C8}" type="slidenum">
              <a:rPr lang="en-US" altLang="cs-CZ" smtClean="0"/>
              <a:pPr/>
              <a:t>41</a:t>
            </a:fld>
            <a:endParaRPr lang="en-US" altLang="cs-CZ"/>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9030399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2FC195-4F1A-4F1F-8D7F-70EE97B049C8}" type="slidenum">
              <a:rPr lang="en-US" altLang="cs-CZ" smtClean="0"/>
              <a:pPr/>
              <a:t>42</a:t>
            </a:fld>
            <a:endParaRPr lang="en-US" altLang="cs-CZ"/>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8090283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9C969DF-A9CA-4E95-9982-DF6339DD5B71}" type="slidenum">
              <a:rPr lang="en-US" altLang="cs-CZ" smtClean="0"/>
              <a:pPr/>
              <a:t>43</a:t>
            </a:fld>
            <a:endParaRPr lang="en-US" altLang="cs-CZ"/>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3147111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852C98-B30B-431C-806D-4281D0D5C344}" type="slidenum">
              <a:rPr lang="en-US" altLang="cs-CZ" smtClean="0"/>
              <a:pPr/>
              <a:t>44</a:t>
            </a:fld>
            <a:endParaRPr lang="en-US" altLang="cs-CZ"/>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641851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5</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889992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6</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113038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7</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275125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8</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014211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9</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74696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10</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5927670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3" Type="http://schemas.openxmlformats.org/officeDocument/2006/relationships/hyperlink" Target="https://ct24.ceskatelevize.cz/kultura/2630609-a-tolik-o-krase-cenu-franze-kafky-obdrzel-basnik-ivan-wernisch"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15.xml.rels><?xml version="1.0" encoding="UTF-8" standalone="yes"?>
<Relationships xmlns="http://schemas.openxmlformats.org/package/2006/relationships"><Relationship Id="rId3" Type="http://schemas.openxmlformats.org/officeDocument/2006/relationships/hyperlink" Target="https://www.josefkotasek.cz/mimo-pravo/pismove-a-pripismov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beck-online.cz/bo/document-view.seam?documentId=nrptembqgfpxa4s7hbpxgxztg4zq&amp;groupIndex=0&amp;rowIndex=0"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ikaros.cz/elektronicke-penize#1"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researchgate.com/"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obchodního práva / 20.11.2020</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1805940"/>
            <a:ext cx="11361600" cy="2266005"/>
          </a:xfrm>
        </p:spPr>
        <p:txBody>
          <a:bodyPr/>
          <a:lstStyle/>
          <a:p>
            <a:br>
              <a:rPr lang="cs-CZ" dirty="0"/>
            </a:br>
            <a:br>
              <a:rPr lang="cs-CZ" dirty="0"/>
            </a:br>
            <a:r>
              <a:rPr lang="cs-CZ" dirty="0"/>
              <a:t>Proč psát (dobře)?</a:t>
            </a:r>
            <a:br>
              <a:rPr lang="cs-CZ" dirty="0"/>
            </a:br>
            <a:br>
              <a:rPr lang="cs-CZ" dirty="0"/>
            </a:br>
            <a:r>
              <a:rPr lang="cs-CZ" sz="2800" dirty="0"/>
              <a:t>Právní psaní mezi vědou a uměním</a:t>
            </a:r>
            <a:br>
              <a:rPr lang="cs-CZ" dirty="0"/>
            </a:br>
            <a:br>
              <a:rPr lang="cs-CZ" dirty="0"/>
            </a:br>
            <a:br>
              <a:rPr lang="cs-CZ" dirty="0"/>
            </a:br>
            <a:br>
              <a:rPr lang="cs-CZ" dirty="0"/>
            </a:br>
            <a:endParaRPr lang="cs-CZ" dirty="0"/>
          </a:p>
        </p:txBody>
      </p:sp>
      <p:sp>
        <p:nvSpPr>
          <p:cNvPr id="5" name="Podnadpis 4"/>
          <p:cNvSpPr>
            <a:spLocks noGrp="1"/>
          </p:cNvSpPr>
          <p:nvPr>
            <p:ph type="subTitle" idx="1"/>
          </p:nvPr>
        </p:nvSpPr>
        <p:spPr>
          <a:xfrm>
            <a:off x="398502" y="4678680"/>
            <a:ext cx="11361600" cy="1280160"/>
          </a:xfrm>
        </p:spPr>
        <p:txBody>
          <a:bodyPr/>
          <a:lstStyle/>
          <a:p>
            <a:endParaRPr lang="cs-CZ" dirty="0"/>
          </a:p>
          <a:p>
            <a:endParaRPr lang="cs-CZ" dirty="0"/>
          </a:p>
          <a:p>
            <a:r>
              <a:rPr lang="cs-CZ" dirty="0"/>
              <a:t>Josef Kotásek</a:t>
            </a:r>
          </a:p>
          <a:p>
            <a:r>
              <a:rPr lang="cs-CZ" sz="1200" dirty="0"/>
              <a:t>www.josefkotasek.cz</a:t>
            </a:r>
          </a:p>
        </p:txBody>
      </p:sp>
    </p:spTree>
    <p:extLst>
      <p:ext uri="{BB962C8B-B14F-4D97-AF65-F5344CB8AC3E}">
        <p14:creationId xmlns:p14="http://schemas.microsoft.com/office/powerpoint/2010/main" val="340333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a:solidFill>
                  <a:srgbClr val="7B9899"/>
                </a:solidFill>
              </a:rPr>
              <a:t>Jak poznáme dobrý článek?</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16379"/>
            <a:ext cx="9189720" cy="5204461"/>
          </a:xfrm>
        </p:spPr>
        <p:txBody>
          <a:bodyPr/>
          <a:lstStyle/>
          <a:p>
            <a:pPr algn="just"/>
            <a:r>
              <a:rPr lang="cs-CZ" altLang="cs-CZ" dirty="0"/>
              <a:t>„</a:t>
            </a:r>
            <a:r>
              <a:rPr lang="cs-CZ" altLang="cs-CZ" i="1" dirty="0"/>
              <a:t>Hodně úspěšní spisovatelé jsou jako prezidenti: dostanou hlas, protože </a:t>
            </a:r>
            <a:r>
              <a:rPr lang="cs-CZ" altLang="cs-CZ" i="1" dirty="0" err="1"/>
              <a:t>splašenej</a:t>
            </a:r>
            <a:r>
              <a:rPr lang="cs-CZ" altLang="cs-CZ" i="1" dirty="0"/>
              <a:t> dav v nich rozpozná něco ze sebe</a:t>
            </a:r>
            <a:r>
              <a:rPr lang="cs-CZ" altLang="cs-CZ" dirty="0"/>
              <a:t>“ (BUKOWSKI, O psaní, s. 142)</a:t>
            </a:r>
          </a:p>
          <a:p>
            <a:pPr algn="just"/>
            <a:r>
              <a:rPr lang="cs-CZ" altLang="cs-CZ" dirty="0"/>
              <a:t>99</a:t>
            </a:r>
          </a:p>
          <a:p>
            <a:pPr algn="just"/>
            <a:r>
              <a:rPr lang="cs-CZ" altLang="cs-CZ" dirty="0"/>
              <a:t>Schopnost naladit se na čtenáře</a:t>
            </a:r>
          </a:p>
          <a:p>
            <a:pPr algn="just"/>
            <a:r>
              <a:rPr lang="cs-CZ" altLang="cs-CZ" dirty="0"/>
              <a:t>Odborné publikace minulosti: korespondence vědců – prostředek odstranění autorského bloku?</a:t>
            </a:r>
          </a:p>
          <a:p>
            <a:pPr algn="just"/>
            <a:r>
              <a:rPr lang="cs-CZ" altLang="cs-CZ" dirty="0"/>
              <a:t>FB</a:t>
            </a:r>
          </a:p>
          <a:p>
            <a:pPr marL="72000" indent="0" algn="just">
              <a:buNone/>
            </a:pPr>
            <a:endParaRPr lang="cs-CZ" altLang="cs-CZ" dirty="0"/>
          </a:p>
          <a:p>
            <a:pPr algn="just"/>
            <a:endParaRPr lang="cs-CZ" altLang="cs-CZ" dirty="0"/>
          </a:p>
          <a:p>
            <a:pPr algn="just"/>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pic>
        <p:nvPicPr>
          <p:cNvPr id="4" name="Obrázek 3">
            <a:extLst>
              <a:ext uri="{FF2B5EF4-FFF2-40B4-BE49-F238E27FC236}">
                <a16:creationId xmlns:a16="http://schemas.microsoft.com/office/drawing/2014/main" id="{AA121D44-E235-4218-946D-EBA5D5C6AE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1230" y="268605"/>
            <a:ext cx="2019300" cy="3333750"/>
          </a:xfrm>
          <a:prstGeom prst="rect">
            <a:avLst/>
          </a:prstGeom>
        </p:spPr>
      </p:pic>
    </p:spTree>
    <p:extLst>
      <p:ext uri="{BB962C8B-B14F-4D97-AF65-F5344CB8AC3E}">
        <p14:creationId xmlns:p14="http://schemas.microsoft.com/office/powerpoint/2010/main" val="965925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11</a:t>
            </a:fld>
            <a:endParaRPr lang="cs-CZ" altLang="cs-CZ" dirty="0"/>
          </a:p>
        </p:txBody>
      </p:sp>
      <p:sp>
        <p:nvSpPr>
          <p:cNvPr id="96258" name="Rectangle 2"/>
          <p:cNvSpPr>
            <a:spLocks noGrp="1" noChangeArrowheads="1"/>
          </p:cNvSpPr>
          <p:nvPr>
            <p:ph type="title"/>
          </p:nvPr>
        </p:nvSpPr>
        <p:spPr>
          <a:xfrm>
            <a:off x="528320" y="497840"/>
            <a:ext cx="10728960" cy="741679"/>
          </a:xfrm>
        </p:spPr>
        <p:txBody>
          <a:bodyPr/>
          <a:lstStyle/>
          <a:p>
            <a:r>
              <a:rPr lang="cs-CZ" altLang="cs-CZ" dirty="0">
                <a:solidFill>
                  <a:srgbClr val="7B9899"/>
                </a:solidFill>
              </a:rPr>
              <a:t>Dobrý článek –„nulové psaní“?</a:t>
            </a:r>
            <a:endParaRPr lang="cs-CZ" altLang="cs-CZ" dirty="0"/>
          </a:p>
        </p:txBody>
      </p:sp>
      <p:sp>
        <p:nvSpPr>
          <p:cNvPr id="96259" name="Rectangle 3"/>
          <p:cNvSpPr>
            <a:spLocks noGrp="1" noChangeArrowheads="1"/>
          </p:cNvSpPr>
          <p:nvPr>
            <p:ph type="body" idx="1"/>
          </p:nvPr>
        </p:nvSpPr>
        <p:spPr>
          <a:xfrm>
            <a:off x="254000" y="1344707"/>
            <a:ext cx="11176000" cy="4649693"/>
          </a:xfrm>
        </p:spPr>
        <p:txBody>
          <a:bodyPr/>
          <a:lstStyle/>
          <a:p>
            <a:pPr marL="0" indent="0" algn="just">
              <a:buNone/>
            </a:pPr>
            <a:r>
              <a:rPr lang="cs-CZ" sz="2000" dirty="0"/>
              <a:t>„</a:t>
            </a:r>
            <a:r>
              <a:rPr lang="cs-CZ" sz="2600" dirty="0"/>
              <a:t>Někdy se má za to, že fakta mluví sama za sebe a že vědecký popis reality, je-li vypracován poctivě a detailně, je prostě obrazem reality. Ve skutečnosti je třeba vypracovat si rétoriku, tj. vyvinout přesvědčivý styl pro vědecký článek. Zdá se, že </a:t>
            </a:r>
            <a:r>
              <a:rPr lang="cs-CZ" sz="2600" b="1" dirty="0"/>
              <a:t>jevy nabývají statutu faktu, jen díky konsensu a že tohoto konsensu nelze dosáhnout bez rétorické přesvědčivosti</a:t>
            </a:r>
            <a:r>
              <a:rPr lang="cs-CZ" sz="2600" dirty="0"/>
              <a:t>. Umění spočívá v tom, vyvolat ve čtenáři přesvědčení, že tu </a:t>
            </a:r>
            <a:r>
              <a:rPr lang="cs-CZ" sz="2600" b="1" dirty="0"/>
              <a:t>nejde o žádnou rétoriku </a:t>
            </a:r>
            <a:r>
              <a:rPr lang="cs-CZ" sz="2600" dirty="0"/>
              <a:t>a že článek o vědeckém výzkumu je „nulové psaní“. </a:t>
            </a:r>
            <a:r>
              <a:rPr lang="cs-CZ" sz="2000" dirty="0"/>
              <a:t>	                                                                                              									</a:t>
            </a:r>
            <a:r>
              <a:rPr lang="cs-CZ" sz="2000" dirty="0" err="1"/>
              <a:t>Barthes</a:t>
            </a:r>
            <a:r>
              <a:rPr lang="cs-CZ" sz="2000" dirty="0"/>
              <a:t>, 1975</a:t>
            </a:r>
          </a:p>
        </p:txBody>
      </p:sp>
    </p:spTree>
    <p:extLst>
      <p:ext uri="{BB962C8B-B14F-4D97-AF65-F5344CB8AC3E}">
        <p14:creationId xmlns:p14="http://schemas.microsoft.com/office/powerpoint/2010/main" val="427240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a:solidFill>
                  <a:srgbClr val="7B9899"/>
                </a:solidFill>
              </a:rPr>
              <a:t>Psychický příjem z „dobrého“ psaní	</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16379"/>
            <a:ext cx="11414760" cy="5204461"/>
          </a:xfrm>
        </p:spPr>
        <p:txBody>
          <a:bodyPr/>
          <a:lstStyle/>
          <a:p>
            <a:pPr algn="just">
              <a:lnSpc>
                <a:spcPct val="100000"/>
              </a:lnSpc>
            </a:pPr>
            <a:r>
              <a:rPr lang="cs-CZ" altLang="cs-CZ" dirty="0"/>
              <a:t>Neformální uznání komunity</a:t>
            </a:r>
          </a:p>
          <a:p>
            <a:pPr algn="just">
              <a:lnSpc>
                <a:spcPct val="100000"/>
              </a:lnSpc>
            </a:pPr>
            <a:r>
              <a:rPr lang="cs-CZ" altLang="cs-CZ" dirty="0"/>
              <a:t>Hravost</a:t>
            </a:r>
          </a:p>
          <a:p>
            <a:pPr>
              <a:lnSpc>
                <a:spcPct val="100000"/>
              </a:lnSpc>
            </a:pPr>
            <a:r>
              <a:rPr lang="cs-CZ" dirty="0" err="1"/>
              <a:t>Hybris</a:t>
            </a:r>
            <a:endParaRPr lang="cs-CZ" dirty="0"/>
          </a:p>
          <a:p>
            <a:pPr>
              <a:lnSpc>
                <a:spcPct val="100000"/>
              </a:lnSpc>
            </a:pPr>
            <a:r>
              <a:rPr lang="cs-CZ" dirty="0"/>
              <a:t>„Autoři tohoto příspěvku jsou vždy otevřeni novým idejím a metodám, a to i těm postmoderním. Nejen ve svých článcích, ale i svou praxí se snaží překonávat neblahé dědictví „klasického“, post-hospodářského pojetí obchodního práva a poukazovat na moderní evropské trendy. Dá se říci, že se nebrání novým myšlenkovým postupům, ba je vítají a spolu s nimi se pokoušejí bourat či dekonstruovat zažitá a přežitá paradigmata“. </a:t>
            </a:r>
            <a:r>
              <a:rPr lang="cs-CZ" sz="1600" dirty="0" err="1"/>
              <a:t>Doležil</a:t>
            </a:r>
            <a:r>
              <a:rPr lang="cs-CZ" sz="1600" dirty="0"/>
              <a:t>, </a:t>
            </a:r>
            <a:r>
              <a:rPr lang="cs-CZ" sz="1600" dirty="0" err="1"/>
              <a:t>T.,Havel</a:t>
            </a:r>
            <a:r>
              <a:rPr lang="cs-CZ" sz="1600" dirty="0"/>
              <a:t>, B. Příliš těžké břemeno harmonizace – k novele obchodního zákoníku, Právní rozhledy 10/2005, s. 354.</a:t>
            </a:r>
          </a:p>
          <a:p>
            <a:pPr algn="just"/>
            <a:endParaRPr lang="cs-CZ" altLang="cs-CZ" dirty="0"/>
          </a:p>
          <a:p>
            <a:pPr algn="just"/>
            <a:endParaRPr lang="cs-CZ" altLang="cs-CZ" dirty="0"/>
          </a:p>
          <a:p>
            <a:pPr algn="just"/>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ext uri="{D42A27DB-BD31-4B8C-83A1-F6EECF244321}">
                <p14:modId xmlns:p14="http://schemas.microsoft.com/office/powerpoint/2010/main" val="1161286453"/>
              </p:ext>
            </p:extLst>
          </p:nvPr>
        </p:nvGraphicFramePr>
        <p:xfrm>
          <a:off x="666660" y="6393180"/>
          <a:ext cx="9772740" cy="365760"/>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0">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3985478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6080" y="720000"/>
            <a:ext cx="11216640" cy="451576"/>
          </a:xfrm>
        </p:spPr>
        <p:txBody>
          <a:bodyPr/>
          <a:lstStyle/>
          <a:p>
            <a:pPr algn="just" eaLnBrk="1" hangingPunct="1"/>
            <a:r>
              <a:rPr lang="cs-CZ" altLang="cs-CZ" dirty="0">
                <a:solidFill>
                  <a:srgbClr val="7B9899"/>
                </a:solidFill>
              </a:rPr>
              <a:t>Vybočení z odborného stylu a jiná ozvláštnění	</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16379"/>
            <a:ext cx="11414760" cy="5204461"/>
          </a:xfrm>
        </p:spPr>
        <p:txBody>
          <a:bodyPr/>
          <a:lstStyle/>
          <a:p>
            <a:pPr marL="72000" indent="0" algn="just">
              <a:lnSpc>
                <a:spcPct val="100000"/>
              </a:lnSpc>
              <a:buNone/>
            </a:pPr>
            <a:r>
              <a:rPr lang="cs-CZ" dirty="0"/>
              <a:t>„ZSŠ své čtenáře dvakrát nešetří. Namísto obvyklých úvodních ustanovení, která vymezují věcnou a osobní působnost zákona nebo se pokoušejí o definici základních institutů, servíruje v prvním paragrafu rovnou náležitosti směnky cizí. Čtenář, který se se směnkami setkává poprvé, a své iniciační poučení o nich hledá v zákoně, se tak musí cítit jako turista, jenž byl z pohodové túry na Javořině neviditelnou rukou přesazen na alpskou </a:t>
            </a:r>
            <a:r>
              <a:rPr lang="cs-CZ" dirty="0" err="1"/>
              <a:t>ferratu</a:t>
            </a:r>
            <a:r>
              <a:rPr lang="cs-CZ" dirty="0"/>
              <a:t> obtížnosti E.“ </a:t>
            </a:r>
            <a:r>
              <a:rPr lang="cs-CZ" sz="1600" dirty="0"/>
              <a:t>.</a:t>
            </a:r>
          </a:p>
          <a:p>
            <a:pPr algn="just">
              <a:buFont typeface="Wingdings" panose="05000000000000000000" pitchFamily="2" charset="2"/>
              <a:buChar char="Ø"/>
            </a:pPr>
            <a:r>
              <a:rPr lang="cs-CZ" altLang="cs-CZ" dirty="0"/>
              <a:t>Mimoprávní výlety: </a:t>
            </a:r>
            <a:r>
              <a:rPr lang="cs-CZ" altLang="cs-CZ" dirty="0" err="1"/>
              <a:t>Rorschach</a:t>
            </a:r>
            <a:r>
              <a:rPr lang="cs-CZ" altLang="cs-CZ" dirty="0"/>
              <a:t>?</a:t>
            </a:r>
          </a:p>
          <a:p>
            <a:pPr algn="just">
              <a:buFont typeface="Wingdings" panose="05000000000000000000" pitchFamily="2" charset="2"/>
              <a:buChar char="Ø"/>
            </a:pPr>
            <a:r>
              <a:rPr lang="cs-CZ" altLang="cs-CZ" dirty="0"/>
              <a:t>Nežádoucí interakce se čtenářem?</a:t>
            </a:r>
          </a:p>
          <a:p>
            <a:pPr algn="just">
              <a:buFont typeface="Wingdings" panose="05000000000000000000" pitchFamily="2" charset="2"/>
              <a:buChar char="Ø"/>
            </a:pPr>
            <a:r>
              <a:rPr lang="cs-CZ" altLang="cs-CZ" dirty="0"/>
              <a:t>Bezpečí čistě odborného textu?</a:t>
            </a:r>
          </a:p>
          <a:p>
            <a:pPr algn="just"/>
            <a:endParaRPr lang="cs-CZ" altLang="cs-CZ" dirty="0"/>
          </a:p>
          <a:p>
            <a:pPr algn="just"/>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nvPr>
        </p:nvGraphicFramePr>
        <p:xfrm>
          <a:off x="666660" y="6393180"/>
          <a:ext cx="9772740" cy="365760"/>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0">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pic>
        <p:nvPicPr>
          <p:cNvPr id="4" name="Obrázek 3">
            <a:extLst>
              <a:ext uri="{FF2B5EF4-FFF2-40B4-BE49-F238E27FC236}">
                <a16:creationId xmlns:a16="http://schemas.microsoft.com/office/drawing/2014/main" id="{977FF6CD-FEB0-453B-B273-54F5B415C9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92301" y="4118609"/>
            <a:ext cx="2881539" cy="1785277"/>
          </a:xfrm>
          <a:prstGeom prst="rect">
            <a:avLst/>
          </a:prstGeom>
        </p:spPr>
      </p:pic>
      <p:pic>
        <p:nvPicPr>
          <p:cNvPr id="6" name="Obrázek 5">
            <a:extLst>
              <a:ext uri="{FF2B5EF4-FFF2-40B4-BE49-F238E27FC236}">
                <a16:creationId xmlns:a16="http://schemas.microsoft.com/office/drawing/2014/main" id="{7311EC59-5A1C-43D7-AAC8-2FC17639EA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28080" y="4501834"/>
            <a:ext cx="2367280" cy="1741641"/>
          </a:xfrm>
          <a:prstGeom prst="rect">
            <a:avLst/>
          </a:prstGeom>
        </p:spPr>
      </p:pic>
    </p:spTree>
    <p:extLst>
      <p:ext uri="{BB962C8B-B14F-4D97-AF65-F5344CB8AC3E}">
        <p14:creationId xmlns:p14="http://schemas.microsoft.com/office/powerpoint/2010/main" val="675258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a:solidFill>
                  <a:srgbClr val="7B9899"/>
                </a:solidFill>
              </a:rPr>
              <a:t>Rub a líc autorského ega	</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16379"/>
            <a:ext cx="11414760" cy="5204461"/>
          </a:xfrm>
        </p:spPr>
        <p:txBody>
          <a:bodyPr/>
          <a:lstStyle/>
          <a:p>
            <a:pPr algn="just">
              <a:buFont typeface="Wingdings" panose="05000000000000000000" pitchFamily="2" charset="2"/>
              <a:buChar char="Ø"/>
            </a:pPr>
            <a:r>
              <a:rPr lang="cs-CZ" altLang="cs-CZ" dirty="0"/>
              <a:t>Národní věda, absence mezinárodního diskursu </a:t>
            </a:r>
          </a:p>
          <a:p>
            <a:pPr algn="just">
              <a:buFont typeface="Wingdings" panose="05000000000000000000" pitchFamily="2" charset="2"/>
              <a:buChar char="Ø"/>
            </a:pPr>
            <a:r>
              <a:rPr lang="cs-CZ" dirty="0"/>
              <a:t>Vztah k autoritám: „Není nesnadno hloubku, dosaženou jiným, prozkoumat. Někdo dosáhne 1000 m. Jiný dohrabe další 1 m a vykřikne: vidíš, já jsem hlouběji než ty! Je to správné, ale hloupé.“ (TILSCH, Aforismy, s. 26)</a:t>
            </a:r>
          </a:p>
          <a:p>
            <a:pPr algn="just">
              <a:buFont typeface="Wingdings" panose="05000000000000000000" pitchFamily="2" charset="2"/>
              <a:buChar char="Ø"/>
            </a:pPr>
            <a:r>
              <a:rPr lang="cs-CZ" altLang="cs-CZ" dirty="0"/>
              <a:t>Kontemplativní akcie, Ivan </a:t>
            </a:r>
            <a:r>
              <a:rPr lang="cs-CZ" altLang="cs-CZ" dirty="0" err="1"/>
              <a:t>Wernisch</a:t>
            </a:r>
            <a:r>
              <a:rPr lang="cs-CZ" altLang="cs-CZ" dirty="0"/>
              <a:t>, kapybara</a:t>
            </a:r>
          </a:p>
          <a:p>
            <a:pPr algn="just">
              <a:buFont typeface="Wingdings" panose="05000000000000000000" pitchFamily="2" charset="2"/>
              <a:buChar char="Ø"/>
            </a:pPr>
            <a:r>
              <a:rPr lang="cs-CZ" altLang="cs-CZ" dirty="0"/>
              <a:t>Chvála autorské ješitnosti – falešné spoluautorství</a:t>
            </a:r>
          </a:p>
          <a:p>
            <a:pPr algn="just"/>
            <a:endParaRPr lang="cs-CZ" altLang="cs-CZ" dirty="0"/>
          </a:p>
          <a:p>
            <a:pPr algn="just"/>
            <a:endParaRPr lang="cs-CZ" altLang="cs-CZ" dirty="0"/>
          </a:p>
          <a:p>
            <a:pPr marL="324000" lvl="1" indent="0" algn="just">
              <a:buNone/>
            </a:pPr>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ext uri="{D42A27DB-BD31-4B8C-83A1-F6EECF244321}">
                <p14:modId xmlns:p14="http://schemas.microsoft.com/office/powerpoint/2010/main" val="568889111"/>
              </p:ext>
            </p:extLst>
          </p:nvPr>
        </p:nvGraphicFramePr>
        <p:xfrm>
          <a:off x="345440" y="6228080"/>
          <a:ext cx="10607040" cy="888998"/>
        </p:xfrm>
        <a:graphic>
          <a:graphicData uri="http://schemas.openxmlformats.org/drawingml/2006/table">
            <a:tbl>
              <a:tblPr/>
              <a:tblGrid>
                <a:gridCol w="628988">
                  <a:extLst>
                    <a:ext uri="{9D8B030D-6E8A-4147-A177-3AD203B41FA5}">
                      <a16:colId xmlns:a16="http://schemas.microsoft.com/office/drawing/2014/main" val="1026371786"/>
                    </a:ext>
                  </a:extLst>
                </a:gridCol>
                <a:gridCol w="9978052">
                  <a:extLst>
                    <a:ext uri="{9D8B030D-6E8A-4147-A177-3AD203B41FA5}">
                      <a16:colId xmlns:a16="http://schemas.microsoft.com/office/drawing/2014/main" val="470233583"/>
                    </a:ext>
                  </a:extLst>
                </a:gridCol>
              </a:tblGrid>
              <a:tr h="888998">
                <a:tc>
                  <a:txBody>
                    <a:bodyPr/>
                    <a:lstStyle/>
                    <a:p>
                      <a:pPr fontAlgn="t"/>
                      <a:endParaRPr lang="cs-CZ" sz="1500" dirty="0">
                        <a:effectLst/>
                      </a:endParaRPr>
                    </a:p>
                  </a:txBody>
                  <a:tcPr>
                    <a:lnL>
                      <a:noFill/>
                    </a:lnL>
                    <a:lnR>
                      <a:noFill/>
                    </a:lnR>
                    <a:lnT>
                      <a:noFill/>
                    </a:lnT>
                    <a:lnB>
                      <a:noFill/>
                    </a:lnB>
                  </a:tcPr>
                </a:tc>
                <a:tc>
                  <a:txBody>
                    <a:bodyPr/>
                    <a:lstStyle/>
                    <a:p>
                      <a:r>
                        <a:rPr lang="cs-CZ" sz="1500" dirty="0">
                          <a:hlinkClick r:id="rId3"/>
                        </a:rPr>
                        <a:t>Foto: https://ct24.ceskatelevize.cz/kultura/2630609-a-tolik-o-krase-cenu-franze-kafky-obdrzel-basnik-ivan-wernisch</a:t>
                      </a:r>
                      <a:endParaRPr lang="cs-CZ" sz="1500"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pic>
        <p:nvPicPr>
          <p:cNvPr id="8" name="Obrázek 7">
            <a:extLst>
              <a:ext uri="{FF2B5EF4-FFF2-40B4-BE49-F238E27FC236}">
                <a16:creationId xmlns:a16="http://schemas.microsoft.com/office/drawing/2014/main" id="{6363CFE1-5A7B-40B8-B12C-497B499300B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27845" y="210503"/>
            <a:ext cx="2505075" cy="1819275"/>
          </a:xfrm>
          <a:prstGeom prst="rect">
            <a:avLst/>
          </a:prstGeom>
        </p:spPr>
      </p:pic>
    </p:spTree>
    <p:extLst>
      <p:ext uri="{BB962C8B-B14F-4D97-AF65-F5344CB8AC3E}">
        <p14:creationId xmlns:p14="http://schemas.microsoft.com/office/powerpoint/2010/main" val="4091537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err="1">
                <a:solidFill>
                  <a:srgbClr val="7B9899"/>
                </a:solidFill>
              </a:rPr>
              <a:t>Pripišmové</a:t>
            </a:r>
            <a:r>
              <a:rPr lang="cs-CZ" altLang="cs-CZ" dirty="0">
                <a:solidFill>
                  <a:srgbClr val="7B9899"/>
                </a:solidFill>
              </a:rPr>
              <a:t>	</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16379"/>
            <a:ext cx="11414760" cy="5204461"/>
          </a:xfrm>
        </p:spPr>
        <p:txBody>
          <a:bodyPr/>
          <a:lstStyle/>
          <a:p>
            <a:pPr algn="just">
              <a:buFont typeface="Wingdings" panose="05000000000000000000" pitchFamily="2" charset="2"/>
              <a:buChar char="Ø"/>
            </a:pPr>
            <a:r>
              <a:rPr lang="cs-CZ" altLang="cs-CZ" dirty="0">
                <a:hlinkClick r:id="rId3"/>
              </a:rPr>
              <a:t>https://www.josefkotasek.cz/mimo-pravo/pismove-a-pripismove/</a:t>
            </a:r>
            <a:endParaRPr lang="cs-CZ" altLang="cs-CZ" dirty="0"/>
          </a:p>
          <a:p>
            <a:pPr algn="just">
              <a:buFont typeface="Wingdings" panose="05000000000000000000" pitchFamily="2" charset="2"/>
              <a:buChar char="Ø"/>
            </a:pPr>
            <a:endParaRPr lang="cs-CZ" altLang="cs-CZ" dirty="0"/>
          </a:p>
          <a:p>
            <a:pPr algn="just"/>
            <a:endParaRPr lang="cs-CZ" altLang="cs-CZ" dirty="0"/>
          </a:p>
          <a:p>
            <a:pPr algn="just"/>
            <a:endParaRPr lang="cs-CZ" altLang="cs-CZ" dirty="0"/>
          </a:p>
          <a:p>
            <a:pPr marL="324000" lvl="1" indent="0" algn="just">
              <a:buNone/>
            </a:pPr>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ext uri="{D42A27DB-BD31-4B8C-83A1-F6EECF244321}">
                <p14:modId xmlns:p14="http://schemas.microsoft.com/office/powerpoint/2010/main" val="29300083"/>
              </p:ext>
            </p:extLst>
          </p:nvPr>
        </p:nvGraphicFramePr>
        <p:xfrm>
          <a:off x="345440" y="6228080"/>
          <a:ext cx="10607040" cy="888998"/>
        </p:xfrm>
        <a:graphic>
          <a:graphicData uri="http://schemas.openxmlformats.org/drawingml/2006/table">
            <a:tbl>
              <a:tblPr/>
              <a:tblGrid>
                <a:gridCol w="628988">
                  <a:extLst>
                    <a:ext uri="{9D8B030D-6E8A-4147-A177-3AD203B41FA5}">
                      <a16:colId xmlns:a16="http://schemas.microsoft.com/office/drawing/2014/main" val="1026371786"/>
                    </a:ext>
                  </a:extLst>
                </a:gridCol>
                <a:gridCol w="9978052">
                  <a:extLst>
                    <a:ext uri="{9D8B030D-6E8A-4147-A177-3AD203B41FA5}">
                      <a16:colId xmlns:a16="http://schemas.microsoft.com/office/drawing/2014/main" val="470233583"/>
                    </a:ext>
                  </a:extLst>
                </a:gridCol>
              </a:tblGrid>
              <a:tr h="888998">
                <a:tc>
                  <a:txBody>
                    <a:bodyPr/>
                    <a:lstStyle/>
                    <a:p>
                      <a:pPr fontAlgn="t"/>
                      <a:endParaRPr lang="cs-CZ" sz="1500" dirty="0">
                        <a:effectLst/>
                      </a:endParaRPr>
                    </a:p>
                  </a:txBody>
                  <a:tcPr>
                    <a:lnL>
                      <a:noFill/>
                    </a:lnL>
                    <a:lnR>
                      <a:noFill/>
                    </a:lnR>
                    <a:lnT>
                      <a:noFill/>
                    </a:lnT>
                    <a:lnB>
                      <a:noFill/>
                    </a:lnB>
                  </a:tcPr>
                </a:tc>
                <a:tc>
                  <a:txBody>
                    <a:bodyPr/>
                    <a:lstStyle/>
                    <a:p>
                      <a:endParaRPr lang="cs-CZ" sz="1500"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59843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 </a:t>
            </a:r>
            <a:r>
              <a:rPr lang="cs-CZ" dirty="0" err="1"/>
              <a:t>Gubenovy</a:t>
            </a:r>
            <a:r>
              <a:rPr lang="cs-CZ" dirty="0"/>
              <a:t> akademické encyklopedie…</a:t>
            </a:r>
          </a:p>
        </p:txBody>
      </p:sp>
      <p:sp>
        <p:nvSpPr>
          <p:cNvPr id="3" name="Zástupný symbol pro obsah 2"/>
          <p:cNvSpPr>
            <a:spLocks noGrp="1"/>
          </p:cNvSpPr>
          <p:nvPr>
            <p:ph idx="1"/>
          </p:nvPr>
        </p:nvSpPr>
        <p:spPr>
          <a:xfrm>
            <a:off x="513347" y="1376217"/>
            <a:ext cx="11381873" cy="5731593"/>
          </a:xfrm>
        </p:spPr>
        <p:txBody>
          <a:bodyPr>
            <a:normAutofit fontScale="85000" lnSpcReduction="20000"/>
          </a:bodyPr>
          <a:lstStyle/>
          <a:p>
            <a:r>
              <a:rPr lang="cs-CZ" b="1" dirty="0" err="1"/>
              <a:t>Niš</a:t>
            </a:r>
            <a:r>
              <a:rPr lang="cs-CZ" dirty="0"/>
              <a:t> - Větší balkánské město a oblíbená destinace českých právních vědců. Právnická fakulta místní univerzity není špatná, v českém prostředí ovšem získala nedobrou pověst její každoroční konference. Na této akci lze totiž s angličtinou pumpaře přednést v podstatě libovolnou přednášku týkající se problematiky českého práva. Nehrozí přitom nebezpečí, že by znudění posluchači opustili místnost nebo snad diskutovali, protože krom českých kolegů, kteří dorazili ve stejném vozidle a se stejnou motivací, v sekci už nikdo další není. Účast na </a:t>
            </a:r>
            <a:r>
              <a:rPr lang="cs-CZ" dirty="0" err="1"/>
              <a:t>nišské</a:t>
            </a:r>
            <a:r>
              <a:rPr lang="cs-CZ" dirty="0"/>
              <a:t> konferenci představuje pro českého akademika prostoduchý a rychlý způsob, jak naplnit kritéria habilitačního a profesorského řízení vyžadující přednášky v zahraničí (srov. též hesla: </a:t>
            </a:r>
            <a:r>
              <a:rPr lang="cs-CZ" i="1" dirty="0" err="1"/>
              <a:t>Nišská</a:t>
            </a:r>
            <a:r>
              <a:rPr lang="cs-CZ" i="1" dirty="0"/>
              <a:t> kritéria</a:t>
            </a:r>
            <a:r>
              <a:rPr lang="cs-CZ" dirty="0"/>
              <a:t>, </a:t>
            </a:r>
            <a:r>
              <a:rPr lang="cs-CZ" i="1" dirty="0" err="1"/>
              <a:t>Nišský</a:t>
            </a:r>
            <a:r>
              <a:rPr lang="cs-CZ" i="1" dirty="0"/>
              <a:t> autobus</a:t>
            </a:r>
            <a:r>
              <a:rPr lang="cs-CZ" dirty="0"/>
              <a:t>, </a:t>
            </a:r>
            <a:r>
              <a:rPr lang="cs-CZ" i="1" dirty="0" err="1"/>
              <a:t>Mňuk</a:t>
            </a:r>
            <a:r>
              <a:rPr lang="cs-CZ" dirty="0"/>
              <a:t>, </a:t>
            </a:r>
            <a:r>
              <a:rPr lang="cs-CZ" i="1" dirty="0" err="1"/>
              <a:t>Klacíkov</a:t>
            </a:r>
            <a:r>
              <a:rPr lang="cs-CZ" dirty="0"/>
              <a:t>, </a:t>
            </a:r>
            <a:r>
              <a:rPr lang="cs-CZ" i="1" dirty="0" err="1"/>
              <a:t>Wissenschaftsturistik</a:t>
            </a:r>
            <a:r>
              <a:rPr lang="cs-CZ" dirty="0"/>
              <a:t>). </a:t>
            </a:r>
          </a:p>
          <a:p>
            <a:r>
              <a:rPr lang="cs-CZ" dirty="0"/>
              <a:t> </a:t>
            </a:r>
          </a:p>
          <a:p>
            <a:endParaRPr lang="cs-CZ" i="1" dirty="0"/>
          </a:p>
          <a:p>
            <a:endParaRPr lang="cs-CZ" dirty="0"/>
          </a:p>
        </p:txBody>
      </p:sp>
    </p:spTree>
    <p:extLst>
      <p:ext uri="{BB962C8B-B14F-4D97-AF65-F5344CB8AC3E}">
        <p14:creationId xmlns:p14="http://schemas.microsoft.com/office/powerpoint/2010/main" val="1845543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7329" y="358219"/>
            <a:ext cx="11108174" cy="622169"/>
          </a:xfrm>
        </p:spPr>
        <p:txBody>
          <a:bodyPr/>
          <a:lstStyle/>
          <a:p>
            <a:r>
              <a:rPr lang="cs-CZ" dirty="0"/>
              <a:t>Komparativní pasáže</a:t>
            </a:r>
          </a:p>
        </p:txBody>
      </p:sp>
      <p:sp>
        <p:nvSpPr>
          <p:cNvPr id="3" name="Zástupný symbol pro obsah 2"/>
          <p:cNvSpPr>
            <a:spLocks noGrp="1"/>
          </p:cNvSpPr>
          <p:nvPr>
            <p:ph idx="1"/>
          </p:nvPr>
        </p:nvSpPr>
        <p:spPr>
          <a:xfrm>
            <a:off x="449317" y="876693"/>
            <a:ext cx="11513297" cy="5981307"/>
          </a:xfrm>
        </p:spPr>
        <p:txBody>
          <a:bodyPr>
            <a:noAutofit/>
          </a:bodyPr>
          <a:lstStyle/>
          <a:p>
            <a:pPr marL="72000" indent="0">
              <a:buNone/>
            </a:pPr>
            <a:r>
              <a:rPr lang="cs-CZ" sz="2600" b="1" i="1" dirty="0"/>
              <a:t>   1. Zjištění právní úpravy: Jaká pravidla platí pro tento institut v dané zemi?</a:t>
            </a:r>
          </a:p>
          <a:p>
            <a:pPr marL="324000" lvl="1" indent="0">
              <a:buNone/>
            </a:pPr>
            <a:r>
              <a:rPr lang="cs-CZ" sz="2200" i="1" dirty="0"/>
              <a:t>U vyživovací povinnosti manželů po rozvodu podotázky: - hraje roli zavinění u rozvodu? - je možné smluvní řešení? – hrají roli osobní poměry rozvedeného manžela?</a:t>
            </a:r>
          </a:p>
          <a:p>
            <a:pPr marL="324000" lvl="1" indent="0">
              <a:buNone/>
            </a:pPr>
            <a:r>
              <a:rPr lang="cs-CZ" sz="2600" b="1" i="1" dirty="0"/>
              <a:t>Neřešíme ještě otázky sociální</a:t>
            </a:r>
            <a:r>
              <a:rPr lang="cs-CZ" sz="2600" i="1" dirty="0"/>
              <a:t> (vazby institutu na mimoprávní aspekty, tradice, počty manželství s ženou v domácnosti, apod. hrají roli až ve 2. fázi)</a:t>
            </a:r>
          </a:p>
          <a:p>
            <a:pPr marL="324000" lvl="1" indent="0">
              <a:buNone/>
            </a:pPr>
            <a:r>
              <a:rPr lang="cs-CZ" sz="2600" b="1" i="1" dirty="0"/>
              <a:t>5 metodologických pravidel první fáze</a:t>
            </a:r>
          </a:p>
          <a:p>
            <a:pPr lvl="1">
              <a:buFontTx/>
              <a:buChar char="-"/>
            </a:pPr>
            <a:r>
              <a:rPr lang="cs-CZ" sz="2200" i="1" dirty="0" err="1"/>
              <a:t>Law</a:t>
            </a:r>
            <a:r>
              <a:rPr lang="cs-CZ" sz="2200" i="1" dirty="0"/>
              <a:t> in </a:t>
            </a:r>
            <a:r>
              <a:rPr lang="cs-CZ" sz="2200" i="1" dirty="0" err="1"/>
              <a:t>action</a:t>
            </a:r>
            <a:r>
              <a:rPr lang="cs-CZ" sz="2200" i="1" dirty="0"/>
              <a:t>, skutečná podoba „žitých pravidel“ (nikoliv jen texty)</a:t>
            </a:r>
          </a:p>
          <a:p>
            <a:pPr lvl="1">
              <a:buFontTx/>
              <a:buChar char="-"/>
            </a:pPr>
            <a:r>
              <a:rPr lang="cs-CZ" sz="2200" i="1" dirty="0" err="1"/>
              <a:t>Tertium</a:t>
            </a:r>
            <a:r>
              <a:rPr lang="cs-CZ" sz="2200" i="1" dirty="0"/>
              <a:t> </a:t>
            </a:r>
            <a:r>
              <a:rPr lang="cs-CZ" sz="2200" i="1" dirty="0" err="1"/>
              <a:t>comparationis</a:t>
            </a:r>
            <a:r>
              <a:rPr lang="cs-CZ" sz="2200" i="1" dirty="0"/>
              <a:t> podle originálních zdrojů (důvodové zprávy, učebnice)</a:t>
            </a:r>
          </a:p>
          <a:p>
            <a:pPr lvl="1">
              <a:buFontTx/>
              <a:buChar char="-"/>
            </a:pPr>
            <a:r>
              <a:rPr lang="cs-CZ" sz="2200" i="1" dirty="0" err="1"/>
              <a:t>T.c</a:t>
            </a:r>
            <a:r>
              <a:rPr lang="cs-CZ" sz="2200" i="1" dirty="0"/>
              <a:t>. komplexně a systematicky (nutno zohlednit skutečnou soudní praxi často „odchylnou“ od textu psané normy, nepřímé novely, odmítání normy soudy a její ohýbání – GK Německo), </a:t>
            </a:r>
            <a:r>
              <a:rPr lang="cs-CZ" sz="2200" i="1" dirty="0" err="1"/>
              <a:t>false</a:t>
            </a:r>
            <a:r>
              <a:rPr lang="cs-CZ" sz="2200" i="1" dirty="0"/>
              <a:t> </a:t>
            </a:r>
            <a:r>
              <a:rPr lang="cs-CZ" sz="2200" i="1" dirty="0" err="1"/>
              <a:t>flags</a:t>
            </a:r>
            <a:r>
              <a:rPr lang="cs-CZ" sz="2200" i="1" dirty="0"/>
              <a:t> literatury!</a:t>
            </a:r>
          </a:p>
          <a:p>
            <a:pPr lvl="1">
              <a:buFontTx/>
              <a:buChar char="-"/>
            </a:pPr>
            <a:r>
              <a:rPr lang="cs-CZ" sz="2200" i="1" dirty="0"/>
              <a:t>Respekt k hierarchii (seřazení norem, pozor na nepřímé derogace)</a:t>
            </a:r>
          </a:p>
          <a:p>
            <a:pPr lvl="1">
              <a:buFontTx/>
              <a:buChar char="-"/>
            </a:pPr>
            <a:r>
              <a:rPr lang="cs-CZ" sz="2200" i="1" dirty="0"/>
              <a:t>Interpretace podle norem příslušného práva, respekt k zavedeným národním interpretačním metodám dané země</a:t>
            </a:r>
          </a:p>
        </p:txBody>
      </p:sp>
    </p:spTree>
    <p:extLst>
      <p:ext uri="{BB962C8B-B14F-4D97-AF65-F5344CB8AC3E}">
        <p14:creationId xmlns:p14="http://schemas.microsoft.com/office/powerpoint/2010/main" val="3602959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Fáze: Pochopení institutu</a:t>
            </a:r>
          </a:p>
        </p:txBody>
      </p:sp>
      <p:sp>
        <p:nvSpPr>
          <p:cNvPr id="3" name="Zástupný symbol pro obsah 2"/>
          <p:cNvSpPr>
            <a:spLocks noGrp="1"/>
          </p:cNvSpPr>
          <p:nvPr>
            <p:ph idx="1"/>
          </p:nvPr>
        </p:nvSpPr>
        <p:spPr>
          <a:xfrm>
            <a:off x="720000" y="1743959"/>
            <a:ext cx="10753200" cy="4270341"/>
          </a:xfrm>
        </p:spPr>
        <p:txBody>
          <a:bodyPr>
            <a:normAutofit fontScale="92500"/>
          </a:bodyPr>
          <a:lstStyle/>
          <a:p>
            <a:pPr>
              <a:buFontTx/>
              <a:buChar char="-"/>
            </a:pPr>
            <a:r>
              <a:rPr lang="cs-CZ" dirty="0"/>
              <a:t>Zařazení do systému daného práva v příslušném kontextu (zrušení doživotního trestu v. sčítání trestů)</a:t>
            </a:r>
          </a:p>
          <a:p>
            <a:pPr>
              <a:buFontTx/>
              <a:buChar char="-"/>
            </a:pPr>
            <a:r>
              <a:rPr lang="cs-CZ" dirty="0"/>
              <a:t>Zohlednění dalších elementů, které tvoří profil daného právního řádu</a:t>
            </a:r>
          </a:p>
          <a:p>
            <a:pPr lvl="1">
              <a:buFontTx/>
              <a:buChar char="-"/>
            </a:pPr>
            <a:r>
              <a:rPr lang="cs-CZ" i="1" dirty="0"/>
              <a:t>Ideologie</a:t>
            </a:r>
          </a:p>
          <a:p>
            <a:pPr lvl="1">
              <a:buFontTx/>
              <a:buChar char="-"/>
            </a:pPr>
            <a:r>
              <a:rPr lang="cs-CZ" i="1" dirty="0"/>
              <a:t>Náboženství</a:t>
            </a:r>
          </a:p>
          <a:p>
            <a:pPr lvl="1">
              <a:buFontTx/>
              <a:buChar char="-"/>
            </a:pPr>
            <a:r>
              <a:rPr lang="cs-CZ" i="1" dirty="0"/>
              <a:t>Politika</a:t>
            </a:r>
          </a:p>
          <a:p>
            <a:pPr lvl="1">
              <a:buFontTx/>
              <a:buChar char="-"/>
            </a:pPr>
            <a:r>
              <a:rPr lang="cs-CZ" i="1" dirty="0"/>
              <a:t>Geografie (ploty)</a:t>
            </a:r>
          </a:p>
          <a:p>
            <a:pPr lvl="1">
              <a:buFontTx/>
              <a:buChar char="-"/>
            </a:pPr>
            <a:r>
              <a:rPr lang="cs-CZ" i="1" dirty="0"/>
              <a:t>Podnebí (mešní víno)</a:t>
            </a:r>
          </a:p>
          <a:p>
            <a:pPr lvl="1">
              <a:buFontTx/>
              <a:buChar char="-"/>
            </a:pPr>
            <a:r>
              <a:rPr lang="cs-CZ" i="1" dirty="0"/>
              <a:t>Tradice</a:t>
            </a:r>
          </a:p>
          <a:p>
            <a:pPr lvl="1">
              <a:buFontTx/>
              <a:buChar char="-"/>
            </a:pPr>
            <a:r>
              <a:rPr lang="cs-CZ" i="1" dirty="0"/>
              <a:t>Ekonomické danosti (GK UW 3. říše)</a:t>
            </a:r>
          </a:p>
          <a:p>
            <a:pPr lvl="1">
              <a:buFontTx/>
              <a:buChar char="-"/>
            </a:pPr>
            <a:r>
              <a:rPr lang="cs-CZ" i="1" dirty="0"/>
              <a:t>Neplést s právní sociologií, pořád se bavíme o </a:t>
            </a:r>
            <a:r>
              <a:rPr lang="cs-CZ" i="1" dirty="0" err="1"/>
              <a:t>normativitě</a:t>
            </a:r>
            <a:r>
              <a:rPr lang="cs-CZ" i="1" dirty="0"/>
              <a:t> práva</a:t>
            </a:r>
          </a:p>
          <a:p>
            <a:pPr marL="0" indent="0">
              <a:buNone/>
            </a:pPr>
            <a:endParaRPr lang="cs-CZ" dirty="0"/>
          </a:p>
          <a:p>
            <a:pPr marL="0" indent="0">
              <a:buNone/>
            </a:pPr>
            <a:endParaRPr lang="cs-CZ" dirty="0"/>
          </a:p>
          <a:p>
            <a:endParaRPr lang="cs-CZ" dirty="0"/>
          </a:p>
        </p:txBody>
      </p:sp>
    </p:spTree>
    <p:extLst>
      <p:ext uri="{BB962C8B-B14F-4D97-AF65-F5344CB8AC3E}">
        <p14:creationId xmlns:p14="http://schemas.microsoft.com/office/powerpoint/2010/main" val="3792730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Fáze: Srovnání</a:t>
            </a:r>
          </a:p>
        </p:txBody>
      </p:sp>
      <p:sp>
        <p:nvSpPr>
          <p:cNvPr id="3" name="Zástupný symbol pro obsah 2"/>
          <p:cNvSpPr>
            <a:spLocks noGrp="1"/>
          </p:cNvSpPr>
          <p:nvPr>
            <p:ph idx="1"/>
          </p:nvPr>
        </p:nvSpPr>
        <p:spPr>
          <a:xfrm>
            <a:off x="720000" y="1527142"/>
            <a:ext cx="10753200" cy="4610858"/>
          </a:xfrm>
        </p:spPr>
        <p:txBody>
          <a:bodyPr>
            <a:normAutofit fontScale="92500"/>
          </a:bodyPr>
          <a:lstStyle/>
          <a:p>
            <a:pPr marL="72000" indent="0">
              <a:buNone/>
            </a:pPr>
            <a:r>
              <a:rPr lang="cs-CZ" dirty="0"/>
              <a:t>Konfrontace všech srovnávaných elementů institutu v obou právních řádech</a:t>
            </a:r>
          </a:p>
          <a:p>
            <a:pPr>
              <a:buFontTx/>
              <a:buChar char="-"/>
            </a:pPr>
            <a:r>
              <a:rPr lang="cs-CZ" dirty="0"/>
              <a:t>Určení vztahů, rozdílů a podobností (styčné plochy i nespojené oblasti z obou řádů), na právní i faktické úrovni (statistika)</a:t>
            </a:r>
          </a:p>
          <a:p>
            <a:pPr>
              <a:buFontTx/>
              <a:buChar char="-"/>
            </a:pPr>
            <a:r>
              <a:rPr lang="cs-CZ" dirty="0"/>
              <a:t>Dosah těchto ne/spojení (jsou zde alternativy pod jiným jménem?)</a:t>
            </a:r>
          </a:p>
          <a:p>
            <a:pPr marL="0" indent="0">
              <a:buNone/>
            </a:pPr>
            <a:r>
              <a:rPr lang="cs-CZ" dirty="0"/>
              <a:t> - </a:t>
            </a:r>
            <a:r>
              <a:rPr lang="cs-CZ" dirty="0">
                <a:solidFill>
                  <a:srgbClr val="FF0000"/>
                </a:solidFill>
              </a:rPr>
              <a:t>Jsou zde tyto rozdíly a podobnosti? </a:t>
            </a:r>
            <a:r>
              <a:rPr lang="cs-CZ" b="1" dirty="0">
                <a:solidFill>
                  <a:srgbClr val="FF0000"/>
                </a:solidFill>
              </a:rPr>
              <a:t>PROČ?</a:t>
            </a:r>
          </a:p>
          <a:p>
            <a:pPr marL="0" indent="0">
              <a:buNone/>
            </a:pPr>
            <a:r>
              <a:rPr lang="cs-CZ" sz="2400" dirty="0"/>
              <a:t>	všechny důvody – historicko-právní, válečné, přírodní (ploty), sociální, historické, náhody, rozhodnutí zákonodárce, společenské a náboženské faktory…</a:t>
            </a:r>
          </a:p>
          <a:p>
            <a:pPr marL="0" indent="0">
              <a:buNone/>
            </a:pPr>
            <a:endParaRPr lang="cs-CZ" sz="2400" dirty="0"/>
          </a:p>
          <a:p>
            <a:pPr marL="0" indent="0">
              <a:buNone/>
            </a:pPr>
            <a:endParaRPr lang="cs-CZ" dirty="0"/>
          </a:p>
          <a:p>
            <a:pPr marL="0" indent="0">
              <a:buNone/>
            </a:pPr>
            <a:endParaRPr lang="cs-CZ" dirty="0"/>
          </a:p>
          <a:p>
            <a:endParaRPr lang="cs-CZ" dirty="0"/>
          </a:p>
        </p:txBody>
      </p:sp>
    </p:spTree>
    <p:extLst>
      <p:ext uri="{BB962C8B-B14F-4D97-AF65-F5344CB8AC3E}">
        <p14:creationId xmlns:p14="http://schemas.microsoft.com/office/powerpoint/2010/main" val="2167161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6460" y="416557"/>
            <a:ext cx="10753200" cy="599444"/>
          </a:xfrm>
        </p:spPr>
        <p:txBody>
          <a:bodyPr/>
          <a:lstStyle/>
          <a:p>
            <a:pPr algn="just" eaLnBrk="1" hangingPunct="1"/>
            <a:r>
              <a:rPr lang="cs-CZ" altLang="cs-CZ" dirty="0" err="1">
                <a:solidFill>
                  <a:srgbClr val="7B9899"/>
                </a:solidFill>
              </a:rPr>
              <a:t>Caveat</a:t>
            </a:r>
            <a:r>
              <a:rPr lang="cs-CZ" altLang="cs-CZ" dirty="0">
                <a:solidFill>
                  <a:srgbClr val="7B9899"/>
                </a:solidFill>
              </a:rPr>
              <a:t> k přednášce, efekt </a:t>
            </a:r>
            <a:r>
              <a:rPr lang="cs-CZ" altLang="cs-CZ" dirty="0" err="1">
                <a:solidFill>
                  <a:srgbClr val="7B9899"/>
                </a:solidFill>
              </a:rPr>
              <a:t>Kosmik</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493520"/>
            <a:ext cx="11516360" cy="3962400"/>
          </a:xfrm>
        </p:spPr>
        <p:txBody>
          <a:bodyPr/>
          <a:lstStyle/>
          <a:p>
            <a:pPr algn="just">
              <a:buFont typeface="Wingdings" panose="05000000000000000000" pitchFamily="2" charset="2"/>
              <a:buChar char="Ø"/>
            </a:pPr>
            <a:r>
              <a:rPr lang="cs-CZ" altLang="cs-CZ" dirty="0"/>
              <a:t>nesystematické osobní postřehy</a:t>
            </a:r>
          </a:p>
          <a:p>
            <a:pPr algn="just">
              <a:buFont typeface="Wingdings" panose="05000000000000000000" pitchFamily="2" charset="2"/>
              <a:buChar char="Ø"/>
            </a:pPr>
            <a:r>
              <a:rPr lang="cs-CZ" altLang="cs-CZ" dirty="0"/>
              <a:t>paralely a jiné vazby mezi odborným a uměleckým psaním</a:t>
            </a:r>
          </a:p>
          <a:p>
            <a:pPr algn="just">
              <a:buFont typeface="Wingdings" panose="05000000000000000000" pitchFamily="2" charset="2"/>
              <a:buChar char="Ø"/>
            </a:pPr>
            <a:r>
              <a:rPr lang="cs-CZ" altLang="cs-CZ" dirty="0"/>
              <a:t>většiny zmiňovaných chyb jsem se dopustil</a:t>
            </a:r>
          </a:p>
          <a:p>
            <a:pPr algn="just">
              <a:buFont typeface="Wingdings" panose="05000000000000000000" pitchFamily="2" charset="2"/>
              <a:buChar char="Ø"/>
            </a:pPr>
            <a:r>
              <a:rPr lang="cs-CZ" altLang="cs-CZ" dirty="0"/>
              <a:t>ostřeji kritizovaných chyb jsem se dopustil opakovaně</a:t>
            </a:r>
          </a:p>
          <a:p>
            <a:pPr algn="just">
              <a:buFont typeface="Wingdings" panose="05000000000000000000" pitchFamily="2" charset="2"/>
              <a:buChar char="Ø"/>
            </a:pPr>
            <a:r>
              <a:rPr lang="cs-CZ" altLang="cs-CZ" dirty="0"/>
              <a:t>různé důvody, stejný výsledek: psaní</a:t>
            </a:r>
          </a:p>
          <a:p>
            <a:pPr algn="just">
              <a:buFont typeface="Wingdings" panose="05000000000000000000" pitchFamily="2" charset="2"/>
              <a:buChar char="Ø"/>
            </a:pPr>
            <a:r>
              <a:rPr lang="cs-CZ" altLang="cs-CZ" dirty="0"/>
              <a:t>právníci: přeplácení spisovatelé</a:t>
            </a:r>
          </a:p>
          <a:p>
            <a:pPr algn="just">
              <a:buFont typeface="Wingdings" panose="05000000000000000000" pitchFamily="2" charset="2"/>
              <a:buChar char="Ø"/>
            </a:pPr>
            <a:r>
              <a:rPr lang="cs-CZ" altLang="cs-CZ" dirty="0"/>
              <a:t>zoufale nedostatečná výuka (právního) psaní na tuzemských VŠ </a:t>
            </a:r>
          </a:p>
          <a:p>
            <a:pPr algn="just"/>
            <a:endParaRPr lang="cs-CZ" altLang="cs-CZ" dirty="0"/>
          </a:p>
          <a:p>
            <a:pPr algn="just"/>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ext uri="{D42A27DB-BD31-4B8C-83A1-F6EECF244321}">
                <p14:modId xmlns:p14="http://schemas.microsoft.com/office/powerpoint/2010/main" val="569225989"/>
              </p:ext>
            </p:extLst>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pic>
        <p:nvPicPr>
          <p:cNvPr id="4" name="Obrázek 3">
            <a:extLst>
              <a:ext uri="{FF2B5EF4-FFF2-40B4-BE49-F238E27FC236}">
                <a16:creationId xmlns:a16="http://schemas.microsoft.com/office/drawing/2014/main" id="{51C0AA6D-0973-4290-A812-AB549BC699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1520" y="302568"/>
            <a:ext cx="2164080" cy="1376066"/>
          </a:xfrm>
          <a:prstGeom prst="rect">
            <a:avLst/>
          </a:prstGeom>
        </p:spPr>
      </p:pic>
    </p:spTree>
    <p:extLst>
      <p:ext uri="{BB962C8B-B14F-4D97-AF65-F5344CB8AC3E}">
        <p14:creationId xmlns:p14="http://schemas.microsoft.com/office/powerpoint/2010/main" val="3834969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493074"/>
            <a:ext cx="10753200" cy="678502"/>
          </a:xfrm>
        </p:spPr>
        <p:txBody>
          <a:bodyPr/>
          <a:lstStyle/>
          <a:p>
            <a:pPr algn="just" eaLnBrk="1" hangingPunct="1"/>
            <a:r>
              <a:rPr lang="cs-CZ" altLang="cs-CZ" dirty="0">
                <a:solidFill>
                  <a:srgbClr val="7B9899"/>
                </a:solidFill>
              </a:rPr>
              <a:t>Exkurz: </a:t>
            </a:r>
            <a:r>
              <a:rPr lang="cs-CZ" altLang="cs-CZ" dirty="0" err="1">
                <a:solidFill>
                  <a:srgbClr val="7B9899"/>
                </a:solidFill>
              </a:rPr>
              <a:t>Good</a:t>
            </a:r>
            <a:r>
              <a:rPr lang="cs-CZ" altLang="cs-CZ" dirty="0">
                <a:solidFill>
                  <a:srgbClr val="7B9899"/>
                </a:solidFill>
              </a:rPr>
              <a:t> nebo gut? 	</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16379"/>
            <a:ext cx="11414760" cy="5204461"/>
          </a:xfrm>
        </p:spPr>
        <p:txBody>
          <a:bodyPr/>
          <a:lstStyle/>
          <a:p>
            <a:pPr marL="324000" lvl="1" indent="0" algn="just">
              <a:buNone/>
            </a:pPr>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graphicFrame>
        <p:nvGraphicFramePr>
          <p:cNvPr id="3" name="Tabulka 2">
            <a:extLst>
              <a:ext uri="{FF2B5EF4-FFF2-40B4-BE49-F238E27FC236}">
                <a16:creationId xmlns:a16="http://schemas.microsoft.com/office/drawing/2014/main" id="{F639AFDF-1314-4CD7-A995-DBEAFB0E4D4A}"/>
              </a:ext>
            </a:extLst>
          </p:cNvPr>
          <p:cNvGraphicFramePr>
            <a:graphicFrameLocks noGrp="1"/>
          </p:cNvGraphicFramePr>
          <p:nvPr>
            <p:extLst>
              <p:ext uri="{D42A27DB-BD31-4B8C-83A1-F6EECF244321}">
                <p14:modId xmlns:p14="http://schemas.microsoft.com/office/powerpoint/2010/main" val="3237066107"/>
              </p:ext>
            </p:extLst>
          </p:nvPr>
        </p:nvGraphicFramePr>
        <p:xfrm>
          <a:off x="518160" y="1361441"/>
          <a:ext cx="11155680" cy="5002354"/>
        </p:xfrm>
        <a:graphic>
          <a:graphicData uri="http://schemas.openxmlformats.org/drawingml/2006/table">
            <a:tbl>
              <a:tblPr firstRow="1" bandRow="1">
                <a:tableStyleId>{5C22544A-7EE6-4342-B048-85BDC9FD1C3A}</a:tableStyleId>
              </a:tblPr>
              <a:tblGrid>
                <a:gridCol w="3718560">
                  <a:extLst>
                    <a:ext uri="{9D8B030D-6E8A-4147-A177-3AD203B41FA5}">
                      <a16:colId xmlns:a16="http://schemas.microsoft.com/office/drawing/2014/main" val="2487701416"/>
                    </a:ext>
                  </a:extLst>
                </a:gridCol>
                <a:gridCol w="3718560">
                  <a:extLst>
                    <a:ext uri="{9D8B030D-6E8A-4147-A177-3AD203B41FA5}">
                      <a16:colId xmlns:a16="http://schemas.microsoft.com/office/drawing/2014/main" val="3262947867"/>
                    </a:ext>
                  </a:extLst>
                </a:gridCol>
                <a:gridCol w="3718560">
                  <a:extLst>
                    <a:ext uri="{9D8B030D-6E8A-4147-A177-3AD203B41FA5}">
                      <a16:colId xmlns:a16="http://schemas.microsoft.com/office/drawing/2014/main" val="3294292542"/>
                    </a:ext>
                  </a:extLst>
                </a:gridCol>
              </a:tblGrid>
              <a:tr h="651323">
                <a:tc>
                  <a:txBody>
                    <a:bodyPr/>
                    <a:lstStyle/>
                    <a:p>
                      <a:r>
                        <a:rPr lang="cs-CZ" dirty="0" err="1"/>
                        <a:t>Galtung</a:t>
                      </a:r>
                      <a:r>
                        <a:rPr lang="cs-CZ" dirty="0"/>
                        <a:t> (1981), Kaplan (1980)</a:t>
                      </a:r>
                    </a:p>
                    <a:p>
                      <a:r>
                        <a:rPr lang="cs-CZ" dirty="0" err="1"/>
                        <a:t>Clyne</a:t>
                      </a:r>
                      <a:r>
                        <a:rPr lang="cs-CZ" dirty="0"/>
                        <a:t> (1987)</a:t>
                      </a:r>
                    </a:p>
                  </a:txBody>
                  <a:tcPr/>
                </a:tc>
                <a:tc>
                  <a:txBody>
                    <a:bodyPr/>
                    <a:lstStyle/>
                    <a:p>
                      <a:r>
                        <a:rPr lang="cs-CZ" dirty="0" err="1"/>
                        <a:t>Anglo</a:t>
                      </a:r>
                      <a:r>
                        <a:rPr lang="cs-CZ" dirty="0"/>
                        <a:t>-americký styl</a:t>
                      </a:r>
                    </a:p>
                  </a:txBody>
                  <a:tcPr/>
                </a:tc>
                <a:tc>
                  <a:txBody>
                    <a:bodyPr/>
                    <a:lstStyle/>
                    <a:p>
                      <a:r>
                        <a:rPr lang="cs-CZ" dirty="0"/>
                        <a:t>Německý styl</a:t>
                      </a:r>
                    </a:p>
                  </a:txBody>
                  <a:tcPr/>
                </a:tc>
                <a:extLst>
                  <a:ext uri="{0D108BD9-81ED-4DB2-BD59-A6C34878D82A}">
                    <a16:rowId xmlns:a16="http://schemas.microsoft.com/office/drawing/2014/main" val="1145722361"/>
                  </a:ext>
                </a:extLst>
              </a:tr>
              <a:tr h="536307">
                <a:tc>
                  <a:txBody>
                    <a:bodyPr/>
                    <a:lstStyle/>
                    <a:p>
                      <a:r>
                        <a:rPr lang="cs-CZ" dirty="0"/>
                        <a:t>Orientace</a:t>
                      </a:r>
                    </a:p>
                  </a:txBody>
                  <a:tcPr/>
                </a:tc>
                <a:tc>
                  <a:txBody>
                    <a:bodyPr/>
                    <a:lstStyle/>
                    <a:p>
                      <a:r>
                        <a:rPr lang="cs-CZ" dirty="0"/>
                        <a:t>Na čtenáře, pragmatismus</a:t>
                      </a:r>
                    </a:p>
                  </a:txBody>
                  <a:tcPr/>
                </a:tc>
                <a:tc>
                  <a:txBody>
                    <a:bodyPr/>
                    <a:lstStyle/>
                    <a:p>
                      <a:r>
                        <a:rPr lang="cs-CZ" dirty="0"/>
                        <a:t>Na obsah, idealismus</a:t>
                      </a:r>
                    </a:p>
                  </a:txBody>
                  <a:tcPr/>
                </a:tc>
                <a:extLst>
                  <a:ext uri="{0D108BD9-81ED-4DB2-BD59-A6C34878D82A}">
                    <a16:rowId xmlns:a16="http://schemas.microsoft.com/office/drawing/2014/main" val="3534927559"/>
                  </a:ext>
                </a:extLst>
              </a:tr>
              <a:tr h="536307">
                <a:tc>
                  <a:txBody>
                    <a:bodyPr/>
                    <a:lstStyle/>
                    <a:p>
                      <a:r>
                        <a:rPr lang="cs-CZ" dirty="0"/>
                        <a:t>Důraz</a:t>
                      </a:r>
                    </a:p>
                  </a:txBody>
                  <a:tcPr/>
                </a:tc>
                <a:tc>
                  <a:txBody>
                    <a:bodyPr/>
                    <a:lstStyle/>
                    <a:p>
                      <a:r>
                        <a:rPr lang="cs-CZ" dirty="0"/>
                        <a:t>Forma a styl, srozumitelnost</a:t>
                      </a:r>
                    </a:p>
                  </a:txBody>
                  <a:tcPr/>
                </a:tc>
                <a:tc>
                  <a:txBody>
                    <a:bodyPr/>
                    <a:lstStyle/>
                    <a:p>
                      <a:r>
                        <a:rPr lang="cs-CZ" dirty="0"/>
                        <a:t>Obsah, komplexnost</a:t>
                      </a:r>
                    </a:p>
                  </a:txBody>
                  <a:tcPr/>
                </a:tc>
                <a:extLst>
                  <a:ext uri="{0D108BD9-81ED-4DB2-BD59-A6C34878D82A}">
                    <a16:rowId xmlns:a16="http://schemas.microsoft.com/office/drawing/2014/main" val="3123180188"/>
                  </a:ext>
                </a:extLst>
              </a:tr>
              <a:tr h="651323">
                <a:tc>
                  <a:txBody>
                    <a:bodyPr/>
                    <a:lstStyle/>
                    <a:p>
                      <a:r>
                        <a:rPr lang="cs-CZ" dirty="0"/>
                        <a:t>Způsob podání</a:t>
                      </a:r>
                    </a:p>
                  </a:txBody>
                  <a:tcPr/>
                </a:tc>
                <a:tc>
                  <a:txBody>
                    <a:bodyPr/>
                    <a:lstStyle/>
                    <a:p>
                      <a:r>
                        <a:rPr lang="cs-CZ" dirty="0"/>
                        <a:t>Dialog, Linearita</a:t>
                      </a:r>
                    </a:p>
                  </a:txBody>
                  <a:tcPr/>
                </a:tc>
                <a:tc>
                  <a:txBody>
                    <a:bodyPr/>
                    <a:lstStyle/>
                    <a:p>
                      <a:r>
                        <a:rPr lang="cs-CZ" dirty="0"/>
                        <a:t>Monolog, Spirálovitost, </a:t>
                      </a:r>
                      <a:r>
                        <a:rPr lang="cs-CZ" dirty="0" err="1"/>
                        <a:t>digresivnost</a:t>
                      </a:r>
                      <a:r>
                        <a:rPr lang="cs-CZ" dirty="0"/>
                        <a:t> (časté odbočky), </a:t>
                      </a:r>
                      <a:r>
                        <a:rPr lang="cs-CZ" dirty="0" err="1"/>
                        <a:t>Gutachtenstil</a:t>
                      </a:r>
                      <a:r>
                        <a:rPr lang="cs-CZ" dirty="0"/>
                        <a:t> x </a:t>
                      </a:r>
                      <a:r>
                        <a:rPr lang="cs-CZ" dirty="0" err="1"/>
                        <a:t>Urteilsstil</a:t>
                      </a:r>
                      <a:endParaRPr lang="cs-CZ" dirty="0"/>
                    </a:p>
                  </a:txBody>
                  <a:tcPr/>
                </a:tc>
                <a:extLst>
                  <a:ext uri="{0D108BD9-81ED-4DB2-BD59-A6C34878D82A}">
                    <a16:rowId xmlns:a16="http://schemas.microsoft.com/office/drawing/2014/main" val="30676947"/>
                  </a:ext>
                </a:extLst>
              </a:tr>
              <a:tr h="536307">
                <a:tc>
                  <a:txBody>
                    <a:bodyPr/>
                    <a:lstStyle/>
                    <a:p>
                      <a:r>
                        <a:rPr lang="cs-CZ" dirty="0"/>
                        <a:t>Odpovědnost za pochopení textu</a:t>
                      </a:r>
                    </a:p>
                  </a:txBody>
                  <a:tcPr/>
                </a:tc>
                <a:tc>
                  <a:txBody>
                    <a:bodyPr/>
                    <a:lstStyle/>
                    <a:p>
                      <a:r>
                        <a:rPr lang="cs-CZ" dirty="0"/>
                        <a:t>Autor</a:t>
                      </a:r>
                    </a:p>
                  </a:txBody>
                  <a:tcPr/>
                </a:tc>
                <a:tc>
                  <a:txBody>
                    <a:bodyPr/>
                    <a:lstStyle/>
                    <a:p>
                      <a:r>
                        <a:rPr lang="cs-CZ" dirty="0"/>
                        <a:t>Čtenář</a:t>
                      </a:r>
                    </a:p>
                  </a:txBody>
                  <a:tcPr/>
                </a:tc>
                <a:extLst>
                  <a:ext uri="{0D108BD9-81ED-4DB2-BD59-A6C34878D82A}">
                    <a16:rowId xmlns:a16="http://schemas.microsoft.com/office/drawing/2014/main" val="351838928"/>
                  </a:ext>
                </a:extLst>
              </a:tr>
              <a:tr h="651323">
                <a:tc>
                  <a:txBody>
                    <a:bodyPr/>
                    <a:lstStyle/>
                    <a:p>
                      <a:r>
                        <a:rPr lang="cs-CZ" dirty="0" err="1"/>
                        <a:t>Modalizovanost</a:t>
                      </a:r>
                      <a:endParaRPr lang="cs-CZ" dirty="0"/>
                    </a:p>
                  </a:txBody>
                  <a:tcPr/>
                </a:tc>
                <a:tc>
                  <a:txBody>
                    <a:bodyPr/>
                    <a:lstStyle/>
                    <a:p>
                      <a:r>
                        <a:rPr lang="cs-CZ" dirty="0"/>
                        <a:t>Nižší; (vyšší formulační </a:t>
                      </a:r>
                      <a:r>
                        <a:rPr lang="cs-CZ" dirty="0" err="1"/>
                        <a:t>asertivnost</a:t>
                      </a:r>
                      <a:r>
                        <a:rPr lang="cs-CZ" dirty="0"/>
                        <a:t>) </a:t>
                      </a:r>
                    </a:p>
                  </a:txBody>
                  <a:tcPr/>
                </a:tc>
                <a:tc>
                  <a:txBody>
                    <a:bodyPr/>
                    <a:lstStyle/>
                    <a:p>
                      <a:r>
                        <a:rPr lang="cs-CZ" dirty="0"/>
                        <a:t>Spíše vyšší (autorská skromnost, </a:t>
                      </a:r>
                      <a:r>
                        <a:rPr lang="cs-CZ" dirty="0" err="1"/>
                        <a:t>hedging</a:t>
                      </a:r>
                      <a:r>
                        <a:rPr lang="cs-CZ" dirty="0"/>
                        <a:t>)</a:t>
                      </a:r>
                    </a:p>
                  </a:txBody>
                  <a:tcPr/>
                </a:tc>
                <a:extLst>
                  <a:ext uri="{0D108BD9-81ED-4DB2-BD59-A6C34878D82A}">
                    <a16:rowId xmlns:a16="http://schemas.microsoft.com/office/drawing/2014/main" val="1274446608"/>
                  </a:ext>
                </a:extLst>
              </a:tr>
              <a:tr h="536307">
                <a:tc>
                  <a:txBody>
                    <a:bodyPr/>
                    <a:lstStyle/>
                    <a:p>
                      <a:r>
                        <a:rPr lang="cs-CZ" dirty="0"/>
                        <a:t>Hierarchie</a:t>
                      </a:r>
                    </a:p>
                  </a:txBody>
                  <a:tcPr/>
                </a:tc>
                <a:tc>
                  <a:txBody>
                    <a:bodyPr/>
                    <a:lstStyle/>
                    <a:p>
                      <a:r>
                        <a:rPr lang="cs-CZ" dirty="0"/>
                        <a:t>Rovné vztahy vědecké komunity</a:t>
                      </a:r>
                    </a:p>
                  </a:txBody>
                  <a:tcPr/>
                </a:tc>
                <a:tc>
                  <a:txBody>
                    <a:bodyPr/>
                    <a:lstStyle/>
                    <a:p>
                      <a:r>
                        <a:rPr lang="cs-CZ" dirty="0"/>
                        <a:t>Stratifikace vědecké komunity, </a:t>
                      </a:r>
                      <a:r>
                        <a:rPr lang="cs-CZ"/>
                        <a:t>na bázi meritokracie</a:t>
                      </a:r>
                      <a:endParaRPr lang="cs-CZ" dirty="0"/>
                    </a:p>
                  </a:txBody>
                  <a:tcPr/>
                </a:tc>
                <a:extLst>
                  <a:ext uri="{0D108BD9-81ED-4DB2-BD59-A6C34878D82A}">
                    <a16:rowId xmlns:a16="http://schemas.microsoft.com/office/drawing/2014/main" val="3987906163"/>
                  </a:ext>
                </a:extLst>
              </a:tr>
              <a:tr h="536307">
                <a:tc>
                  <a:txBody>
                    <a:bodyPr/>
                    <a:lstStyle/>
                    <a:p>
                      <a:r>
                        <a:rPr lang="cs-CZ" dirty="0"/>
                        <a:t>Úcta a prestiž</a:t>
                      </a:r>
                    </a:p>
                  </a:txBody>
                  <a:tcPr/>
                </a:tc>
                <a:tc>
                  <a:txBody>
                    <a:bodyPr/>
                    <a:lstStyle/>
                    <a:p>
                      <a:r>
                        <a:rPr lang="cs-CZ" dirty="0"/>
                        <a:t>Empirické údaje</a:t>
                      </a:r>
                    </a:p>
                  </a:txBody>
                  <a:tcPr/>
                </a:tc>
                <a:tc>
                  <a:txBody>
                    <a:bodyPr/>
                    <a:lstStyle/>
                    <a:p>
                      <a:r>
                        <a:rPr lang="cs-CZ" dirty="0"/>
                        <a:t>Teorie</a:t>
                      </a:r>
                    </a:p>
                  </a:txBody>
                  <a:tcPr/>
                </a:tc>
                <a:extLst>
                  <a:ext uri="{0D108BD9-81ED-4DB2-BD59-A6C34878D82A}">
                    <a16:rowId xmlns:a16="http://schemas.microsoft.com/office/drawing/2014/main" val="3680658727"/>
                  </a:ext>
                </a:extLst>
              </a:tr>
            </a:tbl>
          </a:graphicData>
        </a:graphic>
      </p:graphicFrame>
    </p:spTree>
    <p:extLst>
      <p:ext uri="{BB962C8B-B14F-4D97-AF65-F5344CB8AC3E}">
        <p14:creationId xmlns:p14="http://schemas.microsoft.com/office/powerpoint/2010/main" val="2750151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75920" y="720000"/>
            <a:ext cx="11097280" cy="451576"/>
          </a:xfrm>
        </p:spPr>
        <p:txBody>
          <a:bodyPr/>
          <a:lstStyle/>
          <a:p>
            <a:pPr algn="just" eaLnBrk="1" hangingPunct="1"/>
            <a:r>
              <a:rPr lang="cs-CZ" altLang="cs-CZ" dirty="0">
                <a:solidFill>
                  <a:srgbClr val="7B9899"/>
                </a:solidFill>
              </a:rPr>
              <a:t>Cesta ke kvalitě 	</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16379"/>
            <a:ext cx="11414760" cy="5204461"/>
          </a:xfrm>
        </p:spPr>
        <p:txBody>
          <a:bodyPr/>
          <a:lstStyle/>
          <a:p>
            <a:pPr>
              <a:buFont typeface="Wingdings" panose="05000000000000000000" pitchFamily="2" charset="2"/>
              <a:buChar char="Ø"/>
            </a:pPr>
            <a:r>
              <a:rPr lang="cs-CZ" sz="2600" dirty="0"/>
              <a:t>Vzory (i negativní)</a:t>
            </a:r>
          </a:p>
          <a:p>
            <a:pPr>
              <a:buFont typeface="Wingdings" panose="05000000000000000000" pitchFamily="2" charset="2"/>
              <a:buChar char="Ø"/>
            </a:pPr>
            <a:r>
              <a:rPr lang="cs-CZ" sz="2600" dirty="0"/>
              <a:t>Vlastní chyby vidíme nejostřeji na cizích</a:t>
            </a:r>
          </a:p>
          <a:p>
            <a:pPr>
              <a:buFont typeface="Wingdings" panose="05000000000000000000" pitchFamily="2" charset="2"/>
              <a:buChar char="Ø"/>
            </a:pPr>
            <a:r>
              <a:rPr lang="cs-CZ" sz="2600" dirty="0"/>
              <a:t>Tip z tvůrčího psaní</a:t>
            </a:r>
          </a:p>
          <a:p>
            <a:pPr lvl="1">
              <a:buFont typeface="Wingdings" panose="05000000000000000000" pitchFamily="2" charset="2"/>
              <a:buChar char="Ø"/>
            </a:pPr>
            <a:r>
              <a:rPr lang="cs-CZ" sz="1800" dirty="0"/>
              <a:t>Čtecí kroužky</a:t>
            </a:r>
          </a:p>
          <a:p>
            <a:pPr lvl="1">
              <a:buFont typeface="Wingdings" panose="05000000000000000000" pitchFamily="2" charset="2"/>
              <a:buChar char="Ø"/>
            </a:pPr>
            <a:r>
              <a:rPr lang="cs-CZ" sz="1800" dirty="0"/>
              <a:t>Čtení po částech s průběžnou diskusí a zjištěním stanoviska čtenářů</a:t>
            </a:r>
          </a:p>
          <a:p>
            <a:pPr>
              <a:buFont typeface="Wingdings" panose="05000000000000000000" pitchFamily="2" charset="2"/>
              <a:buChar char="Ø"/>
            </a:pPr>
            <a:r>
              <a:rPr lang="cs-CZ" sz="2600" dirty="0"/>
              <a:t>Kreativní nápodoba </a:t>
            </a:r>
          </a:p>
          <a:p>
            <a:pPr>
              <a:buFont typeface="Wingdings" panose="05000000000000000000" pitchFamily="2" charset="2"/>
              <a:buChar char="Ø"/>
            </a:pPr>
            <a:r>
              <a:rPr lang="cs-CZ" sz="2600" dirty="0"/>
              <a:t>Studená sprcha</a:t>
            </a:r>
          </a:p>
          <a:p>
            <a:pPr marL="324000" lvl="1" indent="0">
              <a:buNone/>
            </a:pPr>
            <a:endParaRPr lang="de-DE" sz="1800" dirty="0"/>
          </a:p>
          <a:p>
            <a:pPr marL="324000" lvl="1" indent="0" algn="just">
              <a:buNone/>
            </a:pPr>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pic>
        <p:nvPicPr>
          <p:cNvPr id="4" name="Obrázek 3">
            <a:extLst>
              <a:ext uri="{FF2B5EF4-FFF2-40B4-BE49-F238E27FC236}">
                <a16:creationId xmlns:a16="http://schemas.microsoft.com/office/drawing/2014/main" id="{21637301-1C9D-4ABB-9A79-5A469955B4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98903" y="137160"/>
            <a:ext cx="3015657" cy="6583680"/>
          </a:xfrm>
          <a:prstGeom prst="rect">
            <a:avLst/>
          </a:prstGeom>
        </p:spPr>
      </p:pic>
    </p:spTree>
    <p:extLst>
      <p:ext uri="{BB962C8B-B14F-4D97-AF65-F5344CB8AC3E}">
        <p14:creationId xmlns:p14="http://schemas.microsoft.com/office/powerpoint/2010/main" val="2879685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75920" y="720000"/>
            <a:ext cx="11097280" cy="451576"/>
          </a:xfrm>
        </p:spPr>
        <p:txBody>
          <a:bodyPr/>
          <a:lstStyle/>
          <a:p>
            <a:pPr algn="just" eaLnBrk="1" hangingPunct="1"/>
            <a:r>
              <a:rPr lang="cs-CZ" altLang="cs-CZ" dirty="0">
                <a:solidFill>
                  <a:srgbClr val="7B9899"/>
                </a:solidFill>
              </a:rPr>
              <a:t>O umění škrtat 	</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16379"/>
            <a:ext cx="11414760" cy="5204461"/>
          </a:xfrm>
        </p:spPr>
        <p:txBody>
          <a:bodyPr/>
          <a:lstStyle/>
          <a:p>
            <a:pPr>
              <a:buFont typeface="Wingdings" panose="05000000000000000000" pitchFamily="2" charset="2"/>
              <a:buChar char="Ø"/>
            </a:pPr>
            <a:r>
              <a:rPr lang="cs-CZ" sz="2600" dirty="0"/>
              <a:t>Zbytečné pasáže (příklady)</a:t>
            </a:r>
          </a:p>
          <a:p>
            <a:pPr>
              <a:buFont typeface="Wingdings" panose="05000000000000000000" pitchFamily="2" charset="2"/>
              <a:buChar char="Ø"/>
            </a:pPr>
            <a:r>
              <a:rPr lang="cs-CZ" sz="2600" dirty="0"/>
              <a:t>„Teoretický rámec“</a:t>
            </a:r>
          </a:p>
          <a:p>
            <a:pPr>
              <a:buFont typeface="Wingdings" panose="05000000000000000000" pitchFamily="2" charset="2"/>
              <a:buChar char="Ø"/>
            </a:pPr>
            <a:r>
              <a:rPr lang="cs-CZ" sz="2600" dirty="0"/>
              <a:t>„Geneze“</a:t>
            </a:r>
          </a:p>
          <a:p>
            <a:pPr>
              <a:buFont typeface="Wingdings" panose="05000000000000000000" pitchFamily="2" charset="2"/>
              <a:buChar char="Ø"/>
            </a:pPr>
            <a:r>
              <a:rPr lang="cs-CZ" sz="2600" dirty="0"/>
              <a:t>Technické detaily</a:t>
            </a:r>
          </a:p>
          <a:p>
            <a:pPr>
              <a:buFont typeface="Wingdings" panose="05000000000000000000" pitchFamily="2" charset="2"/>
              <a:buChar char="Ø"/>
            </a:pPr>
            <a:r>
              <a:rPr lang="cs-CZ" sz="2600" dirty="0"/>
              <a:t>„Jak se zbavit přebytečných pasáží“</a:t>
            </a:r>
          </a:p>
          <a:p>
            <a:pPr marL="324000" lvl="1" indent="0">
              <a:buNone/>
            </a:pPr>
            <a:endParaRPr lang="de-DE" sz="1800" dirty="0"/>
          </a:p>
          <a:p>
            <a:pPr marL="324000" lvl="1" indent="0" algn="just">
              <a:buNone/>
            </a:pPr>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856343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a:solidFill>
                  <a:srgbClr val="7B9899"/>
                </a:solidFill>
              </a:rPr>
              <a:t>Imanentní problém kvality	</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624840" y="1516379"/>
            <a:ext cx="11049000" cy="5204461"/>
          </a:xfrm>
        </p:spPr>
        <p:txBody>
          <a:bodyPr/>
          <a:lstStyle/>
          <a:p>
            <a:pPr>
              <a:buFont typeface="Wingdings" panose="05000000000000000000" pitchFamily="2" charset="2"/>
              <a:buChar char="Ø"/>
            </a:pPr>
            <a:r>
              <a:rPr lang="cs-CZ" sz="2600" dirty="0"/>
              <a:t>Zásadní a transformační článek – ohrožení celé odborné komunity?</a:t>
            </a:r>
          </a:p>
          <a:p>
            <a:pPr>
              <a:buFont typeface="Wingdings" panose="05000000000000000000" pitchFamily="2" charset="2"/>
              <a:buChar char="Ø"/>
            </a:pPr>
            <a:r>
              <a:rPr lang="cs-CZ" sz="2600" dirty="0"/>
              <a:t>Teorie zdvořilosti (Brown, </a:t>
            </a:r>
            <a:r>
              <a:rPr lang="cs-CZ" sz="2600" dirty="0" err="1"/>
              <a:t>Levinson</a:t>
            </a:r>
            <a:r>
              <a:rPr lang="cs-CZ" sz="2600" dirty="0"/>
              <a:t>, 1978)</a:t>
            </a:r>
          </a:p>
          <a:p>
            <a:pPr>
              <a:buFont typeface="Wingdings" panose="05000000000000000000" pitchFamily="2" charset="2"/>
              <a:buChar char="Ø"/>
            </a:pPr>
            <a:r>
              <a:rPr lang="cs-CZ" sz="2600" dirty="0"/>
              <a:t>Cíle autora:</a:t>
            </a:r>
          </a:p>
          <a:p>
            <a:pPr lvl="1">
              <a:buFont typeface="Arial" panose="020B0604020202020204" pitchFamily="34" charset="0"/>
              <a:buChar char="•"/>
            </a:pPr>
            <a:r>
              <a:rPr lang="cs-CZ" sz="2600" dirty="0"/>
              <a:t>Aby mu nebyly kladeny překážky (uhni!)</a:t>
            </a:r>
          </a:p>
          <a:p>
            <a:pPr lvl="1">
              <a:buFont typeface="Arial" panose="020B0604020202020204" pitchFamily="34" charset="0"/>
              <a:buChar char="•"/>
            </a:pPr>
            <a:r>
              <a:rPr lang="cs-CZ" sz="2600" dirty="0"/>
              <a:t>Aby dosáhnul souhlasu (připoj se!)</a:t>
            </a:r>
          </a:p>
          <a:p>
            <a:pPr>
              <a:buFont typeface="Wingdings" panose="05000000000000000000" pitchFamily="2" charset="2"/>
              <a:buChar char="Ø"/>
            </a:pPr>
            <a:r>
              <a:rPr lang="cs-CZ" sz="2600" dirty="0"/>
              <a:t>Volbu strategie určuje</a:t>
            </a:r>
          </a:p>
          <a:p>
            <a:pPr lvl="1">
              <a:buFont typeface="Arial" panose="020B0604020202020204" pitchFamily="34" charset="0"/>
              <a:buChar char="•"/>
            </a:pPr>
            <a:r>
              <a:rPr lang="cs-CZ" sz="2600" dirty="0"/>
              <a:t>Sociální distance (</a:t>
            </a:r>
            <a:r>
              <a:rPr lang="cs-CZ" sz="2600" dirty="0" err="1"/>
              <a:t>anglo-am</a:t>
            </a:r>
            <a:r>
              <a:rPr lang="cs-CZ" sz="2600" dirty="0"/>
              <a:t> v. kontinent)</a:t>
            </a:r>
          </a:p>
          <a:p>
            <a:pPr lvl="1">
              <a:buFont typeface="Arial" panose="020B0604020202020204" pitchFamily="34" charset="0"/>
              <a:buChar char="•"/>
            </a:pPr>
            <a:r>
              <a:rPr lang="cs-CZ" sz="2600" dirty="0"/>
              <a:t>Rozdíl v moci (důležitá anonymita recenzí v. byzantské manýry)</a:t>
            </a:r>
          </a:p>
          <a:p>
            <a:pPr lvl="1">
              <a:buFont typeface="Arial" panose="020B0604020202020204" pitchFamily="34" charset="0"/>
              <a:buChar char="•"/>
            </a:pPr>
            <a:r>
              <a:rPr lang="cs-CZ" sz="2600" dirty="0"/>
              <a:t>Styl</a:t>
            </a:r>
          </a:p>
          <a:p>
            <a:pPr lvl="1">
              <a:buFont typeface="Arial" panose="020B0604020202020204" pitchFamily="34" charset="0"/>
              <a:buChar char="•"/>
            </a:pPr>
            <a:r>
              <a:rPr lang="cs-CZ" sz="2600" dirty="0"/>
              <a:t>Požadavky kladené na vědeckou obec</a:t>
            </a:r>
            <a:endParaRPr lang="de-DE" sz="2600" dirty="0"/>
          </a:p>
          <a:p>
            <a:pPr marL="324000" lvl="1" indent="0" algn="just">
              <a:buNone/>
            </a:pPr>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pic>
        <p:nvPicPr>
          <p:cNvPr id="1026" name="Picture 2" descr="Jak napsat odborný text - Světla Čmejrková | Knihy Dobrovský">
            <a:extLst>
              <a:ext uri="{FF2B5EF4-FFF2-40B4-BE49-F238E27FC236}">
                <a16:creationId xmlns:a16="http://schemas.microsoft.com/office/drawing/2014/main" id="{B0B5A1F3-1BFC-4ECC-B42A-279E41C15E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43160" y="2347912"/>
            <a:ext cx="1524000"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906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24</a:t>
            </a:fld>
            <a:endParaRPr lang="cs-CZ" altLang="cs-CZ" dirty="0"/>
          </a:p>
        </p:txBody>
      </p:sp>
      <p:sp>
        <p:nvSpPr>
          <p:cNvPr id="96258" name="Rectangle 2"/>
          <p:cNvSpPr>
            <a:spLocks noGrp="1" noChangeArrowheads="1"/>
          </p:cNvSpPr>
          <p:nvPr>
            <p:ph type="title"/>
          </p:nvPr>
        </p:nvSpPr>
        <p:spPr>
          <a:xfrm>
            <a:off x="944880" y="356618"/>
            <a:ext cx="9175344" cy="557783"/>
          </a:xfrm>
        </p:spPr>
        <p:txBody>
          <a:bodyPr/>
          <a:lstStyle/>
          <a:p>
            <a:r>
              <a:rPr lang="cs-CZ" altLang="cs-CZ" dirty="0">
                <a:solidFill>
                  <a:srgbClr val="7B9899"/>
                </a:solidFill>
              </a:rPr>
              <a:t>Příklady zdvořilostních strategií</a:t>
            </a:r>
            <a:endParaRPr lang="cs-CZ" altLang="cs-CZ" dirty="0"/>
          </a:p>
        </p:txBody>
      </p:sp>
      <p:sp>
        <p:nvSpPr>
          <p:cNvPr id="96259" name="Rectangle 3"/>
          <p:cNvSpPr>
            <a:spLocks noGrp="1" noChangeArrowheads="1"/>
          </p:cNvSpPr>
          <p:nvPr>
            <p:ph type="body" idx="1"/>
          </p:nvPr>
        </p:nvSpPr>
        <p:spPr>
          <a:xfrm>
            <a:off x="666000" y="1229360"/>
            <a:ext cx="10997680" cy="4903154"/>
          </a:xfrm>
        </p:spPr>
        <p:txBody>
          <a:bodyPr/>
          <a:lstStyle/>
          <a:p>
            <a:pPr lvl="1">
              <a:buFont typeface="Wingdings" panose="05000000000000000000" pitchFamily="2" charset="2"/>
              <a:buChar char="Ø"/>
            </a:pPr>
            <a:r>
              <a:rPr lang="cs-CZ" sz="2800" dirty="0"/>
              <a:t>Autor rozpuštěný v textu (neosobní výrazy)</a:t>
            </a:r>
          </a:p>
          <a:p>
            <a:pPr lvl="1">
              <a:buFont typeface="Wingdings" panose="05000000000000000000" pitchFamily="2" charset="2"/>
              <a:buChar char="Ø"/>
            </a:pPr>
            <a:r>
              <a:rPr lang="cs-CZ" sz="2800" dirty="0"/>
              <a:t>Odkaz na tvrzení, která jsou obecně sdílena (nejsem až takový </a:t>
            </a:r>
            <a:r>
              <a:rPr lang="cs-CZ" sz="2800" i="1" dirty="0" err="1"/>
              <a:t>weirdo</a:t>
            </a:r>
            <a:r>
              <a:rPr lang="cs-CZ" sz="2800" dirty="0"/>
              <a:t>, jsem přece jeden z vás)</a:t>
            </a:r>
          </a:p>
          <a:p>
            <a:pPr lvl="1">
              <a:buFont typeface="Wingdings" panose="05000000000000000000" pitchFamily="2" charset="2"/>
              <a:buChar char="Ø"/>
            </a:pPr>
            <a:r>
              <a:rPr lang="cs-CZ" sz="2800" dirty="0"/>
              <a:t>Zaštítění autoritou či jiný odkaz na ni (někdy mimořádně trapné)</a:t>
            </a:r>
          </a:p>
          <a:p>
            <a:pPr lvl="1">
              <a:buFont typeface="Wingdings" panose="05000000000000000000" pitchFamily="2" charset="2"/>
              <a:buChar char="Ø"/>
            </a:pPr>
            <a:r>
              <a:rPr lang="cs-CZ" sz="2800" dirty="0" err="1"/>
              <a:t>Hedging</a:t>
            </a:r>
            <a:r>
              <a:rPr lang="cs-CZ" sz="2800" dirty="0"/>
              <a:t> (preventivní ohrada vůči výtkám, „skromný“ název)</a:t>
            </a:r>
          </a:p>
          <a:p>
            <a:pPr lvl="1">
              <a:buFont typeface="Wingdings" panose="05000000000000000000" pitchFamily="2" charset="2"/>
              <a:buChar char="Ø"/>
            </a:pPr>
            <a:r>
              <a:rPr lang="cs-CZ" sz="2800" dirty="0"/>
              <a:t>Eufemismy (škodlivé, vadné, mylné, překonané, zastaralé, obsoletní, tradiční, dosavadní)</a:t>
            </a:r>
          </a:p>
          <a:p>
            <a:pPr lvl="1">
              <a:buFont typeface="Wingdings" panose="05000000000000000000" pitchFamily="2" charset="2"/>
              <a:buChar char="Ø"/>
            </a:pPr>
            <a:r>
              <a:rPr lang="cs-CZ" sz="2800" dirty="0"/>
              <a:t>Modální slovesa („bylo by možné“), podmíněnost tvrzení</a:t>
            </a:r>
          </a:p>
          <a:p>
            <a:pPr lvl="1">
              <a:buFont typeface="Arial" panose="020B0604020202020204" pitchFamily="34" charset="0"/>
              <a:buChar char="•"/>
            </a:pPr>
            <a:endParaRPr lang="cs-CZ" sz="2800" dirty="0"/>
          </a:p>
          <a:p>
            <a:pPr marL="324000" lvl="1" indent="0">
              <a:buNone/>
            </a:pPr>
            <a:r>
              <a:rPr lang="en-US" sz="2800" b="1" dirty="0"/>
              <a:t>The reward for </a:t>
            </a:r>
            <a:r>
              <a:rPr lang="en-US" sz="2800" b="1" i="1" dirty="0"/>
              <a:t>conformity</a:t>
            </a:r>
            <a:r>
              <a:rPr lang="en-US" sz="2800" b="1" dirty="0"/>
              <a:t> is that </a:t>
            </a:r>
            <a:r>
              <a:rPr lang="en-US" sz="2800" b="1" i="1" dirty="0"/>
              <a:t>everyone likes you but yourself</a:t>
            </a:r>
            <a:r>
              <a:rPr lang="en-US" sz="2800" b="1" dirty="0"/>
              <a:t>. </a:t>
            </a:r>
            <a:r>
              <a:rPr lang="en-US" sz="2800" dirty="0"/>
              <a:t>Rita Mae Brown</a:t>
            </a:r>
            <a:endParaRPr lang="cs-CZ" sz="2800" dirty="0"/>
          </a:p>
          <a:p>
            <a:pPr lvl="1"/>
            <a:endParaRPr lang="cs-CZ" altLang="cs-CZ" dirty="0"/>
          </a:p>
        </p:txBody>
      </p:sp>
    </p:spTree>
    <p:extLst>
      <p:ext uri="{BB962C8B-B14F-4D97-AF65-F5344CB8AC3E}">
        <p14:creationId xmlns:p14="http://schemas.microsoft.com/office/powerpoint/2010/main" val="77858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944880" y="6248400"/>
            <a:ext cx="10068560" cy="457200"/>
          </a:xfrm>
          <a:prstGeom prst="rect">
            <a:avLst/>
          </a:prstGeom>
        </p:spPr>
        <p:txBody>
          <a:bodyPr/>
          <a:lstStyle/>
          <a:p>
            <a:r>
              <a:rPr lang="cs-CZ" altLang="cs-CZ" sz="1400" dirty="0"/>
              <a:t>https://dodo.is.cuni.cz/bitstream/handle/20.500.11956/107806/Jana_Kozubikova_Sandova_54-71.pdf?sequence=1&amp;isAllowed=y</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25</a:t>
            </a:fld>
            <a:endParaRPr lang="cs-CZ" altLang="cs-CZ" dirty="0"/>
          </a:p>
        </p:txBody>
      </p:sp>
      <p:sp>
        <p:nvSpPr>
          <p:cNvPr id="96258" name="Rectangle 2"/>
          <p:cNvSpPr>
            <a:spLocks noGrp="1" noChangeArrowheads="1"/>
          </p:cNvSpPr>
          <p:nvPr>
            <p:ph type="title"/>
          </p:nvPr>
        </p:nvSpPr>
        <p:spPr>
          <a:xfrm>
            <a:off x="944880" y="356618"/>
            <a:ext cx="9175344" cy="557783"/>
          </a:xfrm>
        </p:spPr>
        <p:txBody>
          <a:bodyPr/>
          <a:lstStyle/>
          <a:p>
            <a:r>
              <a:rPr lang="cs-CZ" altLang="cs-CZ" dirty="0" err="1">
                <a:solidFill>
                  <a:srgbClr val="7B9899"/>
                </a:solidFill>
              </a:rPr>
              <a:t>Hedging</a:t>
            </a:r>
            <a:endParaRPr lang="cs-CZ" altLang="cs-CZ" dirty="0"/>
          </a:p>
        </p:txBody>
      </p:sp>
      <p:sp>
        <p:nvSpPr>
          <p:cNvPr id="96259" name="Rectangle 3"/>
          <p:cNvSpPr>
            <a:spLocks noGrp="1" noChangeArrowheads="1"/>
          </p:cNvSpPr>
          <p:nvPr>
            <p:ph type="body" idx="1"/>
          </p:nvPr>
        </p:nvSpPr>
        <p:spPr>
          <a:xfrm>
            <a:off x="558800" y="1229360"/>
            <a:ext cx="11104880" cy="4903154"/>
          </a:xfrm>
        </p:spPr>
        <p:txBody>
          <a:bodyPr/>
          <a:lstStyle/>
          <a:p>
            <a:pPr lvl="1">
              <a:buFont typeface="Wingdings" panose="05000000000000000000" pitchFamily="2" charset="2"/>
              <a:buChar char="Ø"/>
            </a:pPr>
            <a:r>
              <a:rPr lang="cs-CZ" sz="2600" dirty="0"/>
              <a:t>jeden z možných závěrů představuje..</a:t>
            </a:r>
          </a:p>
          <a:p>
            <a:pPr lvl="1">
              <a:buFont typeface="Wingdings" panose="05000000000000000000" pitchFamily="2" charset="2"/>
              <a:buChar char="Ø"/>
            </a:pPr>
            <a:r>
              <a:rPr lang="cs-CZ" sz="2600" dirty="0"/>
              <a:t>je možné/možno, zdá se, patrně, asi, snad, možná, domníváme se, předpokládáme, pokusili jsme se vysvětlit, myslím, podle našeho názoru, v podstatě, spíše</a:t>
            </a:r>
          </a:p>
          <a:p>
            <a:pPr lvl="1">
              <a:buFont typeface="Wingdings" panose="05000000000000000000" pitchFamily="2" charset="2"/>
              <a:buChar char="Ø"/>
            </a:pPr>
            <a:r>
              <a:rPr lang="cs-CZ" altLang="cs-CZ" sz="2600" dirty="0"/>
              <a:t>více argumentů svědčí spíše závěru, že…</a:t>
            </a:r>
          </a:p>
          <a:p>
            <a:pPr lvl="1">
              <a:buFont typeface="Wingdings" panose="05000000000000000000" pitchFamily="2" charset="2"/>
              <a:buChar char="Ø"/>
            </a:pPr>
            <a:r>
              <a:rPr lang="cs-CZ" altLang="cs-CZ" sz="2600" dirty="0"/>
              <a:t>i opačný závěr má ale svou logiku</a:t>
            </a:r>
          </a:p>
          <a:p>
            <a:pPr lvl="1">
              <a:buFont typeface="Wingdings" panose="05000000000000000000" pitchFamily="2" charset="2"/>
              <a:buChar char="Ø"/>
            </a:pPr>
            <a:r>
              <a:rPr lang="cs-CZ" altLang="cs-CZ" sz="2600" dirty="0"/>
              <a:t>nelze vyloučit ani opačný závěr</a:t>
            </a:r>
          </a:p>
          <a:p>
            <a:pPr lvl="1">
              <a:buFont typeface="Wingdings" panose="05000000000000000000" pitchFamily="2" charset="2"/>
              <a:buChar char="Ø"/>
            </a:pPr>
            <a:r>
              <a:rPr lang="cs-CZ" altLang="cs-CZ" sz="2600" dirty="0"/>
              <a:t>obhajitelné jsou oba závěry</a:t>
            </a:r>
          </a:p>
          <a:p>
            <a:pPr lvl="1">
              <a:buFont typeface="Wingdings" panose="05000000000000000000" pitchFamily="2" charset="2"/>
              <a:buChar char="Ø"/>
            </a:pPr>
            <a:r>
              <a:rPr lang="cs-CZ" altLang="cs-CZ" sz="2600" dirty="0"/>
              <a:t>více argumentů svědčí závěru</a:t>
            </a:r>
          </a:p>
          <a:p>
            <a:pPr lvl="1">
              <a:buFont typeface="Wingdings" panose="05000000000000000000" pitchFamily="2" charset="2"/>
              <a:buChar char="Ø"/>
            </a:pPr>
            <a:endParaRPr lang="cs-CZ" altLang="cs-CZ" sz="2600" dirty="0"/>
          </a:p>
          <a:p>
            <a:pPr lvl="1">
              <a:buFont typeface="Wingdings" panose="05000000000000000000" pitchFamily="2" charset="2"/>
              <a:buChar char="Ø"/>
            </a:pPr>
            <a:r>
              <a:rPr lang="cs-CZ" dirty="0"/>
              <a:t>„stylistický či rétorický prostředek potřebný, neboť činí autorova tvrzení mnohem přístupnější diskusi, otevírá je pro konstruktivní kritiku, zapojuje čtenáře do poznávacího procesu” (Daneš, 2000, s. 86)</a:t>
            </a:r>
            <a:endParaRPr lang="cs-CZ" altLang="cs-CZ" sz="2600" dirty="0"/>
          </a:p>
        </p:txBody>
      </p:sp>
    </p:spTree>
    <p:extLst>
      <p:ext uri="{BB962C8B-B14F-4D97-AF65-F5344CB8AC3E}">
        <p14:creationId xmlns:p14="http://schemas.microsoft.com/office/powerpoint/2010/main" val="1478464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26</a:t>
            </a:fld>
            <a:endParaRPr lang="cs-CZ" altLang="cs-CZ" dirty="0"/>
          </a:p>
        </p:txBody>
      </p:sp>
      <p:sp>
        <p:nvSpPr>
          <p:cNvPr id="96258" name="Rectangle 2"/>
          <p:cNvSpPr>
            <a:spLocks noGrp="1" noChangeArrowheads="1"/>
          </p:cNvSpPr>
          <p:nvPr>
            <p:ph type="title"/>
          </p:nvPr>
        </p:nvSpPr>
        <p:spPr>
          <a:xfrm>
            <a:off x="1036320" y="396240"/>
            <a:ext cx="9297264" cy="636034"/>
          </a:xfrm>
        </p:spPr>
        <p:txBody>
          <a:bodyPr/>
          <a:lstStyle/>
          <a:p>
            <a:r>
              <a:rPr lang="cs-CZ" altLang="cs-CZ" dirty="0">
                <a:solidFill>
                  <a:srgbClr val="7B9899"/>
                </a:solidFill>
              </a:rPr>
              <a:t>Autor v textu aneb (ne)jsem tady</a:t>
            </a:r>
            <a:endParaRPr lang="cs-CZ" altLang="cs-CZ" dirty="0"/>
          </a:p>
        </p:txBody>
      </p:sp>
      <p:sp>
        <p:nvSpPr>
          <p:cNvPr id="96259" name="Rectangle 3"/>
          <p:cNvSpPr>
            <a:spLocks noGrp="1" noChangeArrowheads="1"/>
          </p:cNvSpPr>
          <p:nvPr>
            <p:ph type="body" idx="1"/>
          </p:nvPr>
        </p:nvSpPr>
        <p:spPr>
          <a:xfrm>
            <a:off x="558800" y="1127760"/>
            <a:ext cx="11145520" cy="5004754"/>
          </a:xfrm>
        </p:spPr>
        <p:txBody>
          <a:bodyPr/>
          <a:lstStyle/>
          <a:p>
            <a:pPr>
              <a:buFont typeface="Wingdings" panose="05000000000000000000" pitchFamily="2" charset="2"/>
              <a:buChar char="Ø"/>
            </a:pPr>
            <a:r>
              <a:rPr lang="cs-CZ" dirty="0"/>
              <a:t>Neosobní vyjadřování</a:t>
            </a:r>
          </a:p>
          <a:p>
            <a:pPr lvl="1">
              <a:buFont typeface="Wingdings" panose="05000000000000000000" pitchFamily="2" charset="2"/>
              <a:buChar char="Ø"/>
            </a:pPr>
            <a:r>
              <a:rPr lang="cs-CZ" dirty="0"/>
              <a:t>Pasivní konstrukce („Následující pasáž je zaměřena na důsledky neplatnosti smlouvy…“)</a:t>
            </a:r>
          </a:p>
          <a:p>
            <a:pPr lvl="1">
              <a:buFont typeface="Wingdings" panose="05000000000000000000" pitchFamily="2" charset="2"/>
              <a:buChar char="Ø"/>
            </a:pPr>
            <a:r>
              <a:rPr lang="cs-CZ" dirty="0"/>
              <a:t>Zvratné pasívum („Většinou je stanovisko pátého senátu odmítáno s tím…)</a:t>
            </a:r>
          </a:p>
          <a:p>
            <a:pPr>
              <a:buFont typeface="Wingdings" panose="05000000000000000000" pitchFamily="2" charset="2"/>
              <a:buChar char="Ø"/>
            </a:pPr>
            <a:r>
              <a:rPr lang="cs-CZ" dirty="0"/>
              <a:t>Er-forma (3. osoba singuláru)</a:t>
            </a:r>
          </a:p>
          <a:p>
            <a:pPr>
              <a:buFont typeface="Wingdings" panose="05000000000000000000" pitchFamily="2" charset="2"/>
              <a:buChar char="Ø"/>
            </a:pPr>
            <a:r>
              <a:rPr lang="cs-CZ" dirty="0"/>
              <a:t>Autorský plurál</a:t>
            </a:r>
          </a:p>
          <a:p>
            <a:pPr>
              <a:buFont typeface="Wingdings" panose="05000000000000000000" pitchFamily="2" charset="2"/>
              <a:buChar char="Ø"/>
            </a:pPr>
            <a:r>
              <a:rPr lang="cs-CZ" dirty="0"/>
              <a:t>Inkluzivní plurál</a:t>
            </a:r>
          </a:p>
          <a:p>
            <a:pPr>
              <a:buFont typeface="Wingdings" panose="05000000000000000000" pitchFamily="2" charset="2"/>
              <a:buChar char="Ø"/>
            </a:pPr>
            <a:r>
              <a:rPr lang="cs-CZ" dirty="0" err="1"/>
              <a:t>Ich</a:t>
            </a:r>
            <a:r>
              <a:rPr lang="cs-CZ" dirty="0"/>
              <a:t>-forma</a:t>
            </a:r>
          </a:p>
          <a:p>
            <a:pPr lvl="1">
              <a:buFont typeface="Wingdings" panose="05000000000000000000" pitchFamily="2" charset="2"/>
              <a:buChar char="Ø"/>
            </a:pPr>
            <a:r>
              <a:rPr lang="cs-CZ" dirty="0"/>
              <a:t>Jen v úvodu („Děkuju babičce“, „Na počátku </a:t>
            </a:r>
            <a:r>
              <a:rPr lang="cs-CZ" dirty="0" err="1"/>
              <a:t>tejto</a:t>
            </a:r>
            <a:r>
              <a:rPr lang="cs-CZ" dirty="0"/>
              <a:t> knihy bola </a:t>
            </a:r>
            <a:r>
              <a:rPr lang="cs-CZ" dirty="0" err="1"/>
              <a:t>myšlienka</a:t>
            </a:r>
            <a:r>
              <a:rPr lang="cs-CZ" dirty="0"/>
              <a:t>. </a:t>
            </a:r>
            <a:r>
              <a:rPr lang="cs-CZ" dirty="0" err="1"/>
              <a:t>Moja</a:t>
            </a:r>
            <a:r>
              <a:rPr lang="cs-CZ" dirty="0"/>
              <a:t> </a:t>
            </a:r>
            <a:r>
              <a:rPr lang="cs-CZ" dirty="0" err="1"/>
              <a:t>myšlienka</a:t>
            </a:r>
            <a:r>
              <a:rPr lang="cs-CZ" dirty="0"/>
              <a:t>“)</a:t>
            </a:r>
          </a:p>
          <a:p>
            <a:pPr lvl="1">
              <a:buFont typeface="Wingdings" panose="05000000000000000000" pitchFamily="2" charset="2"/>
              <a:buChar char="Ø"/>
            </a:pPr>
            <a:r>
              <a:rPr lang="cs-CZ" dirty="0"/>
              <a:t>Konsekventně v celém textu</a:t>
            </a:r>
          </a:p>
          <a:p>
            <a:pPr lvl="1">
              <a:buFont typeface="Wingdings" panose="05000000000000000000" pitchFamily="2" charset="2"/>
              <a:buChar char="Ø"/>
            </a:pPr>
            <a:r>
              <a:rPr lang="cs-CZ" dirty="0"/>
              <a:t>U. </a:t>
            </a:r>
            <a:r>
              <a:rPr lang="cs-CZ" dirty="0" err="1"/>
              <a:t>Eco</a:t>
            </a:r>
            <a:r>
              <a:rPr lang="cs-CZ" dirty="0"/>
              <a:t> mě na neapolském kongresu v roce 2014 inspiroval k myšlence….</a:t>
            </a:r>
          </a:p>
          <a:p>
            <a:pPr marL="72000" indent="0">
              <a:buNone/>
            </a:pPr>
            <a:endParaRPr lang="cs-CZ" altLang="cs-CZ" dirty="0"/>
          </a:p>
        </p:txBody>
      </p:sp>
    </p:spTree>
    <p:extLst>
      <p:ext uri="{BB962C8B-B14F-4D97-AF65-F5344CB8AC3E}">
        <p14:creationId xmlns:p14="http://schemas.microsoft.com/office/powerpoint/2010/main" val="23515321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27</a:t>
            </a:fld>
            <a:endParaRPr lang="cs-CZ" altLang="cs-CZ" dirty="0"/>
          </a:p>
        </p:txBody>
      </p:sp>
      <p:sp>
        <p:nvSpPr>
          <p:cNvPr id="96258" name="Rectangle 2"/>
          <p:cNvSpPr>
            <a:spLocks noGrp="1" noChangeArrowheads="1"/>
          </p:cNvSpPr>
          <p:nvPr>
            <p:ph type="title"/>
          </p:nvPr>
        </p:nvSpPr>
        <p:spPr>
          <a:xfrm>
            <a:off x="944880" y="356618"/>
            <a:ext cx="9175344" cy="557783"/>
          </a:xfrm>
        </p:spPr>
        <p:txBody>
          <a:bodyPr/>
          <a:lstStyle/>
          <a:p>
            <a:r>
              <a:rPr lang="cs-CZ" altLang="cs-CZ" dirty="0">
                <a:solidFill>
                  <a:srgbClr val="7B9899"/>
                </a:solidFill>
              </a:rPr>
              <a:t>Trapné zaštítění autoritou</a:t>
            </a:r>
            <a:endParaRPr lang="cs-CZ" altLang="cs-CZ" dirty="0"/>
          </a:p>
        </p:txBody>
      </p:sp>
      <p:sp>
        <p:nvSpPr>
          <p:cNvPr id="96259" name="Rectangle 3"/>
          <p:cNvSpPr>
            <a:spLocks noGrp="1" noChangeArrowheads="1"/>
          </p:cNvSpPr>
          <p:nvPr>
            <p:ph type="body" idx="1"/>
          </p:nvPr>
        </p:nvSpPr>
        <p:spPr>
          <a:xfrm>
            <a:off x="558800" y="1127760"/>
            <a:ext cx="11145520" cy="5004754"/>
          </a:xfrm>
        </p:spPr>
        <p:txBody>
          <a:bodyPr/>
          <a:lstStyle/>
          <a:p>
            <a:pPr marL="72000" indent="0">
              <a:buNone/>
            </a:pPr>
            <a:r>
              <a:rPr lang="cs-CZ" dirty="0"/>
              <a:t>„S rozvojem obchodu v moderním hospodářství - jak správně upozorňuje I. Pelikánová - vzrostl význam dopravy.</a:t>
            </a:r>
            <a:endParaRPr lang="cs-CZ" sz="1800" i="1" dirty="0"/>
          </a:p>
          <a:p>
            <a:pPr marL="457200" lvl="1" indent="0">
              <a:buNone/>
            </a:pPr>
            <a:r>
              <a:rPr lang="cs-CZ" sz="1800" i="1" dirty="0"/>
              <a:t>	                                                         K. Marek, Smlouva zasílatelská, Právní rozhledy 11/1999, s. 566</a:t>
            </a:r>
          </a:p>
          <a:p>
            <a:pPr marL="457200" lvl="1" indent="0">
              <a:buNone/>
            </a:pPr>
            <a:r>
              <a:rPr lang="cs-CZ" sz="1800" i="1" dirty="0"/>
              <a:t> </a:t>
            </a:r>
            <a:endParaRPr lang="cs-CZ" sz="2200" dirty="0"/>
          </a:p>
          <a:p>
            <a:pPr marL="72000" indent="0" algn="just">
              <a:lnSpc>
                <a:spcPct val="100000"/>
              </a:lnSpc>
              <a:buNone/>
            </a:pPr>
            <a:r>
              <a:rPr lang="cs-CZ" sz="2200" dirty="0"/>
              <a:t>„Za třetí, a zde bych si dovolil jistou nadsázku, bych uvedl citaci jednoho z předních českých znalců směnečného práva Josefa Kotáska, který v komentáři k zákonu směnečnému a šekovému ohledně povahy směnečného vyplňovacího práva uvedl následující: </a:t>
            </a:r>
            <a:r>
              <a:rPr lang="cs-CZ" sz="2200" i="1" dirty="0"/>
              <a:t>„Vyplňovací směnečné či šekové právo nemá v českém právu obdobu. Bývá označováno jako právo </a:t>
            </a:r>
            <a:r>
              <a:rPr lang="cs-CZ" sz="2200" i="1" dirty="0" err="1"/>
              <a:t>sui</a:t>
            </a:r>
            <a:r>
              <a:rPr lang="cs-CZ" sz="2200" i="1" dirty="0"/>
              <a:t> </a:t>
            </a:r>
            <a:r>
              <a:rPr lang="cs-CZ" sz="2200" i="1" dirty="0" err="1"/>
              <a:t>generis</a:t>
            </a:r>
            <a:r>
              <a:rPr lang="cs-CZ" sz="2200" i="1" dirty="0"/>
              <a:t>, což je spíše než výstižnou charakteristikou vyjádřením až příliš mnoha nejasností, které tento právní institut vzbuzuje.“</a:t>
            </a:r>
            <a:r>
              <a:rPr lang="cs-CZ" sz="2200" dirty="0"/>
              <a:t> Je tedy patrné, že i takto renomovaná kapacita v oblasti směnečného práva nemá jednoznačnou odpověď na otázku, jakou povahu směnečné vyplňovací právo ve skutečnosti má.“ (NN) </a:t>
            </a:r>
          </a:p>
          <a:p>
            <a:pPr marL="72000" indent="0">
              <a:buNone/>
            </a:pPr>
            <a:endParaRPr lang="cs-CZ" altLang="cs-CZ" dirty="0"/>
          </a:p>
        </p:txBody>
      </p:sp>
    </p:spTree>
    <p:extLst>
      <p:ext uri="{BB962C8B-B14F-4D97-AF65-F5344CB8AC3E}">
        <p14:creationId xmlns:p14="http://schemas.microsoft.com/office/powerpoint/2010/main" val="22151368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28</a:t>
            </a:fld>
            <a:endParaRPr lang="cs-CZ" altLang="cs-CZ" dirty="0"/>
          </a:p>
        </p:txBody>
      </p:sp>
      <p:sp>
        <p:nvSpPr>
          <p:cNvPr id="96259" name="Rectangle 3"/>
          <p:cNvSpPr>
            <a:spLocks noGrp="1" noChangeArrowheads="1"/>
          </p:cNvSpPr>
          <p:nvPr>
            <p:ph type="body" idx="1"/>
          </p:nvPr>
        </p:nvSpPr>
        <p:spPr>
          <a:xfrm>
            <a:off x="414000" y="1168400"/>
            <a:ext cx="11363999" cy="4714240"/>
          </a:xfrm>
        </p:spPr>
        <p:txBody>
          <a:bodyPr numCol="2"/>
          <a:lstStyle/>
          <a:p>
            <a:pPr>
              <a:buFont typeface="Wingdings" panose="05000000000000000000" pitchFamily="2" charset="2"/>
              <a:buChar char="Ø"/>
            </a:pPr>
            <a:r>
              <a:rPr lang="cs-CZ" altLang="cs-CZ" sz="2500" dirty="0"/>
              <a:t>Uznání </a:t>
            </a:r>
          </a:p>
          <a:p>
            <a:pPr>
              <a:buFont typeface="Wingdings" panose="05000000000000000000" pitchFamily="2" charset="2"/>
              <a:buChar char="Ø"/>
            </a:pPr>
            <a:r>
              <a:rPr lang="cs-CZ" altLang="cs-CZ" sz="2500" dirty="0"/>
              <a:t>Díky</a:t>
            </a:r>
          </a:p>
          <a:p>
            <a:pPr>
              <a:buFont typeface="Wingdings" panose="05000000000000000000" pitchFamily="2" charset="2"/>
              <a:buChar char="Ø"/>
            </a:pPr>
            <a:r>
              <a:rPr lang="cs-CZ" altLang="cs-CZ" sz="2500" dirty="0"/>
              <a:t>Žádost</a:t>
            </a:r>
          </a:p>
          <a:p>
            <a:pPr>
              <a:buFont typeface="Wingdings" panose="05000000000000000000" pitchFamily="2" charset="2"/>
              <a:buChar char="Ø"/>
            </a:pPr>
            <a:r>
              <a:rPr lang="cs-CZ" altLang="cs-CZ" sz="2500" dirty="0"/>
              <a:t>Výzva </a:t>
            </a:r>
          </a:p>
          <a:p>
            <a:pPr>
              <a:buFont typeface="Wingdings" panose="05000000000000000000" pitchFamily="2" charset="2"/>
              <a:buChar char="Ø"/>
            </a:pPr>
            <a:r>
              <a:rPr lang="cs-CZ" altLang="cs-CZ" sz="2500" dirty="0"/>
              <a:t>Zpochybnění </a:t>
            </a:r>
          </a:p>
          <a:p>
            <a:pPr>
              <a:buFont typeface="Wingdings" panose="05000000000000000000" pitchFamily="2" charset="2"/>
              <a:buChar char="Ø"/>
            </a:pPr>
            <a:r>
              <a:rPr lang="cs-CZ" altLang="cs-CZ" sz="2500" dirty="0"/>
              <a:t>Kritika (Kritika s opatrným vyslovením vlastního názoru, </a:t>
            </a:r>
            <a:r>
              <a:rPr lang="cs-CZ" sz="2500" dirty="0"/>
              <a:t>Kritika zdvořilá, mírná a rozvažující, Kritika připouštějící jen parciální správnost, Kritika eufemisticky kritizující částečné nedostatky, Kritika gradující, Kritika rezolutní, Kritika ironická a sarkastická, kritika záludná </a:t>
            </a:r>
          </a:p>
          <a:p>
            <a:pPr>
              <a:buFont typeface="Wingdings" panose="05000000000000000000" pitchFamily="2" charset="2"/>
              <a:buChar char="Ø"/>
            </a:pPr>
            <a:r>
              <a:rPr lang="cs-CZ" altLang="cs-CZ" sz="2500" dirty="0"/>
              <a:t>Obvinění</a:t>
            </a:r>
          </a:p>
          <a:p>
            <a:pPr>
              <a:buFont typeface="Wingdings" panose="05000000000000000000" pitchFamily="2" charset="2"/>
              <a:buChar char="Ø"/>
            </a:pPr>
            <a:r>
              <a:rPr lang="cs-CZ" altLang="cs-CZ" sz="2500" dirty="0"/>
              <a:t>Poprava</a:t>
            </a:r>
          </a:p>
          <a:p>
            <a:pPr>
              <a:buFont typeface="Wingdings" panose="05000000000000000000" pitchFamily="2" charset="2"/>
              <a:buChar char="Ø"/>
            </a:pPr>
            <a:r>
              <a:rPr lang="cs-CZ" altLang="cs-CZ" sz="2500" dirty="0"/>
              <a:t>Ostentativní ignorance</a:t>
            </a:r>
            <a:r>
              <a:rPr lang="cs-CZ" altLang="cs-CZ" dirty="0"/>
              <a:t>			</a:t>
            </a:r>
            <a:endParaRPr lang="cs-CZ" sz="1200" dirty="0"/>
          </a:p>
        </p:txBody>
      </p:sp>
      <p:sp>
        <p:nvSpPr>
          <p:cNvPr id="3" name="Nadpis 2">
            <a:extLst>
              <a:ext uri="{FF2B5EF4-FFF2-40B4-BE49-F238E27FC236}">
                <a16:creationId xmlns:a16="http://schemas.microsoft.com/office/drawing/2014/main" id="{5B3C099E-5DA3-4D82-88BF-DE998389987F}"/>
              </a:ext>
            </a:extLst>
          </p:cNvPr>
          <p:cNvSpPr>
            <a:spLocks noGrp="1"/>
          </p:cNvSpPr>
          <p:nvPr>
            <p:ph type="title"/>
          </p:nvPr>
        </p:nvSpPr>
        <p:spPr>
          <a:xfrm>
            <a:off x="720000" y="416560"/>
            <a:ext cx="10753200" cy="558800"/>
          </a:xfrm>
        </p:spPr>
        <p:txBody>
          <a:bodyPr/>
          <a:lstStyle/>
          <a:p>
            <a:r>
              <a:rPr lang="cs-CZ" dirty="0">
                <a:solidFill>
                  <a:srgbClr val="7B9899"/>
                </a:solidFill>
              </a:rPr>
              <a:t>Interakce</a:t>
            </a:r>
            <a:endParaRPr lang="cs-CZ" dirty="0"/>
          </a:p>
        </p:txBody>
      </p:sp>
    </p:spTree>
    <p:extLst>
      <p:ext uri="{BB962C8B-B14F-4D97-AF65-F5344CB8AC3E}">
        <p14:creationId xmlns:p14="http://schemas.microsoft.com/office/powerpoint/2010/main" val="3370221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29</a:t>
            </a:fld>
            <a:endParaRPr lang="cs-CZ" altLang="cs-CZ" dirty="0"/>
          </a:p>
        </p:txBody>
      </p:sp>
      <p:sp>
        <p:nvSpPr>
          <p:cNvPr id="96259" name="Rectangle 3"/>
          <p:cNvSpPr>
            <a:spLocks noGrp="1" noChangeArrowheads="1"/>
          </p:cNvSpPr>
          <p:nvPr>
            <p:ph type="body" idx="1"/>
          </p:nvPr>
        </p:nvSpPr>
        <p:spPr>
          <a:xfrm>
            <a:off x="414000" y="1168400"/>
            <a:ext cx="11363999" cy="4714240"/>
          </a:xfrm>
        </p:spPr>
        <p:txBody>
          <a:bodyPr numCol="1"/>
          <a:lstStyle/>
          <a:p>
            <a:pPr>
              <a:buFont typeface="Wingdings" panose="05000000000000000000" pitchFamily="2" charset="2"/>
              <a:buChar char="Ø"/>
            </a:pPr>
            <a:endParaRPr lang="cs-CZ" b="1" dirty="0"/>
          </a:p>
          <a:p>
            <a:pPr>
              <a:buFont typeface="Wingdings" panose="05000000000000000000" pitchFamily="2" charset="2"/>
              <a:buChar char="Ø"/>
            </a:pPr>
            <a:r>
              <a:rPr lang="en-US" b="1" dirty="0"/>
              <a:t>„</a:t>
            </a:r>
            <a:r>
              <a:rPr lang="cs-CZ" b="1" dirty="0"/>
              <a:t>R</a:t>
            </a:r>
            <a:r>
              <a:rPr lang="en-US" b="1" dirty="0" err="1"/>
              <a:t>epeating</a:t>
            </a:r>
            <a:r>
              <a:rPr lang="en-US" b="1" dirty="0"/>
              <a:t> the myth</a:t>
            </a:r>
            <a:r>
              <a:rPr lang="cs-CZ" b="1" dirty="0"/>
              <a:t> </a:t>
            </a:r>
            <a:r>
              <a:rPr lang="en-US" b="1" dirty="0"/>
              <a:t>inadvertently popularizes it“</a:t>
            </a:r>
            <a:endParaRPr lang="cs-CZ" b="1" dirty="0"/>
          </a:p>
          <a:p>
            <a:pPr>
              <a:buFont typeface="Wingdings" panose="05000000000000000000" pitchFamily="2" charset="2"/>
              <a:buChar char="Ø"/>
            </a:pPr>
            <a:endParaRPr lang="cs-CZ" b="1" dirty="0"/>
          </a:p>
          <a:p>
            <a:pPr>
              <a:buFont typeface="Wingdings" panose="05000000000000000000" pitchFamily="2" charset="2"/>
              <a:buChar char="Ø"/>
            </a:pPr>
            <a:r>
              <a:rPr lang="cs-CZ" altLang="cs-CZ" dirty="0"/>
              <a:t>Rámečky</a:t>
            </a:r>
          </a:p>
          <a:p>
            <a:pPr>
              <a:buFont typeface="Wingdings" panose="05000000000000000000" pitchFamily="2" charset="2"/>
              <a:buChar char="Ø"/>
            </a:pPr>
            <a:endParaRPr lang="cs-CZ" altLang="cs-CZ" dirty="0"/>
          </a:p>
          <a:p>
            <a:pPr>
              <a:buFont typeface="Wingdings" panose="05000000000000000000" pitchFamily="2" charset="2"/>
              <a:buChar char="Ø"/>
            </a:pPr>
            <a:r>
              <a:rPr lang="cs-CZ" altLang="cs-CZ" dirty="0"/>
              <a:t>Doložky o prokuře (</a:t>
            </a:r>
            <a:r>
              <a:rPr lang="cs-CZ" dirty="0"/>
              <a:t>VS v Praze, </a:t>
            </a:r>
            <a:r>
              <a:rPr lang="cs-CZ" dirty="0" err="1"/>
              <a:t>sp</a:t>
            </a:r>
            <a:r>
              <a:rPr lang="cs-CZ" dirty="0"/>
              <a:t>. zn. 5 </a:t>
            </a:r>
            <a:r>
              <a:rPr lang="cs-CZ" dirty="0" err="1"/>
              <a:t>Cmo</a:t>
            </a:r>
            <a:r>
              <a:rPr lang="cs-CZ" dirty="0"/>
              <a:t> 308/94)</a:t>
            </a:r>
            <a:r>
              <a:rPr lang="cs-CZ" altLang="cs-CZ" dirty="0"/>
              <a:t>	</a:t>
            </a:r>
            <a:endParaRPr lang="cs-CZ" sz="1200" dirty="0"/>
          </a:p>
        </p:txBody>
      </p:sp>
      <p:sp>
        <p:nvSpPr>
          <p:cNvPr id="3" name="Nadpis 2">
            <a:extLst>
              <a:ext uri="{FF2B5EF4-FFF2-40B4-BE49-F238E27FC236}">
                <a16:creationId xmlns:a16="http://schemas.microsoft.com/office/drawing/2014/main" id="{5B3C099E-5DA3-4D82-88BF-DE998389987F}"/>
              </a:ext>
            </a:extLst>
          </p:cNvPr>
          <p:cNvSpPr>
            <a:spLocks noGrp="1"/>
          </p:cNvSpPr>
          <p:nvPr>
            <p:ph type="title"/>
          </p:nvPr>
        </p:nvSpPr>
        <p:spPr>
          <a:xfrm>
            <a:off x="720000" y="416560"/>
            <a:ext cx="10753200" cy="558800"/>
          </a:xfrm>
        </p:spPr>
        <p:txBody>
          <a:bodyPr/>
          <a:lstStyle/>
          <a:p>
            <a:r>
              <a:rPr lang="cs-CZ" dirty="0">
                <a:solidFill>
                  <a:srgbClr val="7B9899"/>
                </a:solidFill>
              </a:rPr>
              <a:t>Vymezení falešné</a:t>
            </a:r>
            <a:endParaRPr lang="cs-CZ" dirty="0"/>
          </a:p>
        </p:txBody>
      </p:sp>
    </p:spTree>
    <p:extLst>
      <p:ext uri="{BB962C8B-B14F-4D97-AF65-F5344CB8AC3E}">
        <p14:creationId xmlns:p14="http://schemas.microsoft.com/office/powerpoint/2010/main" val="3207249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6460" y="416557"/>
            <a:ext cx="10753200" cy="599444"/>
          </a:xfrm>
        </p:spPr>
        <p:txBody>
          <a:bodyPr/>
          <a:lstStyle/>
          <a:p>
            <a:pPr algn="just" eaLnBrk="1" hangingPunct="1"/>
            <a:r>
              <a:rPr lang="cs-CZ" altLang="cs-CZ" dirty="0">
                <a:solidFill>
                  <a:srgbClr val="7B9899"/>
                </a:solidFill>
              </a:rPr>
              <a:t>Psaní na VŠ</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117600"/>
            <a:ext cx="11516360" cy="5425440"/>
          </a:xfrm>
        </p:spPr>
        <p:txBody>
          <a:bodyPr numCol="2"/>
          <a:lstStyle/>
          <a:p>
            <a:pPr>
              <a:buFont typeface="Wingdings" panose="05000000000000000000" pitchFamily="2" charset="2"/>
              <a:buChar char="Ø"/>
            </a:pPr>
            <a:r>
              <a:rPr lang="cs-CZ" altLang="cs-CZ" sz="3000" b="1" dirty="0"/>
              <a:t>Odborné</a:t>
            </a:r>
          </a:p>
          <a:p>
            <a:pPr lvl="1">
              <a:buFont typeface="Arial" panose="020B0604020202020204" pitchFamily="34" charset="0"/>
              <a:buChar char="•"/>
            </a:pPr>
            <a:r>
              <a:rPr lang="cs-CZ" altLang="cs-CZ" sz="3000" dirty="0"/>
              <a:t>Věda a výzkum (mono, články, sborníky)</a:t>
            </a:r>
          </a:p>
          <a:p>
            <a:pPr lvl="1">
              <a:buFont typeface="Arial" panose="020B0604020202020204" pitchFamily="34" charset="0"/>
              <a:buChar char="•"/>
            </a:pPr>
            <a:r>
              <a:rPr lang="cs-CZ" altLang="cs-CZ" sz="3000" dirty="0"/>
              <a:t>Didaktika (učebnice, skripta, interaktivní osnovy, odborná komunikace se studenty)</a:t>
            </a:r>
          </a:p>
          <a:p>
            <a:pPr lvl="1">
              <a:buFont typeface="Arial" panose="020B0604020202020204" pitchFamily="34" charset="0"/>
              <a:buChar char="•"/>
            </a:pPr>
            <a:r>
              <a:rPr lang="cs-CZ" altLang="cs-CZ" sz="3000" dirty="0"/>
              <a:t>Popularizace</a:t>
            </a:r>
          </a:p>
          <a:p>
            <a:pPr lvl="1">
              <a:buFont typeface="Wingdings" panose="05000000000000000000" pitchFamily="2" charset="2"/>
              <a:buChar char="Ø"/>
            </a:pPr>
            <a:endParaRPr lang="cs-CZ" altLang="cs-CZ" sz="3000" b="1" dirty="0"/>
          </a:p>
          <a:p>
            <a:pPr>
              <a:buFont typeface="Wingdings" panose="05000000000000000000" pitchFamily="2" charset="2"/>
              <a:buChar char="Ø"/>
            </a:pPr>
            <a:r>
              <a:rPr lang="cs-CZ" altLang="cs-CZ" sz="3000" b="1" dirty="0"/>
              <a:t>Administrativní</a:t>
            </a:r>
          </a:p>
          <a:p>
            <a:pPr lvl="1">
              <a:buFont typeface="Arial" panose="020B0604020202020204" pitchFamily="34" charset="0"/>
              <a:buChar char="•"/>
            </a:pPr>
            <a:r>
              <a:rPr lang="cs-CZ" altLang="cs-CZ" sz="3000" dirty="0"/>
              <a:t>Posudky, hodnocení, komentáře k textům</a:t>
            </a:r>
          </a:p>
          <a:p>
            <a:pPr lvl="1">
              <a:buFont typeface="Arial" panose="020B0604020202020204" pitchFamily="34" charset="0"/>
              <a:buChar char="•"/>
            </a:pPr>
            <a:r>
              <a:rPr lang="cs-CZ" altLang="cs-CZ" sz="3000" dirty="0"/>
              <a:t>Projekty</a:t>
            </a:r>
          </a:p>
          <a:p>
            <a:pPr lvl="1">
              <a:buFont typeface="Arial" panose="020B0604020202020204" pitchFamily="34" charset="0"/>
              <a:buChar char="•"/>
            </a:pPr>
            <a:r>
              <a:rPr lang="cs-CZ" altLang="cs-CZ" sz="3000" dirty="0"/>
              <a:t>Zprávy (z konference, cestovní)</a:t>
            </a:r>
          </a:p>
          <a:p>
            <a:pPr lvl="1">
              <a:buFont typeface="Arial" panose="020B0604020202020204" pitchFamily="34" charset="0"/>
              <a:buChar char="•"/>
            </a:pPr>
            <a:r>
              <a:rPr lang="cs-CZ" altLang="cs-CZ" sz="3000" dirty="0"/>
              <a:t>Fakultní komunikace (akademický senát, mail, diskuse)</a:t>
            </a:r>
          </a:p>
          <a:p>
            <a:pPr lvl="1">
              <a:buFont typeface="Wingdings" panose="05000000000000000000" pitchFamily="2" charset="2"/>
              <a:buChar char="Ø"/>
            </a:pPr>
            <a:endParaRPr lang="cs-CZ" altLang="cs-CZ" sz="3000" dirty="0"/>
          </a:p>
          <a:p>
            <a:pPr>
              <a:buFont typeface="Wingdings" panose="05000000000000000000" pitchFamily="2" charset="2"/>
              <a:buChar char="Ø"/>
            </a:pPr>
            <a:r>
              <a:rPr lang="cs-CZ" altLang="cs-CZ" sz="3000" b="1" dirty="0"/>
              <a:t>Osobní</a:t>
            </a:r>
          </a:p>
          <a:p>
            <a:pPr lvl="1">
              <a:buFont typeface="Arial" panose="020B0604020202020204" pitchFamily="34" charset="0"/>
              <a:buChar char="•"/>
            </a:pPr>
            <a:r>
              <a:rPr lang="cs-CZ" sz="3000" dirty="0"/>
              <a:t>Intimní (dopisy, deníky, chat)</a:t>
            </a:r>
          </a:p>
          <a:p>
            <a:pPr lvl="1">
              <a:buFont typeface="Arial" panose="020B0604020202020204" pitchFamily="34" charset="0"/>
              <a:buChar char="•"/>
            </a:pPr>
            <a:r>
              <a:rPr lang="cs-CZ" sz="3000" dirty="0"/>
              <a:t>Umělecké texty</a:t>
            </a:r>
          </a:p>
          <a:p>
            <a:pPr lvl="1">
              <a:buFont typeface="Arial" panose="020B0604020202020204" pitchFamily="34" charset="0"/>
              <a:buChar char="•"/>
            </a:pPr>
            <a:r>
              <a:rPr lang="cs-CZ" sz="3000" dirty="0"/>
              <a:t>Publicistika</a:t>
            </a:r>
          </a:p>
          <a:p>
            <a:pPr lvl="1">
              <a:buFont typeface="Arial" panose="020B0604020202020204" pitchFamily="34" charset="0"/>
              <a:buChar char="•"/>
            </a:pPr>
            <a:r>
              <a:rPr lang="cs-CZ" sz="3000" dirty="0"/>
              <a:t>Blogy</a:t>
            </a:r>
            <a:endParaRPr lang="cs-CZ" altLang="cs-CZ" sz="3000" dirty="0"/>
          </a:p>
        </p:txBody>
      </p:sp>
    </p:spTree>
    <p:extLst>
      <p:ext uri="{BB962C8B-B14F-4D97-AF65-F5344CB8AC3E}">
        <p14:creationId xmlns:p14="http://schemas.microsoft.com/office/powerpoint/2010/main" val="19557609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30</a:t>
            </a:fld>
            <a:endParaRPr lang="cs-CZ" altLang="cs-CZ" dirty="0"/>
          </a:p>
        </p:txBody>
      </p:sp>
      <p:sp>
        <p:nvSpPr>
          <p:cNvPr id="96258" name="Rectangle 2"/>
          <p:cNvSpPr>
            <a:spLocks noGrp="1" noChangeArrowheads="1"/>
          </p:cNvSpPr>
          <p:nvPr>
            <p:ph type="title"/>
          </p:nvPr>
        </p:nvSpPr>
        <p:spPr>
          <a:xfrm>
            <a:off x="772160" y="253573"/>
            <a:ext cx="9348064" cy="514206"/>
          </a:xfrm>
        </p:spPr>
        <p:txBody>
          <a:bodyPr/>
          <a:lstStyle/>
          <a:p>
            <a:r>
              <a:rPr lang="cs-CZ" dirty="0">
                <a:solidFill>
                  <a:srgbClr val="7B9899"/>
                </a:solidFill>
              </a:rPr>
              <a:t>Uznání žvanivé</a:t>
            </a:r>
            <a:endParaRPr lang="cs-CZ" altLang="cs-CZ" dirty="0"/>
          </a:p>
        </p:txBody>
      </p:sp>
      <p:sp>
        <p:nvSpPr>
          <p:cNvPr id="96259" name="Rectangle 3"/>
          <p:cNvSpPr>
            <a:spLocks noGrp="1" noChangeArrowheads="1"/>
          </p:cNvSpPr>
          <p:nvPr>
            <p:ph type="body" idx="1"/>
          </p:nvPr>
        </p:nvSpPr>
        <p:spPr>
          <a:xfrm>
            <a:off x="414000" y="883665"/>
            <a:ext cx="10965200" cy="5720762"/>
          </a:xfrm>
        </p:spPr>
        <p:txBody>
          <a:bodyPr/>
          <a:lstStyle/>
          <a:p>
            <a:pPr marL="72000" indent="0">
              <a:buNone/>
            </a:pPr>
            <a:r>
              <a:rPr lang="cs-CZ" sz="2000" dirty="0"/>
              <a:t>Vycházím totiž z přesvědčení, že panu kolegovi Bílkovi se v článku „Quo </a:t>
            </a:r>
            <a:r>
              <a:rPr lang="cs-CZ" sz="2000" dirty="0" err="1"/>
              <a:t>vadis</a:t>
            </a:r>
            <a:r>
              <a:rPr lang="cs-CZ" sz="2000" dirty="0"/>
              <a:t>, české notářství?“ (alespoň jak jsem obsah jeho článku pochopil já, jako pozorný čtenář všeho, co kdy veřejně publikoval) snad podařilo otevřít cestu k něčemu, co by bylo lze – opět při jisté míře „emociálního a schematického přístupu a paušalizace“ – nazvat očistnou katarzí. Zda takový přístup české </a:t>
            </a:r>
            <a:r>
              <a:rPr lang="cs-CZ" sz="2000" dirty="0" err="1"/>
              <a:t>notářstvo</a:t>
            </a:r>
            <a:r>
              <a:rPr lang="cs-CZ" sz="2000" dirty="0"/>
              <a:t> skutečně snese, bude lze – možná – shledat v reakci laskavých čtenářů (včetně kolegy Bílka) na mnou právě použitý silně emocionální, schematický a paušalizující výraz „české </a:t>
            </a:r>
            <a:r>
              <a:rPr lang="cs-CZ" sz="2000" dirty="0" err="1"/>
              <a:t>notářstvo</a:t>
            </a:r>
            <a:r>
              <a:rPr lang="cs-CZ" sz="2000" dirty="0"/>
              <a:t>“. Ten výraz já volím úmyslně, poněvadž kolegou Petrem Bílkem zvolený výraz „notářská komunita“ příliš nesedí, neb české </a:t>
            </a:r>
            <a:r>
              <a:rPr lang="cs-CZ" sz="2000" dirty="0" err="1"/>
              <a:t>notářstvo</a:t>
            </a:r>
            <a:r>
              <a:rPr lang="cs-CZ" sz="2000" dirty="0"/>
              <a:t> – zkusme si to konečně přiznat – netvoří žádné </a:t>
            </a:r>
            <a:r>
              <a:rPr lang="cs-CZ" sz="2000" i="1" dirty="0"/>
              <a:t>společenství</a:t>
            </a:r>
            <a:r>
              <a:rPr lang="cs-CZ" sz="2000" dirty="0"/>
              <a:t> (a už vůbec ne </a:t>
            </a:r>
            <a:r>
              <a:rPr lang="cs-CZ" sz="2000" i="1" dirty="0"/>
              <a:t>řádovou společnost v jednom klášteře</a:t>
            </a:r>
            <a:r>
              <a:rPr lang="cs-CZ" sz="2000" dirty="0"/>
              <a:t>)</a:t>
            </a:r>
            <a:r>
              <a:rPr lang="cs-CZ" sz="2000" i="1" dirty="0"/>
              <a:t>.</a:t>
            </a:r>
            <a:r>
              <a:rPr lang="cs-CZ" sz="2000" dirty="0"/>
              <a:t> Hned však podotýkám, že to je snad jediný bod, kde s obsahem jeho diskusního článku „Quo </a:t>
            </a:r>
            <a:r>
              <a:rPr lang="cs-CZ" sz="2000" dirty="0" err="1"/>
              <a:t>vadis</a:t>
            </a:r>
            <a:r>
              <a:rPr lang="cs-CZ" sz="2000" dirty="0"/>
              <a:t>, české notářství?“ hluboce nesouhlasím.</a:t>
            </a:r>
          </a:p>
          <a:p>
            <a:pPr lvl="2"/>
            <a:r>
              <a:rPr lang="cs-CZ" sz="1600" dirty="0"/>
              <a:t>		                         Holub, Budiž, holdujme tedy paušalizaci! Ad </a:t>
            </a:r>
            <a:r>
              <a:rPr lang="cs-CZ" sz="1600" dirty="0" err="1"/>
              <a:t>Notam</a:t>
            </a:r>
            <a:r>
              <a:rPr lang="cs-CZ" sz="1600" dirty="0"/>
              <a:t> 3/2004, s. 79</a:t>
            </a:r>
            <a:endParaRPr lang="cs-CZ" altLang="cs-CZ" dirty="0"/>
          </a:p>
          <a:p>
            <a:pPr lvl="2"/>
            <a:r>
              <a:rPr lang="cs-CZ" altLang="cs-CZ" dirty="0"/>
              <a:t>			</a:t>
            </a:r>
            <a:endParaRPr lang="cs-CZ" sz="1200" dirty="0"/>
          </a:p>
        </p:txBody>
      </p:sp>
    </p:spTree>
    <p:extLst>
      <p:ext uri="{BB962C8B-B14F-4D97-AF65-F5344CB8AC3E}">
        <p14:creationId xmlns:p14="http://schemas.microsoft.com/office/powerpoint/2010/main" val="22321572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31</a:t>
            </a:fld>
            <a:endParaRPr lang="cs-CZ" altLang="cs-CZ" dirty="0"/>
          </a:p>
        </p:txBody>
      </p:sp>
      <p:sp>
        <p:nvSpPr>
          <p:cNvPr id="96258" name="Rectangle 2"/>
          <p:cNvSpPr>
            <a:spLocks noGrp="1" noChangeArrowheads="1"/>
          </p:cNvSpPr>
          <p:nvPr>
            <p:ph type="title"/>
          </p:nvPr>
        </p:nvSpPr>
        <p:spPr>
          <a:xfrm>
            <a:off x="1240708" y="253573"/>
            <a:ext cx="8879516" cy="315387"/>
          </a:xfrm>
        </p:spPr>
        <p:txBody>
          <a:bodyPr/>
          <a:lstStyle/>
          <a:p>
            <a:r>
              <a:rPr lang="cs-CZ" dirty="0">
                <a:solidFill>
                  <a:srgbClr val="7B9899"/>
                </a:solidFill>
              </a:rPr>
              <a:t>Ostrá kritika s osobními prvky</a:t>
            </a:r>
            <a:endParaRPr lang="cs-CZ" altLang="cs-CZ" dirty="0"/>
          </a:p>
        </p:txBody>
      </p:sp>
      <p:sp>
        <p:nvSpPr>
          <p:cNvPr id="96259" name="Rectangle 3"/>
          <p:cNvSpPr>
            <a:spLocks noGrp="1" noChangeArrowheads="1"/>
          </p:cNvSpPr>
          <p:nvPr>
            <p:ph type="body" idx="1"/>
          </p:nvPr>
        </p:nvSpPr>
        <p:spPr>
          <a:xfrm>
            <a:off x="497840" y="883665"/>
            <a:ext cx="11155680" cy="5248849"/>
          </a:xfrm>
        </p:spPr>
        <p:txBody>
          <a:bodyPr/>
          <a:lstStyle/>
          <a:p>
            <a:pPr marL="72000" indent="0">
              <a:buNone/>
            </a:pPr>
            <a:r>
              <a:rPr lang="cs-CZ" sz="2100" dirty="0"/>
              <a:t>V úvodu naznačuje, že kdo dospěl k opačnému stanovisku, tak činí spíš ve snaze zhotovit právní názor k (za)danému závěru, a ne-li, pak určitě z nepochopení nebo nedomyšlenosti. Jinak také, a jak jsem si stačil všimnout, nikoli poprvé, s myšlenkami jiných nakládá dost svérázně. Např. nápad, že z podniku činí celek podnikatelská myšlenka, rozhodně není její původní, avšak není citováno, odkud je převzat. Zato se odkazuje na jednu z mých statí a s takovými hodnotícími soudy, že si z nich nezasvěcený čtenář musí učinit závěr, že jsem povrchní diletant, který nemá jasno, o čem píše. Pokud si ale někdo najde onen článek, zjistí, že se týká civilního procesu, tedy jiného tématu, a pátral-li by dál, zjistí rovněž, že má stať byla jednak celá převzata zahraničním tiskem, jednak že na ni odkazuje reprezentativní tuzemský komentář, takže patrně není tak špatná.</a:t>
            </a:r>
            <a:r>
              <a:rPr lang="cs-CZ" sz="2100" dirty="0">
                <a:hlinkClick r:id="rId3" tooltip="Poznámka"/>
              </a:rPr>
              <a:t> </a:t>
            </a:r>
            <a:endParaRPr lang="cs-CZ" sz="2100" dirty="0"/>
          </a:p>
          <a:p>
            <a:pPr lvl="1"/>
            <a:r>
              <a:rPr lang="cs-CZ" sz="2100" dirty="0"/>
              <a:t>Eliáš, K. Prodej podniku a cenné papíry na řad jako jeho součást, Právní rozhledy č. 8/2001, s. 373</a:t>
            </a:r>
          </a:p>
          <a:p>
            <a:pPr lvl="1"/>
            <a:endParaRPr lang="cs-CZ" dirty="0"/>
          </a:p>
          <a:p>
            <a:endParaRPr lang="cs-CZ" altLang="cs-CZ" dirty="0"/>
          </a:p>
          <a:p>
            <a:pPr lvl="2"/>
            <a:r>
              <a:rPr lang="cs-CZ" altLang="cs-CZ" dirty="0"/>
              <a:t>			</a:t>
            </a:r>
            <a:endParaRPr lang="cs-CZ" sz="1200" dirty="0"/>
          </a:p>
        </p:txBody>
      </p:sp>
    </p:spTree>
    <p:extLst>
      <p:ext uri="{BB962C8B-B14F-4D97-AF65-F5344CB8AC3E}">
        <p14:creationId xmlns:p14="http://schemas.microsoft.com/office/powerpoint/2010/main" val="30084324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32</a:t>
            </a:fld>
            <a:endParaRPr lang="cs-CZ" altLang="cs-CZ" dirty="0"/>
          </a:p>
        </p:txBody>
      </p:sp>
      <p:sp>
        <p:nvSpPr>
          <p:cNvPr id="96258" name="Rectangle 2"/>
          <p:cNvSpPr>
            <a:spLocks noGrp="1" noChangeArrowheads="1"/>
          </p:cNvSpPr>
          <p:nvPr>
            <p:ph type="title"/>
          </p:nvPr>
        </p:nvSpPr>
        <p:spPr>
          <a:xfrm>
            <a:off x="965200" y="355600"/>
            <a:ext cx="9155024" cy="629920"/>
          </a:xfrm>
        </p:spPr>
        <p:txBody>
          <a:bodyPr/>
          <a:lstStyle/>
          <a:p>
            <a:r>
              <a:rPr lang="cs-CZ" dirty="0">
                <a:solidFill>
                  <a:srgbClr val="7B9899"/>
                </a:solidFill>
              </a:rPr>
              <a:t>Kritika toho, co není</a:t>
            </a:r>
            <a:endParaRPr lang="cs-CZ" altLang="cs-CZ" dirty="0"/>
          </a:p>
        </p:txBody>
      </p:sp>
      <p:sp>
        <p:nvSpPr>
          <p:cNvPr id="96259" name="Rectangle 3"/>
          <p:cNvSpPr>
            <a:spLocks noGrp="1" noChangeArrowheads="1"/>
          </p:cNvSpPr>
          <p:nvPr>
            <p:ph type="body" idx="1"/>
          </p:nvPr>
        </p:nvSpPr>
        <p:spPr>
          <a:xfrm>
            <a:off x="579120" y="985520"/>
            <a:ext cx="10769600" cy="4785360"/>
          </a:xfrm>
        </p:spPr>
        <p:txBody>
          <a:bodyPr/>
          <a:lstStyle/>
          <a:p>
            <a:pPr marL="0" indent="0">
              <a:buNone/>
            </a:pPr>
            <a:r>
              <a:rPr lang="cs-CZ" dirty="0"/>
              <a:t> V jednom z prvních příspěvků na téma s. v. j. byla vznesena zajímavá úvaha, zda-</a:t>
            </a:r>
            <a:r>
              <a:rPr lang="cs-CZ" dirty="0" err="1"/>
              <a:t>li</a:t>
            </a:r>
            <a:r>
              <a:rPr lang="cs-CZ" dirty="0"/>
              <a:t> by nešlo postupovat cestou analogie - podle § 1 odst. 2 obch. zák. a § 853 </a:t>
            </a:r>
            <a:r>
              <a:rPr lang="cs-CZ" dirty="0" err="1"/>
              <a:t>obč</a:t>
            </a:r>
            <a:r>
              <a:rPr lang="cs-CZ" dirty="0"/>
              <a:t>. zák. - s úpravou neplatnosti usnesení valné hromady nebo členské schůze. Pomineme-li skutečnost, že cit. autor odpověď na otázku ponechal bez odpovědi, je vcelku nepochybné, že nikoliv. Důvody jsou následující. (Dvořák, T. Mnoho otázek a málo uspokojivých odpovědí, Právní fórum 2004)</a:t>
            </a:r>
          </a:p>
          <a:p>
            <a:pPr lvl="2"/>
            <a:endParaRPr lang="cs-CZ" sz="1200" dirty="0"/>
          </a:p>
        </p:txBody>
      </p:sp>
    </p:spTree>
    <p:extLst>
      <p:ext uri="{BB962C8B-B14F-4D97-AF65-F5344CB8AC3E}">
        <p14:creationId xmlns:p14="http://schemas.microsoft.com/office/powerpoint/2010/main" val="39228300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33</a:t>
            </a:fld>
            <a:endParaRPr lang="cs-CZ" altLang="cs-CZ" dirty="0"/>
          </a:p>
        </p:txBody>
      </p:sp>
      <p:sp>
        <p:nvSpPr>
          <p:cNvPr id="96258" name="Rectangle 2"/>
          <p:cNvSpPr>
            <a:spLocks noGrp="1" noChangeArrowheads="1"/>
          </p:cNvSpPr>
          <p:nvPr>
            <p:ph type="title"/>
          </p:nvPr>
        </p:nvSpPr>
        <p:spPr>
          <a:xfrm>
            <a:off x="1066800" y="253573"/>
            <a:ext cx="9053424" cy="514206"/>
          </a:xfrm>
        </p:spPr>
        <p:txBody>
          <a:bodyPr/>
          <a:lstStyle/>
          <a:p>
            <a:r>
              <a:rPr lang="cs-CZ" dirty="0">
                <a:solidFill>
                  <a:srgbClr val="7B9899"/>
                </a:solidFill>
              </a:rPr>
              <a:t>Kritika decentně ironická</a:t>
            </a:r>
            <a:endParaRPr lang="cs-CZ" altLang="cs-CZ" dirty="0"/>
          </a:p>
        </p:txBody>
      </p:sp>
      <p:sp>
        <p:nvSpPr>
          <p:cNvPr id="96259" name="Rectangle 3"/>
          <p:cNvSpPr>
            <a:spLocks noGrp="1" noChangeArrowheads="1"/>
          </p:cNvSpPr>
          <p:nvPr>
            <p:ph type="body" idx="1"/>
          </p:nvPr>
        </p:nvSpPr>
        <p:spPr>
          <a:xfrm>
            <a:off x="568960" y="955040"/>
            <a:ext cx="11043920" cy="5177474"/>
          </a:xfrm>
        </p:spPr>
        <p:txBody>
          <a:bodyPr/>
          <a:lstStyle/>
          <a:p>
            <a:pPr marL="0" indent="0">
              <a:buNone/>
            </a:pPr>
            <a:r>
              <a:rPr lang="cs-CZ" dirty="0"/>
              <a:t> Ve svém příspěvku „Co se vlastně smí a nesmí v takzvané sociální reklamě“(č. 9/1998 Bulletinu advokacie) se Filip Winter záslužně dotkl problematiky, která je zajímavá pro širokou veřejnost, podnikovou sféru, neziskové subjekty, pracovníky reklamních agentur a v poslední době i pro právníky. Obrat „dotkl se“ v předchozí větě můžeme ovšem chápat téměř doslova. Bude proto užitečné se tématem zabývat obšírněji.</a:t>
            </a:r>
            <a:endParaRPr lang="cs-CZ" altLang="cs-CZ" dirty="0"/>
          </a:p>
          <a:p>
            <a:pPr lvl="1"/>
            <a:r>
              <a:rPr lang="cs-CZ" altLang="cs-CZ" dirty="0"/>
              <a:t>Hajn, P. </a:t>
            </a:r>
            <a:r>
              <a:rPr lang="cs-CZ" dirty="0"/>
              <a:t>Společensky závažné náměty v reklamě a právo, Bulletin advokacie, č. 10/1998</a:t>
            </a:r>
            <a:endParaRPr lang="cs-CZ" altLang="cs-CZ" dirty="0"/>
          </a:p>
          <a:p>
            <a:pPr lvl="2"/>
            <a:r>
              <a:rPr lang="cs-CZ" altLang="cs-CZ" dirty="0"/>
              <a:t>			</a:t>
            </a:r>
            <a:endParaRPr lang="cs-CZ" sz="1200" dirty="0"/>
          </a:p>
        </p:txBody>
      </p:sp>
    </p:spTree>
    <p:extLst>
      <p:ext uri="{BB962C8B-B14F-4D97-AF65-F5344CB8AC3E}">
        <p14:creationId xmlns:p14="http://schemas.microsoft.com/office/powerpoint/2010/main" val="4058818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34</a:t>
            </a:fld>
            <a:endParaRPr lang="cs-CZ" altLang="cs-CZ" dirty="0"/>
          </a:p>
        </p:txBody>
      </p:sp>
      <p:sp>
        <p:nvSpPr>
          <p:cNvPr id="96258" name="Rectangle 2"/>
          <p:cNvSpPr>
            <a:spLocks noGrp="1" noChangeArrowheads="1"/>
          </p:cNvSpPr>
          <p:nvPr>
            <p:ph type="title"/>
          </p:nvPr>
        </p:nvSpPr>
        <p:spPr>
          <a:xfrm>
            <a:off x="508000" y="138314"/>
            <a:ext cx="9622384" cy="457763"/>
          </a:xfrm>
        </p:spPr>
        <p:txBody>
          <a:bodyPr/>
          <a:lstStyle/>
          <a:p>
            <a:r>
              <a:rPr lang="cs-CZ" dirty="0">
                <a:solidFill>
                  <a:srgbClr val="7B9899"/>
                </a:solidFill>
              </a:rPr>
              <a:t>Ostrá kritika s apelem</a:t>
            </a:r>
            <a:endParaRPr lang="cs-CZ" altLang="cs-CZ" dirty="0"/>
          </a:p>
        </p:txBody>
      </p:sp>
      <p:sp>
        <p:nvSpPr>
          <p:cNvPr id="96259" name="Rectangle 3"/>
          <p:cNvSpPr>
            <a:spLocks noGrp="1" noChangeArrowheads="1"/>
          </p:cNvSpPr>
          <p:nvPr>
            <p:ph type="body" idx="1"/>
          </p:nvPr>
        </p:nvSpPr>
        <p:spPr>
          <a:xfrm>
            <a:off x="414000" y="691564"/>
            <a:ext cx="11351280" cy="5440950"/>
          </a:xfrm>
        </p:spPr>
        <p:txBody>
          <a:bodyPr/>
          <a:lstStyle/>
          <a:p>
            <a:pPr marL="72000" indent="0">
              <a:lnSpc>
                <a:spcPct val="100000"/>
              </a:lnSpc>
              <a:buNone/>
            </a:pPr>
            <a:r>
              <a:rPr lang="cs-CZ" sz="2300" dirty="0"/>
              <a:t>…usiluje-li kdo o změnu takto zavedené interpretační praxe, a dokonce i dosavadní interpretační praxe své vlastní, o 180%, měl by vážit nejen právní, ale i mimoprávní aspekty svého počinu, v rámci toho všeobecné ohrožení stavu právní jistoty především, a podle toho se chovat a uvážit následky svého jednání. Tím se jistě nestavím proti svobodě vědeckého bádání a proti otevírání a obhajování nových, a třebas i kontroverzních názorů. Naopak. Jen tak se lze myšlenkově pohnout kupředu a v tom směru má Irena Pelikánová na vývoji našeho právního myšlení nesporně velikou pozitivní zásluhu. Rozhodně však je, myslím, na místě i tu vystupovat s jistou dávkou skromnosti. Hodilo by se spíš trpělivě přesvědčovat relevantní odbornou obec o správnosti nového stanoviska, </a:t>
            </a:r>
            <a:r>
              <a:rPr lang="cs-CZ" sz="2300" b="1" dirty="0"/>
              <a:t>než ovlivnit jednu významnou státní instituci k revoluční rozhodovací praxi</a:t>
            </a:r>
            <a:r>
              <a:rPr lang="cs-CZ" sz="2300" dirty="0"/>
              <a:t>, kterou se „vystoupí z řady“, pokud jde o dosavadní konvenční chápání institutu, což může mít dalekosáhlé právní a praktické následky. Ono se ale obtížně přesvědčuje, označím-li zastánce opačných názorů za podjaté, nechápavé, povrchní či rovnou za představitele socialistické právní vědy. (Eliáš, K. Prodej podniku a cenné papíry na řad jako jeho součást, Právní rozhledy č. 8/2001, s. 373)</a:t>
            </a:r>
          </a:p>
          <a:p>
            <a:endParaRPr lang="cs-CZ" sz="2000" dirty="0"/>
          </a:p>
          <a:p>
            <a:endParaRPr lang="cs-CZ" dirty="0"/>
          </a:p>
          <a:p>
            <a:endParaRPr lang="cs-CZ" altLang="cs-CZ" dirty="0"/>
          </a:p>
          <a:p>
            <a:pPr lvl="2"/>
            <a:r>
              <a:rPr lang="cs-CZ" altLang="cs-CZ" dirty="0"/>
              <a:t>			</a:t>
            </a:r>
            <a:endParaRPr lang="cs-CZ" sz="1200" dirty="0"/>
          </a:p>
        </p:txBody>
      </p:sp>
    </p:spTree>
    <p:extLst>
      <p:ext uri="{BB962C8B-B14F-4D97-AF65-F5344CB8AC3E}">
        <p14:creationId xmlns:p14="http://schemas.microsoft.com/office/powerpoint/2010/main" val="36137508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35</a:t>
            </a:fld>
            <a:endParaRPr lang="cs-CZ" altLang="cs-CZ" dirty="0"/>
          </a:p>
        </p:txBody>
      </p:sp>
      <p:sp>
        <p:nvSpPr>
          <p:cNvPr id="96258" name="Rectangle 2"/>
          <p:cNvSpPr>
            <a:spLocks noGrp="1" noChangeArrowheads="1"/>
          </p:cNvSpPr>
          <p:nvPr>
            <p:ph type="title"/>
          </p:nvPr>
        </p:nvSpPr>
        <p:spPr>
          <a:xfrm>
            <a:off x="508000" y="138314"/>
            <a:ext cx="9622384" cy="457763"/>
          </a:xfrm>
        </p:spPr>
        <p:txBody>
          <a:bodyPr/>
          <a:lstStyle/>
          <a:p>
            <a:r>
              <a:rPr lang="cs-CZ" dirty="0">
                <a:solidFill>
                  <a:srgbClr val="7B9899"/>
                </a:solidFill>
              </a:rPr>
              <a:t>Poprava</a:t>
            </a:r>
            <a:endParaRPr lang="cs-CZ" altLang="cs-CZ" dirty="0"/>
          </a:p>
        </p:txBody>
      </p:sp>
      <p:sp>
        <p:nvSpPr>
          <p:cNvPr id="96259" name="Rectangle 3"/>
          <p:cNvSpPr>
            <a:spLocks noGrp="1" noChangeArrowheads="1"/>
          </p:cNvSpPr>
          <p:nvPr>
            <p:ph type="body" idx="1"/>
          </p:nvPr>
        </p:nvSpPr>
        <p:spPr>
          <a:xfrm>
            <a:off x="172720" y="691564"/>
            <a:ext cx="11805920" cy="5440950"/>
          </a:xfrm>
        </p:spPr>
        <p:txBody>
          <a:bodyPr/>
          <a:lstStyle/>
          <a:p>
            <a:pPr marL="72000" indent="0">
              <a:buNone/>
            </a:pPr>
            <a:r>
              <a:rPr lang="cs-CZ" sz="2300" dirty="0"/>
              <a:t>Velký rozsah práce je dán především rozvláčností, popisností, opakováním některých partií (např. procesní podmínky jsou zpracovány dvakrát), přetiskováním celých dlouhých pasáží ze zákonů a jiných norem (např. ze zákona o soudních poplatcích, z jednacího řádu pro soudy). Výklad je nevyvážený: Celé správní soudnictví (kap. 17.) je vyloženo na necelých osmi stranách včetně historie. Téměř stejný rozsah (sedm stran) je věnován rozsudku pro zmeškání, statusový rozsudek je odbyt na dvanácti řádcích. To vše je, řekněme, autorova věc. To, co zjišťujeme dále, však již pouze autorovou věcí není. Kniha je převážně kompilací několika pramenů, zejména učebních pomůcek. Četné pasáže jsou přímo plagiáty (česky řečeno jsou opsány). Uvádíme několik příkladů opisování z děl, jichž jsme autory (spoluautory). Příklady jsou vybrány z různých </a:t>
            </a:r>
            <a:r>
              <a:rPr lang="cs-CZ" sz="2300" dirty="0" err="1"/>
              <a:t>částí.Zoulík</a:t>
            </a:r>
            <a:r>
              <a:rPr lang="cs-CZ" sz="2300" dirty="0"/>
              <a:t>, F., Winterová, A., Hlavsa, P. Český civilní proces, Právní rozhledy 11/1997, s. 581</a:t>
            </a:r>
            <a:endParaRPr lang="cs-CZ" dirty="0"/>
          </a:p>
          <a:p>
            <a:pPr marL="72000" indent="0">
              <a:lnSpc>
                <a:spcPct val="100000"/>
              </a:lnSpc>
              <a:buNone/>
            </a:pPr>
            <a:endParaRPr lang="cs-CZ" sz="2200" dirty="0"/>
          </a:p>
          <a:p>
            <a:endParaRPr lang="cs-CZ" sz="2000" dirty="0"/>
          </a:p>
          <a:p>
            <a:endParaRPr lang="cs-CZ" dirty="0"/>
          </a:p>
          <a:p>
            <a:endParaRPr lang="cs-CZ" altLang="cs-CZ" dirty="0"/>
          </a:p>
          <a:p>
            <a:pPr lvl="2"/>
            <a:r>
              <a:rPr lang="cs-CZ" altLang="cs-CZ" dirty="0"/>
              <a:t>			</a:t>
            </a:r>
            <a:endParaRPr lang="cs-CZ" sz="1200" dirty="0"/>
          </a:p>
        </p:txBody>
      </p:sp>
    </p:spTree>
    <p:extLst>
      <p:ext uri="{BB962C8B-B14F-4D97-AF65-F5344CB8AC3E}">
        <p14:creationId xmlns:p14="http://schemas.microsoft.com/office/powerpoint/2010/main" val="811229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946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36</a:t>
            </a:fld>
            <a:endParaRPr lang="cs-CZ" altLang="cs-CZ" dirty="0"/>
          </a:p>
        </p:txBody>
      </p:sp>
      <p:sp>
        <p:nvSpPr>
          <p:cNvPr id="96258" name="Rectangle 2"/>
          <p:cNvSpPr>
            <a:spLocks noGrp="1" noChangeArrowheads="1"/>
          </p:cNvSpPr>
          <p:nvPr>
            <p:ph type="title"/>
          </p:nvPr>
        </p:nvSpPr>
        <p:spPr>
          <a:xfrm>
            <a:off x="741680" y="253572"/>
            <a:ext cx="10210800" cy="803068"/>
          </a:xfrm>
        </p:spPr>
        <p:txBody>
          <a:bodyPr/>
          <a:lstStyle/>
          <a:p>
            <a:r>
              <a:rPr lang="cs-CZ" dirty="0">
                <a:solidFill>
                  <a:srgbClr val="7B9899"/>
                </a:solidFill>
              </a:rPr>
              <a:t>Není ale ignorance horší než poprava?</a:t>
            </a:r>
            <a:endParaRPr lang="cs-CZ" altLang="cs-CZ" dirty="0"/>
          </a:p>
        </p:txBody>
      </p:sp>
      <p:sp>
        <p:nvSpPr>
          <p:cNvPr id="96259" name="Rectangle 3"/>
          <p:cNvSpPr>
            <a:spLocks noGrp="1" noChangeArrowheads="1"/>
          </p:cNvSpPr>
          <p:nvPr>
            <p:ph type="body" idx="1"/>
          </p:nvPr>
        </p:nvSpPr>
        <p:spPr>
          <a:xfrm>
            <a:off x="666000" y="1056640"/>
            <a:ext cx="10916400" cy="5075874"/>
          </a:xfrm>
        </p:spPr>
        <p:txBody>
          <a:bodyPr/>
          <a:lstStyle/>
          <a:p>
            <a:pPr marL="72000" indent="0">
              <a:buNone/>
            </a:pPr>
            <a:r>
              <a:rPr lang="cs-CZ" dirty="0"/>
              <a:t>„Rád bych v tomto čísle Ikara pohovořil na téma </a:t>
            </a:r>
            <a:r>
              <a:rPr lang="cs-CZ" i="1" dirty="0"/>
              <a:t>elektronických peněz, internetových platebních nástrojů, internetových platebních systémů a </a:t>
            </a:r>
            <a:r>
              <a:rPr lang="cs-CZ" i="1" dirty="0" err="1"/>
              <a:t>mikroplateb</a:t>
            </a:r>
            <a:r>
              <a:rPr lang="cs-CZ" dirty="0"/>
              <a:t>. Navíc bych rád na pravou míru uvedl některé nepřesnosti, které se v souvislosti s touto tématikou v poslední době na Internetu objevily.</a:t>
            </a:r>
            <a:r>
              <a:rPr lang="cs-CZ" baseline="30000" dirty="0">
                <a:hlinkClick r:id="rId3"/>
              </a:rPr>
              <a:t>1</a:t>
            </a:r>
            <a:r>
              <a:rPr lang="cs-CZ" dirty="0"/>
              <a:t> Na celou právní tématiku internetového platebního styku je nahlíženo z pohledů českého práva…“ (SMEJKAL. Elektronické peníze. </a:t>
            </a:r>
            <a:r>
              <a:rPr lang="cs-CZ" i="1" dirty="0"/>
              <a:t>Ikaros</a:t>
            </a:r>
            <a:r>
              <a:rPr lang="cs-CZ" dirty="0"/>
              <a:t> [online]. 2001, ročník 5, číslo 10 [cit. 2019-11-04]. urn:nbn:cz:ik-10800. ISSN 1212-5075. Dostupné z: http://ikaros.cz/node/10800)</a:t>
            </a:r>
          </a:p>
        </p:txBody>
      </p:sp>
    </p:spTree>
    <p:extLst>
      <p:ext uri="{BB962C8B-B14F-4D97-AF65-F5344CB8AC3E}">
        <p14:creationId xmlns:p14="http://schemas.microsoft.com/office/powerpoint/2010/main" val="27976568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a:solidFill>
                  <a:srgbClr val="7B9899"/>
                </a:solidFill>
              </a:rPr>
              <a:t>Titulek a jeho význam	</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16379"/>
            <a:ext cx="11414760" cy="5204461"/>
          </a:xfrm>
        </p:spPr>
        <p:txBody>
          <a:bodyPr/>
          <a:lstStyle/>
          <a:p>
            <a:pPr algn="just">
              <a:buFont typeface="Wingdings" panose="05000000000000000000" pitchFamily="2" charset="2"/>
              <a:buChar char="Ø"/>
            </a:pPr>
            <a:r>
              <a:rPr lang="cs-CZ" altLang="cs-CZ" dirty="0"/>
              <a:t>CÍL: Adekvátní informace o dalším textu minimálním počtem slov</a:t>
            </a:r>
          </a:p>
          <a:p>
            <a:pPr algn="just">
              <a:buFont typeface="Wingdings" panose="05000000000000000000" pitchFamily="2" charset="2"/>
              <a:buChar char="Ø"/>
            </a:pPr>
            <a:r>
              <a:rPr lang="cs-CZ" altLang="cs-CZ" dirty="0"/>
              <a:t>Informovat nebo lákat?</a:t>
            </a:r>
          </a:p>
          <a:p>
            <a:pPr algn="just">
              <a:buFont typeface="Wingdings" panose="05000000000000000000" pitchFamily="2" charset="2"/>
              <a:buChar char="Ø"/>
            </a:pPr>
            <a:r>
              <a:rPr lang="cs-CZ" altLang="cs-CZ" dirty="0"/>
              <a:t>Velký objev: počet čtenářů titulku je řádově vyšší než počet čtenářů příspěvku</a:t>
            </a:r>
          </a:p>
          <a:p>
            <a:pPr algn="just" eaLnBrk="1" hangingPunct="1">
              <a:buFont typeface="Wingdings" panose="05000000000000000000" pitchFamily="2" charset="2"/>
              <a:buChar char="Ø"/>
            </a:pPr>
            <a:r>
              <a:rPr lang="cs-CZ" altLang="cs-CZ" dirty="0"/>
              <a:t>Výchozí otázka: chci, aby můj článek někdo četl?</a:t>
            </a:r>
          </a:p>
          <a:p>
            <a:pPr lvl="1" algn="just">
              <a:buFont typeface="Wingdings" panose="05000000000000000000" pitchFamily="2" charset="2"/>
              <a:buChar char="Ø"/>
            </a:pPr>
            <a:r>
              <a:rPr lang="cs-CZ" altLang="cs-CZ" dirty="0"/>
              <a:t>„</a:t>
            </a:r>
            <a:r>
              <a:rPr lang="cs-CZ" altLang="cs-CZ" dirty="0" err="1"/>
              <a:t>Niš</a:t>
            </a:r>
            <a:r>
              <a:rPr lang="cs-CZ" altLang="cs-CZ" dirty="0"/>
              <a:t> proti ničemu“ aneb </a:t>
            </a:r>
            <a:r>
              <a:rPr lang="cs-CZ" altLang="cs-CZ" i="1" dirty="0"/>
              <a:t>křest a kremace v jednom</a:t>
            </a:r>
          </a:p>
          <a:p>
            <a:pPr algn="just">
              <a:buFont typeface="Wingdings" panose="05000000000000000000" pitchFamily="2" charset="2"/>
              <a:buChar char="Ø"/>
            </a:pPr>
            <a:r>
              <a:rPr lang="cs-CZ" altLang="cs-CZ" dirty="0"/>
              <a:t>Titulek: informace o pojednávaném tématu nebo i o výsledcích?</a:t>
            </a:r>
          </a:p>
          <a:p>
            <a:pPr marL="324000" lvl="1" indent="0" algn="just">
              <a:buNone/>
            </a:pPr>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29617390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a:solidFill>
                  <a:srgbClr val="7B9899"/>
                </a:solidFill>
              </a:rPr>
              <a:t>Subjektivní strategie</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16379"/>
            <a:ext cx="11414760" cy="5204461"/>
          </a:xfrm>
        </p:spPr>
        <p:txBody>
          <a:bodyPr/>
          <a:lstStyle/>
          <a:p>
            <a:pPr algn="just" eaLnBrk="1" hangingPunct="1">
              <a:buFont typeface="Wingdings" panose="05000000000000000000" pitchFamily="2" charset="2"/>
              <a:buChar char="Ø"/>
            </a:pPr>
            <a:r>
              <a:rPr lang="cs-CZ" altLang="cs-CZ" dirty="0"/>
              <a:t>Informace pro odbornou komunitu</a:t>
            </a:r>
          </a:p>
          <a:p>
            <a:pPr algn="just" eaLnBrk="1" hangingPunct="1">
              <a:buFont typeface="Wingdings" panose="05000000000000000000" pitchFamily="2" charset="2"/>
              <a:buChar char="Ø"/>
            </a:pPr>
            <a:r>
              <a:rPr lang="cs-CZ" altLang="cs-CZ" dirty="0"/>
              <a:t>Přilákání pozornosti (rétorické strategie)</a:t>
            </a:r>
          </a:p>
          <a:p>
            <a:pPr lvl="1" algn="just">
              <a:buFont typeface="Wingdings" panose="05000000000000000000" pitchFamily="2" charset="2"/>
              <a:buChar char="Ø"/>
            </a:pPr>
            <a:r>
              <a:rPr lang="pl-PL" dirty="0"/>
              <a:t>HÜLLE, T. </a:t>
            </a:r>
            <a:r>
              <a:rPr lang="pl-PL" dirty="0" err="1"/>
              <a:t>Proč</a:t>
            </a:r>
            <a:r>
              <a:rPr lang="pl-PL" dirty="0"/>
              <a:t> je </a:t>
            </a:r>
            <a:r>
              <a:rPr lang="pl-PL" dirty="0" err="1"/>
              <a:t>dobré</a:t>
            </a:r>
            <a:r>
              <a:rPr lang="pl-PL" dirty="0"/>
              <a:t> </a:t>
            </a:r>
            <a:r>
              <a:rPr lang="pl-PL" dirty="0" err="1"/>
              <a:t>míti</a:t>
            </a:r>
            <a:r>
              <a:rPr lang="pl-PL" dirty="0"/>
              <a:t> </a:t>
            </a:r>
            <a:r>
              <a:rPr lang="pl-PL" dirty="0" err="1"/>
              <a:t>Hajna</a:t>
            </a:r>
            <a:r>
              <a:rPr lang="pl-PL" dirty="0"/>
              <a:t>?, </a:t>
            </a:r>
            <a:r>
              <a:rPr lang="pl-PL" dirty="0" err="1"/>
              <a:t>Právní</a:t>
            </a:r>
            <a:r>
              <a:rPr lang="pl-PL" dirty="0"/>
              <a:t> </a:t>
            </a:r>
            <a:r>
              <a:rPr lang="pl-PL" dirty="0" err="1"/>
              <a:t>rozhledy</a:t>
            </a:r>
            <a:r>
              <a:rPr lang="pl-PL" dirty="0"/>
              <a:t>, 2014, č. 8</a:t>
            </a:r>
            <a:endParaRPr lang="cs-CZ" altLang="cs-CZ" dirty="0"/>
          </a:p>
          <a:p>
            <a:pPr algn="just" eaLnBrk="1" hangingPunct="1">
              <a:buFont typeface="Wingdings" panose="05000000000000000000" pitchFamily="2" charset="2"/>
              <a:buChar char="Ø"/>
            </a:pPr>
            <a:r>
              <a:rPr lang="cs-CZ" altLang="cs-CZ" dirty="0"/>
              <a:t>(Ne)zamýšlený</a:t>
            </a:r>
            <a:r>
              <a:rPr lang="cs-CZ" altLang="cs-CZ" i="1" dirty="0"/>
              <a:t> </a:t>
            </a:r>
            <a:r>
              <a:rPr lang="cs-CZ" altLang="cs-CZ" i="1" dirty="0" err="1"/>
              <a:t>click-bait</a:t>
            </a:r>
            <a:r>
              <a:rPr lang="cs-CZ" altLang="cs-CZ" i="1" dirty="0"/>
              <a:t> </a:t>
            </a:r>
            <a:r>
              <a:rPr lang="cs-CZ" altLang="cs-CZ" dirty="0"/>
              <a:t>nebo</a:t>
            </a:r>
            <a:r>
              <a:rPr lang="cs-CZ" altLang="cs-CZ" i="1" dirty="0"/>
              <a:t> </a:t>
            </a:r>
            <a:r>
              <a:rPr lang="cs-CZ" altLang="cs-CZ" dirty="0"/>
              <a:t>„polské balení“</a:t>
            </a:r>
            <a:r>
              <a:rPr lang="cs-CZ" altLang="cs-CZ" i="1" dirty="0"/>
              <a:t>?</a:t>
            </a:r>
          </a:p>
          <a:p>
            <a:pPr lvl="1" algn="just">
              <a:buFont typeface="Wingdings" panose="05000000000000000000" pitchFamily="2" charset="2"/>
              <a:buChar char="Ø"/>
            </a:pPr>
            <a:r>
              <a:rPr lang="cs-CZ" dirty="0"/>
              <a:t>KOTÁSEK, J. Jak v právu (ne)interpretovat „obvyklost“ aneb střet mezi popisem a konstrukcí na příkladu nahrazení podpisu mechanickými prostředky (</a:t>
            </a:r>
            <a:r>
              <a:rPr lang="cs-CZ" dirty="0">
                <a:hlinkClick r:id="rId3"/>
              </a:rPr>
              <a:t>www.researchgate.com</a:t>
            </a:r>
            <a:r>
              <a:rPr lang="cs-CZ" dirty="0"/>
              <a:t>) </a:t>
            </a:r>
          </a:p>
          <a:p>
            <a:pPr lvl="1" algn="just"/>
            <a:endParaRPr lang="cs-CZ" altLang="cs-CZ" i="1" dirty="0"/>
          </a:p>
          <a:p>
            <a:pPr lvl="1" algn="just"/>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18636018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88580" y="803820"/>
            <a:ext cx="10753200" cy="451576"/>
          </a:xfrm>
        </p:spPr>
        <p:txBody>
          <a:bodyPr/>
          <a:lstStyle/>
          <a:p>
            <a:pPr algn="just" eaLnBrk="1" hangingPunct="1"/>
            <a:r>
              <a:rPr lang="cs-CZ" altLang="cs-CZ" dirty="0">
                <a:solidFill>
                  <a:srgbClr val="7B9899"/>
                </a:solidFill>
              </a:rPr>
              <a:t>Objektivní strategie</a:t>
            </a:r>
            <a:endParaRPr lang="en-US" altLang="cs-CZ" dirty="0">
              <a:solidFill>
                <a:srgbClr val="7B9899"/>
              </a:solidFill>
            </a:endParaRPr>
          </a:p>
        </p:txBody>
      </p:sp>
      <p:sp>
        <p:nvSpPr>
          <p:cNvPr id="15363" name="Rectangle 3"/>
          <p:cNvSpPr>
            <a:spLocks noGrp="1" noChangeArrowheads="1"/>
          </p:cNvSpPr>
          <p:nvPr>
            <p:ph sz="quarter" idx="1"/>
          </p:nvPr>
        </p:nvSpPr>
        <p:spPr>
          <a:xfrm>
            <a:off x="541020" y="1524000"/>
            <a:ext cx="10919460" cy="4777740"/>
          </a:xfrm>
        </p:spPr>
        <p:txBody>
          <a:bodyPr/>
          <a:lstStyle/>
          <a:p>
            <a:pPr algn="just">
              <a:buFont typeface="Wingdings" panose="05000000000000000000" pitchFamily="2" charset="2"/>
              <a:buChar char="Ø"/>
              <a:defRPr/>
            </a:pPr>
            <a:r>
              <a:rPr lang="cs-CZ" altLang="cs-CZ" dirty="0"/>
              <a:t>Přehnané zobecnění</a:t>
            </a:r>
          </a:p>
          <a:p>
            <a:pPr lvl="1" algn="just">
              <a:buFont typeface="Wingdings" panose="05000000000000000000" pitchFamily="2" charset="2"/>
              <a:buChar char="Ø"/>
              <a:defRPr/>
            </a:pPr>
            <a:r>
              <a:rPr lang="cs-CZ" dirty="0"/>
              <a:t>KINDL, M. Poznámka k jednomu rozhodnutí. Právní rozhledy, 1996, č. 8</a:t>
            </a:r>
          </a:p>
          <a:p>
            <a:pPr lvl="1" algn="just">
              <a:buFont typeface="Wingdings" panose="05000000000000000000" pitchFamily="2" charset="2"/>
              <a:buChar char="Ø"/>
              <a:defRPr/>
            </a:pPr>
            <a:r>
              <a:rPr lang="cs-CZ" altLang="cs-CZ" dirty="0"/>
              <a:t>PJAJČÍKOVÁ, P. Promarněná šance. Právní rozhledy, 2018, č. 23-24</a:t>
            </a:r>
          </a:p>
          <a:p>
            <a:pPr algn="just">
              <a:buFont typeface="Wingdings" panose="05000000000000000000" pitchFamily="2" charset="2"/>
              <a:buChar char="Ø"/>
              <a:defRPr/>
            </a:pPr>
            <a:r>
              <a:rPr lang="cs-CZ" dirty="0"/>
              <a:t>Zpřesnění</a:t>
            </a:r>
          </a:p>
          <a:p>
            <a:pPr lvl="1" algn="just">
              <a:buFont typeface="Wingdings" panose="05000000000000000000" pitchFamily="2" charset="2"/>
              <a:buChar char="Ø"/>
              <a:defRPr/>
            </a:pPr>
            <a:r>
              <a:rPr lang="cs-CZ" dirty="0"/>
              <a:t>DERKA, L. Námitka směnečného dlužníka v soudním řízení o zaplacení směnky, že majiteli směnky nic nedluží. Právní rozhledy, 2008, č. 19</a:t>
            </a:r>
          </a:p>
          <a:p>
            <a:pPr algn="just">
              <a:buFont typeface="Wingdings" panose="05000000000000000000" pitchFamily="2" charset="2"/>
              <a:buChar char="Ø"/>
              <a:defRPr/>
            </a:pPr>
            <a:r>
              <a:rPr lang="cs-CZ" dirty="0"/>
              <a:t>Obraznost</a:t>
            </a:r>
          </a:p>
          <a:p>
            <a:pPr lvl="1" algn="just">
              <a:buFont typeface="Wingdings" panose="05000000000000000000" pitchFamily="2" charset="2"/>
              <a:buChar char="Ø"/>
              <a:defRPr/>
            </a:pPr>
            <a:r>
              <a:rPr lang="cs-CZ" dirty="0"/>
              <a:t>PÍŠA, R. Teorie červených tlačítek. Limity judikatury Ústavního soudu k EET. 2018, č. 15-16</a:t>
            </a:r>
          </a:p>
          <a:p>
            <a:pPr algn="just">
              <a:buFont typeface="Wingdings" panose="05000000000000000000" pitchFamily="2" charset="2"/>
              <a:buChar char="Ø"/>
              <a:defRPr/>
            </a:pPr>
            <a:r>
              <a:rPr lang="cs-CZ" dirty="0"/>
              <a:t>Názornost</a:t>
            </a:r>
          </a:p>
          <a:p>
            <a:pPr lvl="1" algn="just">
              <a:buFont typeface="Wingdings" panose="05000000000000000000" pitchFamily="2" charset="2"/>
              <a:buChar char="Ø"/>
              <a:defRPr/>
            </a:pPr>
            <a:r>
              <a:rPr lang="cs-CZ" dirty="0"/>
              <a:t>BERAN, K. JANÁK, J. Může pobočný spolek vystoupit z hlavního spolku? Právní rozhledy, 2018, č. 17</a:t>
            </a:r>
          </a:p>
          <a:p>
            <a:pPr marL="324000" lvl="1" indent="0" algn="just">
              <a:lnSpc>
                <a:spcPct val="90000"/>
              </a:lnSpc>
              <a:buNone/>
              <a:defRPr/>
            </a:pPr>
            <a:r>
              <a:rPr lang="cs-CZ" dirty="0"/>
              <a:t> </a:t>
            </a:r>
          </a:p>
          <a:p>
            <a:pPr lvl="1" algn="just">
              <a:lnSpc>
                <a:spcPct val="90000"/>
              </a:lnSpc>
              <a:defRPr/>
            </a:pPr>
            <a:endParaRPr lang="cs-CZ" altLang="cs-CZ" dirty="0"/>
          </a:p>
          <a:p>
            <a:pPr lvl="1" algn="just">
              <a:lnSpc>
                <a:spcPct val="90000"/>
              </a:lnSpc>
              <a:defRPr/>
            </a:pPr>
            <a:endParaRPr lang="cs-CZ" altLang="cs-CZ" dirty="0"/>
          </a:p>
        </p:txBody>
      </p:sp>
      <p:graphicFrame>
        <p:nvGraphicFramePr>
          <p:cNvPr id="2" name="Tabulka 1"/>
          <p:cNvGraphicFramePr>
            <a:graphicFrameLocks noGrp="1"/>
          </p:cNvGraphicFramePr>
          <p:nvPr>
            <p:extLst>
              <p:ext uri="{D42A27DB-BD31-4B8C-83A1-F6EECF244321}">
                <p14:modId xmlns:p14="http://schemas.microsoft.com/office/powerpoint/2010/main" val="2104287098"/>
              </p:ext>
            </p:extLst>
          </p:nvPr>
        </p:nvGraphicFramePr>
        <p:xfrm>
          <a:off x="3685814" y="3852069"/>
          <a:ext cx="4818785" cy="365760"/>
        </p:xfrm>
        <a:graphic>
          <a:graphicData uri="http://schemas.openxmlformats.org/drawingml/2006/table">
            <a:tbl>
              <a:tblPr/>
              <a:tblGrid>
                <a:gridCol w="285750">
                  <a:extLst>
                    <a:ext uri="{9D8B030D-6E8A-4147-A177-3AD203B41FA5}">
                      <a16:colId xmlns:a16="http://schemas.microsoft.com/office/drawing/2014/main" val="929791621"/>
                    </a:ext>
                  </a:extLst>
                </a:gridCol>
                <a:gridCol w="4533035">
                  <a:extLst>
                    <a:ext uri="{9D8B030D-6E8A-4147-A177-3AD203B41FA5}">
                      <a16:colId xmlns:a16="http://schemas.microsoft.com/office/drawing/2014/main" val="3384766906"/>
                    </a:ext>
                  </a:extLst>
                </a:gridCol>
              </a:tblGrid>
              <a:tr h="0">
                <a:tc>
                  <a:txBody>
                    <a:bodyPr/>
                    <a:lstStyle/>
                    <a:p>
                      <a:pPr fontAlgn="t"/>
                      <a:endParaRPr lang="cs-CZ">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3752961920"/>
                  </a:ext>
                </a:extLst>
              </a:tr>
            </a:tbl>
          </a:graphicData>
        </a:graphic>
      </p:graphicFrame>
    </p:spTree>
    <p:extLst>
      <p:ext uri="{BB962C8B-B14F-4D97-AF65-F5344CB8AC3E}">
        <p14:creationId xmlns:p14="http://schemas.microsoft.com/office/powerpoint/2010/main" val="1977931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426720"/>
            <a:ext cx="10753200" cy="599444"/>
          </a:xfrm>
        </p:spPr>
        <p:txBody>
          <a:bodyPr/>
          <a:lstStyle/>
          <a:p>
            <a:pPr algn="just" eaLnBrk="1" hangingPunct="1"/>
            <a:r>
              <a:rPr lang="cs-CZ" altLang="cs-CZ" dirty="0">
                <a:solidFill>
                  <a:srgbClr val="7B9899"/>
                </a:solidFill>
              </a:rPr>
              <a:t>Proč píšeme (dobře)?</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13839"/>
            <a:ext cx="11516360" cy="5207001"/>
          </a:xfrm>
        </p:spPr>
        <p:txBody>
          <a:bodyPr/>
          <a:lstStyle/>
          <a:p>
            <a:pPr algn="just">
              <a:lnSpc>
                <a:spcPct val="100000"/>
              </a:lnSpc>
              <a:buFont typeface="Wingdings" panose="05000000000000000000" pitchFamily="2" charset="2"/>
              <a:buChar char="Ø"/>
            </a:pPr>
            <a:r>
              <a:rPr lang="cs-CZ" altLang="cs-CZ" dirty="0"/>
              <a:t>„Proč vůbec píšu tento článek?“</a:t>
            </a:r>
          </a:p>
          <a:p>
            <a:pPr algn="just">
              <a:lnSpc>
                <a:spcPct val="100000"/>
              </a:lnSpc>
              <a:buFont typeface="Wingdings" panose="05000000000000000000" pitchFamily="2" charset="2"/>
              <a:buChar char="Ø"/>
            </a:pPr>
            <a:endParaRPr lang="cs-CZ" altLang="cs-CZ" dirty="0"/>
          </a:p>
          <a:p>
            <a:pPr algn="just">
              <a:lnSpc>
                <a:spcPct val="100000"/>
              </a:lnSpc>
              <a:buFont typeface="Wingdings" panose="05000000000000000000" pitchFamily="2" charset="2"/>
              <a:buChar char="Ø"/>
            </a:pPr>
            <a:r>
              <a:rPr lang="cs-CZ" altLang="cs-CZ" dirty="0"/>
              <a:t>Vystoupit z řady (rozsah disertace, množství článků, kvalita)</a:t>
            </a:r>
          </a:p>
          <a:p>
            <a:pPr algn="just">
              <a:lnSpc>
                <a:spcPct val="100000"/>
              </a:lnSpc>
              <a:buFont typeface="Wingdings" panose="05000000000000000000" pitchFamily="2" charset="2"/>
              <a:buChar char="Ø"/>
            </a:pPr>
            <a:endParaRPr lang="cs-CZ" altLang="cs-CZ" dirty="0"/>
          </a:p>
          <a:p>
            <a:pPr algn="just">
              <a:lnSpc>
                <a:spcPct val="100000"/>
              </a:lnSpc>
              <a:buFont typeface="Wingdings" panose="05000000000000000000" pitchFamily="2" charset="2"/>
              <a:buChar char="Ø"/>
            </a:pPr>
            <a:r>
              <a:rPr lang="cs-CZ" altLang="cs-CZ" dirty="0"/>
              <a:t>Ocenění (formální i neformální) </a:t>
            </a:r>
          </a:p>
          <a:p>
            <a:pPr algn="just">
              <a:lnSpc>
                <a:spcPct val="100000"/>
              </a:lnSpc>
              <a:buFont typeface="Wingdings" panose="05000000000000000000" pitchFamily="2" charset="2"/>
              <a:buChar char="Ø"/>
            </a:pPr>
            <a:endParaRPr lang="cs-CZ" altLang="cs-CZ" dirty="0"/>
          </a:p>
          <a:p>
            <a:pPr algn="just">
              <a:lnSpc>
                <a:spcPct val="100000"/>
              </a:lnSpc>
              <a:buFont typeface="Wingdings" panose="05000000000000000000" pitchFamily="2" charset="2"/>
              <a:buChar char="Ø"/>
            </a:pPr>
            <a:r>
              <a:rPr lang="cs-CZ" altLang="cs-CZ" dirty="0"/>
              <a:t>A) „U první knihy je důležité, aby byla“ nebo B) „U první knihy je důležité, aby byla… dobrá“</a:t>
            </a:r>
          </a:p>
          <a:p>
            <a:pPr algn="just">
              <a:lnSpc>
                <a:spcPct val="100000"/>
              </a:lnSpc>
              <a:buFont typeface="Wingdings" panose="05000000000000000000" pitchFamily="2" charset="2"/>
              <a:buChar char="Ø"/>
            </a:pPr>
            <a:endParaRPr lang="cs-CZ" altLang="cs-CZ" dirty="0"/>
          </a:p>
          <a:p>
            <a:pPr algn="just">
              <a:lnSpc>
                <a:spcPct val="100000"/>
              </a:lnSpc>
              <a:buFont typeface="Wingdings" panose="05000000000000000000" pitchFamily="2" charset="2"/>
              <a:buChar char="Ø"/>
            </a:pPr>
            <a:r>
              <a:rPr lang="cs-CZ" altLang="cs-CZ" dirty="0"/>
              <a:t>4 roky B, týden A</a:t>
            </a:r>
          </a:p>
          <a:p>
            <a:pPr algn="just"/>
            <a:endParaRPr lang="cs-CZ" altLang="cs-CZ" dirty="0"/>
          </a:p>
          <a:p>
            <a:pPr algn="just"/>
            <a:endParaRPr lang="cs-CZ" altLang="cs-CZ" dirty="0"/>
          </a:p>
          <a:p>
            <a:pPr algn="just"/>
            <a:endParaRPr lang="cs-CZ" altLang="cs-CZ" dirty="0"/>
          </a:p>
          <a:p>
            <a:pPr algn="just"/>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ext uri="{D42A27DB-BD31-4B8C-83A1-F6EECF244321}">
                <p14:modId xmlns:p14="http://schemas.microsoft.com/office/powerpoint/2010/main" val="1576836615"/>
              </p:ext>
            </p:extLst>
          </p:nvPr>
        </p:nvGraphicFramePr>
        <p:xfrm>
          <a:off x="-572860" y="5469887"/>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39070957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88580" y="803820"/>
            <a:ext cx="10753200" cy="451576"/>
          </a:xfrm>
        </p:spPr>
        <p:txBody>
          <a:bodyPr/>
          <a:lstStyle/>
          <a:p>
            <a:pPr algn="just" eaLnBrk="1" hangingPunct="1"/>
            <a:r>
              <a:rPr lang="cs-CZ" altLang="cs-CZ" dirty="0">
                <a:solidFill>
                  <a:srgbClr val="7B9899"/>
                </a:solidFill>
              </a:rPr>
              <a:t>Titulky naznačující téma</a:t>
            </a:r>
            <a:endParaRPr lang="en-US" altLang="cs-CZ" dirty="0">
              <a:solidFill>
                <a:srgbClr val="7B9899"/>
              </a:solidFill>
            </a:endParaRPr>
          </a:p>
        </p:txBody>
      </p:sp>
      <p:sp>
        <p:nvSpPr>
          <p:cNvPr id="15363" name="Rectangle 3"/>
          <p:cNvSpPr>
            <a:spLocks noGrp="1" noChangeArrowheads="1"/>
          </p:cNvSpPr>
          <p:nvPr>
            <p:ph sz="quarter" idx="1"/>
          </p:nvPr>
        </p:nvSpPr>
        <p:spPr>
          <a:xfrm>
            <a:off x="541020" y="1348740"/>
            <a:ext cx="10690860" cy="4953000"/>
          </a:xfrm>
        </p:spPr>
        <p:txBody>
          <a:bodyPr/>
          <a:lstStyle/>
          <a:p>
            <a:pPr algn="just">
              <a:buFont typeface="Wingdings" panose="05000000000000000000" pitchFamily="2" charset="2"/>
              <a:buChar char="Ø"/>
              <a:defRPr/>
            </a:pPr>
            <a:r>
              <a:rPr lang="cs-CZ" altLang="cs-CZ" dirty="0"/>
              <a:t>Prostá jmenná fráze</a:t>
            </a:r>
          </a:p>
          <a:p>
            <a:pPr lvl="1" algn="just">
              <a:lnSpc>
                <a:spcPct val="150000"/>
              </a:lnSpc>
              <a:buFont typeface="Wingdings" panose="05000000000000000000" pitchFamily="2" charset="2"/>
              <a:buChar char="Ø"/>
              <a:defRPr/>
            </a:pPr>
            <a:r>
              <a:rPr lang="cs-CZ" altLang="cs-CZ" dirty="0"/>
              <a:t> ŠPAČKOVÁ, M. Zásada rovného zacházení se všemi akcionáři. Obchodněprávní revue, 2016, č. 1</a:t>
            </a:r>
          </a:p>
          <a:p>
            <a:pPr lvl="1" algn="just">
              <a:lnSpc>
                <a:spcPct val="150000"/>
              </a:lnSpc>
              <a:buFont typeface="Wingdings" panose="05000000000000000000" pitchFamily="2" charset="2"/>
              <a:buChar char="Ø"/>
              <a:defRPr/>
            </a:pPr>
            <a:r>
              <a:rPr lang="cs-CZ" altLang="cs-CZ" dirty="0"/>
              <a:t>ZIMA, P. Hromadné žaloby, Právní rozhledy, 2018, č. 3</a:t>
            </a:r>
          </a:p>
          <a:p>
            <a:pPr algn="just">
              <a:buFont typeface="Wingdings" panose="05000000000000000000" pitchFamily="2" charset="2"/>
              <a:buChar char="Ø"/>
              <a:defRPr/>
            </a:pPr>
            <a:r>
              <a:rPr lang="cs-CZ" altLang="cs-CZ" dirty="0"/>
              <a:t>Orámování abstraktními výrazy („Problémy“, „Aktuální a současné…)</a:t>
            </a:r>
          </a:p>
          <a:p>
            <a:pPr lvl="1" algn="just">
              <a:lnSpc>
                <a:spcPct val="150000"/>
              </a:lnSpc>
              <a:buFont typeface="Wingdings" panose="05000000000000000000" pitchFamily="2" charset="2"/>
              <a:buChar char="Ø"/>
              <a:defRPr/>
            </a:pPr>
            <a:r>
              <a:rPr lang="cs-CZ" dirty="0"/>
              <a:t>SVOBODA, K. Aktuální problémy se zastavením exekuce z rozhodčího nálezu,  Obchodněprávní revue, 2018, č. 4</a:t>
            </a:r>
          </a:p>
          <a:p>
            <a:pPr algn="just">
              <a:buFont typeface="Wingdings" panose="05000000000000000000" pitchFamily="2" charset="2"/>
              <a:buChar char="Ø"/>
              <a:defRPr/>
            </a:pPr>
            <a:r>
              <a:rPr lang="cs-CZ" dirty="0"/>
              <a:t>Rizika „hýkání“ z přemíry podstatných jmen slovesných </a:t>
            </a:r>
          </a:p>
          <a:p>
            <a:pPr lvl="1" algn="just">
              <a:lnSpc>
                <a:spcPct val="150000"/>
              </a:lnSpc>
              <a:buFont typeface="Wingdings" panose="05000000000000000000" pitchFamily="2" charset="2"/>
              <a:buChar char="Ø"/>
              <a:defRPr/>
            </a:pPr>
            <a:r>
              <a:rPr lang="cs-CZ" dirty="0"/>
              <a:t>„zesílení navození abstrakčních účinků směnečného rubopisu“</a:t>
            </a:r>
          </a:p>
          <a:p>
            <a:pPr marL="324000" lvl="1" indent="0" algn="just">
              <a:lnSpc>
                <a:spcPct val="90000"/>
              </a:lnSpc>
              <a:buNone/>
              <a:defRPr/>
            </a:pPr>
            <a:r>
              <a:rPr lang="cs-CZ" dirty="0"/>
              <a:t> </a:t>
            </a:r>
          </a:p>
          <a:p>
            <a:pPr lvl="1" algn="just">
              <a:lnSpc>
                <a:spcPct val="90000"/>
              </a:lnSpc>
              <a:defRPr/>
            </a:pPr>
            <a:endParaRPr lang="cs-CZ" altLang="cs-CZ" dirty="0"/>
          </a:p>
          <a:p>
            <a:pPr lvl="1" algn="just">
              <a:lnSpc>
                <a:spcPct val="90000"/>
              </a:lnSpc>
              <a:defRPr/>
            </a:pPr>
            <a:endParaRPr lang="cs-CZ" altLang="cs-CZ" dirty="0"/>
          </a:p>
        </p:txBody>
      </p:sp>
      <p:graphicFrame>
        <p:nvGraphicFramePr>
          <p:cNvPr id="2" name="Tabulka 1"/>
          <p:cNvGraphicFramePr>
            <a:graphicFrameLocks noGrp="1"/>
          </p:cNvGraphicFramePr>
          <p:nvPr/>
        </p:nvGraphicFramePr>
        <p:xfrm>
          <a:off x="3685814" y="3852069"/>
          <a:ext cx="4818785" cy="365760"/>
        </p:xfrm>
        <a:graphic>
          <a:graphicData uri="http://schemas.openxmlformats.org/drawingml/2006/table">
            <a:tbl>
              <a:tblPr/>
              <a:tblGrid>
                <a:gridCol w="285750">
                  <a:extLst>
                    <a:ext uri="{9D8B030D-6E8A-4147-A177-3AD203B41FA5}">
                      <a16:colId xmlns:a16="http://schemas.microsoft.com/office/drawing/2014/main" val="929791621"/>
                    </a:ext>
                  </a:extLst>
                </a:gridCol>
                <a:gridCol w="4533035">
                  <a:extLst>
                    <a:ext uri="{9D8B030D-6E8A-4147-A177-3AD203B41FA5}">
                      <a16:colId xmlns:a16="http://schemas.microsoft.com/office/drawing/2014/main" val="3384766906"/>
                    </a:ext>
                  </a:extLst>
                </a:gridCol>
              </a:tblGrid>
              <a:tr h="0">
                <a:tc>
                  <a:txBody>
                    <a:bodyPr/>
                    <a:lstStyle/>
                    <a:p>
                      <a:pPr fontAlgn="t"/>
                      <a:endParaRPr lang="cs-CZ">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3752961920"/>
                  </a:ext>
                </a:extLst>
              </a:tr>
            </a:tbl>
          </a:graphicData>
        </a:graphic>
      </p:graphicFrame>
    </p:spTree>
    <p:extLst>
      <p:ext uri="{BB962C8B-B14F-4D97-AF65-F5344CB8AC3E}">
        <p14:creationId xmlns:p14="http://schemas.microsoft.com/office/powerpoint/2010/main" val="1355771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88580" y="487680"/>
            <a:ext cx="10753200" cy="678180"/>
          </a:xfrm>
        </p:spPr>
        <p:txBody>
          <a:bodyPr/>
          <a:lstStyle/>
          <a:p>
            <a:pPr algn="just" eaLnBrk="1" hangingPunct="1"/>
            <a:r>
              <a:rPr lang="cs-CZ" altLang="cs-CZ" dirty="0" err="1">
                <a:solidFill>
                  <a:srgbClr val="7B9899"/>
                </a:solidFill>
              </a:rPr>
              <a:t>Hedgingové</a:t>
            </a:r>
            <a:r>
              <a:rPr lang="cs-CZ" altLang="cs-CZ" dirty="0">
                <a:solidFill>
                  <a:srgbClr val="7B9899"/>
                </a:solidFill>
              </a:rPr>
              <a:t> strategie v titulcích</a:t>
            </a:r>
            <a:endParaRPr lang="en-US" altLang="cs-CZ" dirty="0">
              <a:solidFill>
                <a:srgbClr val="7B9899"/>
              </a:solidFill>
            </a:endParaRPr>
          </a:p>
        </p:txBody>
      </p:sp>
      <p:sp>
        <p:nvSpPr>
          <p:cNvPr id="15363" name="Rectangle 3"/>
          <p:cNvSpPr>
            <a:spLocks noGrp="1" noChangeArrowheads="1"/>
          </p:cNvSpPr>
          <p:nvPr>
            <p:ph sz="quarter" idx="1"/>
          </p:nvPr>
        </p:nvSpPr>
        <p:spPr>
          <a:xfrm>
            <a:off x="541020" y="1394460"/>
            <a:ext cx="10690860" cy="4907280"/>
          </a:xfrm>
        </p:spPr>
        <p:txBody>
          <a:bodyPr/>
          <a:lstStyle/>
          <a:p>
            <a:pPr algn="just">
              <a:buFont typeface="Wingdings" panose="05000000000000000000" pitchFamily="2" charset="2"/>
              <a:buChar char="Ø"/>
              <a:defRPr/>
            </a:pPr>
            <a:r>
              <a:rPr lang="cs-CZ" altLang="cs-CZ" dirty="0"/>
              <a:t>Vysoká míra </a:t>
            </a:r>
            <a:r>
              <a:rPr lang="cs-CZ" altLang="cs-CZ" dirty="0" err="1"/>
              <a:t>modalizovanosti</a:t>
            </a:r>
            <a:r>
              <a:rPr lang="cs-CZ" altLang="cs-CZ" dirty="0"/>
              <a:t> – především epistémické (jistotní), „nízká úroveň formulační </a:t>
            </a:r>
            <a:r>
              <a:rPr lang="cs-CZ" altLang="cs-CZ" dirty="0" err="1"/>
              <a:t>asertivnosti</a:t>
            </a:r>
            <a:r>
              <a:rPr lang="cs-CZ" altLang="cs-CZ" dirty="0"/>
              <a:t>“</a:t>
            </a:r>
          </a:p>
          <a:p>
            <a:pPr algn="just">
              <a:buFont typeface="Wingdings" panose="05000000000000000000" pitchFamily="2" charset="2"/>
              <a:buChar char="Ø"/>
              <a:defRPr/>
            </a:pPr>
            <a:r>
              <a:rPr lang="cs-CZ" altLang="cs-CZ" dirty="0"/>
              <a:t>Autorská skromnost („O…“, „K některým aspektům…“, „Poznámka k… „)</a:t>
            </a:r>
          </a:p>
          <a:p>
            <a:pPr lvl="1" algn="just">
              <a:buFont typeface="Wingdings" panose="05000000000000000000" pitchFamily="2" charset="2"/>
              <a:buChar char="Ø"/>
              <a:defRPr/>
            </a:pPr>
            <a:r>
              <a:rPr lang="cs-CZ" altLang="cs-CZ" dirty="0"/>
              <a:t>RONOVSKÁ, K. K postavení zakladatelů nadací a nadačních fondů po rekodifikaci soukromého práva. Právní rozhledy, 2015, č. 11 </a:t>
            </a:r>
          </a:p>
          <a:p>
            <a:pPr lvl="1" algn="just">
              <a:buFont typeface="Wingdings" panose="05000000000000000000" pitchFamily="2" charset="2"/>
              <a:buChar char="Ø"/>
              <a:defRPr/>
            </a:pPr>
            <a:r>
              <a:rPr lang="cs-CZ" dirty="0"/>
              <a:t>BEJČEK, J. Pár amatérských úvah o subsidiaritě a komplementaritě sankcí. In Věra Kalvodová, Mark Fryšták, Jan Provazník. </a:t>
            </a:r>
            <a:r>
              <a:rPr lang="cs-CZ" i="1" dirty="0"/>
              <a:t>Trestní právo v pohybu</a:t>
            </a:r>
            <a:r>
              <a:rPr lang="cs-CZ" dirty="0"/>
              <a:t>. 1. vyd. Brno: Masarykova univerzita, 2018. s. 37-50</a:t>
            </a:r>
            <a:endParaRPr lang="cs-CZ" altLang="cs-CZ" dirty="0"/>
          </a:p>
          <a:p>
            <a:pPr algn="just">
              <a:defRPr/>
            </a:pPr>
            <a:endParaRPr lang="cs-CZ" altLang="cs-CZ" dirty="0"/>
          </a:p>
        </p:txBody>
      </p:sp>
      <p:graphicFrame>
        <p:nvGraphicFramePr>
          <p:cNvPr id="2" name="Tabulka 1"/>
          <p:cNvGraphicFramePr>
            <a:graphicFrameLocks noGrp="1"/>
          </p:cNvGraphicFramePr>
          <p:nvPr/>
        </p:nvGraphicFramePr>
        <p:xfrm>
          <a:off x="3685814" y="3852069"/>
          <a:ext cx="4818785" cy="365760"/>
        </p:xfrm>
        <a:graphic>
          <a:graphicData uri="http://schemas.openxmlformats.org/drawingml/2006/table">
            <a:tbl>
              <a:tblPr/>
              <a:tblGrid>
                <a:gridCol w="285750">
                  <a:extLst>
                    <a:ext uri="{9D8B030D-6E8A-4147-A177-3AD203B41FA5}">
                      <a16:colId xmlns:a16="http://schemas.microsoft.com/office/drawing/2014/main" val="929791621"/>
                    </a:ext>
                  </a:extLst>
                </a:gridCol>
                <a:gridCol w="4533035">
                  <a:extLst>
                    <a:ext uri="{9D8B030D-6E8A-4147-A177-3AD203B41FA5}">
                      <a16:colId xmlns:a16="http://schemas.microsoft.com/office/drawing/2014/main" val="3384766906"/>
                    </a:ext>
                  </a:extLst>
                </a:gridCol>
              </a:tblGrid>
              <a:tr h="0">
                <a:tc>
                  <a:txBody>
                    <a:bodyPr/>
                    <a:lstStyle/>
                    <a:p>
                      <a:pPr fontAlgn="t"/>
                      <a:endParaRPr lang="cs-CZ">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3752961920"/>
                  </a:ext>
                </a:extLst>
              </a:tr>
            </a:tbl>
          </a:graphicData>
        </a:graphic>
      </p:graphicFrame>
      <p:graphicFrame>
        <p:nvGraphicFramePr>
          <p:cNvPr id="3" name="Tabulka 2"/>
          <p:cNvGraphicFramePr>
            <a:graphicFrameLocks noGrp="1"/>
          </p:cNvGraphicFramePr>
          <p:nvPr>
            <p:extLst>
              <p:ext uri="{D42A27DB-BD31-4B8C-83A1-F6EECF244321}">
                <p14:modId xmlns:p14="http://schemas.microsoft.com/office/powerpoint/2010/main" val="2483769034"/>
              </p:ext>
            </p:extLst>
          </p:nvPr>
        </p:nvGraphicFramePr>
        <p:xfrm>
          <a:off x="3685814" y="3257709"/>
          <a:ext cx="4818785" cy="365760"/>
        </p:xfrm>
        <a:graphic>
          <a:graphicData uri="http://schemas.openxmlformats.org/drawingml/2006/table">
            <a:tbl>
              <a:tblPr/>
              <a:tblGrid>
                <a:gridCol w="285750">
                  <a:extLst>
                    <a:ext uri="{9D8B030D-6E8A-4147-A177-3AD203B41FA5}">
                      <a16:colId xmlns:a16="http://schemas.microsoft.com/office/drawing/2014/main" val="1565857489"/>
                    </a:ext>
                  </a:extLst>
                </a:gridCol>
                <a:gridCol w="4533035">
                  <a:extLst>
                    <a:ext uri="{9D8B030D-6E8A-4147-A177-3AD203B41FA5}">
                      <a16:colId xmlns:a16="http://schemas.microsoft.com/office/drawing/2014/main" val="4188330582"/>
                    </a:ext>
                  </a:extLst>
                </a:gridCol>
              </a:tblGrid>
              <a:tr h="0">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2223620683"/>
                  </a:ext>
                </a:extLst>
              </a:tr>
            </a:tbl>
          </a:graphicData>
        </a:graphic>
      </p:graphicFrame>
    </p:spTree>
    <p:extLst>
      <p:ext uri="{BB962C8B-B14F-4D97-AF65-F5344CB8AC3E}">
        <p14:creationId xmlns:p14="http://schemas.microsoft.com/office/powerpoint/2010/main" val="16685624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88580" y="396240"/>
            <a:ext cx="10753200" cy="586740"/>
          </a:xfrm>
        </p:spPr>
        <p:txBody>
          <a:bodyPr/>
          <a:lstStyle/>
          <a:p>
            <a:pPr algn="just" eaLnBrk="1" hangingPunct="1"/>
            <a:r>
              <a:rPr lang="cs-CZ" altLang="cs-CZ" dirty="0">
                <a:solidFill>
                  <a:srgbClr val="7B9899"/>
                </a:solidFill>
              </a:rPr>
              <a:t>Informačně rozšiřující názvy</a:t>
            </a:r>
            <a:endParaRPr lang="en-US" altLang="cs-CZ" dirty="0">
              <a:solidFill>
                <a:srgbClr val="7B9899"/>
              </a:solidFill>
            </a:endParaRPr>
          </a:p>
        </p:txBody>
      </p:sp>
      <p:sp>
        <p:nvSpPr>
          <p:cNvPr id="15363" name="Rectangle 3"/>
          <p:cNvSpPr>
            <a:spLocks noGrp="1" noChangeArrowheads="1"/>
          </p:cNvSpPr>
          <p:nvPr>
            <p:ph sz="quarter" idx="1"/>
          </p:nvPr>
        </p:nvSpPr>
        <p:spPr>
          <a:xfrm>
            <a:off x="541020" y="1165860"/>
            <a:ext cx="10690860" cy="5135880"/>
          </a:xfrm>
        </p:spPr>
        <p:txBody>
          <a:bodyPr/>
          <a:lstStyle/>
          <a:p>
            <a:pPr algn="just">
              <a:buFont typeface="Wingdings" panose="05000000000000000000" pitchFamily="2" charset="2"/>
              <a:buChar char="Ø"/>
              <a:defRPr/>
            </a:pPr>
            <a:r>
              <a:rPr lang="cs-CZ" altLang="cs-CZ" dirty="0"/>
              <a:t>Dvojčlenný titulek a podtituly</a:t>
            </a:r>
          </a:p>
          <a:p>
            <a:pPr lvl="1" algn="just">
              <a:buFont typeface="Wingdings" panose="05000000000000000000" pitchFamily="2" charset="2"/>
              <a:buChar char="Ø"/>
              <a:defRPr/>
            </a:pPr>
            <a:r>
              <a:rPr lang="cs-CZ" dirty="0"/>
              <a:t>KŘÍŽ, R. GRMELOVÁ, N. Zaměstnanecké akcie nebo nabývání akcií zaměstnanci s přihlédnutím ke španělské právní úpravě. Právní rozhledy, 2019, č. 6</a:t>
            </a:r>
            <a:endParaRPr lang="cs-CZ" altLang="cs-CZ" dirty="0"/>
          </a:p>
          <a:p>
            <a:pPr algn="just">
              <a:buFont typeface="Wingdings" panose="05000000000000000000" pitchFamily="2" charset="2"/>
              <a:buChar char="Ø"/>
              <a:defRPr/>
            </a:pPr>
            <a:r>
              <a:rPr lang="cs-CZ" altLang="cs-CZ" dirty="0"/>
              <a:t>Formulační podvojnost (kontrast, analogie)</a:t>
            </a:r>
          </a:p>
          <a:p>
            <a:pPr lvl="1" algn="just">
              <a:buFont typeface="Wingdings" panose="05000000000000000000" pitchFamily="2" charset="2"/>
              <a:buChar char="Ø"/>
              <a:defRPr/>
            </a:pPr>
            <a:r>
              <a:rPr lang="cs-CZ" altLang="cs-CZ" dirty="0"/>
              <a:t>PULKRÁBEK, Z. Znovu a trochu jinak o dokazování negativních skutečností. 2018. č. 1</a:t>
            </a:r>
          </a:p>
          <a:p>
            <a:pPr algn="just">
              <a:buFont typeface="Wingdings" panose="05000000000000000000" pitchFamily="2" charset="2"/>
              <a:buChar char="Ø"/>
              <a:defRPr/>
            </a:pPr>
            <a:r>
              <a:rPr lang="cs-CZ" altLang="cs-CZ" dirty="0"/>
              <a:t>Otázky v titulku</a:t>
            </a:r>
          </a:p>
          <a:p>
            <a:pPr lvl="1" algn="just">
              <a:buFont typeface="Wingdings" panose="05000000000000000000" pitchFamily="2" charset="2"/>
              <a:buChar char="Ø"/>
              <a:defRPr/>
            </a:pPr>
            <a:r>
              <a:rPr lang="cs-CZ" altLang="cs-CZ" dirty="0"/>
              <a:t>SZOSTOK, D. </a:t>
            </a:r>
            <a:r>
              <a:rPr lang="cs-CZ" altLang="cs-CZ" dirty="0" err="1"/>
              <a:t>Kogence</a:t>
            </a:r>
            <a:r>
              <a:rPr lang="cs-CZ" altLang="cs-CZ" dirty="0"/>
              <a:t> na ústupu?, Právní rozhledy. 2018, č. 23/24</a:t>
            </a:r>
          </a:p>
          <a:p>
            <a:pPr lvl="1" algn="just">
              <a:buFont typeface="Wingdings" panose="05000000000000000000" pitchFamily="2" charset="2"/>
              <a:buChar char="Ø"/>
              <a:defRPr/>
            </a:pPr>
            <a:r>
              <a:rPr lang="cs-CZ" altLang="cs-CZ" dirty="0"/>
              <a:t>DĚDIČ/ŠOVAR/MIKULA: </a:t>
            </a:r>
            <a:r>
              <a:rPr lang="cs-CZ" dirty="0"/>
              <a:t>Proč podle českého soukromého práva nelze uvažovat o (ICO) tokenech jako o cenných papírech. Právní rozhledy. 2018, č. 15-16</a:t>
            </a:r>
          </a:p>
          <a:p>
            <a:pPr algn="just">
              <a:buFont typeface="Wingdings" panose="05000000000000000000" pitchFamily="2" charset="2"/>
              <a:buChar char="Ø"/>
              <a:defRPr/>
            </a:pPr>
            <a:r>
              <a:rPr lang="cs-CZ" altLang="cs-CZ" dirty="0" err="1"/>
              <a:t>Rématické</a:t>
            </a:r>
            <a:r>
              <a:rPr lang="cs-CZ" altLang="cs-CZ" dirty="0"/>
              <a:t> informace</a:t>
            </a:r>
          </a:p>
          <a:p>
            <a:pPr lvl="1" algn="just">
              <a:buFont typeface="Wingdings" panose="05000000000000000000" pitchFamily="2" charset="2"/>
              <a:buChar char="Ø"/>
              <a:defRPr/>
            </a:pPr>
            <a:r>
              <a:rPr lang="cs-CZ" altLang="cs-CZ" dirty="0"/>
              <a:t>TELEC, I. Umělec nemá imunitu. Právní rozhledy. 2018, č. 13-14</a:t>
            </a:r>
          </a:p>
          <a:p>
            <a:pPr algn="just">
              <a:defRPr/>
            </a:pPr>
            <a:endParaRPr lang="cs-CZ" altLang="cs-CZ" dirty="0"/>
          </a:p>
          <a:p>
            <a:pPr lvl="1" algn="just">
              <a:defRPr/>
            </a:pPr>
            <a:endParaRPr lang="cs-CZ" altLang="cs-CZ" dirty="0"/>
          </a:p>
          <a:p>
            <a:pPr algn="just">
              <a:defRPr/>
            </a:pPr>
            <a:endParaRPr lang="cs-CZ" altLang="cs-CZ" dirty="0"/>
          </a:p>
        </p:txBody>
      </p:sp>
      <p:graphicFrame>
        <p:nvGraphicFramePr>
          <p:cNvPr id="2" name="Tabulka 1"/>
          <p:cNvGraphicFramePr>
            <a:graphicFrameLocks noGrp="1"/>
          </p:cNvGraphicFramePr>
          <p:nvPr/>
        </p:nvGraphicFramePr>
        <p:xfrm>
          <a:off x="3685814" y="3852069"/>
          <a:ext cx="4818785" cy="365760"/>
        </p:xfrm>
        <a:graphic>
          <a:graphicData uri="http://schemas.openxmlformats.org/drawingml/2006/table">
            <a:tbl>
              <a:tblPr/>
              <a:tblGrid>
                <a:gridCol w="285750">
                  <a:extLst>
                    <a:ext uri="{9D8B030D-6E8A-4147-A177-3AD203B41FA5}">
                      <a16:colId xmlns:a16="http://schemas.microsoft.com/office/drawing/2014/main" val="929791621"/>
                    </a:ext>
                  </a:extLst>
                </a:gridCol>
                <a:gridCol w="4533035">
                  <a:extLst>
                    <a:ext uri="{9D8B030D-6E8A-4147-A177-3AD203B41FA5}">
                      <a16:colId xmlns:a16="http://schemas.microsoft.com/office/drawing/2014/main" val="3384766906"/>
                    </a:ext>
                  </a:extLst>
                </a:gridCol>
              </a:tblGrid>
              <a:tr h="0">
                <a:tc>
                  <a:txBody>
                    <a:bodyPr/>
                    <a:lstStyle/>
                    <a:p>
                      <a:pPr fontAlgn="t"/>
                      <a:endParaRPr lang="cs-CZ">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3752961920"/>
                  </a:ext>
                </a:extLst>
              </a:tr>
            </a:tbl>
          </a:graphicData>
        </a:graphic>
      </p:graphicFrame>
      <p:graphicFrame>
        <p:nvGraphicFramePr>
          <p:cNvPr id="3" name="Tabulka 2"/>
          <p:cNvGraphicFramePr>
            <a:graphicFrameLocks noGrp="1"/>
          </p:cNvGraphicFramePr>
          <p:nvPr/>
        </p:nvGraphicFramePr>
        <p:xfrm>
          <a:off x="3685814" y="3257709"/>
          <a:ext cx="4818785" cy="365760"/>
        </p:xfrm>
        <a:graphic>
          <a:graphicData uri="http://schemas.openxmlformats.org/drawingml/2006/table">
            <a:tbl>
              <a:tblPr/>
              <a:tblGrid>
                <a:gridCol w="285750">
                  <a:extLst>
                    <a:ext uri="{9D8B030D-6E8A-4147-A177-3AD203B41FA5}">
                      <a16:colId xmlns:a16="http://schemas.microsoft.com/office/drawing/2014/main" val="1565857489"/>
                    </a:ext>
                  </a:extLst>
                </a:gridCol>
                <a:gridCol w="4533035">
                  <a:extLst>
                    <a:ext uri="{9D8B030D-6E8A-4147-A177-3AD203B41FA5}">
                      <a16:colId xmlns:a16="http://schemas.microsoft.com/office/drawing/2014/main" val="4188330582"/>
                    </a:ext>
                  </a:extLst>
                </a:gridCol>
              </a:tblGrid>
              <a:tr h="0">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2223620683"/>
                  </a:ext>
                </a:extLst>
              </a:tr>
            </a:tbl>
          </a:graphicData>
        </a:graphic>
      </p:graphicFrame>
    </p:spTree>
    <p:extLst>
      <p:ext uri="{BB962C8B-B14F-4D97-AF65-F5344CB8AC3E}">
        <p14:creationId xmlns:p14="http://schemas.microsoft.com/office/powerpoint/2010/main" val="15832979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just" eaLnBrk="1" hangingPunct="1"/>
            <a:r>
              <a:rPr lang="cs-CZ" altLang="cs-CZ" dirty="0">
                <a:solidFill>
                  <a:srgbClr val="7B9899"/>
                </a:solidFill>
              </a:rPr>
              <a:t>Vhodná délka</a:t>
            </a:r>
            <a:endParaRPr lang="en-US" altLang="cs-CZ" dirty="0">
              <a:solidFill>
                <a:srgbClr val="7B9899"/>
              </a:solidFill>
            </a:endParaRPr>
          </a:p>
        </p:txBody>
      </p:sp>
      <p:sp>
        <p:nvSpPr>
          <p:cNvPr id="12291" name="Rectangle 3"/>
          <p:cNvSpPr>
            <a:spLocks noGrp="1" noChangeArrowheads="1"/>
          </p:cNvSpPr>
          <p:nvPr>
            <p:ph sz="quarter" idx="1"/>
          </p:nvPr>
        </p:nvSpPr>
        <p:spPr>
          <a:xfrm>
            <a:off x="624840" y="1722120"/>
            <a:ext cx="10347960" cy="4434206"/>
          </a:xfrm>
        </p:spPr>
        <p:txBody>
          <a:bodyPr/>
          <a:lstStyle/>
          <a:p>
            <a:pPr lvl="1" algn="just">
              <a:buFont typeface="Wingdings" panose="05000000000000000000" pitchFamily="2" charset="2"/>
              <a:buChar char="Ø"/>
            </a:pPr>
            <a:r>
              <a:rPr lang="cs-CZ" dirty="0"/>
              <a:t>KNAPP, Viktor. Devadesát devět. Právní praxe. 1994, roč. 42, č. 10</a:t>
            </a:r>
          </a:p>
          <a:p>
            <a:pPr lvl="1" algn="just">
              <a:buFont typeface="Wingdings" panose="05000000000000000000" pitchFamily="2" charset="2"/>
              <a:buChar char="Ø"/>
            </a:pPr>
            <a:endParaRPr lang="cs-CZ" dirty="0"/>
          </a:p>
          <a:p>
            <a:pPr lvl="1" algn="just">
              <a:buFont typeface="Wingdings" panose="05000000000000000000" pitchFamily="2" charset="2"/>
              <a:buChar char="Ø"/>
            </a:pPr>
            <a:r>
              <a:rPr lang="cs-CZ" dirty="0"/>
              <a:t>BODLÁK, F. O jedné peripetii při zpracování zprávy o vztazích u společnosti s majetkovou účastní státu, aneb kdo je osobou ovládají a jaké z toho plynou důsledky. Obchodněprávní revue. 2018, č. 5</a:t>
            </a:r>
          </a:p>
          <a:p>
            <a:pPr algn="just" eaLnBrk="1" hangingPunct="1">
              <a:lnSpc>
                <a:spcPct val="90000"/>
              </a:lnSpc>
              <a:defRPr/>
            </a:pPr>
            <a:endParaRPr lang="en-US" altLang="cs-CZ" dirty="0"/>
          </a:p>
        </p:txBody>
      </p:sp>
    </p:spTree>
    <p:extLst>
      <p:ext uri="{BB962C8B-B14F-4D97-AF65-F5344CB8AC3E}">
        <p14:creationId xmlns:p14="http://schemas.microsoft.com/office/powerpoint/2010/main" val="2649853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20000" y="480060"/>
            <a:ext cx="10753200" cy="617220"/>
          </a:xfrm>
        </p:spPr>
        <p:txBody>
          <a:bodyPr/>
          <a:lstStyle/>
          <a:p>
            <a:pPr algn="just" eaLnBrk="1" hangingPunct="1"/>
            <a:r>
              <a:rPr lang="cs-CZ" altLang="cs-CZ" dirty="0">
                <a:solidFill>
                  <a:srgbClr val="7B9899"/>
                </a:solidFill>
              </a:rPr>
              <a:t>Obraznost, metafora, paradox, rčení…</a:t>
            </a:r>
            <a:endParaRPr lang="en-US" altLang="cs-CZ" dirty="0">
              <a:solidFill>
                <a:srgbClr val="7B9899"/>
              </a:solidFill>
            </a:endParaRPr>
          </a:p>
        </p:txBody>
      </p:sp>
      <p:sp>
        <p:nvSpPr>
          <p:cNvPr id="13315" name="Rectangle 3"/>
          <p:cNvSpPr>
            <a:spLocks noGrp="1" noChangeArrowheads="1"/>
          </p:cNvSpPr>
          <p:nvPr>
            <p:ph sz="quarter" idx="1"/>
          </p:nvPr>
        </p:nvSpPr>
        <p:spPr>
          <a:xfrm>
            <a:off x="502920" y="1356360"/>
            <a:ext cx="10591800" cy="5295900"/>
          </a:xfrm>
        </p:spPr>
        <p:txBody>
          <a:bodyPr>
            <a:normAutofit fontScale="92500" lnSpcReduction="20000"/>
          </a:bodyPr>
          <a:lstStyle/>
          <a:p>
            <a:pPr>
              <a:lnSpc>
                <a:spcPct val="160000"/>
              </a:lnSpc>
              <a:buFont typeface="Wingdings" panose="05000000000000000000" pitchFamily="2" charset="2"/>
              <a:buChar char="Ø"/>
            </a:pPr>
            <a:r>
              <a:rPr lang="cs-CZ" sz="2000" dirty="0"/>
              <a:t>VOJTEK, R. Sláb jen ten, kdo (ne)ztratil v řešení finanční krize víru aneb selhání banky, resoluce a veřejná podpora? Obchodněprávní revue, 2017</a:t>
            </a:r>
          </a:p>
          <a:p>
            <a:pPr>
              <a:lnSpc>
                <a:spcPct val="160000"/>
              </a:lnSpc>
              <a:buFont typeface="Wingdings" panose="05000000000000000000" pitchFamily="2" charset="2"/>
              <a:buChar char="Ø"/>
            </a:pPr>
            <a:r>
              <a:rPr lang="cs-CZ" sz="2000" dirty="0"/>
              <a:t>UZSÁK, M. Co se o </a:t>
            </a:r>
            <a:r>
              <a:rPr lang="cs-CZ" sz="2000" dirty="0" err="1"/>
              <a:t>squeeze-out</a:t>
            </a:r>
            <a:r>
              <a:rPr lang="cs-CZ" sz="2000" dirty="0"/>
              <a:t>(u) nepíše. Bulletin advokacie, 2007</a:t>
            </a:r>
          </a:p>
          <a:p>
            <a:pPr>
              <a:lnSpc>
                <a:spcPct val="160000"/>
              </a:lnSpc>
              <a:buFont typeface="Wingdings" panose="05000000000000000000" pitchFamily="2" charset="2"/>
              <a:buChar char="Ø"/>
            </a:pPr>
            <a:r>
              <a:rPr lang="cs-CZ" sz="2000" dirty="0"/>
              <a:t>HRNČÁŘ, J. „Chodníkové škody“ aneb jsou chodci cupitající ovce? Bulletin advokacie, 2019</a:t>
            </a:r>
          </a:p>
          <a:p>
            <a:pPr algn="just">
              <a:lnSpc>
                <a:spcPct val="160000"/>
              </a:lnSpc>
              <a:buFont typeface="Wingdings" panose="05000000000000000000" pitchFamily="2" charset="2"/>
              <a:buChar char="Ø"/>
              <a:defRPr/>
            </a:pPr>
            <a:r>
              <a:rPr lang="cs-CZ" sz="2000" dirty="0"/>
              <a:t>KOTÁSEK, J. Neřád na řad, Obchodní právo, 2012</a:t>
            </a:r>
          </a:p>
          <a:p>
            <a:pPr algn="just">
              <a:lnSpc>
                <a:spcPct val="160000"/>
              </a:lnSpc>
              <a:buFont typeface="Wingdings" panose="05000000000000000000" pitchFamily="2" charset="2"/>
              <a:buChar char="Ø"/>
              <a:defRPr/>
            </a:pPr>
            <a:r>
              <a:rPr lang="cs-CZ" sz="2000" dirty="0"/>
              <a:t>PIHERA, V. Nejpodivnější zvíře v lese – poznámky ke </a:t>
            </a:r>
            <a:r>
              <a:rPr lang="cs-CZ" sz="2000" dirty="0" err="1"/>
              <a:t>svěřenskému</a:t>
            </a:r>
            <a:r>
              <a:rPr lang="cs-CZ" sz="2000" dirty="0"/>
              <a:t> fondu, OR, 2012</a:t>
            </a:r>
          </a:p>
          <a:p>
            <a:pPr algn="just">
              <a:lnSpc>
                <a:spcPct val="160000"/>
              </a:lnSpc>
              <a:buFont typeface="Wingdings" panose="05000000000000000000" pitchFamily="2" charset="2"/>
              <a:buChar char="Ø"/>
              <a:defRPr/>
            </a:pPr>
            <a:r>
              <a:rPr lang="cs-CZ" sz="2000" dirty="0"/>
              <a:t>HOUDEK, Z. Hodný, zlý a ošklivý nového korporátního práva. Časopis pro právní vědu a praxi. 2015, č. 3</a:t>
            </a:r>
          </a:p>
          <a:p>
            <a:pPr algn="just">
              <a:lnSpc>
                <a:spcPct val="160000"/>
              </a:lnSpc>
              <a:buFont typeface="Wingdings" panose="05000000000000000000" pitchFamily="2" charset="2"/>
              <a:buChar char="Ø"/>
              <a:defRPr/>
            </a:pPr>
            <a:r>
              <a:rPr lang="cs-CZ" sz="2000" dirty="0"/>
              <a:t>BEJČEK, J. Odhlasované libozvučné mantry a zdravý rozum. </a:t>
            </a:r>
            <a:r>
              <a:rPr lang="cs-CZ" sz="2000" i="1" dirty="0" err="1"/>
              <a:t>Antitrust</a:t>
            </a:r>
            <a:r>
              <a:rPr lang="cs-CZ" sz="2000" dirty="0"/>
              <a:t>, 2016	</a:t>
            </a:r>
          </a:p>
          <a:p>
            <a:pPr algn="just">
              <a:lnSpc>
                <a:spcPct val="160000"/>
              </a:lnSpc>
              <a:buFont typeface="Wingdings" panose="05000000000000000000" pitchFamily="2" charset="2"/>
              <a:buChar char="Ø"/>
              <a:defRPr/>
            </a:pPr>
            <a:r>
              <a:rPr lang="cs-CZ" sz="2000" dirty="0"/>
              <a:t>BEJČEK, J. Dívčí válka o dívčí kvóty. Hospodářské noviny, 6. 9. - 9. 9. 2013 </a:t>
            </a:r>
          </a:p>
          <a:p>
            <a:pPr marL="72000" indent="0" algn="just">
              <a:lnSpc>
                <a:spcPct val="160000"/>
              </a:lnSpc>
              <a:buNone/>
              <a:defRPr/>
            </a:pPr>
            <a:r>
              <a:rPr lang="cs-CZ" sz="2000" dirty="0"/>
              <a:t>a jeden vzor na konec….			</a:t>
            </a:r>
          </a:p>
          <a:p>
            <a:pPr marL="274320" indent="-274320" algn="just" fontAlgn="auto">
              <a:spcAft>
                <a:spcPts val="0"/>
              </a:spcAft>
              <a:buNone/>
              <a:defRPr/>
            </a:pPr>
            <a:r>
              <a:rPr lang="cs-CZ" sz="2000" dirty="0"/>
              <a:t>						</a:t>
            </a:r>
          </a:p>
          <a:p>
            <a:pPr marL="274320" indent="-274320" algn="just" fontAlgn="auto">
              <a:spcAft>
                <a:spcPts val="0"/>
              </a:spcAft>
              <a:buNone/>
              <a:defRPr/>
            </a:pPr>
            <a:r>
              <a:rPr lang="cs-CZ" sz="2000" dirty="0"/>
              <a:t>						</a:t>
            </a:r>
            <a:endParaRPr lang="cs-CZ" dirty="0">
              <a:solidFill>
                <a:schemeClr val="bg1"/>
              </a:solidFill>
            </a:endParaRPr>
          </a:p>
          <a:p>
            <a:pPr marL="274320" indent="-274320" algn="just" fontAlgn="auto">
              <a:spcAft>
                <a:spcPts val="0"/>
              </a:spcAft>
              <a:buNone/>
              <a:defRPr/>
            </a:pPr>
            <a:endParaRPr lang="cs-CZ" dirty="0">
              <a:solidFill>
                <a:schemeClr val="bg1"/>
              </a:solidFill>
            </a:endParaRPr>
          </a:p>
          <a:p>
            <a:pPr marL="274320" indent="-274320" algn="just" fontAlgn="auto">
              <a:spcAft>
                <a:spcPts val="0"/>
              </a:spcAft>
              <a:buNone/>
              <a:defRPr/>
            </a:pPr>
            <a:endParaRPr lang="en-US" i="1" dirty="0"/>
          </a:p>
        </p:txBody>
      </p:sp>
    </p:spTree>
    <p:extLst>
      <p:ext uri="{BB962C8B-B14F-4D97-AF65-F5344CB8AC3E}">
        <p14:creationId xmlns:p14="http://schemas.microsoft.com/office/powerpoint/2010/main" val="19852003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obchodního práva / První čtvrtek 7.11.2019</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45</a:t>
            </a:fld>
            <a:endParaRPr lang="cs-CZ" altLang="cs-CZ" dirty="0"/>
          </a:p>
        </p:txBody>
      </p:sp>
      <p:sp>
        <p:nvSpPr>
          <p:cNvPr id="4" name="Nadpis 3"/>
          <p:cNvSpPr>
            <a:spLocks noGrp="1"/>
          </p:cNvSpPr>
          <p:nvPr>
            <p:ph type="title"/>
          </p:nvPr>
        </p:nvSpPr>
        <p:spPr>
          <a:xfrm>
            <a:off x="398502" y="1805940"/>
            <a:ext cx="11361600" cy="2266005"/>
          </a:xfrm>
        </p:spPr>
        <p:txBody>
          <a:bodyPr/>
          <a:lstStyle/>
          <a:p>
            <a:r>
              <a:rPr lang="cs-CZ" sz="2900" dirty="0"/>
              <a:t>Kritické zamyšlení nad některými vybranými současnými a aktuálními aspekty označování odborných příspěvků publikovaných v českých právních periodikách po roce 1989 aneb skutečně platí i pro názvy právnických článků, že méně je někdy více?</a:t>
            </a:r>
            <a:br>
              <a:rPr lang="cs-CZ" sz="1800" dirty="0"/>
            </a:br>
            <a:br>
              <a:rPr lang="cs-CZ" dirty="0"/>
            </a:br>
            <a:endParaRPr lang="cs-CZ" dirty="0"/>
          </a:p>
        </p:txBody>
      </p:sp>
      <p:sp>
        <p:nvSpPr>
          <p:cNvPr id="5" name="Podnadpis 4"/>
          <p:cNvSpPr>
            <a:spLocks noGrp="1"/>
          </p:cNvSpPr>
          <p:nvPr>
            <p:ph type="subTitle" idx="1"/>
          </p:nvPr>
        </p:nvSpPr>
        <p:spPr>
          <a:xfrm>
            <a:off x="398502" y="4678680"/>
            <a:ext cx="11361600" cy="1280160"/>
          </a:xfrm>
        </p:spPr>
        <p:txBody>
          <a:bodyPr/>
          <a:lstStyle/>
          <a:p>
            <a:endParaRPr lang="cs-CZ" dirty="0"/>
          </a:p>
        </p:txBody>
      </p:sp>
    </p:spTree>
    <p:extLst>
      <p:ext uri="{BB962C8B-B14F-4D97-AF65-F5344CB8AC3E}">
        <p14:creationId xmlns:p14="http://schemas.microsoft.com/office/powerpoint/2010/main" val="202714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426720"/>
            <a:ext cx="10753200" cy="599444"/>
          </a:xfrm>
        </p:spPr>
        <p:txBody>
          <a:bodyPr/>
          <a:lstStyle/>
          <a:p>
            <a:pPr algn="just" eaLnBrk="1" hangingPunct="1"/>
            <a:r>
              <a:rPr lang="cs-CZ" altLang="cs-CZ" dirty="0">
                <a:solidFill>
                  <a:srgbClr val="7B9899"/>
                </a:solidFill>
              </a:rPr>
              <a:t>Potud dobrý…</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13839"/>
            <a:ext cx="11516360" cy="5207001"/>
          </a:xfrm>
        </p:spPr>
        <p:txBody>
          <a:bodyPr/>
          <a:lstStyle/>
          <a:p>
            <a:pPr algn="just">
              <a:lnSpc>
                <a:spcPct val="100000"/>
              </a:lnSpc>
              <a:buFont typeface="Wingdings" panose="05000000000000000000" pitchFamily="2" charset="2"/>
              <a:buChar char="Ø"/>
            </a:pPr>
            <a:r>
              <a:rPr lang="cs-CZ" b="1" dirty="0"/>
              <a:t>NS 29 </a:t>
            </a:r>
            <a:r>
              <a:rPr lang="cs-CZ" b="1" dirty="0" err="1"/>
              <a:t>Cdo</a:t>
            </a:r>
            <a:r>
              <a:rPr lang="cs-CZ" b="1" dirty="0"/>
              <a:t> 4535/2014 </a:t>
            </a:r>
          </a:p>
          <a:p>
            <a:pPr algn="just">
              <a:lnSpc>
                <a:spcPct val="100000"/>
              </a:lnSpc>
              <a:buFont typeface="Wingdings" panose="05000000000000000000" pitchFamily="2" charset="2"/>
              <a:buChar char="Ø"/>
            </a:pPr>
            <a:r>
              <a:rPr lang="cs-CZ" b="1" dirty="0"/>
              <a:t>„</a:t>
            </a:r>
            <a:r>
              <a:rPr lang="cs-CZ" dirty="0"/>
              <a:t>Potud Nejvyšší soud nemá za správný právní názor vyjádřený v dovolatelem odkazované literatuře (viz Kotásek, J., K některým praktickým aspektům blankosměnky, Bulletin advokacie, č. 9, ročník 1998), podle něhož „ono blanko“ (rozuměj první část složeného slova blankosměnka) „neznamená nic jiného než ještě ne“; naopak sousloví „za tuto blankosměnku zaplatím“ je nezbytné vykládat tak, že „zaplatím poté, co budou doplněna bílá místa na blankosměnce“ (a vznikne tak „úplná“ směnka).“ </a:t>
            </a:r>
          </a:p>
          <a:p>
            <a:pPr algn="just">
              <a:lnSpc>
                <a:spcPct val="100000"/>
              </a:lnSpc>
              <a:buFont typeface="Wingdings" panose="05000000000000000000" pitchFamily="2" charset="2"/>
              <a:buChar char="Ø"/>
            </a:pPr>
            <a:endParaRPr lang="cs-CZ" dirty="0"/>
          </a:p>
          <a:p>
            <a:pPr algn="just">
              <a:lnSpc>
                <a:spcPct val="100000"/>
              </a:lnSpc>
              <a:buFont typeface="Wingdings" panose="05000000000000000000" pitchFamily="2" charset="2"/>
              <a:buChar char="Ø"/>
            </a:pPr>
            <a:r>
              <a:rPr lang="cs-CZ" dirty="0"/>
              <a:t>Literární šlépěje jsou nesmazatelné, přerámování chyby</a:t>
            </a:r>
            <a:endParaRPr lang="cs-CZ" b="1" dirty="0"/>
          </a:p>
          <a:p>
            <a:pPr algn="just"/>
            <a:endParaRPr lang="cs-CZ" altLang="cs-CZ" dirty="0"/>
          </a:p>
          <a:p>
            <a:pPr algn="just"/>
            <a:endParaRPr lang="cs-CZ" altLang="cs-CZ" dirty="0"/>
          </a:p>
          <a:p>
            <a:pPr algn="just"/>
            <a:endParaRPr lang="cs-CZ" altLang="cs-CZ" dirty="0"/>
          </a:p>
          <a:p>
            <a:pPr algn="just"/>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nvPr>
        </p:nvGraphicFramePr>
        <p:xfrm>
          <a:off x="-572860" y="5469887"/>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96452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426720"/>
            <a:ext cx="10753200" cy="599444"/>
          </a:xfrm>
        </p:spPr>
        <p:txBody>
          <a:bodyPr/>
          <a:lstStyle/>
          <a:p>
            <a:pPr algn="just" eaLnBrk="1" hangingPunct="1"/>
            <a:r>
              <a:rPr lang="cs-CZ" altLang="cs-CZ" dirty="0">
                <a:solidFill>
                  <a:srgbClr val="7B9899"/>
                </a:solidFill>
              </a:rPr>
              <a:t>Kvalitu, ne kvantitu? Směrnice 10/2017</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026165"/>
            <a:ext cx="11516360" cy="4419596"/>
          </a:xfrm>
        </p:spPr>
        <p:txBody>
          <a:bodyPr/>
          <a:lstStyle/>
          <a:p>
            <a:pPr marL="72000" indent="0" algn="just">
              <a:buNone/>
            </a:pPr>
            <a:endParaRPr lang="cs-CZ" altLang="cs-CZ" dirty="0"/>
          </a:p>
          <a:p>
            <a:pPr algn="just"/>
            <a:endParaRPr lang="cs-CZ" altLang="cs-CZ" dirty="0"/>
          </a:p>
          <a:p>
            <a:pPr algn="just"/>
            <a:endParaRPr lang="cs-CZ" altLang="cs-CZ" dirty="0"/>
          </a:p>
          <a:p>
            <a:pPr algn="just"/>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graphicFrame>
        <p:nvGraphicFramePr>
          <p:cNvPr id="3" name="Tabulka 2">
            <a:extLst>
              <a:ext uri="{FF2B5EF4-FFF2-40B4-BE49-F238E27FC236}">
                <a16:creationId xmlns:a16="http://schemas.microsoft.com/office/drawing/2014/main" id="{878F9BE3-8FAF-46B1-A85E-E3B0D0492936}"/>
              </a:ext>
            </a:extLst>
          </p:cNvPr>
          <p:cNvGraphicFramePr>
            <a:graphicFrameLocks noGrp="1"/>
          </p:cNvGraphicFramePr>
          <p:nvPr>
            <p:extLst>
              <p:ext uri="{D42A27DB-BD31-4B8C-83A1-F6EECF244321}">
                <p14:modId xmlns:p14="http://schemas.microsoft.com/office/powerpoint/2010/main" val="1214425095"/>
              </p:ext>
            </p:extLst>
          </p:nvPr>
        </p:nvGraphicFramePr>
        <p:xfrm>
          <a:off x="720000" y="1483360"/>
          <a:ext cx="10120720" cy="4153200"/>
        </p:xfrm>
        <a:graphic>
          <a:graphicData uri="http://schemas.openxmlformats.org/drawingml/2006/table">
            <a:tbl>
              <a:tblPr firstRow="1" bandRow="1">
                <a:tableStyleId>{5C22544A-7EE6-4342-B048-85BDC9FD1C3A}</a:tableStyleId>
              </a:tblPr>
              <a:tblGrid>
                <a:gridCol w="6534240">
                  <a:extLst>
                    <a:ext uri="{9D8B030D-6E8A-4147-A177-3AD203B41FA5}">
                      <a16:colId xmlns:a16="http://schemas.microsoft.com/office/drawing/2014/main" val="3992457551"/>
                    </a:ext>
                  </a:extLst>
                </a:gridCol>
                <a:gridCol w="1859280">
                  <a:extLst>
                    <a:ext uri="{9D8B030D-6E8A-4147-A177-3AD203B41FA5}">
                      <a16:colId xmlns:a16="http://schemas.microsoft.com/office/drawing/2014/main" val="2596996394"/>
                    </a:ext>
                  </a:extLst>
                </a:gridCol>
                <a:gridCol w="1727200">
                  <a:extLst>
                    <a:ext uri="{9D8B030D-6E8A-4147-A177-3AD203B41FA5}">
                      <a16:colId xmlns:a16="http://schemas.microsoft.com/office/drawing/2014/main" val="3738243826"/>
                    </a:ext>
                  </a:extLst>
                </a:gridCol>
              </a:tblGrid>
              <a:tr h="692200">
                <a:tc>
                  <a:txBody>
                    <a:bodyPr/>
                    <a:lstStyle/>
                    <a:p>
                      <a:r>
                        <a:rPr lang="cs-CZ" dirty="0"/>
                        <a:t>Výkony</a:t>
                      </a:r>
                    </a:p>
                  </a:txBody>
                  <a:tcPr/>
                </a:tc>
                <a:tc>
                  <a:txBody>
                    <a:bodyPr/>
                    <a:lstStyle/>
                    <a:p>
                      <a:r>
                        <a:rPr lang="cs-CZ" dirty="0"/>
                        <a:t>Doc.</a:t>
                      </a:r>
                    </a:p>
                  </a:txBody>
                  <a:tcPr/>
                </a:tc>
                <a:tc>
                  <a:txBody>
                    <a:bodyPr/>
                    <a:lstStyle/>
                    <a:p>
                      <a:r>
                        <a:rPr lang="cs-CZ" dirty="0"/>
                        <a:t>Prof.</a:t>
                      </a:r>
                    </a:p>
                  </a:txBody>
                  <a:tcPr/>
                </a:tc>
                <a:extLst>
                  <a:ext uri="{0D108BD9-81ED-4DB2-BD59-A6C34878D82A}">
                    <a16:rowId xmlns:a16="http://schemas.microsoft.com/office/drawing/2014/main" val="1631584491"/>
                  </a:ext>
                </a:extLst>
              </a:tr>
              <a:tr h="692200">
                <a:tc>
                  <a:txBody>
                    <a:bodyPr/>
                    <a:lstStyle/>
                    <a:p>
                      <a:r>
                        <a:rPr lang="cs-CZ" dirty="0"/>
                        <a:t>Články / články za 5 let</a:t>
                      </a:r>
                    </a:p>
                  </a:txBody>
                  <a:tcPr/>
                </a:tc>
                <a:tc>
                  <a:txBody>
                    <a:bodyPr/>
                    <a:lstStyle/>
                    <a:p>
                      <a:r>
                        <a:rPr lang="cs-CZ" dirty="0"/>
                        <a:t>15/5</a:t>
                      </a:r>
                    </a:p>
                  </a:txBody>
                  <a:tcPr/>
                </a:tc>
                <a:tc>
                  <a:txBody>
                    <a:bodyPr/>
                    <a:lstStyle/>
                    <a:p>
                      <a:r>
                        <a:rPr lang="cs-CZ" dirty="0"/>
                        <a:t>24/5</a:t>
                      </a:r>
                    </a:p>
                  </a:txBody>
                  <a:tcPr/>
                </a:tc>
                <a:extLst>
                  <a:ext uri="{0D108BD9-81ED-4DB2-BD59-A6C34878D82A}">
                    <a16:rowId xmlns:a16="http://schemas.microsoft.com/office/drawing/2014/main" val="2879808762"/>
                  </a:ext>
                </a:extLst>
              </a:tr>
              <a:tr h="692200">
                <a:tc>
                  <a:txBody>
                    <a:bodyPr/>
                    <a:lstStyle/>
                    <a:p>
                      <a:r>
                        <a:rPr lang="cs-CZ" dirty="0"/>
                        <a:t>Články (časopis/sborník/mono) v zahraničí (mimo SR)</a:t>
                      </a:r>
                    </a:p>
                  </a:txBody>
                  <a:tcPr/>
                </a:tc>
                <a:tc>
                  <a:txBody>
                    <a:bodyPr/>
                    <a:lstStyle/>
                    <a:p>
                      <a:r>
                        <a:rPr lang="cs-CZ" dirty="0"/>
                        <a:t>5</a:t>
                      </a:r>
                    </a:p>
                  </a:txBody>
                  <a:tcPr/>
                </a:tc>
                <a:tc>
                  <a:txBody>
                    <a:bodyPr/>
                    <a:lstStyle/>
                    <a:p>
                      <a:r>
                        <a:rPr lang="cs-CZ" dirty="0"/>
                        <a:t>8</a:t>
                      </a:r>
                    </a:p>
                  </a:txBody>
                  <a:tcPr/>
                </a:tc>
                <a:extLst>
                  <a:ext uri="{0D108BD9-81ED-4DB2-BD59-A6C34878D82A}">
                    <a16:rowId xmlns:a16="http://schemas.microsoft.com/office/drawing/2014/main" val="3782790064"/>
                  </a:ext>
                </a:extLst>
              </a:tr>
              <a:tr h="692200">
                <a:tc>
                  <a:txBody>
                    <a:bodyPr/>
                    <a:lstStyle/>
                    <a:p>
                      <a:r>
                        <a:rPr lang="cs-CZ" dirty="0"/>
                        <a:t>Přednáška (konference, seminář)</a:t>
                      </a:r>
                    </a:p>
                  </a:txBody>
                  <a:tcPr/>
                </a:tc>
                <a:tc>
                  <a:txBody>
                    <a:bodyPr/>
                    <a:lstStyle/>
                    <a:p>
                      <a:r>
                        <a:rPr lang="cs-CZ" dirty="0"/>
                        <a:t>8</a:t>
                      </a:r>
                    </a:p>
                  </a:txBody>
                  <a:tcPr/>
                </a:tc>
                <a:tc>
                  <a:txBody>
                    <a:bodyPr/>
                    <a:lstStyle/>
                    <a:p>
                      <a:r>
                        <a:rPr lang="cs-CZ" dirty="0"/>
                        <a:t>12</a:t>
                      </a:r>
                    </a:p>
                  </a:txBody>
                  <a:tcPr/>
                </a:tc>
                <a:extLst>
                  <a:ext uri="{0D108BD9-81ED-4DB2-BD59-A6C34878D82A}">
                    <a16:rowId xmlns:a16="http://schemas.microsoft.com/office/drawing/2014/main" val="3632189931"/>
                  </a:ext>
                </a:extLst>
              </a:tr>
              <a:tr h="692200">
                <a:tc>
                  <a:txBody>
                    <a:bodyPr/>
                    <a:lstStyle/>
                    <a:p>
                      <a:r>
                        <a:rPr lang="cs-CZ" dirty="0"/>
                        <a:t>Zahraniční přednáška (mimo SR)</a:t>
                      </a:r>
                    </a:p>
                  </a:txBody>
                  <a:tcPr/>
                </a:tc>
                <a:tc>
                  <a:txBody>
                    <a:bodyPr/>
                    <a:lstStyle/>
                    <a:p>
                      <a:r>
                        <a:rPr lang="cs-CZ" dirty="0"/>
                        <a:t>2</a:t>
                      </a:r>
                    </a:p>
                  </a:txBody>
                  <a:tcPr/>
                </a:tc>
                <a:tc>
                  <a:txBody>
                    <a:bodyPr/>
                    <a:lstStyle/>
                    <a:p>
                      <a:r>
                        <a:rPr lang="cs-CZ" dirty="0"/>
                        <a:t>4</a:t>
                      </a:r>
                    </a:p>
                  </a:txBody>
                  <a:tcPr/>
                </a:tc>
                <a:extLst>
                  <a:ext uri="{0D108BD9-81ED-4DB2-BD59-A6C34878D82A}">
                    <a16:rowId xmlns:a16="http://schemas.microsoft.com/office/drawing/2014/main" val="1717152301"/>
                  </a:ext>
                </a:extLst>
              </a:tr>
              <a:tr h="692200">
                <a:tc>
                  <a:txBody>
                    <a:bodyPr/>
                    <a:lstStyle/>
                    <a:p>
                      <a:r>
                        <a:rPr lang="cs-CZ" dirty="0"/>
                        <a:t>Citace děl uchazeče</a:t>
                      </a:r>
                    </a:p>
                  </a:txBody>
                  <a:tcPr/>
                </a:tc>
                <a:tc>
                  <a:txBody>
                    <a:bodyPr/>
                    <a:lstStyle/>
                    <a:p>
                      <a:r>
                        <a:rPr lang="cs-CZ" dirty="0"/>
                        <a:t>50</a:t>
                      </a:r>
                    </a:p>
                  </a:txBody>
                  <a:tcPr/>
                </a:tc>
                <a:tc>
                  <a:txBody>
                    <a:bodyPr/>
                    <a:lstStyle/>
                    <a:p>
                      <a:r>
                        <a:rPr lang="cs-CZ" dirty="0"/>
                        <a:t>150</a:t>
                      </a:r>
                    </a:p>
                  </a:txBody>
                  <a:tcPr/>
                </a:tc>
                <a:extLst>
                  <a:ext uri="{0D108BD9-81ED-4DB2-BD59-A6C34878D82A}">
                    <a16:rowId xmlns:a16="http://schemas.microsoft.com/office/drawing/2014/main" val="2215087777"/>
                  </a:ext>
                </a:extLst>
              </a:tr>
            </a:tbl>
          </a:graphicData>
        </a:graphic>
      </p:graphicFrame>
    </p:spTree>
    <p:extLst>
      <p:ext uri="{BB962C8B-B14F-4D97-AF65-F5344CB8AC3E}">
        <p14:creationId xmlns:p14="http://schemas.microsoft.com/office/powerpoint/2010/main" val="2848462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a:solidFill>
                  <a:srgbClr val="7B9899"/>
                </a:solidFill>
              </a:rPr>
              <a:t>Citovaný článek je dobrý článek?</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34160"/>
            <a:ext cx="10652760" cy="5862320"/>
          </a:xfrm>
        </p:spPr>
        <p:txBody>
          <a:bodyPr/>
          <a:lstStyle/>
          <a:p>
            <a:pPr algn="just">
              <a:buFont typeface="Wingdings" panose="05000000000000000000" pitchFamily="2" charset="2"/>
              <a:buChar char="Ø"/>
            </a:pPr>
            <a:r>
              <a:rPr lang="cs-CZ" sz="2400" dirty="0"/>
              <a:t>„</a:t>
            </a:r>
            <a:r>
              <a:rPr lang="cs-CZ" sz="2400" dirty="0" err="1"/>
              <a:t>publish</a:t>
            </a:r>
            <a:r>
              <a:rPr lang="cs-CZ" sz="2400" dirty="0"/>
              <a:t> </a:t>
            </a:r>
            <a:r>
              <a:rPr lang="cs-CZ" sz="2400" dirty="0" err="1"/>
              <a:t>or</a:t>
            </a:r>
            <a:r>
              <a:rPr lang="cs-CZ" sz="2400" dirty="0"/>
              <a:t> </a:t>
            </a:r>
            <a:r>
              <a:rPr lang="cs-CZ" sz="2400" dirty="0" err="1"/>
              <a:t>perish</a:t>
            </a:r>
            <a:r>
              <a:rPr lang="cs-CZ" sz="2400" dirty="0"/>
              <a:t>!“, „</a:t>
            </a:r>
            <a:r>
              <a:rPr lang="cs-CZ" sz="2400" dirty="0" err="1"/>
              <a:t>publico</a:t>
            </a:r>
            <a:r>
              <a:rPr lang="cs-CZ" sz="2400" dirty="0"/>
              <a:t> ergo sum“</a:t>
            </a:r>
          </a:p>
          <a:p>
            <a:pPr algn="just">
              <a:buFont typeface="Wingdings" panose="05000000000000000000" pitchFamily="2" charset="2"/>
              <a:buChar char="Ø"/>
            </a:pPr>
            <a:r>
              <a:rPr lang="cs-CZ" sz="2400" dirty="0"/>
              <a:t>„to </a:t>
            </a:r>
            <a:r>
              <a:rPr lang="cs-CZ" sz="2400" dirty="0" err="1"/>
              <a:t>be</a:t>
            </a:r>
            <a:r>
              <a:rPr lang="cs-CZ" sz="2400" dirty="0"/>
              <a:t> </a:t>
            </a:r>
            <a:r>
              <a:rPr lang="cs-CZ" sz="2400" dirty="0" err="1"/>
              <a:t>citable</a:t>
            </a:r>
            <a:r>
              <a:rPr lang="cs-CZ" sz="2400" dirty="0"/>
              <a:t>, </a:t>
            </a:r>
            <a:r>
              <a:rPr lang="cs-CZ" sz="2400" dirty="0" err="1"/>
              <a:t>or</a:t>
            </a:r>
            <a:r>
              <a:rPr lang="cs-CZ" sz="2400" dirty="0"/>
              <a:t> not to </a:t>
            </a:r>
            <a:r>
              <a:rPr lang="cs-CZ" sz="2400" dirty="0" err="1"/>
              <a:t>be</a:t>
            </a:r>
            <a:r>
              <a:rPr lang="cs-CZ" sz="2400" dirty="0"/>
              <a:t>!“ </a:t>
            </a:r>
            <a:endParaRPr lang="cs-CZ" altLang="cs-CZ" sz="2600" dirty="0"/>
          </a:p>
          <a:p>
            <a:pPr algn="just">
              <a:buFont typeface="Wingdings" panose="05000000000000000000" pitchFamily="2" charset="2"/>
              <a:buChar char="Ø"/>
            </a:pPr>
            <a:r>
              <a:rPr lang="cs-CZ" altLang="cs-CZ" sz="2600" dirty="0"/>
              <a:t>Ošemetnost citovanosti, tradovaná kritika</a:t>
            </a:r>
          </a:p>
          <a:p>
            <a:pPr algn="just">
              <a:buFont typeface="Wingdings" panose="05000000000000000000" pitchFamily="2" charset="2"/>
              <a:buChar char="Ø"/>
            </a:pPr>
            <a:r>
              <a:rPr lang="cs-CZ" altLang="cs-CZ" sz="2600" dirty="0"/>
              <a:t>Citační mafie (Š/K), </a:t>
            </a:r>
            <a:r>
              <a:rPr lang="cs-CZ" altLang="cs-CZ" sz="2600" i="1" dirty="0" err="1"/>
              <a:t>impact</a:t>
            </a:r>
            <a:r>
              <a:rPr lang="cs-CZ" altLang="cs-CZ" sz="2600" i="1" dirty="0"/>
              <a:t>, </a:t>
            </a:r>
          </a:p>
          <a:p>
            <a:pPr algn="just">
              <a:lnSpc>
                <a:spcPct val="100000"/>
              </a:lnSpc>
              <a:buFont typeface="Wingdings" panose="05000000000000000000" pitchFamily="2" charset="2"/>
              <a:buChar char="Ø"/>
            </a:pPr>
            <a:r>
              <a:rPr lang="cs-CZ" altLang="cs-CZ" sz="2600" dirty="0" err="1"/>
              <a:t>Ike</a:t>
            </a:r>
            <a:r>
              <a:rPr lang="cs-CZ" altLang="cs-CZ" sz="2600" dirty="0"/>
              <a:t> </a:t>
            </a:r>
            <a:r>
              <a:rPr lang="cs-CZ" altLang="cs-CZ" sz="2600" dirty="0" err="1"/>
              <a:t>Antkare</a:t>
            </a:r>
            <a:r>
              <a:rPr lang="cs-CZ" altLang="cs-CZ" sz="2600" dirty="0"/>
              <a:t>: „</a:t>
            </a:r>
            <a:r>
              <a:rPr lang="cs-CZ" altLang="cs-CZ" sz="2600" dirty="0" err="1"/>
              <a:t>Labbé</a:t>
            </a:r>
            <a:r>
              <a:rPr lang="cs-CZ" altLang="cs-CZ" sz="2600" dirty="0"/>
              <a:t> šel ještě dál. Vyvinul program, který dokáže určit, zda byl nějaký článek vytvořen pomocí </a:t>
            </a:r>
            <a:r>
              <a:rPr lang="cs-CZ" altLang="cs-CZ" sz="2600" dirty="0" err="1"/>
              <a:t>SCIgenu</a:t>
            </a:r>
            <a:r>
              <a:rPr lang="cs-CZ" altLang="cs-CZ" sz="2600" dirty="0"/>
              <a:t>. Objevil 120 článků, které byly schváleny a publikovány ve vědeckých časopisech – všechny vytvořené </a:t>
            </a:r>
            <a:r>
              <a:rPr lang="cs-CZ" altLang="cs-CZ" sz="2600" dirty="0" err="1"/>
              <a:t>SCIgenem</a:t>
            </a:r>
            <a:r>
              <a:rPr lang="cs-CZ" altLang="cs-CZ" sz="2600" dirty="0"/>
              <a:t> a všechny falešné (…) Myslím, že je zajímavé, že to, co způsobilo stažení článků, nebyla nesrozumitelnost, ale </a:t>
            </a:r>
            <a:r>
              <a:rPr lang="cs-CZ" altLang="cs-CZ" sz="2600" b="1" dirty="0"/>
              <a:t>falešná nesrozumitelnost</a:t>
            </a:r>
            <a:r>
              <a:rPr lang="cs-CZ" altLang="cs-CZ" sz="2600" dirty="0"/>
              <a:t>“ (ALDA, A. Kdybych ti rozuměl… , str. 214).</a:t>
            </a:r>
          </a:p>
          <a:p>
            <a:pPr algn="just"/>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pic>
        <p:nvPicPr>
          <p:cNvPr id="5" name="Obrázek 4">
            <a:extLst>
              <a:ext uri="{FF2B5EF4-FFF2-40B4-BE49-F238E27FC236}">
                <a16:creationId xmlns:a16="http://schemas.microsoft.com/office/drawing/2014/main" id="{30ED9F2B-B3B1-4AFB-82D3-DE818EBF60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4806" y="168128"/>
            <a:ext cx="2019393" cy="3021012"/>
          </a:xfrm>
          <a:prstGeom prst="rect">
            <a:avLst/>
          </a:prstGeom>
        </p:spPr>
      </p:pic>
    </p:spTree>
    <p:extLst>
      <p:ext uri="{BB962C8B-B14F-4D97-AF65-F5344CB8AC3E}">
        <p14:creationId xmlns:p14="http://schemas.microsoft.com/office/powerpoint/2010/main" val="387089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a:solidFill>
                  <a:srgbClr val="7B9899"/>
                </a:solidFill>
              </a:rPr>
              <a:t>Rozdíly v oborech?</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534160"/>
            <a:ext cx="10652760" cy="5862320"/>
          </a:xfrm>
        </p:spPr>
        <p:txBody>
          <a:bodyPr/>
          <a:lstStyle/>
          <a:p>
            <a:pPr algn="just">
              <a:buFont typeface="Wingdings" panose="05000000000000000000" pitchFamily="2" charset="2"/>
              <a:buChar char="Ø"/>
            </a:pPr>
            <a:r>
              <a:rPr lang="cs-CZ" altLang="cs-CZ" sz="2400" dirty="0"/>
              <a:t>Okruh „klientů“</a:t>
            </a:r>
          </a:p>
          <a:p>
            <a:pPr algn="just">
              <a:buFont typeface="Wingdings" panose="05000000000000000000" pitchFamily="2" charset="2"/>
              <a:buChar char="Ø"/>
            </a:pPr>
            <a:r>
              <a:rPr lang="cs-CZ" altLang="cs-CZ" sz="2400" dirty="0"/>
              <a:t>Komparace</a:t>
            </a:r>
          </a:p>
          <a:p>
            <a:pPr algn="just">
              <a:buFont typeface="Wingdings" panose="05000000000000000000" pitchFamily="2" charset="2"/>
              <a:buChar char="Ø"/>
            </a:pPr>
            <a:r>
              <a:rPr lang="cs-CZ" altLang="cs-CZ" sz="2400" dirty="0" err="1"/>
              <a:t>Niš</a:t>
            </a:r>
            <a:endParaRPr lang="cs-CZ" altLang="cs-CZ" sz="2600" dirty="0"/>
          </a:p>
          <a:p>
            <a:pPr algn="just"/>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1958392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a:solidFill>
                  <a:srgbClr val="7B9899"/>
                </a:solidFill>
              </a:rPr>
              <a:t>Dr. O. </a:t>
            </a:r>
            <a:r>
              <a:rPr lang="cs-CZ" altLang="cs-CZ" dirty="0" err="1">
                <a:solidFill>
                  <a:srgbClr val="7B9899"/>
                </a:solidFill>
              </a:rPr>
              <a:t>Uplavici</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79" y="1516379"/>
            <a:ext cx="11587481" cy="5880101"/>
          </a:xfrm>
        </p:spPr>
        <p:txBody>
          <a:bodyPr/>
          <a:lstStyle/>
          <a:p>
            <a:pPr algn="just"/>
            <a:endParaRPr lang="cs-CZ" altLang="cs-CZ" sz="2600" dirty="0"/>
          </a:p>
          <a:p>
            <a:pPr algn="just"/>
            <a:endParaRPr lang="cs-CZ" altLang="cs-CZ" sz="2600" dirty="0"/>
          </a:p>
          <a:p>
            <a:pPr marL="72000" indent="0" algn="just">
              <a:buNone/>
            </a:pPr>
            <a:r>
              <a:rPr lang="cs-CZ" sz="2400" dirty="0"/>
              <a:t>Profesor patologie Jaroslav Hlava (1855-1924) publikoval v roce 1887 v Časopise lékařů českých příspěvek </a:t>
            </a:r>
            <a:r>
              <a:rPr lang="cs-CZ" sz="2400" i="1" dirty="0"/>
              <a:t>O úplavici - Předběžné sdělení</a:t>
            </a:r>
            <a:r>
              <a:rPr lang="cs-CZ" sz="2400" dirty="0"/>
              <a:t>. O článku vyšel referát v </a:t>
            </a:r>
            <a:r>
              <a:rPr lang="cs-CZ" sz="2400" dirty="0" err="1"/>
              <a:t>Zentralblatt</a:t>
            </a:r>
            <a:r>
              <a:rPr lang="cs-CZ" sz="2400" dirty="0"/>
              <a:t> </a:t>
            </a:r>
            <a:r>
              <a:rPr lang="cs-CZ" sz="2400" dirty="0" err="1"/>
              <a:t>für</a:t>
            </a:r>
            <a:r>
              <a:rPr lang="cs-CZ" sz="2400" dirty="0"/>
              <a:t> </a:t>
            </a:r>
            <a:r>
              <a:rPr lang="cs-CZ" sz="2400" dirty="0" err="1"/>
              <a:t>Bacteriologie</a:t>
            </a:r>
            <a:r>
              <a:rPr lang="cs-CZ" sz="2400" dirty="0"/>
              <a:t> </a:t>
            </a:r>
            <a:r>
              <a:rPr lang="cs-CZ" sz="2400" dirty="0" err="1"/>
              <a:t>und</a:t>
            </a:r>
            <a:r>
              <a:rPr lang="cs-CZ" sz="2400" dirty="0"/>
              <a:t> </a:t>
            </a:r>
            <a:r>
              <a:rPr lang="cs-CZ" sz="2400" dirty="0" err="1"/>
              <a:t>Parasitenkunde</a:t>
            </a:r>
            <a:r>
              <a:rPr lang="cs-CZ" sz="2400" dirty="0"/>
              <a:t>. Chybou v překladu byl článek pojmenován </a:t>
            </a:r>
            <a:r>
              <a:rPr lang="cs-CZ" sz="2400" i="1" dirty="0" err="1"/>
              <a:t>Über</a:t>
            </a:r>
            <a:r>
              <a:rPr lang="cs-CZ" sz="2400" i="1" dirty="0"/>
              <a:t> </a:t>
            </a:r>
            <a:r>
              <a:rPr lang="cs-CZ" sz="2400" i="1" dirty="0" err="1"/>
              <a:t>die</a:t>
            </a:r>
            <a:r>
              <a:rPr lang="cs-CZ" sz="2400" i="1" dirty="0"/>
              <a:t> </a:t>
            </a:r>
            <a:r>
              <a:rPr lang="cs-CZ" sz="2400" i="1" dirty="0" err="1"/>
              <a:t>Dysenterie</a:t>
            </a:r>
            <a:r>
              <a:rPr lang="cs-CZ" sz="2400" dirty="0"/>
              <a:t> (O úplavici) a podtitul zmizel. Autorem německého překladu textu se stal neexistující O. </a:t>
            </a:r>
            <a:r>
              <a:rPr lang="cs-CZ" sz="2400" dirty="0" err="1"/>
              <a:t>Uplavici</a:t>
            </a:r>
            <a:r>
              <a:rPr lang="cs-CZ" sz="2400" dirty="0"/>
              <a:t>. </a:t>
            </a:r>
          </a:p>
          <a:p>
            <a:pPr marL="72000" indent="0" algn="just">
              <a:buNone/>
            </a:pPr>
            <a:r>
              <a:rPr lang="cs-CZ" sz="2400" dirty="0"/>
              <a:t>Jeden z nejcitovanějších českých vědců té doby existuje zhruba stejně jako Jára Cimrman.</a:t>
            </a:r>
            <a:endParaRPr lang="cs-CZ" altLang="cs-CZ" dirty="0"/>
          </a:p>
          <a:p>
            <a:pPr lvl="1" algn="just" eaLnBrk="1" hangingPunct="1"/>
            <a:endParaRPr lang="cs-CZ" altLang="cs-CZ" dirty="0"/>
          </a:p>
          <a:p>
            <a:pPr lvl="1" algn="just" eaLnBrk="1" hangingPunct="1"/>
            <a:endParaRPr lang="cs-CZ" altLang="cs-CZ" dirty="0"/>
          </a:p>
        </p:txBody>
      </p:sp>
      <p:graphicFrame>
        <p:nvGraphicFramePr>
          <p:cNvPr id="2" name="Tabulka 1"/>
          <p:cNvGraphicFramePr>
            <a:graphicFrameLocks noGrp="1"/>
          </p:cNvGraphicFramePr>
          <p:nvPr>
            <p:extLst/>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pic>
        <p:nvPicPr>
          <p:cNvPr id="4" name="Obrázek 3">
            <a:extLst>
              <a:ext uri="{FF2B5EF4-FFF2-40B4-BE49-F238E27FC236}">
                <a16:creationId xmlns:a16="http://schemas.microsoft.com/office/drawing/2014/main" id="{ABF1817A-9755-4639-9CF3-FC574E653F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8161" y="355252"/>
            <a:ext cx="6248400" cy="2066004"/>
          </a:xfrm>
          <a:prstGeom prst="rect">
            <a:avLst/>
          </a:prstGeom>
        </p:spPr>
      </p:pic>
    </p:spTree>
    <p:extLst>
      <p:ext uri="{BB962C8B-B14F-4D97-AF65-F5344CB8AC3E}">
        <p14:creationId xmlns:p14="http://schemas.microsoft.com/office/powerpoint/2010/main" val="252004764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004EAEC1AECDD479F0913B1E9074F3F" ma:contentTypeVersion="14" ma:contentTypeDescription="Vytvoří nový dokument" ma:contentTypeScope="" ma:versionID="69b7f9fa35d6a35e56792185313e91e9">
  <xsd:schema xmlns:xsd="http://www.w3.org/2001/XMLSchema" xmlns:xs="http://www.w3.org/2001/XMLSchema" xmlns:p="http://schemas.microsoft.com/office/2006/metadata/properties" xmlns:ns3="ab5b59dc-8ad3-4911-993d-fbbf83e36f6e" xmlns:ns4="ee152243-e15d-4d21-aebe-9aec54bd7914" targetNamespace="http://schemas.microsoft.com/office/2006/metadata/properties" ma:root="true" ma:fieldsID="da2f274051be9a568e90bd6566c90d3e" ns3:_="" ns4:_="">
    <xsd:import namespace="ab5b59dc-8ad3-4911-993d-fbbf83e36f6e"/>
    <xsd:import namespace="ee152243-e15d-4d21-aebe-9aec54bd79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5b59dc-8ad3-4911-993d-fbbf83e36f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e152243-e15d-4d21-aebe-9aec54bd7914"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SharingHintHash" ma:index="20"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8A5FE73-6EFA-48E1-A2F3-2FB84B73C8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5b59dc-8ad3-4911-993d-fbbf83e36f6e"/>
    <ds:schemaRef ds:uri="ee152243-e15d-4d21-aebe-9aec54bd79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9BC09D-B1CD-4EE2-ABDA-1E19A1804D98}">
  <ds:schemaRefs>
    <ds:schemaRef ds:uri="http://schemas.microsoft.com/sharepoint/v3/contenttype/forms"/>
  </ds:schemaRefs>
</ds:datastoreItem>
</file>

<file path=customXml/itemProps3.xml><?xml version="1.0" encoding="utf-8"?>
<ds:datastoreItem xmlns:ds="http://schemas.openxmlformats.org/officeDocument/2006/customXml" ds:itemID="{1E45ED1E-0974-4F9D-8C01-20CF63BAA00E}">
  <ds:schemaRefs>
    <ds:schemaRef ds:uri="http://schemas.microsoft.com/office/2006/documentManagement/types"/>
    <ds:schemaRef ds:uri="http://schemas.microsoft.com/office/2006/metadata/properties"/>
    <ds:schemaRef ds:uri="ee152243-e15d-4d21-aebe-9aec54bd7914"/>
    <ds:schemaRef ds:uri="http://purl.org/dc/dcmitype/"/>
    <ds:schemaRef ds:uri="http://schemas.microsoft.com/office/infopath/2007/PartnerControls"/>
    <ds:schemaRef ds:uri="http://schemas.openxmlformats.org/package/2006/metadata/core-properties"/>
    <ds:schemaRef ds:uri="http://purl.org/dc/terms/"/>
    <ds:schemaRef ds:uri="ab5b59dc-8ad3-4911-993d-fbbf83e36f6e"/>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prezentace-law-cz</Template>
  <TotalTime>0</TotalTime>
  <Words>4431</Words>
  <Application>Microsoft Office PowerPoint</Application>
  <PresentationFormat>Širokoúhlá obrazovka</PresentationFormat>
  <Paragraphs>457</Paragraphs>
  <Slides>45</Slides>
  <Notes>39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45</vt:i4>
      </vt:variant>
    </vt:vector>
  </HeadingPairs>
  <TitlesOfParts>
    <vt:vector size="49" baseType="lpstr">
      <vt:lpstr>Arial</vt:lpstr>
      <vt:lpstr>Tahoma</vt:lpstr>
      <vt:lpstr>Wingdings</vt:lpstr>
      <vt:lpstr>Prezentace_MU_CZ</vt:lpstr>
      <vt:lpstr>  Proč psát (dobře)?  Právní psaní mezi vědou a uměním    </vt:lpstr>
      <vt:lpstr>Caveat k přednášce, efekt Kosmik</vt:lpstr>
      <vt:lpstr>Psaní na VŠ</vt:lpstr>
      <vt:lpstr>Proč píšeme (dobře)?</vt:lpstr>
      <vt:lpstr>Potud dobrý…</vt:lpstr>
      <vt:lpstr>Kvalitu, ne kvantitu? Směrnice 10/2017</vt:lpstr>
      <vt:lpstr>Citovaný článek je dobrý článek?</vt:lpstr>
      <vt:lpstr>Rozdíly v oborech?</vt:lpstr>
      <vt:lpstr>Dr. O. Uplavici</vt:lpstr>
      <vt:lpstr>Jak poznáme dobrý článek?</vt:lpstr>
      <vt:lpstr>Dobrý článek –„nulové psaní“?</vt:lpstr>
      <vt:lpstr>Psychický příjem z „dobrého“ psaní </vt:lpstr>
      <vt:lpstr>Vybočení z odborného stylu a jiná ozvláštnění </vt:lpstr>
      <vt:lpstr>Rub a líc autorského ega </vt:lpstr>
      <vt:lpstr>Pripišmové </vt:lpstr>
      <vt:lpstr>Z Gubenovy akademické encyklopedie…</vt:lpstr>
      <vt:lpstr>Komparativní pasáže</vt:lpstr>
      <vt:lpstr>2. Fáze: Pochopení institutu</vt:lpstr>
      <vt:lpstr>3. Fáze: Srovnání</vt:lpstr>
      <vt:lpstr>Exkurz: Good nebo gut?  </vt:lpstr>
      <vt:lpstr>Cesta ke kvalitě  </vt:lpstr>
      <vt:lpstr>O umění škrtat  </vt:lpstr>
      <vt:lpstr>Imanentní problém kvality </vt:lpstr>
      <vt:lpstr>Příklady zdvořilostních strategií</vt:lpstr>
      <vt:lpstr>Hedging</vt:lpstr>
      <vt:lpstr>Autor v textu aneb (ne)jsem tady</vt:lpstr>
      <vt:lpstr>Trapné zaštítění autoritou</vt:lpstr>
      <vt:lpstr>Interakce</vt:lpstr>
      <vt:lpstr>Vymezení falešné</vt:lpstr>
      <vt:lpstr>Uznání žvanivé</vt:lpstr>
      <vt:lpstr>Ostrá kritika s osobními prvky</vt:lpstr>
      <vt:lpstr>Kritika toho, co není</vt:lpstr>
      <vt:lpstr>Kritika decentně ironická</vt:lpstr>
      <vt:lpstr>Ostrá kritika s apelem</vt:lpstr>
      <vt:lpstr>Poprava</vt:lpstr>
      <vt:lpstr>Není ale ignorance horší než poprava?</vt:lpstr>
      <vt:lpstr>Titulek a jeho význam </vt:lpstr>
      <vt:lpstr>Subjektivní strategie</vt:lpstr>
      <vt:lpstr>Objektivní strategie</vt:lpstr>
      <vt:lpstr>Titulky naznačující téma</vt:lpstr>
      <vt:lpstr>Hedgingové strategie v titulcích</vt:lpstr>
      <vt:lpstr>Informačně rozšiřující názvy</vt:lpstr>
      <vt:lpstr>Vhodná délka</vt:lpstr>
      <vt:lpstr>Obraznost, metafora, paradox, rčení…</vt:lpstr>
      <vt:lpstr>Kritické zamyšlení nad některými vybranými současnými a aktuálními aspekty označování odborných příspěvků publikovaných v českých právních periodikách po roce 1989 aneb skutečně platí i pro názvy právnických článků, že méně je někdy více?  </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Josef Kotásek</dc:creator>
  <cp:lastModifiedBy>Josef Kotásek</cp:lastModifiedBy>
  <cp:revision>111</cp:revision>
  <cp:lastPrinted>1601-01-01T00:00:00Z</cp:lastPrinted>
  <dcterms:created xsi:type="dcterms:W3CDTF">2019-10-11T08:57:52Z</dcterms:created>
  <dcterms:modified xsi:type="dcterms:W3CDTF">2021-12-03T07:19:32Z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0x010100D004EAEC1AECDD479F0913B1E9074F3F</vt:lpwstr>
  </property>
</Properties>
</file>