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handoutMasterIdLst>
    <p:handoutMasterId r:id="rId20"/>
  </p:handoutMasterIdLst>
  <p:sldIdLst>
    <p:sldId id="256" r:id="rId2"/>
    <p:sldId id="348" r:id="rId3"/>
    <p:sldId id="367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68" r:id="rId14"/>
    <p:sldId id="358" r:id="rId15"/>
    <p:sldId id="359" r:id="rId16"/>
    <p:sldId id="360" r:id="rId17"/>
    <p:sldId id="378" r:id="rId18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38" autoAdjust="0"/>
    <p:restoredTop sz="86465" autoAdjust="0"/>
  </p:normalViewPr>
  <p:slideViewPr>
    <p:cSldViewPr>
      <p:cViewPr varScale="1">
        <p:scale>
          <a:sx n="62" d="100"/>
          <a:sy n="62" d="100"/>
        </p:scale>
        <p:origin x="72" y="97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43FD-2BA9-45A8-8454-5EB3E5F329B9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01F4-5D6F-4806-A8E8-EE945DAC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27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17.11.2020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077072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Sousedské právo</a:t>
            </a:r>
          </a:p>
          <a:p>
            <a:pPr algn="ctr"/>
            <a:r>
              <a:rPr lang="cs-CZ" sz="4000" dirty="0"/>
              <a:t>a jiná omezení vlastnického práva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§ 1020: má-li pro to vlastník pozemku rozumný důvod, může požadovat, aby se soused zdržel zřizování </a:t>
            </a:r>
            <a:r>
              <a:rPr lang="cs-CZ" altLang="cs-CZ" sz="1800" b="1" dirty="0"/>
              <a:t>stavby</a:t>
            </a:r>
            <a:r>
              <a:rPr lang="cs-CZ" altLang="cs-CZ" sz="1800" dirty="0"/>
              <a:t> na sousedním pozemku </a:t>
            </a:r>
            <a:r>
              <a:rPr lang="cs-CZ" altLang="cs-CZ" sz="1800" b="1" dirty="0"/>
              <a:t>v těsné blízkosti společné hranice </a:t>
            </a:r>
            <a:r>
              <a:rPr lang="cs-CZ" altLang="cs-CZ" sz="1800" dirty="0"/>
              <a:t>pozemků (srov. návaznost na stavební právo)</a:t>
            </a:r>
          </a:p>
          <a:p>
            <a:pPr algn="just"/>
            <a:r>
              <a:rPr lang="cs-CZ" altLang="cs-CZ" sz="1800" dirty="0"/>
              <a:t>§ 1021: vlastník umožní sousedovi </a:t>
            </a:r>
            <a:r>
              <a:rPr lang="cs-CZ" altLang="cs-CZ" sz="1800" b="1" dirty="0"/>
              <a:t>vstup na svůj pozemek </a:t>
            </a:r>
            <a:r>
              <a:rPr lang="cs-CZ" altLang="cs-CZ" sz="1800" dirty="0"/>
              <a:t>v době, rozsahu a způsobem, které jsou nezbytné k </a:t>
            </a:r>
            <a:r>
              <a:rPr lang="cs-CZ" altLang="cs-CZ" sz="1800" b="1" dirty="0"/>
              <a:t>údržbě</a:t>
            </a:r>
            <a:r>
              <a:rPr lang="cs-CZ" altLang="cs-CZ" sz="1800" dirty="0"/>
              <a:t> sousedního pozemku nebo k </a:t>
            </a:r>
            <a:r>
              <a:rPr lang="cs-CZ" altLang="cs-CZ" sz="1800" b="1" dirty="0"/>
              <a:t>hospodaření</a:t>
            </a:r>
            <a:r>
              <a:rPr lang="cs-CZ" altLang="cs-CZ" sz="1800" dirty="0"/>
              <a:t> na něm, nelze-li tohoto účelu dosáhnout jinak; soused však nahradí vlastníku pozemku škodu tím způsobenou (absolutní objektivní odpovědnost za škodu – bez ohledu na zavinění, nejsou dány liberační důvody)</a:t>
            </a:r>
          </a:p>
          <a:p>
            <a:pPr algn="just"/>
            <a:r>
              <a:rPr lang="cs-CZ" altLang="cs-CZ" sz="1800" dirty="0"/>
              <a:t>§ 1022: nemůže-li se stavba stavět nebo bourat, nebo nemůže-li se opravit nebo obnovit jinak než užitím sousedního pozemku, má vlastník právo po sousedovi požadovat, aby za přiměřenou náhradu snášel, co je pro tyto práce potřebné. Žádosti nelze vyhovět, převyšuje-li sousedův zájem na nerušeném užívání pozemku zájem na provedení prací</a:t>
            </a:r>
          </a:p>
        </p:txBody>
      </p:sp>
    </p:spTree>
    <p:extLst>
      <p:ext uri="{BB962C8B-B14F-4D97-AF65-F5344CB8AC3E}">
        <p14:creationId xmlns:p14="http://schemas.microsoft.com/office/powerpoint/2010/main" val="3232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§ 1023: vlastník pozemku </a:t>
            </a:r>
            <a:r>
              <a:rPr lang="cs-CZ" altLang="cs-CZ" sz="2000" b="1" dirty="0"/>
              <a:t>musí snášet užívání </a:t>
            </a:r>
            <a:r>
              <a:rPr lang="cs-CZ" altLang="cs-CZ" sz="2000" dirty="0"/>
              <a:t>prostoru </a:t>
            </a:r>
            <a:r>
              <a:rPr lang="pl-PL" altLang="cs-CZ" sz="2000" dirty="0"/>
              <a:t>nad pozemkem nebo pod pozemkem, je-li pro to </a:t>
            </a:r>
            <a:r>
              <a:rPr lang="cs-CZ" altLang="cs-CZ" sz="2000" b="1" dirty="0"/>
              <a:t>důležitý důvod </a:t>
            </a:r>
            <a:r>
              <a:rPr lang="cs-CZ" altLang="cs-CZ" sz="2000" dirty="0"/>
              <a:t>a děje-li se to takovým způsobem, že vlastník </a:t>
            </a:r>
            <a:r>
              <a:rPr lang="cs-CZ" altLang="cs-CZ" sz="2000" b="1" dirty="0"/>
              <a:t>nemůže mít rozumný důvod tomu bránit</a:t>
            </a:r>
            <a:r>
              <a:rPr lang="cs-CZ" altLang="cs-CZ" sz="2000" dirty="0"/>
              <a:t>. Z takového užívání cizího prostoru nemůže nikdo odvodit právo, jehož by se mohl někdo dovolávat po odpadnutí důvodu, který k užívání opravňoval; pokud však v důsledku tohoto užívání vzniklo úředně schválené zařízení, může vlastník žádat náhradu škody</a:t>
            </a:r>
          </a:p>
          <a:p>
            <a:pPr lvl="1" algn="just"/>
            <a:r>
              <a:rPr lang="cs-CZ" altLang="cs-CZ" sz="2000" dirty="0"/>
              <a:t>návaznost na § 506 (vymezení součásti pozemku – prostor nad povrchem i pod povrchem)</a:t>
            </a:r>
          </a:p>
        </p:txBody>
      </p:sp>
    </p:spTree>
    <p:extLst>
      <p:ext uri="{BB962C8B-B14F-4D97-AF65-F5344CB8AC3E}">
        <p14:creationId xmlns:p14="http://schemas.microsoft.com/office/powerpoint/2010/main" val="3146187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8" dirty="0" err="1"/>
              <a:t>Rozhrady</a:t>
            </a:r>
            <a:r>
              <a:rPr lang="cs-CZ" sz="3008" dirty="0"/>
              <a:t> (§ 1024 </a:t>
            </a:r>
            <a:r>
              <a:rPr lang="cs-CZ" sz="3008" dirty="0" err="1"/>
              <a:t>an</a:t>
            </a:r>
            <a:r>
              <a:rPr lang="cs-CZ" sz="3008" dirty="0"/>
              <a:t>.)</a:t>
            </a:r>
            <a:endParaRPr lang="cs-CZ" alt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–"/>
              <a:defRPr/>
            </a:pPr>
            <a:r>
              <a:rPr lang="cs-CZ" sz="2000" dirty="0"/>
              <a:t>má se za to, že ploty, zdi, meze, strouhy a jiné podobné přirozené nebo umělé </a:t>
            </a:r>
            <a:r>
              <a:rPr lang="cs-CZ" sz="2000" dirty="0" err="1"/>
              <a:t>rozhrady</a:t>
            </a:r>
            <a:r>
              <a:rPr lang="cs-CZ" sz="2000" dirty="0"/>
              <a:t> mezi sousedními pozemky jsou společné</a:t>
            </a:r>
          </a:p>
          <a:p>
            <a:pPr algn="just">
              <a:buFont typeface="Arial" pitchFamily="34" charset="0"/>
              <a:buChar char="–"/>
              <a:defRPr/>
            </a:pPr>
            <a:r>
              <a:rPr lang="cs-CZ" sz="2000" dirty="0"/>
              <a:t>neřeší se vlastnický režim, ale </a:t>
            </a:r>
            <a:r>
              <a:rPr lang="cs-CZ" sz="2000" b="1" dirty="0"/>
              <a:t>správa a užívání věci</a:t>
            </a:r>
            <a:r>
              <a:rPr lang="cs-CZ" sz="2000" dirty="0"/>
              <a:t>, náklady atd. </a:t>
            </a:r>
            <a:r>
              <a:rPr lang="cs-CZ" sz="2000" dirty="0" err="1"/>
              <a:t>Rozhrada</a:t>
            </a:r>
            <a:r>
              <a:rPr lang="cs-CZ" sz="2000" dirty="0"/>
              <a:t> zpravidla není samostatná věc, nýbrž </a:t>
            </a:r>
            <a:r>
              <a:rPr lang="cs-CZ" sz="2000" b="1" dirty="0"/>
              <a:t>společná součást</a:t>
            </a:r>
            <a:r>
              <a:rPr lang="cs-CZ" sz="2000" dirty="0"/>
              <a:t> obou (všech) pozemků</a:t>
            </a:r>
          </a:p>
          <a:p>
            <a:pPr algn="just">
              <a:buFont typeface="Arial" pitchFamily="34" charset="0"/>
              <a:buChar char="–"/>
              <a:defRPr/>
            </a:pPr>
            <a:r>
              <a:rPr lang="cs-CZ" sz="2000" dirty="0"/>
              <a:t>v zásadě je třeba přistupovat k řešení </a:t>
            </a:r>
            <a:r>
              <a:rPr lang="cs-CZ" sz="2000" dirty="0" err="1"/>
              <a:t>rozhrad</a:t>
            </a:r>
            <a:r>
              <a:rPr lang="cs-CZ" sz="2000" dirty="0"/>
              <a:t> analogicky </a:t>
            </a:r>
            <a:r>
              <a:rPr lang="cs-CZ" sz="2000" b="1" dirty="0"/>
              <a:t>jako kdyby byly předmětem spoluvlastnictví</a:t>
            </a:r>
          </a:p>
          <a:p>
            <a:pPr marL="48823" indent="0" algn="just">
              <a:buNone/>
              <a:defRPr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48469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7" dirty="0"/>
              <a:t>Povinnost oplotit pozemek (§ 1027)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–"/>
              <a:defRPr/>
            </a:pPr>
            <a:r>
              <a:rPr lang="cs-CZ" sz="2000" dirty="0"/>
              <a:t>na návrh souseda, po zjištění stanoviska stavebního úřadu, je-li to potřebné k nerušenému výkonu VP souseda, účelnost</a:t>
            </a:r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5192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707" dirty="0"/>
              <a:t>Určení hranic mezi pozemky (§ 1028)</a:t>
            </a:r>
            <a:endParaRPr lang="cs-CZ" alt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553" dirty="0"/>
              <a:t>je-li hranice neznatelná nebo pochybná</a:t>
            </a:r>
          </a:p>
          <a:p>
            <a:pPr algn="just"/>
            <a:r>
              <a:rPr lang="cs-CZ" altLang="cs-CZ" sz="1553" dirty="0"/>
              <a:t>primárně podle poslední pokojné držby, jinak dle slušného uvážení</a:t>
            </a:r>
          </a:p>
          <a:p>
            <a:pPr algn="just"/>
            <a:r>
              <a:rPr lang="cs-CZ" altLang="cs-CZ" sz="1553" dirty="0"/>
              <a:t>specifický typ soudního řízení (sporné, nesporné?)</a:t>
            </a:r>
          </a:p>
          <a:p>
            <a:pPr algn="just"/>
            <a:r>
              <a:rPr lang="cs-CZ" altLang="cs-CZ" sz="1553" dirty="0"/>
              <a:t>rozhodnutí má konstitutivní povahu</a:t>
            </a:r>
          </a:p>
          <a:p>
            <a:pPr algn="just"/>
            <a:r>
              <a:rPr lang="cs-CZ" altLang="cs-CZ" sz="1553" dirty="0"/>
              <a:t>praktické např. v případech pozemků evidovaných tzv. zjednodušeným způsobem dle § 62 odst. 1 a § 8 písm. b) </a:t>
            </a:r>
            <a:r>
              <a:rPr lang="cs-CZ" altLang="cs-CZ" sz="1553" dirty="0" err="1"/>
              <a:t>KatZ</a:t>
            </a:r>
            <a:r>
              <a:rPr lang="cs-CZ" altLang="cs-CZ" sz="1553" dirty="0"/>
              <a:t> – pozemky, jejichž vlastnické hranice v terénu neexistují a jsou sloučeny do větších půdních celků</a:t>
            </a:r>
          </a:p>
        </p:txBody>
      </p:sp>
    </p:spTree>
    <p:extLst>
      <p:ext uri="{BB962C8B-B14F-4D97-AF65-F5344CB8AC3E}">
        <p14:creationId xmlns:p14="http://schemas.microsoft.com/office/powerpoint/2010/main" val="667185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008" dirty="0"/>
              <a:t>Nezbytná cesta (§ 1029 </a:t>
            </a:r>
            <a:r>
              <a:rPr lang="cs-CZ" altLang="cs-CZ" sz="3008" dirty="0" err="1"/>
              <a:t>an</a:t>
            </a:r>
            <a:r>
              <a:rPr lang="cs-CZ" altLang="cs-CZ" sz="3008" dirty="0"/>
              <a:t>.)</a:t>
            </a:r>
            <a:endParaRPr lang="cs-CZ" altLang="cs-CZ" sz="3000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553" dirty="0"/>
              <a:t>vlastník </a:t>
            </a:r>
            <a:r>
              <a:rPr lang="cs-CZ" altLang="cs-CZ" sz="1553" b="1" dirty="0"/>
              <a:t>nemovité věci</a:t>
            </a:r>
            <a:r>
              <a:rPr lang="cs-CZ" altLang="cs-CZ" sz="1553" dirty="0"/>
              <a:t>, na níž nelze řádně hospodařit či jinak ji řádně užívat proto, že není dostatečně spojena s veřejnou cestou, může žádat, aby mu soused za náhradu povolil nezbytnou cestu přes svůj pozemek</a:t>
            </a:r>
          </a:p>
          <a:p>
            <a:pPr algn="just"/>
            <a:r>
              <a:rPr lang="cs-CZ" altLang="cs-CZ" sz="1553" dirty="0"/>
              <a:t>soud zřizuje buď jako obligační právo, nebo jako služebnost za účelem možnosti užívání či obhospodařování nemovité věci</a:t>
            </a:r>
          </a:p>
          <a:p>
            <a:pPr algn="just"/>
            <a:r>
              <a:rPr lang="cs-CZ" altLang="cs-CZ" sz="1553" dirty="0"/>
              <a:t>podmínky</a:t>
            </a:r>
          </a:p>
          <a:p>
            <a:pPr lvl="1" algn="just"/>
            <a:r>
              <a:rPr lang="cs-CZ" altLang="cs-CZ" sz="1553" dirty="0"/>
              <a:t>§ 1029 odst. 2 (princip subsidiarity – co nejmenší obtěžování dotčeného vlastníka – srov. též § 1033 odst. 1)</a:t>
            </a:r>
          </a:p>
          <a:p>
            <a:pPr lvl="1" algn="just"/>
            <a:r>
              <a:rPr lang="cs-CZ" altLang="cs-CZ" sz="1553" dirty="0"/>
              <a:t>úplata: § 1030</a:t>
            </a:r>
          </a:p>
          <a:p>
            <a:pPr algn="just"/>
            <a:r>
              <a:rPr lang="cs-CZ" altLang="cs-CZ" sz="1553" dirty="0"/>
              <a:t>případy, kdy nezbytná cesta nebude povolena: § 1032</a:t>
            </a:r>
          </a:p>
          <a:p>
            <a:pPr algn="just"/>
            <a:r>
              <a:rPr lang="cs-CZ" altLang="cs-CZ" sz="1553" dirty="0"/>
              <a:t>zrušení nezbytné cesty (§ 1034) pomine-li příčina, pro kterou byla nezbytná cesta povolena a není tu jiná relevantní příčina</a:t>
            </a:r>
          </a:p>
        </p:txBody>
      </p:sp>
    </p:spTree>
    <p:extLst>
      <p:ext uri="{BB962C8B-B14F-4D97-AF65-F5344CB8AC3E}">
        <p14:creationId xmlns:p14="http://schemas.microsoft.com/office/powerpoint/2010/main" val="66067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70632" y="1268760"/>
            <a:ext cx="7681354" cy="562525"/>
          </a:xfrm>
        </p:spPr>
        <p:txBody>
          <a:bodyPr>
            <a:normAutofit fontScale="90000"/>
          </a:bodyPr>
          <a:lstStyle/>
          <a:p>
            <a:r>
              <a:rPr lang="cs-CZ" altLang="cs-CZ" sz="3000" dirty="0"/>
              <a:t>Omezení vlastnictví ve stavu nouze nebo ve veřejném zájmu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670632" y="2060848"/>
            <a:ext cx="7681354" cy="4176464"/>
          </a:xfrm>
        </p:spPr>
        <p:txBody>
          <a:bodyPr>
            <a:normAutofit/>
          </a:bodyPr>
          <a:lstStyle/>
          <a:p>
            <a:pPr algn="just"/>
            <a:r>
              <a:rPr lang="cs-CZ" altLang="cs-CZ" sz="1800" b="1" dirty="0"/>
              <a:t>použití cizí věci bez souhlasu vlastníka</a:t>
            </a:r>
            <a:r>
              <a:rPr lang="cs-CZ" altLang="cs-CZ" sz="1800" dirty="0"/>
              <a:t> (§ 1037)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ve stavu nouze nebo v naléhavém veřejném zájmu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na nezbytnou dobu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v nezbytné míře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pouze pokud nelze účelu dosáhnout jinak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za náhradu</a:t>
            </a:r>
          </a:p>
          <a:p>
            <a:pPr algn="just"/>
            <a:r>
              <a:rPr lang="cs-CZ" altLang="cs-CZ" sz="1800" b="1" dirty="0"/>
              <a:t>omezení vlastnického práva a vyvlastnění</a:t>
            </a:r>
            <a:r>
              <a:rPr lang="cs-CZ" altLang="cs-CZ" sz="1800" dirty="0"/>
              <a:t> (§ 1038)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ve veřejném zájmu, který nelze uspokojit jinak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na základě zákona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za náhradu (vlastníkovi se poskytuje </a:t>
            </a:r>
            <a:r>
              <a:rPr lang="cs-CZ" altLang="cs-CZ" sz="1800" b="1" dirty="0"/>
              <a:t>plná náhrada </a:t>
            </a:r>
            <a:r>
              <a:rPr lang="cs-CZ" altLang="cs-CZ" sz="1800" dirty="0"/>
              <a:t>odpovídající míře, v jaké byl jeho majetek zásahem dotčen – primárně v penězích, popř. jiným způsobem, pokud si to strany ujednají)</a:t>
            </a:r>
          </a:p>
          <a:p>
            <a:pPr lvl="2" algn="just">
              <a:buFont typeface="Arial" panose="020B0604020202020204" pitchFamily="34" charset="0"/>
              <a:buChar char="–"/>
            </a:pPr>
            <a:r>
              <a:rPr lang="cs-CZ" altLang="cs-CZ" sz="1800" dirty="0"/>
              <a:t>zvláštní úpravy (např. zákon o vyvlastnění)</a:t>
            </a:r>
          </a:p>
        </p:txBody>
      </p:sp>
    </p:spTree>
    <p:extLst>
      <p:ext uri="{BB962C8B-B14F-4D97-AF65-F5344CB8AC3E}">
        <p14:creationId xmlns:p14="http://schemas.microsoft.com/office/powerpoint/2010/main" val="3324055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78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SOUSEDSKÁ PRÁVA (§ 1013)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dirty="0"/>
              <a:t>smysl úpravy: předcházení sporům při výkonu VP vlastníky sousedních pozemků (důležitý </a:t>
            </a:r>
            <a:r>
              <a:rPr lang="cs-CZ" altLang="cs-CZ" sz="2000" b="1" dirty="0"/>
              <a:t>§ 3023!!</a:t>
            </a:r>
            <a:r>
              <a:rPr lang="cs-CZ" altLang="cs-CZ" sz="2000" dirty="0"/>
              <a:t>)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Omezení vlastnického práva</a:t>
            </a:r>
          </a:p>
        </p:txBody>
      </p:sp>
    </p:spTree>
    <p:extLst>
      <p:ext uri="{BB962C8B-B14F-4D97-AF65-F5344CB8AC3E}">
        <p14:creationId xmlns:p14="http://schemas.microsoft.com/office/powerpoint/2010/main" val="417127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imise </a:t>
            </a:r>
            <a:r>
              <a:rPr lang="cs-CZ" altLang="cs-CZ" sz="2000" dirty="0"/>
              <a:t>– jakýkoli element mající původ na pozemku jednoho vlastníka (původ ve výkonu VP vlastníka pozemku) a účinky na pozemku jiného vlastníka (nejen přímo sousedícím pozemku, nýbrž i na vzdálenějších pozemcích)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Jde o působení na jiné pozemky, které jsou zpravidla ve svém šíření málo ovladatelné a kontrolovatelné a kolísají ve své intenzitě. Někdy se hovoří o látkách, které nelze zvážit. 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imise jsou v OZ vyjmenovány </a:t>
            </a:r>
            <a:r>
              <a:rPr lang="cs-CZ" altLang="cs-CZ" sz="2000" b="1" dirty="0"/>
              <a:t>demonstrativně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1885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53226" y="1196752"/>
            <a:ext cx="7681354" cy="562525"/>
          </a:xfrm>
        </p:spPr>
        <p:txBody>
          <a:bodyPr/>
          <a:lstStyle/>
          <a:p>
            <a:r>
              <a:rPr lang="cs-CZ" altLang="cs-CZ" sz="3000" dirty="0"/>
              <a:t>Dělení imisí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53226" y="1916832"/>
            <a:ext cx="7455154" cy="453650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cs-CZ" altLang="cs-CZ" sz="1800" b="1" dirty="0"/>
              <a:t>přímé</a:t>
            </a:r>
            <a:r>
              <a:rPr lang="cs-CZ" altLang="cs-CZ" sz="1800" dirty="0"/>
              <a:t> (přímo, tj. záměrně vháněné na sousední nemovitost – např. vykopání trativodu a jeho vyústění pod základy sousedovy stavby)</a:t>
            </a:r>
          </a:p>
          <a:p>
            <a:pPr algn="just">
              <a:lnSpc>
                <a:spcPct val="90000"/>
              </a:lnSpc>
            </a:pPr>
            <a:r>
              <a:rPr lang="cs-CZ" altLang="cs-CZ" sz="1800" b="1" dirty="0"/>
              <a:t>nepřímé</a:t>
            </a:r>
            <a:r>
              <a:rPr lang="cs-CZ" altLang="cs-CZ" sz="1800" dirty="0"/>
              <a:t> (vznikající při výkonu VP k pozemku či v důsledku přirozené povahy věci – např. zalétávání včel). </a:t>
            </a:r>
            <a:r>
              <a:rPr lang="cs-CZ" altLang="cs-CZ" sz="1800" i="1" dirty="0"/>
              <a:t>Smysl dělení: přímé imise zakázány vždy bez dalšího, nepřímé jen tehdy, </a:t>
            </a:r>
            <a:r>
              <a:rPr lang="cs-CZ" altLang="cs-CZ" sz="1800" b="1" i="1" dirty="0"/>
              <a:t>překračují-li míru přiměřenou místním</a:t>
            </a:r>
            <a:r>
              <a:rPr lang="cs-CZ" altLang="cs-CZ" sz="1800" i="1" dirty="0"/>
              <a:t> poměrům a </a:t>
            </a:r>
            <a:r>
              <a:rPr lang="cs-CZ" altLang="cs-CZ" sz="1800" b="1" i="1" dirty="0"/>
              <a:t>podstatně omezují</a:t>
            </a:r>
            <a:r>
              <a:rPr lang="cs-CZ" altLang="cs-CZ" sz="1800" i="1" dirty="0"/>
              <a:t> obvyklé užívání pozemku</a:t>
            </a:r>
          </a:p>
          <a:p>
            <a:pPr lvl="1" algn="just">
              <a:lnSpc>
                <a:spcPct val="90000"/>
              </a:lnSpc>
            </a:pPr>
            <a:endParaRPr lang="cs-CZ" altLang="cs-CZ" sz="1800" dirty="0"/>
          </a:p>
          <a:p>
            <a:pPr algn="just">
              <a:lnSpc>
                <a:spcPct val="90000"/>
              </a:lnSpc>
            </a:pPr>
            <a:r>
              <a:rPr lang="cs-CZ" altLang="cs-CZ" sz="1800" b="1" dirty="0"/>
              <a:t>pozitivní</a:t>
            </a:r>
            <a:r>
              <a:rPr lang="cs-CZ" altLang="cs-CZ" sz="1800" dirty="0"/>
              <a:t> (např. pyl, prach, popílek, působení hmyzu)</a:t>
            </a:r>
          </a:p>
          <a:p>
            <a:pPr algn="just">
              <a:lnSpc>
                <a:spcPct val="90000"/>
              </a:lnSpc>
            </a:pPr>
            <a:r>
              <a:rPr lang="cs-CZ" altLang="cs-CZ" sz="1800" b="1" dirty="0"/>
              <a:t>negativní</a:t>
            </a:r>
            <a:r>
              <a:rPr lang="cs-CZ" altLang="cs-CZ" sz="1800" dirty="0"/>
              <a:t> (např. bránění přístupu světla či vzduchu)</a:t>
            </a:r>
          </a:p>
          <a:p>
            <a:pPr lvl="1" algn="just">
              <a:lnSpc>
                <a:spcPct val="90000"/>
              </a:lnSpc>
            </a:pPr>
            <a:endParaRPr lang="cs-CZ" altLang="cs-CZ" sz="1800" dirty="0"/>
          </a:p>
          <a:p>
            <a:pPr algn="just">
              <a:lnSpc>
                <a:spcPct val="90000"/>
              </a:lnSpc>
            </a:pPr>
            <a:r>
              <a:rPr lang="cs-CZ" altLang="cs-CZ" sz="1800" b="1" dirty="0"/>
              <a:t>materiální </a:t>
            </a:r>
            <a:r>
              <a:rPr lang="cs-CZ" altLang="cs-CZ" sz="1800" dirty="0"/>
              <a:t>(např. hluk, pyl, světlo) – objektivně verifikovatelné</a:t>
            </a:r>
          </a:p>
          <a:p>
            <a:pPr algn="just">
              <a:lnSpc>
                <a:spcPct val="90000"/>
              </a:lnSpc>
            </a:pPr>
            <a:r>
              <a:rPr lang="cs-CZ" altLang="cs-CZ" sz="1800" b="1" dirty="0"/>
              <a:t>imateriální</a:t>
            </a:r>
            <a:r>
              <a:rPr lang="cs-CZ" altLang="cs-CZ" sz="1800" dirty="0"/>
              <a:t> (tzv. ideální) – objektivně neověřitelné, takové, které působí např. na pocit bezpečí vlastníka (např. obtěžování pohledem, složení neesteticky působícího odpadu na sousední pozemek apod.). Nesprávná judikatura NS: 22 </a:t>
            </a:r>
            <a:r>
              <a:rPr lang="cs-CZ" altLang="cs-CZ" sz="1800" dirty="0" err="1"/>
              <a:t>Cdo</a:t>
            </a:r>
            <a:r>
              <a:rPr lang="cs-CZ" altLang="cs-CZ" sz="1800" dirty="0"/>
              <a:t> 1629/99 či 22 </a:t>
            </a:r>
            <a:r>
              <a:rPr lang="cs-CZ" altLang="cs-CZ" sz="1800" dirty="0" err="1"/>
              <a:t>Cdo</a:t>
            </a:r>
            <a:r>
              <a:rPr lang="cs-CZ" altLang="cs-CZ" sz="1800" dirty="0"/>
              <a:t> 2251/2005</a:t>
            </a:r>
          </a:p>
        </p:txBody>
      </p:sp>
    </p:spTree>
    <p:extLst>
      <p:ext uri="{BB962C8B-B14F-4D97-AF65-F5344CB8AC3E}">
        <p14:creationId xmlns:p14="http://schemas.microsoft.com/office/powerpoint/2010/main" val="330390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731558" y="1268760"/>
            <a:ext cx="7681354" cy="504056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cs-CZ" altLang="cs-CZ" sz="1800" b="1" dirty="0"/>
              <a:t>obrana proti nedovoleným imisím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b="1" dirty="0"/>
              <a:t>tzv. </a:t>
            </a:r>
            <a:r>
              <a:rPr lang="cs-CZ" altLang="cs-CZ" sz="1800" b="1" dirty="0" err="1"/>
              <a:t>negatorní</a:t>
            </a:r>
            <a:r>
              <a:rPr lang="cs-CZ" altLang="cs-CZ" sz="1800" b="1" dirty="0"/>
              <a:t> žaloba</a:t>
            </a:r>
            <a:r>
              <a:rPr lang="cs-CZ" altLang="cs-CZ" sz="1800" dirty="0"/>
              <a:t> (žaloba na zdržení se zásahů do VP – § 1042)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vždy je nutno formulovat tzv. </a:t>
            </a:r>
            <a:r>
              <a:rPr lang="cs-CZ" altLang="cs-CZ" sz="1800" b="1" dirty="0"/>
              <a:t>negativní žalobní petit</a:t>
            </a:r>
            <a:r>
              <a:rPr lang="cs-CZ" altLang="cs-CZ" sz="1800" dirty="0"/>
              <a:t>, tj. povinnost žalovaného </a:t>
            </a:r>
            <a:r>
              <a:rPr lang="cs-CZ" altLang="cs-CZ" sz="1800" b="1" dirty="0"/>
              <a:t>zdržet se přesně vymezených zásahů </a:t>
            </a:r>
            <a:r>
              <a:rPr lang="cs-CZ" altLang="cs-CZ" sz="1800" dirty="0"/>
              <a:t>(např. povinnost zdržet se zásahů do vlastnického práva žalobce vypouštěním popílku). Není možné formulovat pozitivní petit (např. povinnost žalovaného odstranit zdroj popílku)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i="1" dirty="0"/>
              <a:t>pravomocný rozsudek ukládající povinnost zdržet se obtěžování imisemi je podkladem pro výkon rozhodnutí pro každé další (obdobné) budoucí rušení</a:t>
            </a:r>
            <a:r>
              <a:rPr lang="cs-CZ" altLang="cs-CZ" sz="1800" dirty="0"/>
              <a:t> </a:t>
            </a:r>
          </a:p>
          <a:p>
            <a:pPr algn="just">
              <a:lnSpc>
                <a:spcPct val="90000"/>
              </a:lnSpc>
            </a:pPr>
            <a:r>
              <a:rPr lang="cs-CZ" altLang="cs-CZ" sz="1800" b="1" dirty="0"/>
              <a:t>souběh soukromého a veřejného práva při obraně proti imisím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§ 1013 odst. 2 (tzv. privilegované imise): jsou-li imise důsledkem provozu závodu nebo podobného zařízení, který byl úředně schválen, má soused </a:t>
            </a:r>
            <a:r>
              <a:rPr lang="cs-CZ" altLang="cs-CZ" sz="1800" b="1" dirty="0"/>
              <a:t>právo jen na náhradu újmy </a:t>
            </a:r>
            <a:r>
              <a:rPr lang="cs-CZ" altLang="cs-CZ" sz="1800" dirty="0"/>
              <a:t>v penězích, i když byla újma způsobena okolnostmi, k nimž se při úředním projednávání nepřihlédlo</a:t>
            </a:r>
          </a:p>
        </p:txBody>
      </p:sp>
    </p:spTree>
    <p:extLst>
      <p:ext uri="{BB962C8B-B14F-4D97-AF65-F5344CB8AC3E}">
        <p14:creationId xmlns:p14="http://schemas.microsoft.com/office/powerpoint/2010/main" val="894708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086635" cy="647700"/>
          </a:xfrm>
        </p:spPr>
        <p:txBody>
          <a:bodyPr/>
          <a:lstStyle/>
          <a:p>
            <a:pPr>
              <a:defRPr/>
            </a:pPr>
            <a:r>
              <a:rPr lang="cs-CZ" altLang="cs-CZ" sz="3000" dirty="0"/>
              <a:t>OMEZENÍ VP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79639"/>
          </a:xfrm>
        </p:spPr>
        <p:txBody>
          <a:bodyPr/>
          <a:lstStyle/>
          <a:p>
            <a:pPr algn="just"/>
            <a:r>
              <a:rPr lang="cs-CZ" altLang="cs-CZ" sz="1800" b="1" dirty="0"/>
              <a:t>kritéria dělení omezení VP</a:t>
            </a:r>
            <a:endParaRPr lang="cs-CZ" altLang="cs-CZ" sz="1800" dirty="0"/>
          </a:p>
          <a:p>
            <a:pPr lvl="1" algn="just"/>
            <a:r>
              <a:rPr lang="cs-CZ" altLang="cs-CZ" sz="1800" dirty="0"/>
              <a:t>vnitřní – pojmová (vlastnictví zavazuje, čl. 11 Listiny)</a:t>
            </a:r>
          </a:p>
          <a:p>
            <a:pPr lvl="1" algn="just"/>
            <a:r>
              <a:rPr lang="cs-CZ" altLang="cs-CZ" sz="1800" dirty="0"/>
              <a:t>vnější (uložena zákonem, rozhodnutím orgánu veřejné moci či dobrovolně převzatá vlastníkem)</a:t>
            </a:r>
          </a:p>
          <a:p>
            <a:pPr lvl="1" algn="just"/>
            <a:r>
              <a:rPr lang="cs-CZ" altLang="cs-CZ" sz="1800" dirty="0"/>
              <a:t>soukromoprávní i veřejnoprávní</a:t>
            </a:r>
          </a:p>
          <a:p>
            <a:pPr algn="just"/>
            <a:r>
              <a:rPr lang="cs-CZ" altLang="cs-CZ" sz="1800" b="1" dirty="0"/>
              <a:t>význam: </a:t>
            </a:r>
          </a:p>
          <a:p>
            <a:pPr lvl="1" algn="just"/>
            <a:r>
              <a:rPr lang="cs-CZ" altLang="cs-CZ" sz="1800" dirty="0"/>
              <a:t>Právo na náhradu (čl. 11 odst. 4 LPS: „</a:t>
            </a:r>
            <a:r>
              <a:rPr lang="cs-CZ" sz="1800" i="1" dirty="0"/>
              <a:t>Vyvlastnění nebo nucené omezení vlastnického práva je možné ve veřejném zájmu, a to na základě zákona a za náhradu</a:t>
            </a:r>
            <a:r>
              <a:rPr lang="cs-CZ" sz="1800" dirty="0"/>
              <a:t>.“</a:t>
            </a:r>
          </a:p>
          <a:p>
            <a:pPr lvl="2" algn="just"/>
            <a:r>
              <a:rPr lang="cs-CZ" altLang="cs-CZ" sz="1800" dirty="0"/>
              <a:t>§ 1039</a:t>
            </a:r>
          </a:p>
          <a:p>
            <a:pPr lvl="2" algn="just"/>
            <a:r>
              <a:rPr lang="cs-CZ" altLang="cs-CZ" sz="1800" dirty="0"/>
              <a:t>Někdy BO (např. veřejné prostranství, II. ÚS 2520/15)</a:t>
            </a:r>
          </a:p>
          <a:p>
            <a:pPr lvl="3" algn="just"/>
            <a:r>
              <a:rPr lang="cs-CZ" altLang="cs-CZ" sz="1800" dirty="0"/>
              <a:t>K veřejnému prostranství však nově srov. NS </a:t>
            </a:r>
            <a:r>
              <a:rPr lang="pl-PL" sz="1800" dirty="0"/>
              <a:t>22 Cdo 2378/2016, ze dne 26. 6. 2019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906401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Věc na cizím pozemku 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§ 1014: ocitne-li se na pozemku cizí movitá věc, vydá ji vlastník pozemku bez zbytečného odkladu jejímu vlastníku, popřípadě tomu, kdo ji měl u sebe; jinak mu umožní vstoupit na svůj pozemek a věc si vyhledat a odnést. Stejně tak může vlastník stíhat na cizím pozemku chované zvíře nebo roj včel; vletí-li však roj včel do cizího obsazeného úlu, nabývá vlastník úlu vlastnické právo k roji, aniž je povinen k náhradě</a:t>
            </a:r>
          </a:p>
          <a:p>
            <a:pPr algn="just"/>
            <a:r>
              <a:rPr lang="cs-CZ" altLang="cs-CZ" sz="2000" dirty="0"/>
              <a:t>způsobí-li věc, zvíře, roj včel nebo výkon </a:t>
            </a:r>
            <a:r>
              <a:rPr lang="pl-PL" altLang="cs-CZ" sz="2000" dirty="0"/>
              <a:t>práva podle odstavce 1 na pozemku škodu, má vlastník pozemku právo na její náhradu</a:t>
            </a:r>
          </a:p>
          <a:p>
            <a:pPr algn="just"/>
            <a:r>
              <a:rPr lang="cs-CZ" altLang="cs-CZ" sz="2000" dirty="0"/>
              <a:t>§ 1015: způsobila-li movitá věc na cizím pozemku škodu, může ji vlastník pozemku zadržet, dokud neobdrží jinou jistotu nebo náhradu škody</a:t>
            </a:r>
          </a:p>
        </p:txBody>
      </p:sp>
    </p:spTree>
    <p:extLst>
      <p:ext uri="{BB962C8B-B14F-4D97-AF65-F5344CB8AC3E}">
        <p14:creationId xmlns:p14="http://schemas.microsoft.com/office/powerpoint/2010/main" val="120623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Právo převisu a přepadu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§ 1016:  nabytí VP k plodům spadlým na sousední pozemek</a:t>
            </a:r>
          </a:p>
          <a:p>
            <a:pPr lvl="1" algn="just"/>
            <a:r>
              <a:rPr lang="pl-PL" altLang="cs-CZ" sz="2000" dirty="0"/>
              <a:t>plody spadlé ze stromů a keřů na sousední </a:t>
            </a:r>
            <a:r>
              <a:rPr lang="cs-CZ" altLang="cs-CZ" sz="2000" dirty="0"/>
              <a:t>pozemek náleží vlastníkovi sousedního pozemku. To neplatí, je-li sousední pozemek </a:t>
            </a:r>
            <a:r>
              <a:rPr lang="cs-CZ" altLang="cs-CZ" sz="2000" b="1" dirty="0"/>
              <a:t>veřejným statkem</a:t>
            </a:r>
          </a:p>
          <a:p>
            <a:pPr algn="just"/>
            <a:r>
              <a:rPr lang="cs-CZ" altLang="cs-CZ" sz="2000" dirty="0"/>
              <a:t>neučiní-li to vlastník v </a:t>
            </a:r>
            <a:r>
              <a:rPr lang="cs-CZ" altLang="cs-CZ" sz="2000" b="1" dirty="0"/>
              <a:t>přiměřené</a:t>
            </a:r>
            <a:r>
              <a:rPr lang="cs-CZ" altLang="cs-CZ" sz="2000" dirty="0"/>
              <a:t> době poté, co ho o to soused požádal, smí soused </a:t>
            </a:r>
            <a:r>
              <a:rPr lang="cs-CZ" altLang="cs-CZ" sz="2000" b="1" dirty="0"/>
              <a:t>šetrným způsobem </a:t>
            </a:r>
            <a:r>
              <a:rPr lang="cs-CZ" altLang="cs-CZ" sz="2000" dirty="0"/>
              <a:t>a ve </a:t>
            </a:r>
            <a:r>
              <a:rPr lang="cs-CZ" altLang="cs-CZ" sz="2000" b="1" dirty="0"/>
              <a:t>vhodné roční době </a:t>
            </a:r>
            <a:r>
              <a:rPr lang="cs-CZ" altLang="cs-CZ" sz="2000" dirty="0"/>
              <a:t>odstranit kořeny nebo větve stromu přesahující na jeho pozemek, působí-li mu to škodu nebo jiné obtíže převyšující zájem na nedotčeném </a:t>
            </a:r>
            <a:r>
              <a:rPr lang="pl-PL" altLang="cs-CZ" sz="2000" dirty="0"/>
              <a:t>zachování stromu. Jemu také náleží, co z odstraněných </a:t>
            </a:r>
            <a:r>
              <a:rPr lang="cs-CZ" altLang="cs-CZ" sz="2000" dirty="0"/>
              <a:t>kořenů a větví získá</a:t>
            </a:r>
          </a:p>
          <a:p>
            <a:pPr algn="just"/>
            <a:r>
              <a:rPr lang="cs-CZ" altLang="cs-CZ" sz="2000" dirty="0"/>
              <a:t>části jiných rostlin přesahující na sousední pozemek může soused odstranit </a:t>
            </a:r>
            <a:r>
              <a:rPr lang="cs-CZ" altLang="cs-CZ" sz="2000" b="1" dirty="0"/>
              <a:t>šetrným způsobem bez dalších omezení</a:t>
            </a:r>
          </a:p>
        </p:txBody>
      </p:sp>
    </p:spTree>
    <p:extLst>
      <p:ext uri="{BB962C8B-B14F-4D97-AF65-F5344CB8AC3E}">
        <p14:creationId xmlns:p14="http://schemas.microsoft.com/office/powerpoint/2010/main" val="2841181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Stromy, stavby, vodní poměry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§ 1017: sázení stromů v těsné blízkosti společné hranice pozemků</a:t>
            </a:r>
          </a:p>
          <a:p>
            <a:pPr algn="just"/>
            <a:r>
              <a:rPr lang="cs-CZ" altLang="cs-CZ" sz="2000" dirty="0"/>
              <a:t>§ 1018: pozemek nesmí být upraven tak, aby sousední pozemek ztratil náležitou oporu, ledaže se provede jiné dostatečné upevnění</a:t>
            </a:r>
          </a:p>
          <a:p>
            <a:pPr algn="just"/>
            <a:r>
              <a:rPr lang="cs-CZ" altLang="cs-CZ" sz="2000" dirty="0"/>
              <a:t>§ 1019: vlastník pozemku má právo požadovat, aby soused upravil stavbu na sousedním pozemku tak, aby ze stavby nestékala voda nebo nepadal sníh nebo led na jeho pozemek. Stéká-li však na pozemek přirozeným způsobem z výše položeného pozemku voda, zejména pokud tam pramení či v důsledku deště nebo oblevy, nemůže soused požadovat, aby vlastník tohoto pozemku svůj pozemek upravil</a:t>
            </a:r>
          </a:p>
          <a:p>
            <a:pPr algn="just"/>
            <a:r>
              <a:rPr lang="pl-PL" altLang="cs-CZ" sz="2000" dirty="0"/>
              <a:t>je-li pro níže položený pozemek nutný přítok </a:t>
            </a:r>
            <a:r>
              <a:rPr lang="cs-CZ" altLang="cs-CZ" sz="2000" dirty="0"/>
              <a:t>vody, může soused na vlastníku výše položeného pozemku požadovat, aby odtoku vody nebránil v rozsahu, ve kterém vodu sám nepotřebuje</a:t>
            </a:r>
          </a:p>
        </p:txBody>
      </p:sp>
    </p:spTree>
    <p:extLst>
      <p:ext uri="{BB962C8B-B14F-4D97-AF65-F5344CB8AC3E}">
        <p14:creationId xmlns:p14="http://schemas.microsoft.com/office/powerpoint/2010/main" val="30593351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9430</TotalTime>
  <Words>1560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Motiv1</vt:lpstr>
      <vt:lpstr> </vt:lpstr>
      <vt:lpstr>SOUSEDSKÁ PRÁVA (§ 1013)</vt:lpstr>
      <vt:lpstr>IMISE</vt:lpstr>
      <vt:lpstr>Dělení imisí</vt:lpstr>
      <vt:lpstr>Prezentace aplikace PowerPoint</vt:lpstr>
      <vt:lpstr>OMEZENÍ VP</vt:lpstr>
      <vt:lpstr>Věc na cizím pozemku </vt:lpstr>
      <vt:lpstr>Právo převisu a přepadu </vt:lpstr>
      <vt:lpstr>Stromy, stavby, vodní poměry</vt:lpstr>
      <vt:lpstr>Prezentace aplikace PowerPoint</vt:lpstr>
      <vt:lpstr>Prezentace aplikace PowerPoint</vt:lpstr>
      <vt:lpstr>Rozhrady (§ 1024 an.)</vt:lpstr>
      <vt:lpstr>Povinnost oplotit pozemek (§ 1027)</vt:lpstr>
      <vt:lpstr>Určení hranic mezi pozemky (§ 1028)</vt:lpstr>
      <vt:lpstr>Nezbytná cesta (§ 1029 an.)</vt:lpstr>
      <vt:lpstr>Omezení vlastnictví ve stavu nouze nebo ve veřejném zájmu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Melzer Filip</cp:lastModifiedBy>
  <cp:revision>153</cp:revision>
  <cp:lastPrinted>2020-10-28T20:29:53Z</cp:lastPrinted>
  <dcterms:created xsi:type="dcterms:W3CDTF">2013-11-19T21:26:25Z</dcterms:created>
  <dcterms:modified xsi:type="dcterms:W3CDTF">2020-11-17T21:33:04Z</dcterms:modified>
</cp:coreProperties>
</file>