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handoutMasterIdLst>
    <p:handoutMasterId r:id="rId31"/>
  </p:handoutMasterIdLst>
  <p:sldIdLst>
    <p:sldId id="256" r:id="rId2"/>
    <p:sldId id="419" r:id="rId3"/>
    <p:sldId id="420" r:id="rId4"/>
    <p:sldId id="438" r:id="rId5"/>
    <p:sldId id="421" r:id="rId6"/>
    <p:sldId id="422" r:id="rId7"/>
    <p:sldId id="423" r:id="rId8"/>
    <p:sldId id="424" r:id="rId9"/>
    <p:sldId id="425" r:id="rId10"/>
    <p:sldId id="426" r:id="rId11"/>
    <p:sldId id="439" r:id="rId12"/>
    <p:sldId id="446" r:id="rId13"/>
    <p:sldId id="447" r:id="rId14"/>
    <p:sldId id="427" r:id="rId15"/>
    <p:sldId id="442" r:id="rId16"/>
    <p:sldId id="428" r:id="rId17"/>
    <p:sldId id="429" r:id="rId18"/>
    <p:sldId id="440" r:id="rId19"/>
    <p:sldId id="430" r:id="rId20"/>
    <p:sldId id="444" r:id="rId21"/>
    <p:sldId id="445" r:id="rId22"/>
    <p:sldId id="432" r:id="rId23"/>
    <p:sldId id="433" r:id="rId24"/>
    <p:sldId id="434" r:id="rId25"/>
    <p:sldId id="435" r:id="rId26"/>
    <p:sldId id="436" r:id="rId27"/>
    <p:sldId id="437" r:id="rId28"/>
    <p:sldId id="378" r:id="rId29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06" autoAdjust="0"/>
    <p:restoredTop sz="86465" autoAdjust="0"/>
  </p:normalViewPr>
  <p:slideViewPr>
    <p:cSldViewPr>
      <p:cViewPr varScale="1">
        <p:scale>
          <a:sx n="63" d="100"/>
          <a:sy n="63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Vypořádání podílového spoluvlastnictví „v širším smyslu“: 22 </a:t>
            </a:r>
            <a:r>
              <a:rPr lang="cs-CZ" dirty="0" err="1"/>
              <a:t>Cdo</a:t>
            </a:r>
            <a:r>
              <a:rPr lang="cs-CZ"/>
              <a:t> 3766/2011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229C-9A87-45E0-8E5F-99DDB9AD6B2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499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077072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Spoluvlastnictví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731323" y="1052736"/>
            <a:ext cx="7681354" cy="5040559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Opomenutý spoluvlastník (§ 1128 II 1)</a:t>
            </a:r>
          </a:p>
          <a:p>
            <a:pPr lvl="1"/>
            <a:r>
              <a:rPr lang="cs-CZ" altLang="cs-CZ" sz="1800" dirty="0"/>
              <a:t>Nemá vůči němu účinky </a:t>
            </a:r>
          </a:p>
          <a:p>
            <a:pPr lvl="1"/>
            <a:r>
              <a:rPr lang="cs-CZ" altLang="cs-CZ" sz="1800" dirty="0"/>
              <a:t>Výjimka: neodkladná záležitost; možnost soudní ochrany </a:t>
            </a:r>
          </a:p>
          <a:p>
            <a:pPr lvl="1"/>
            <a:r>
              <a:rPr lang="cs-CZ" altLang="cs-CZ" sz="1800" dirty="0"/>
              <a:t>Platí v případě jakékoli správy </a:t>
            </a:r>
          </a:p>
          <a:p>
            <a:r>
              <a:rPr lang="cs-CZ" altLang="cs-CZ" sz="1800" dirty="0"/>
              <a:t>Přehlasovaný spoluvlastník</a:t>
            </a:r>
          </a:p>
          <a:p>
            <a:pPr lvl="1"/>
            <a:r>
              <a:rPr lang="cs-CZ" altLang="cs-CZ" sz="1800" dirty="0"/>
              <a:t>Soudní ochrana při mimořádné správě (§ 1129 odst. 2)</a:t>
            </a:r>
          </a:p>
          <a:p>
            <a:pPr lvl="1"/>
            <a:r>
              <a:rPr lang="cs-CZ" altLang="cs-CZ" sz="1800" dirty="0"/>
              <a:t>Jinak (běžná správa): předpoklad těžké újmy (§ 1130)</a:t>
            </a:r>
          </a:p>
          <a:p>
            <a:r>
              <a:rPr lang="cs-CZ" altLang="cs-CZ" sz="1800" dirty="0"/>
              <a:t>soudní ochrana proti rozhodnutím většinového spoluvlastníka (§ 1128 II, 1129 II, 1130, 1139)</a:t>
            </a:r>
          </a:p>
          <a:p>
            <a:pPr lvl="1"/>
            <a:r>
              <a:rPr lang="cs-CZ" altLang="cs-CZ" sz="1800" dirty="0"/>
              <a:t>krátká prekluzivní lhůta pro podání žaloby (30 dnů); § 1128 III – na něj se odkazuje i dále</a:t>
            </a:r>
          </a:p>
          <a:p>
            <a:pPr lvl="1"/>
            <a:r>
              <a:rPr lang="cs-CZ" altLang="cs-CZ" sz="1800" dirty="0"/>
              <a:t>soud může rozhodnutí modifikovat a uspořádat poměry mezi spoluvlastníky dle slušného uvážení, popř. zrušit (viz též § 1139)</a:t>
            </a:r>
          </a:p>
          <a:p>
            <a:pPr lvl="1"/>
            <a:r>
              <a:rPr lang="cs-CZ" altLang="cs-CZ" sz="1800" dirty="0"/>
              <a:t>soud má rovněž možnost dočasně zakázat spoluvlastníkům jednat podle napadeného rozhodnutí (v úvahu připadá i možnost předběžného opatření dle OSŘ)</a:t>
            </a:r>
          </a:p>
          <a:p>
            <a:r>
              <a:rPr lang="cs-CZ" altLang="cs-CZ" sz="1800" dirty="0"/>
              <a:t>Totéž i v případě, kdy nelze dosáhnout většiny (§ 1139 II)</a:t>
            </a:r>
          </a:p>
        </p:txBody>
      </p:sp>
    </p:spTree>
    <p:extLst>
      <p:ext uri="{BB962C8B-B14F-4D97-AF65-F5344CB8AC3E}">
        <p14:creationId xmlns:p14="http://schemas.microsoft.com/office/powerpoint/2010/main" val="2781801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dirty="0"/>
              <a:t>§ 1132: souhlas </a:t>
            </a:r>
            <a:r>
              <a:rPr lang="cs-CZ" altLang="cs-CZ" sz="2000" b="1" dirty="0"/>
              <a:t>všech</a:t>
            </a:r>
          </a:p>
          <a:p>
            <a:pPr lvl="1"/>
            <a:r>
              <a:rPr lang="cs-CZ" altLang="cs-CZ" sz="2000" dirty="0"/>
              <a:t>zatížení společné věci (</a:t>
            </a:r>
            <a:r>
              <a:rPr lang="cs-CZ" altLang="cs-CZ" sz="2000" b="1" dirty="0" err="1"/>
              <a:t>věcněprávní</a:t>
            </a:r>
            <a:r>
              <a:rPr lang="cs-CZ" altLang="cs-CZ" sz="2000" b="1" dirty="0"/>
              <a:t> zatížení </a:t>
            </a:r>
            <a:r>
              <a:rPr lang="cs-CZ" altLang="cs-CZ" sz="2000" dirty="0"/>
              <a:t>– např. služebnost) či zrušení takového zatížení, </a:t>
            </a:r>
          </a:p>
          <a:p>
            <a:pPr lvl="2"/>
            <a:r>
              <a:rPr lang="cs-CZ" altLang="cs-CZ" sz="2000" dirty="0"/>
              <a:t>Výjimka: § 1133 - zastavení věci k zajištění pohledávky vzniklé při zlepšení věci nebo při její obnově – souhlas dvou třetin</a:t>
            </a:r>
          </a:p>
          <a:p>
            <a:pPr lvl="1"/>
            <a:r>
              <a:rPr lang="cs-CZ" altLang="cs-CZ" sz="2000" dirty="0"/>
              <a:t>omezení práv spoluvlastníků na </a:t>
            </a:r>
            <a:r>
              <a:rPr lang="cs-CZ" altLang="cs-CZ" sz="2000" b="1" dirty="0"/>
              <a:t>dobu delší 10 let </a:t>
            </a:r>
            <a:r>
              <a:rPr lang="cs-CZ" altLang="cs-CZ" sz="2000" dirty="0"/>
              <a:t>(nájem, výpůjčka) 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8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1" y="1124883"/>
            <a:ext cx="8030818" cy="562493"/>
          </a:xfrm>
        </p:spPr>
        <p:txBody>
          <a:bodyPr>
            <a:normAutofit fontScale="90000"/>
          </a:bodyPr>
          <a:lstStyle/>
          <a:p>
            <a:pPr lvl="0"/>
            <a:r>
              <a:rPr lang="cs-CZ" sz="1805" dirty="0" err="1"/>
              <a:t>Pl.ÚS</a:t>
            </a:r>
            <a:r>
              <a:rPr lang="cs-CZ" sz="1805" dirty="0"/>
              <a:t>-st. 48/18</a:t>
            </a:r>
            <a:br>
              <a:rPr lang="cs-CZ" sz="1805" dirty="0"/>
            </a:br>
            <a:r>
              <a:rPr lang="cs-CZ" sz="1805" dirty="0"/>
              <a:t>Podílové spoluvlastnictví a užívání společné věci bez právního důvodu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1" y="2060848"/>
            <a:ext cx="8229600" cy="4032447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Užívání společné věci může být in concreto určeno </a:t>
            </a:r>
            <a:r>
              <a:rPr lang="cs-CZ" sz="2000" b="1" dirty="0"/>
              <a:t>dohodou</a:t>
            </a:r>
            <a:r>
              <a:rPr lang="cs-CZ" sz="2000" dirty="0"/>
              <a:t> spoluvlastníků nebo jejich </a:t>
            </a:r>
            <a:r>
              <a:rPr lang="cs-CZ" sz="2000" b="1" dirty="0"/>
              <a:t>většinovým rozhodnutím </a:t>
            </a:r>
            <a:r>
              <a:rPr lang="cs-CZ" sz="2000" dirty="0"/>
              <a:t>(§ 139 odst. 2 občanského zákoníku č. 40/1964 Sb., § 1128 a násl. občanského zákoníku č. 89/2012 Sb.) nebo též </a:t>
            </a:r>
            <a:r>
              <a:rPr lang="cs-CZ" sz="2000" b="1" dirty="0"/>
              <a:t>rozhodnutím soudu </a:t>
            </a:r>
            <a:r>
              <a:rPr lang="cs-CZ" sz="2000" dirty="0"/>
              <a:t>(§ 139 odst. 3 občanského zákoníku č. 40/1964 Sb., § 1139 občanského zákoníku č. 89/2012 Sb.). </a:t>
            </a:r>
          </a:p>
          <a:p>
            <a:pPr lvl="0"/>
            <a:r>
              <a:rPr lang="cs-CZ" sz="2000" dirty="0"/>
              <a:t>Náhrada se v tomto případě odvozuje od </a:t>
            </a:r>
            <a:r>
              <a:rPr lang="cs-CZ" sz="2000" b="1" dirty="0"/>
              <a:t>obecné úpravy náhrady za omezení vlastnického práva</a:t>
            </a:r>
            <a:r>
              <a:rPr lang="cs-CZ" sz="2000" dirty="0"/>
              <a:t> (čl. 11 odst. 4 Listiny) a lze ji dovodit též z § 137 OZ 1964 či z § 1122 odst. 1 OZ 2012.  Zde je třeba posoudit </a:t>
            </a:r>
            <a:r>
              <a:rPr lang="cs-CZ" sz="2000" b="1" dirty="0"/>
              <a:t>kauzu</a:t>
            </a:r>
            <a:r>
              <a:rPr lang="cs-CZ" sz="2000" dirty="0"/>
              <a:t>; zejména pokud dotčený spoluvlastník souhlasil, nebo hlasoval pro určitý způsob správy. </a:t>
            </a:r>
          </a:p>
          <a:p>
            <a:pPr lvl="0"/>
            <a:endParaRPr lang="cs-CZ" sz="2000" dirty="0"/>
          </a:p>
        </p:txBody>
      </p:sp>
      <p:sp>
        <p:nvSpPr>
          <p:cNvPr id="4" name="Zástupný symbol pro číslo snímku 3"/>
          <p:cNvSpPr txBox="1"/>
          <p:nvPr/>
        </p:nvSpPr>
        <p:spPr>
          <a:xfrm>
            <a:off x="6553203" y="5624510"/>
            <a:ext cx="2133596" cy="2738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r" defTabSz="9144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9D46E3-0C69-4AB8-8CA4-EFE9AE40A403}" type="slidenum">
              <a:rPr lang="sk-SK" sz="800">
                <a:solidFill>
                  <a:srgbClr val="898989"/>
                </a:solidFill>
                <a:latin typeface="Arial" pitchFamily="34"/>
                <a:ea typeface=""/>
                <a:cs typeface="Arial" pitchFamily="34"/>
              </a:rPr>
              <a:pPr algn="r" defTabSz="9144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sk-SK" sz="800">
              <a:solidFill>
                <a:srgbClr val="898989"/>
              </a:solidFill>
              <a:latin typeface="Arial" pitchFamily="34"/>
              <a:ea typeface="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980556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idx="1"/>
          </p:nvPr>
        </p:nvSpPr>
        <p:spPr>
          <a:xfrm>
            <a:off x="731786" y="959646"/>
            <a:ext cx="7680905" cy="4679202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Jiná situace nastává, užívá-li spoluvlastník společnou věc nad rámec svého podílu bez právního důvodu, event. bez spravedlivého důvodu (bez dohody všech spoluvlastníků, nebo bez závazného rozhodnutí většiny spoluvlastníků, či bez rozhodnutí soudu).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Spoluvlastník nemůže „bez dalšího“ užívat společnou věc nad rámec svého spoluvlastnického podílu, a to na úkor dalších spoluvlastníků; samotná existence spoluvlastnictví ke společné věci není právním důvodem k takovému užívání.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Vypořádání prostřednictvím </a:t>
            </a:r>
            <a:r>
              <a:rPr lang="cs-CZ" sz="2000" b="1" dirty="0"/>
              <a:t>bezdůvodné obohacení</a:t>
            </a:r>
            <a:endParaRPr lang="cs-CZ" sz="2000" dirty="0"/>
          </a:p>
        </p:txBody>
      </p:sp>
      <p:sp>
        <p:nvSpPr>
          <p:cNvPr id="3" name="Zástupný symbol pro číslo snímku 2"/>
          <p:cNvSpPr txBox="1"/>
          <p:nvPr/>
        </p:nvSpPr>
        <p:spPr>
          <a:xfrm>
            <a:off x="6553203" y="5624510"/>
            <a:ext cx="2133596" cy="2738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r" defTabSz="9144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209339-3EC8-467E-9280-88EF82D7022A}" type="slidenum">
              <a:rPr lang="sk-SK" sz="800">
                <a:solidFill>
                  <a:srgbClr val="898989"/>
                </a:solidFill>
                <a:latin typeface="Arial" pitchFamily="34"/>
                <a:ea typeface=""/>
                <a:cs typeface="Arial" pitchFamily="34"/>
              </a:rPr>
              <a:pPr algn="r" defTabSz="9144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</a:t>
            </a:fld>
            <a:endParaRPr lang="sk-SK" sz="800">
              <a:solidFill>
                <a:srgbClr val="898989"/>
              </a:solidFill>
              <a:latin typeface="Arial" pitchFamily="34"/>
              <a:ea typeface="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5989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SPRÁVCE SPOLEČNÉ VĚCI (§ 1134 </a:t>
            </a:r>
            <a:r>
              <a:rPr lang="cs-CZ" altLang="cs-CZ" sz="3000" dirty="0" err="1">
                <a:solidFill>
                  <a:srgbClr val="0070C0"/>
                </a:solidFill>
                <a:latin typeface="+mn-lt"/>
              </a:rPr>
              <a:t>an</a:t>
            </a: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.)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o volbě a odvolání správce se rozhoduje stejně jako o záležitostech běžné správy</a:t>
            </a:r>
          </a:p>
          <a:p>
            <a:r>
              <a:rPr lang="cs-CZ" altLang="cs-CZ" sz="2000" dirty="0"/>
              <a:t>správce jedná jako příkazník (§ 2430 </a:t>
            </a:r>
            <a:r>
              <a:rPr lang="cs-CZ" altLang="cs-CZ" sz="2000" dirty="0" err="1"/>
              <a:t>an</a:t>
            </a:r>
            <a:r>
              <a:rPr lang="cs-CZ" altLang="cs-CZ" sz="2000" dirty="0"/>
              <a:t>.: příkazní smlouva)</a:t>
            </a:r>
          </a:p>
          <a:p>
            <a:r>
              <a:rPr lang="cs-CZ" altLang="cs-CZ" sz="2000" dirty="0"/>
              <a:t>správa může být svěřena i více osobám, pak rozhodují většinou hlasů, každá z nich má jeden hlas (</a:t>
            </a:r>
            <a:r>
              <a:rPr lang="cs-CZ" altLang="cs-CZ" sz="2000" dirty="0" err="1"/>
              <a:t>disp</a:t>
            </a:r>
            <a:r>
              <a:rPr lang="cs-CZ" altLang="cs-CZ" sz="2000" dirty="0"/>
              <a:t>.)</a:t>
            </a:r>
          </a:p>
          <a:p>
            <a:r>
              <a:rPr lang="cs-CZ" altLang="cs-CZ" sz="2000" dirty="0"/>
              <a:t>dohodnou-li se spoluvlastníci nemovité věci o její správě jinak, vyžaduje dohoda </a:t>
            </a:r>
            <a:r>
              <a:rPr lang="cs-CZ" altLang="cs-CZ" sz="2000" b="1" dirty="0"/>
              <a:t>formu veřejné listiny (notářského zápisu)</a:t>
            </a:r>
            <a:r>
              <a:rPr lang="cs-CZ" altLang="cs-CZ" sz="2000" dirty="0"/>
              <a:t>. Dohoda se založí do sbírky listin u orgánu, u něhož </a:t>
            </a:r>
            <a:r>
              <a:rPr lang="pt-BR" altLang="cs-CZ" sz="2000" dirty="0"/>
              <a:t>je nemovitá věc zapsána ve veřejném seznamu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194444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558" y="1052736"/>
            <a:ext cx="7681354" cy="562525"/>
          </a:xfrm>
        </p:spPr>
        <p:txBody>
          <a:bodyPr/>
          <a:lstStyle/>
          <a:p>
            <a:r>
              <a:rPr lang="cs-CZ" dirty="0"/>
              <a:t>Neschválená investice do společné věci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731558" y="1844824"/>
            <a:ext cx="7681354" cy="43204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„samozvaný správce“; problém vnuceného obohacení</a:t>
            </a:r>
          </a:p>
          <a:p>
            <a:pPr marL="0" indent="0" algn="ctr">
              <a:buNone/>
            </a:pPr>
            <a:r>
              <a:rPr lang="cs-CZ" dirty="0"/>
              <a:t>§ 1136 </a:t>
            </a:r>
          </a:p>
          <a:p>
            <a:pPr marL="0" indent="0">
              <a:buNone/>
            </a:pPr>
            <a:r>
              <a:rPr lang="cs-CZ" dirty="0"/>
              <a:t> Spoluvlastník, který vynaložil na společnou věc náklad v zájmu ostatních spoluvlastníků bez jejich vyrozumění a souhlasu, může požadovat </a:t>
            </a:r>
          </a:p>
          <a:p>
            <a:pPr marL="0" indent="0">
              <a:buNone/>
            </a:pPr>
            <a:r>
              <a:rPr lang="cs-CZ" dirty="0"/>
              <a:t> a) poměrnou část náhrady </a:t>
            </a:r>
            <a:r>
              <a:rPr lang="cs-CZ" b="1" dirty="0"/>
              <a:t>v rozsahu zhodnocení věci</a:t>
            </a:r>
            <a:r>
              <a:rPr lang="cs-CZ" dirty="0"/>
              <a:t>, jednalo-li se o náklad, který byl spoluvlastníkům </a:t>
            </a:r>
            <a:r>
              <a:rPr lang="cs-CZ" b="1" dirty="0"/>
              <a:t>ku prospěchu</a:t>
            </a:r>
            <a:r>
              <a:rPr lang="cs-CZ" dirty="0"/>
              <a:t>, </a:t>
            </a:r>
          </a:p>
          <a:p>
            <a:pPr>
              <a:buFontTx/>
              <a:buChar char="-"/>
            </a:pPr>
            <a:r>
              <a:rPr lang="cs-CZ" dirty="0"/>
              <a:t>srov. § 3009</a:t>
            </a:r>
          </a:p>
          <a:p>
            <a:pPr marL="0" indent="0">
              <a:buNone/>
            </a:pPr>
            <a:r>
              <a:rPr lang="cs-CZ" dirty="0"/>
              <a:t> b) </a:t>
            </a:r>
            <a:r>
              <a:rPr lang="cs-CZ" b="1" dirty="0"/>
              <a:t>náhradu nutných nákladů</a:t>
            </a:r>
            <a:r>
              <a:rPr lang="cs-CZ" dirty="0"/>
              <a:t>, jednalo-li se o náklad, který bylo třeba vynaložit na záchranu věci. </a:t>
            </a:r>
          </a:p>
          <a:p>
            <a:pPr>
              <a:buFontTx/>
              <a:buChar char="-"/>
            </a:pPr>
            <a:r>
              <a:rPr lang="cs-CZ" dirty="0"/>
              <a:t>srov. § 3007, 3008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343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13609" y="1084577"/>
            <a:ext cx="7681354" cy="562525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ODDĚLENÍ Z PS, ZRUŠENÍ PS (§ 1140 </a:t>
            </a:r>
            <a:r>
              <a:rPr lang="cs-CZ" altLang="cs-CZ" sz="3000" dirty="0" err="1">
                <a:solidFill>
                  <a:srgbClr val="0070C0"/>
                </a:solidFill>
                <a:latin typeface="+mn-lt"/>
              </a:rPr>
              <a:t>an</a:t>
            </a: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.)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613609" y="1916832"/>
            <a:ext cx="7846823" cy="4536504"/>
          </a:xfrm>
        </p:spPr>
        <p:txBody>
          <a:bodyPr>
            <a:normAutofit/>
          </a:bodyPr>
          <a:lstStyle/>
          <a:p>
            <a:r>
              <a:rPr lang="cs-CZ" altLang="cs-CZ" sz="1800" dirty="0"/>
              <a:t>§ 1140: Nikdo nemůže být nucen ve spoluvlastnictví setrvat. </a:t>
            </a:r>
          </a:p>
          <a:p>
            <a:r>
              <a:rPr lang="cs-CZ" altLang="cs-CZ" sz="1800" dirty="0"/>
              <a:t>každý ze spoluvlastníků může kdykoli žádat o oddělení ze spoluvlastnictví (lze-li předmět spoluvlastnictví rozdělit) či zrušení spoluvlastnictví</a:t>
            </a:r>
          </a:p>
          <a:p>
            <a:pPr lvl="1"/>
            <a:r>
              <a:rPr lang="cs-CZ" altLang="cs-CZ" sz="1800" dirty="0"/>
              <a:t>nelze žádat v nevhodnou dobu či k újmě některého spoluvlastníka</a:t>
            </a:r>
          </a:p>
          <a:p>
            <a:pPr lvl="1"/>
            <a:r>
              <a:rPr lang="cs-CZ" altLang="cs-CZ" sz="1800" dirty="0"/>
              <a:t>možnost odkladu zrušení spoluvlastnictví (§ 1155, 1156: viz dále)</a:t>
            </a:r>
          </a:p>
          <a:p>
            <a:r>
              <a:rPr lang="cs-CZ" altLang="cs-CZ" sz="1800" dirty="0"/>
              <a:t>Zrušení X vypořádání: </a:t>
            </a:r>
          </a:p>
          <a:p>
            <a:pPr lvl="1"/>
            <a:r>
              <a:rPr lang="cs-CZ" altLang="cs-CZ" sz="1800" dirty="0"/>
              <a:t>nutno řešit současně (§ 1141 I 1, § 1143 věta 2) X SJM</a:t>
            </a:r>
          </a:p>
          <a:p>
            <a:r>
              <a:rPr lang="cs-CZ" altLang="cs-CZ" sz="1800" dirty="0"/>
              <a:t>principy zrušení spoluvlastnictví </a:t>
            </a:r>
            <a:r>
              <a:rPr lang="cs-CZ" altLang="cs-CZ" sz="1800" b="1" dirty="0"/>
              <a:t>dohodou</a:t>
            </a:r>
            <a:r>
              <a:rPr lang="cs-CZ" altLang="cs-CZ" sz="1800" dirty="0"/>
              <a:t> všech spoluvlastníků</a:t>
            </a:r>
          </a:p>
          <a:p>
            <a:pPr lvl="1"/>
            <a:r>
              <a:rPr lang="cs-CZ" altLang="cs-CZ" sz="1800" dirty="0"/>
              <a:t>rozdělením věci, prodejem z volné ruky či v dražbě s rozdělením výtěžku, převedením VP některému či některým spoluvlastníkům</a:t>
            </a:r>
          </a:p>
          <a:p>
            <a:pPr lvl="1"/>
            <a:r>
              <a:rPr lang="cs-CZ" altLang="cs-CZ" sz="1800" dirty="0"/>
              <a:t>zachování účelového určení (funkčnosti celku):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jedná-li se o společnou věc, která má jako celek sloužit k určitému účelu, není její rozdělení možné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principy dělení zemědělského pozemku (§ 1142 odst. 2)</a:t>
            </a:r>
          </a:p>
        </p:txBody>
      </p:sp>
    </p:spTree>
    <p:extLst>
      <p:ext uri="{BB962C8B-B14F-4D97-AF65-F5344CB8AC3E}">
        <p14:creationId xmlns:p14="http://schemas.microsoft.com/office/powerpoint/2010/main" val="4229636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31558" y="1124744"/>
            <a:ext cx="7681354" cy="5112567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není-li dohoda, </a:t>
            </a:r>
            <a:r>
              <a:rPr lang="cs-CZ" altLang="cs-CZ" sz="2000" b="1" dirty="0"/>
              <a:t>rozhodne soud </a:t>
            </a:r>
            <a:r>
              <a:rPr lang="cs-CZ" altLang="cs-CZ" sz="2000" dirty="0"/>
              <a:t>na návrh (při zrušení rozhodne soud i o vypořádání spoluvlastníků), § 1143</a:t>
            </a:r>
          </a:p>
          <a:p>
            <a:r>
              <a:rPr lang="cs-CZ" altLang="cs-CZ" sz="2000" dirty="0"/>
              <a:t>principy zrušení spoluvlastnictví soudem</a:t>
            </a:r>
          </a:p>
          <a:p>
            <a:pPr lvl="1"/>
            <a:r>
              <a:rPr lang="cs-CZ" altLang="cs-CZ" sz="2000" b="1" dirty="0"/>
              <a:t>rozdělení</a:t>
            </a:r>
            <a:r>
              <a:rPr lang="cs-CZ" altLang="cs-CZ" sz="2000" dirty="0"/>
              <a:t> věci (nelze, pokud by se tím podstatně snížila její hodnota), § 1144 I</a:t>
            </a:r>
          </a:p>
          <a:p>
            <a:pPr lvl="2"/>
            <a:r>
              <a:rPr lang="cs-CZ" altLang="cs-CZ" sz="2000" dirty="0"/>
              <a:t>nemožnost rozdělit věc na díly odpovídající spoluvlastnickým podílům nebrání rozdělení, vyrovnají-li se rozdíly v penězích, § 1144 II</a:t>
            </a:r>
          </a:p>
          <a:p>
            <a:pPr lvl="2"/>
            <a:r>
              <a:rPr lang="cs-CZ" altLang="cs-CZ" sz="2000" dirty="0"/>
              <a:t>možnost zřídit služebnost či jiné věcné právo (např. právo stavby), § 1145 </a:t>
            </a:r>
          </a:p>
          <a:p>
            <a:pPr lvl="2"/>
            <a:r>
              <a:rPr lang="cs-CZ" altLang="cs-CZ" sz="2000" dirty="0"/>
              <a:t>společné listiny nelze dělit, § 1146</a:t>
            </a:r>
          </a:p>
          <a:p>
            <a:pPr lvl="1"/>
            <a:r>
              <a:rPr lang="cs-CZ" altLang="cs-CZ" sz="2000" b="1" dirty="0"/>
              <a:t>přikázání věci </a:t>
            </a:r>
            <a:r>
              <a:rPr lang="cs-CZ" altLang="cs-CZ" sz="2000" dirty="0"/>
              <a:t>za náhradu spoluvlastníkům (jen s jejich souhlasem), § 1147 I</a:t>
            </a:r>
          </a:p>
          <a:p>
            <a:pPr lvl="2"/>
            <a:r>
              <a:rPr lang="cs-CZ" altLang="cs-CZ" sz="2000" dirty="0"/>
              <a:t>Veřejná dražba jen mezi spoluvlastníky, § 1147 </a:t>
            </a:r>
            <a:r>
              <a:rPr lang="cs-CZ" altLang="cs-CZ" sz="2000" dirty="0" err="1"/>
              <a:t>i.f</a:t>
            </a:r>
            <a:r>
              <a:rPr lang="cs-CZ" altLang="cs-CZ" sz="2000" dirty="0"/>
              <a:t>. </a:t>
            </a:r>
          </a:p>
          <a:p>
            <a:pPr lvl="1"/>
            <a:r>
              <a:rPr lang="cs-CZ" altLang="cs-CZ" sz="2000" b="1" dirty="0"/>
              <a:t>prodej věci </a:t>
            </a:r>
            <a:r>
              <a:rPr lang="cs-CZ" altLang="cs-CZ" sz="2000" dirty="0"/>
              <a:t>ve veřejné dražbě, § 1147 v. 2</a:t>
            </a:r>
          </a:p>
        </p:txBody>
      </p:sp>
    </p:spTree>
    <p:extLst>
      <p:ext uri="{BB962C8B-B14F-4D97-AF65-F5344CB8AC3E}">
        <p14:creationId xmlns:p14="http://schemas.microsoft.com/office/powerpoint/2010/main" val="302496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při zrušení spoluvlastnictví dojde k </a:t>
            </a:r>
            <a:r>
              <a:rPr lang="cs-CZ" altLang="cs-CZ" sz="2000" b="1" dirty="0"/>
              <a:t>vypořádání</a:t>
            </a:r>
            <a:r>
              <a:rPr lang="cs-CZ" altLang="cs-CZ" sz="2000" dirty="0"/>
              <a:t> spoluvlastníků navzájem, § 1148</a:t>
            </a:r>
          </a:p>
          <a:p>
            <a:pPr lvl="1"/>
            <a:r>
              <a:rPr lang="cs-CZ" altLang="cs-CZ" sz="2000" dirty="0"/>
              <a:t>Zejména význam pro odst. III</a:t>
            </a:r>
          </a:p>
          <a:p>
            <a:r>
              <a:rPr lang="cs-CZ" altLang="cs-CZ" sz="2000" dirty="0"/>
              <a:t>spoluvlastníci si vydají potvrzení, jak se vypořádali, 1149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5322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04895" y="1062350"/>
            <a:ext cx="7934209" cy="8271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OCHRANA TŘETÍCH OSOB</a:t>
            </a:r>
            <a:br>
              <a:rPr lang="cs-CZ" altLang="cs-CZ" sz="3000" dirty="0">
                <a:solidFill>
                  <a:srgbClr val="0070C0"/>
                </a:solidFill>
                <a:latin typeface="+mn-lt"/>
              </a:rPr>
            </a:b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PŘI ROZDĚLENÍ VĚCI (§ 1150 </a:t>
            </a:r>
            <a:r>
              <a:rPr lang="cs-CZ" altLang="cs-CZ" sz="3000" dirty="0" err="1">
                <a:solidFill>
                  <a:srgbClr val="0070C0"/>
                </a:solidFill>
                <a:latin typeface="+mn-lt"/>
              </a:rPr>
              <a:t>an</a:t>
            </a: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.)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70481" y="1988840"/>
            <a:ext cx="7934209" cy="4536504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rozdělení společné věci není na újmu osobě, která k ní má věcné právo, § 1150</a:t>
            </a:r>
          </a:p>
          <a:p>
            <a:r>
              <a:rPr lang="cs-CZ" altLang="cs-CZ" sz="2000" dirty="0"/>
              <a:t>Věcné břemeno: </a:t>
            </a:r>
          </a:p>
          <a:p>
            <a:pPr lvl="1"/>
            <a:r>
              <a:rPr lang="cs-CZ" altLang="cs-CZ" sz="2000" dirty="0"/>
              <a:t>při rozdělení panující věci trvá věcné břemeno </a:t>
            </a:r>
            <a:r>
              <a:rPr lang="cs-CZ" altLang="cs-CZ" sz="2000" b="1" dirty="0"/>
              <a:t>pro všechny díly zpravidla nadále</a:t>
            </a:r>
            <a:r>
              <a:rPr lang="cs-CZ" altLang="cs-CZ" sz="2000" dirty="0"/>
              <a:t>, nesmí však být rozšířeno, ani se stát obtížnějším. Prospívá-li věcné břemeno jen některým dílům, zanikne vzhledem k dílům ostatním. § 1151</a:t>
            </a:r>
          </a:p>
          <a:p>
            <a:pPr lvl="1"/>
            <a:r>
              <a:rPr lang="cs-CZ" altLang="cs-CZ" sz="2000" dirty="0"/>
              <a:t>rozdělí-li se zatížená věc a postihuje-li věcné břemeno </a:t>
            </a:r>
            <a:r>
              <a:rPr lang="cs-CZ" altLang="cs-CZ" sz="2000" b="1" dirty="0"/>
              <a:t>jen některý díl</a:t>
            </a:r>
            <a:r>
              <a:rPr lang="cs-CZ" altLang="cs-CZ" sz="2000" dirty="0"/>
              <a:t>, zaniká na dílech ostatních. § 1152</a:t>
            </a:r>
          </a:p>
          <a:p>
            <a:pPr lvl="1"/>
            <a:r>
              <a:rPr lang="cs-CZ" altLang="cs-CZ" sz="2000" dirty="0"/>
              <a:t>poskytuje-li právo ze služebnosti nebo jiné zatížení </a:t>
            </a:r>
            <a:r>
              <a:rPr lang="cs-CZ" altLang="cs-CZ" sz="2000" b="1" dirty="0"/>
              <a:t>právo k plodům nebo užitkům</a:t>
            </a:r>
            <a:r>
              <a:rPr lang="cs-CZ" altLang="cs-CZ" sz="2000" dirty="0"/>
              <a:t>, může každá z oprávněných osob, pokud se dělí věc panující, nebo každá z obtížených osob, pokud se dělí věc obtížená, navrhnout, aby vykonávání upravil soud. § 1153</a:t>
            </a:r>
          </a:p>
        </p:txBody>
      </p:sp>
    </p:spTree>
    <p:extLst>
      <p:ext uri="{BB962C8B-B14F-4D97-AF65-F5344CB8AC3E}">
        <p14:creationId xmlns:p14="http://schemas.microsoft.com/office/powerpoint/2010/main" val="126021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3756" y="1124744"/>
            <a:ext cx="5829638" cy="624852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OBECNÉ VYMEZENÍ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756" y="1844824"/>
            <a:ext cx="7558644" cy="4392488"/>
          </a:xfrm>
        </p:spPr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pojem spoluvlastnictví obecně</a:t>
            </a:r>
            <a:endParaRPr lang="cs-CZ" altLang="cs-CZ" sz="1800" dirty="0"/>
          </a:p>
          <a:p>
            <a:pPr lvl="1"/>
            <a:r>
              <a:rPr lang="cs-CZ" altLang="cs-CZ" sz="1800" dirty="0"/>
              <a:t>situace, kdy jednu věc vlastní několik osob </a:t>
            </a:r>
            <a:r>
              <a:rPr lang="cs-CZ" altLang="cs-CZ" sz="1800" b="1" dirty="0"/>
              <a:t>společně</a:t>
            </a:r>
            <a:r>
              <a:rPr lang="cs-CZ" altLang="cs-CZ" sz="1800" dirty="0"/>
              <a:t> (ne však situace, kdy je jeden subjekt složen z více jiných subjektů – např. právnická osoba)</a:t>
            </a:r>
          </a:p>
          <a:p>
            <a:pPr lvl="1"/>
            <a:r>
              <a:rPr lang="cs-CZ" altLang="cs-CZ" sz="1800" dirty="0"/>
              <a:t>rizikový institut (zejm. s ohledem na možné neshody mezi spoluvlastníky)</a:t>
            </a:r>
          </a:p>
          <a:p>
            <a:endParaRPr lang="cs-CZ" altLang="cs-CZ" sz="1800" b="1" dirty="0"/>
          </a:p>
          <a:p>
            <a:r>
              <a:rPr lang="cs-CZ" altLang="cs-CZ" sz="1800" b="1" dirty="0"/>
              <a:t>druhy spoluvlastnictví (majetkového společenství)</a:t>
            </a:r>
            <a:endParaRPr lang="cs-CZ" altLang="cs-CZ" sz="1800" dirty="0"/>
          </a:p>
          <a:p>
            <a:pPr lvl="1"/>
            <a:r>
              <a:rPr lang="cs-CZ" altLang="cs-CZ" sz="1800" b="1" i="1" dirty="0"/>
              <a:t>Spoluvlastnictví (podílové spoluvlastnictví)</a:t>
            </a:r>
            <a:endParaRPr lang="cs-CZ" altLang="cs-CZ" sz="1800" b="1" dirty="0"/>
          </a:p>
          <a:p>
            <a:pPr lvl="2"/>
            <a:r>
              <a:rPr lang="cs-CZ" altLang="cs-CZ" sz="1800" i="1" dirty="0"/>
              <a:t>Obecná úprava</a:t>
            </a:r>
          </a:p>
          <a:p>
            <a:pPr lvl="2"/>
            <a:r>
              <a:rPr lang="cs-CZ" altLang="cs-CZ" sz="1800" i="1" dirty="0"/>
              <a:t>Přídatné spoluvlastnictví</a:t>
            </a:r>
          </a:p>
          <a:p>
            <a:pPr lvl="2"/>
            <a:r>
              <a:rPr lang="cs-CZ" altLang="cs-CZ" sz="1800" i="1" dirty="0"/>
              <a:t>Společenství jmění</a:t>
            </a:r>
          </a:p>
          <a:p>
            <a:pPr lvl="1"/>
            <a:r>
              <a:rPr lang="cs-CZ" altLang="cs-CZ" sz="1800" b="1" i="1" dirty="0"/>
              <a:t>Bytové spoluvlastnictví</a:t>
            </a:r>
          </a:p>
          <a:p>
            <a:pPr lvl="1"/>
            <a:r>
              <a:rPr lang="cs-CZ" altLang="cs-CZ" sz="1800" b="1" i="1" dirty="0"/>
              <a:t>Společné jmění manželů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304603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000" y="1124744"/>
            <a:ext cx="6401171" cy="618138"/>
          </a:xfrm>
        </p:spPr>
        <p:txBody>
          <a:bodyPr>
            <a:normAutofit fontScale="90000"/>
          </a:bodyPr>
          <a:lstStyle/>
          <a:p>
            <a:r>
              <a:rPr lang="cs-CZ" dirty="0"/>
              <a:t>Odklad zrušení  a oddělení spoluvlastnictví </a:t>
            </a:r>
            <a:br>
              <a:rPr lang="cs-CZ" dirty="0"/>
            </a:br>
            <a:r>
              <a:rPr lang="cs-CZ" dirty="0"/>
              <a:t>(§§ 1154 a násl.)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70000" y="2109415"/>
            <a:ext cx="7898587" cy="405588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 oddělení ze spoluvlastnictví viz § 1157. </a:t>
            </a:r>
          </a:p>
          <a:p>
            <a:r>
              <a:rPr lang="cs-CZ" dirty="0"/>
              <a:t>Dohodou (§ 1154) </a:t>
            </a:r>
          </a:p>
          <a:p>
            <a:pPr lvl="1"/>
            <a:r>
              <a:rPr lang="cs-CZ" dirty="0"/>
              <a:t>Nejvýše na dobu 10 let</a:t>
            </a:r>
          </a:p>
          <a:p>
            <a:pPr lvl="1"/>
            <a:r>
              <a:rPr lang="cs-CZ" dirty="0"/>
              <a:t>Možnost opakování </a:t>
            </a:r>
          </a:p>
          <a:p>
            <a:pPr lvl="1"/>
            <a:r>
              <a:rPr lang="cs-CZ" dirty="0"/>
              <a:t>Možnost závaznosti i při singulární sukcesi </a:t>
            </a:r>
          </a:p>
          <a:p>
            <a:pPr lvl="1"/>
            <a:r>
              <a:rPr lang="cs-CZ" dirty="0"/>
              <a:t>Forma veřejné listiny + zápis do veřejného seznamu (§ 1154 odst. 3) </a:t>
            </a:r>
          </a:p>
          <a:p>
            <a:r>
              <a:rPr lang="cs-CZ" dirty="0"/>
              <a:t>Rozhodnutím soudu na návrh spoluvlastníka (§ 1155)</a:t>
            </a:r>
          </a:p>
          <a:p>
            <a:pPr lvl="1"/>
            <a:r>
              <a:rPr lang="cs-CZ" dirty="0"/>
              <a:t>Důvod: zabránění majetkové ztrátě nebo vážnému ohrožení majetkového zájmu </a:t>
            </a:r>
          </a:p>
          <a:p>
            <a:pPr lvl="1"/>
            <a:r>
              <a:rPr lang="cs-CZ" dirty="0"/>
              <a:t>Nejdéle o 2 roky </a:t>
            </a:r>
          </a:p>
        </p:txBody>
      </p:sp>
    </p:spTree>
    <p:extLst>
      <p:ext uri="{BB962C8B-B14F-4D97-AF65-F5344CB8AC3E}">
        <p14:creationId xmlns:p14="http://schemas.microsoft.com/office/powerpoint/2010/main" val="1061304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Pořízením pro případ smrti (§ 1155 odst. 2) </a:t>
            </a:r>
          </a:p>
          <a:p>
            <a:pPr lvl="1"/>
            <a:r>
              <a:rPr lang="cs-CZ" dirty="0"/>
              <a:t>Analogické použití ustanovení o odložení dohodou (?)</a:t>
            </a:r>
          </a:p>
          <a:p>
            <a:r>
              <a:rPr lang="cs-CZ" dirty="0"/>
              <a:t>Možnost pozdější změny (§ 1156)</a:t>
            </a:r>
          </a:p>
          <a:p>
            <a:pPr lvl="1"/>
            <a:r>
              <a:rPr lang="cs-CZ" dirty="0"/>
              <a:t>Dohodou </a:t>
            </a:r>
          </a:p>
          <a:p>
            <a:pPr lvl="1"/>
            <a:r>
              <a:rPr lang="cs-CZ" dirty="0"/>
              <a:t>Rozhodnutím soudu</a:t>
            </a:r>
          </a:p>
          <a:p>
            <a:pPr lvl="2"/>
            <a:r>
              <a:rPr lang="cs-CZ" dirty="0"/>
              <a:t>Změna okolností </a:t>
            </a:r>
          </a:p>
          <a:p>
            <a:pPr lvl="2"/>
            <a:r>
              <a:rPr lang="cs-CZ" dirty="0"/>
              <a:t>Ekvita (nelze spravedlivě požadovat po spoluvlastníkovi, aby setrval)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683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05275" y="836712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PŘÍDATNÉ SPOLUVLASTNICTVÍ (§ 1223 </a:t>
            </a:r>
            <a:r>
              <a:rPr lang="cs-CZ" altLang="cs-CZ" sz="3000" dirty="0" err="1">
                <a:solidFill>
                  <a:srgbClr val="0070C0"/>
                </a:solidFill>
                <a:latin typeface="+mn-lt"/>
              </a:rPr>
              <a:t>an</a:t>
            </a: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.)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r>
              <a:rPr lang="cs-CZ" altLang="cs-CZ" sz="1800" b="1" dirty="0"/>
              <a:t>účel</a:t>
            </a:r>
            <a:r>
              <a:rPr lang="cs-CZ" altLang="cs-CZ" sz="1800" dirty="0"/>
              <a:t>: ochrana funkčnosti celku</a:t>
            </a:r>
          </a:p>
          <a:p>
            <a:r>
              <a:rPr lang="cs-CZ" altLang="cs-CZ" sz="1800" dirty="0"/>
              <a:t>věc náležící </a:t>
            </a:r>
            <a:r>
              <a:rPr lang="cs-CZ" altLang="cs-CZ" sz="1800" b="1" dirty="0"/>
              <a:t>společně několika vlastníkům samostatných věcí </a:t>
            </a:r>
            <a:r>
              <a:rPr lang="cs-CZ" altLang="cs-CZ" sz="1800" dirty="0"/>
              <a:t>určených k takovému užívání, že tyto věci vytvářejí </a:t>
            </a:r>
            <a:r>
              <a:rPr lang="cs-CZ" altLang="cs-CZ" sz="1800" b="1" dirty="0"/>
              <a:t>místně i účelem vymezený celek</a:t>
            </a:r>
            <a:r>
              <a:rPr lang="cs-CZ" altLang="cs-CZ" sz="1800" dirty="0"/>
              <a:t>, a která </a:t>
            </a:r>
            <a:r>
              <a:rPr lang="cs-CZ" altLang="cs-CZ" sz="1800" b="1" dirty="0"/>
              <a:t>slouží společnému účelu </a:t>
            </a:r>
            <a:r>
              <a:rPr lang="cs-CZ" altLang="cs-CZ" sz="1800" dirty="0"/>
              <a:t>tak, že bez ní není užívání samostatných věcí dobře možné, </a:t>
            </a:r>
            <a:r>
              <a:rPr lang="cs-CZ" altLang="cs-CZ" sz="1800" u="sng" dirty="0"/>
              <a:t>je v přídatném spoluvlastnictví těchto vlastníků</a:t>
            </a:r>
            <a:r>
              <a:rPr lang="cs-CZ" altLang="cs-CZ" sz="1800" dirty="0"/>
              <a:t>. Týká-li se přídatné spoluvlastnictví nemovité věci zapisované do veřejného seznamu, zapíše se </a:t>
            </a:r>
            <a:r>
              <a:rPr lang="cs-CZ" altLang="cs-CZ" sz="1800" b="1" dirty="0"/>
              <a:t>do veřejného seznamu </a:t>
            </a:r>
            <a:r>
              <a:rPr lang="cs-CZ" altLang="cs-CZ" sz="1800" dirty="0"/>
              <a:t>i přídatné spoluvlastnictví (§ 1223)</a:t>
            </a:r>
          </a:p>
          <a:p>
            <a:pPr lvl="1"/>
            <a:r>
              <a:rPr lang="cs-CZ" altLang="cs-CZ" sz="1800" dirty="0"/>
              <a:t>ustanovení o přídatném spoluvlastnictví se použijí přiměřeně i na </a:t>
            </a:r>
            <a:r>
              <a:rPr lang="cs-CZ" altLang="cs-CZ" sz="1800" b="1" dirty="0"/>
              <a:t>zařízení</a:t>
            </a:r>
            <a:r>
              <a:rPr lang="cs-CZ" altLang="cs-CZ" sz="1800" dirty="0"/>
              <a:t> pořízené nebo jinak nabyté vlastníky uvedenými v odstavci 1 společným nákladem </a:t>
            </a:r>
            <a:r>
              <a:rPr lang="pl-PL" altLang="cs-CZ" sz="1800" dirty="0"/>
              <a:t>tak, aby sloužilo jim všem</a:t>
            </a:r>
          </a:p>
          <a:p>
            <a:r>
              <a:rPr lang="cs-CZ" altLang="cs-CZ" sz="1800" dirty="0"/>
              <a:t>Vznik i zánik (§ 1229) </a:t>
            </a:r>
            <a:r>
              <a:rPr lang="cs-CZ" altLang="cs-CZ" sz="1800" b="1" i="1" dirty="0"/>
              <a:t>ex lege</a:t>
            </a:r>
          </a:p>
          <a:p>
            <a:r>
              <a:rPr lang="cs-CZ" altLang="cs-CZ" sz="1800" dirty="0"/>
              <a:t>věc v přídatném spoluvlastnictví nesmí být proti vůli některého ze spoluvlastníků </a:t>
            </a:r>
            <a:r>
              <a:rPr lang="cs-CZ" altLang="cs-CZ" sz="1800" b="1" dirty="0"/>
              <a:t>odňata společnému účelu</a:t>
            </a:r>
            <a:r>
              <a:rPr lang="cs-CZ" altLang="cs-CZ" sz="1800" dirty="0"/>
              <a:t> (§ 1224 I)</a:t>
            </a:r>
            <a:endParaRPr lang="cs-CZ" altLang="cs-CZ" sz="1800" b="1" dirty="0"/>
          </a:p>
          <a:p>
            <a:r>
              <a:rPr lang="cs-CZ" altLang="cs-CZ" sz="1800" dirty="0"/>
              <a:t>zatížit lze věc v přídatném spoluvlastnictví jen způsobem, který </a:t>
            </a:r>
            <a:r>
              <a:rPr lang="cs-CZ" altLang="cs-CZ" sz="1800" b="1" dirty="0"/>
              <a:t>nebrání jejímu využití </a:t>
            </a:r>
            <a:r>
              <a:rPr lang="cs-CZ" altLang="cs-CZ" sz="1800" dirty="0"/>
              <a:t>společnému účelu (§ 1224 II)</a:t>
            </a:r>
          </a:p>
        </p:txBody>
      </p:sp>
    </p:spTree>
    <p:extLst>
      <p:ext uri="{BB962C8B-B14F-4D97-AF65-F5344CB8AC3E}">
        <p14:creationId xmlns:p14="http://schemas.microsoft.com/office/powerpoint/2010/main" val="40745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93829" y="1124744"/>
            <a:ext cx="7988552" cy="504056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sz="1800" dirty="0"/>
              <a:t>každý spoluvlastním má právo na užívání společné věci (§ 1225)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slouží-li věc v přídatném spoluvlastnictví k společnému využití pozemků, stanoví se </a:t>
            </a:r>
            <a:r>
              <a:rPr lang="cs-CZ" sz="1800" b="1" dirty="0"/>
              <a:t>podíly</a:t>
            </a:r>
            <a:r>
              <a:rPr lang="cs-CZ" sz="1800" dirty="0"/>
              <a:t> spoluvlastníků </a:t>
            </a:r>
            <a:r>
              <a:rPr lang="pl-PL" sz="1800" dirty="0"/>
              <a:t>na společné věci poměrem výměry pozemků. To </a:t>
            </a:r>
            <a:r>
              <a:rPr lang="cs-CZ" sz="1800" dirty="0"/>
              <a:t>spoluvlastníkům nebrání, aby si velikost podílů ujednali jinak (§ 1226)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b="1" dirty="0"/>
              <a:t>Soudržnost vlastnictví věci a spoluvlastnického podílu</a:t>
            </a:r>
            <a:r>
              <a:rPr lang="cs-CZ" sz="1800" dirty="0"/>
              <a:t>: podíl na věci v přídatném spoluvlastnictví lze </a:t>
            </a:r>
            <a:r>
              <a:rPr lang="cs-CZ" sz="1800" b="1" dirty="0"/>
              <a:t>převést</a:t>
            </a:r>
            <a:r>
              <a:rPr lang="cs-CZ" sz="1800" dirty="0"/>
              <a:t> </a:t>
            </a:r>
            <a:r>
              <a:rPr lang="cs-CZ" sz="1800" b="1" dirty="0"/>
              <a:t>jen za současného převodu vlastnického práva k věci, k jejímuž využití věc v přídatném spoluvlastnictví slouží</a:t>
            </a:r>
            <a:r>
              <a:rPr lang="cs-CZ" sz="1800" dirty="0"/>
              <a:t>. Převádí-li se vlastnické právo k takové věci, </a:t>
            </a:r>
            <a:r>
              <a:rPr lang="cs-CZ" sz="1800" b="1" dirty="0"/>
              <a:t>platí, že se převod vztahuje i na podíl na věci v přídatném spoluvlastnictví</a:t>
            </a:r>
            <a:r>
              <a:rPr lang="cs-CZ" sz="1800" dirty="0"/>
              <a:t> (stejné principy platí i pro zatížení předkupním právem, právem zpětné koupě nebo obdobným způsobem, jakož i pro zřízení zástavního práva nebo obdobné jistoty), § 1227</a:t>
            </a:r>
          </a:p>
          <a:p>
            <a:pPr marL="0" indent="0" algn="just"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§ 1228: omezení důvodů pro oddělení či zrušení přídatného spoluvlastnictví</a:t>
            </a:r>
          </a:p>
        </p:txBody>
      </p:sp>
    </p:spTree>
    <p:extLst>
      <p:ext uri="{BB962C8B-B14F-4D97-AF65-F5344CB8AC3E}">
        <p14:creationId xmlns:p14="http://schemas.microsoft.com/office/powerpoint/2010/main" val="3547496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74983" y="1196753"/>
            <a:ext cx="7681354" cy="4242046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Přídatné spoluvlastnictví </a:t>
            </a:r>
            <a:r>
              <a:rPr lang="cs-CZ" altLang="cs-CZ" sz="1800" b="1" dirty="0"/>
              <a:t>zanikne</a:t>
            </a:r>
            <a:r>
              <a:rPr lang="cs-CZ" altLang="cs-CZ" sz="1800" dirty="0"/>
              <a:t>, pozbude-li společná věc svůj účel. Do té doby nelze spoluvlastnictví zrušit</a:t>
            </a:r>
          </a:p>
          <a:p>
            <a:r>
              <a:rPr lang="cs-CZ" altLang="cs-CZ" sz="1800" dirty="0"/>
              <a:t>Správa prostřednictvím správce</a:t>
            </a:r>
          </a:p>
          <a:p>
            <a:pPr lvl="1"/>
            <a:r>
              <a:rPr lang="cs-CZ" altLang="cs-CZ" sz="1800" dirty="0"/>
              <a:t>nedohodnou-li se spoluvlastníci jinak, zvolí k běžné správě věci v přídatném spoluvlastnictví jednoho ze spoluvlastníků jako </a:t>
            </a:r>
            <a:r>
              <a:rPr lang="cs-CZ" altLang="cs-CZ" sz="1800" b="1" dirty="0"/>
              <a:t>správce</a:t>
            </a:r>
            <a:r>
              <a:rPr lang="cs-CZ" altLang="cs-CZ" sz="1800" dirty="0"/>
              <a:t>. Není-li správce spoluvlastníky zvolen ani po třech měsících, jmenuje ho na návrh kteréhokoli spoluvlastníka soud</a:t>
            </a:r>
          </a:p>
          <a:p>
            <a:pPr lvl="1"/>
            <a:r>
              <a:rPr lang="cs-CZ" altLang="cs-CZ" sz="1800" dirty="0"/>
              <a:t>není-li jiného ujednání, postačí k </a:t>
            </a:r>
            <a:r>
              <a:rPr lang="cs-CZ" altLang="cs-CZ" sz="1800" b="1" dirty="0"/>
              <a:t>odvolání</a:t>
            </a:r>
            <a:r>
              <a:rPr lang="cs-CZ" altLang="cs-CZ" sz="1800" dirty="0"/>
              <a:t> správce většina hlasů spoluvlastníků; byl-li však správce jmenován soudem, mohou ho spoluvlastníci odvolat alespoň dvěma třetinami hlasů spoluvlastníků</a:t>
            </a:r>
          </a:p>
          <a:p>
            <a:pPr lvl="1"/>
            <a:r>
              <a:rPr lang="cs-CZ" altLang="cs-CZ" sz="1800" dirty="0"/>
              <a:t>ať již byl správce povolán jakkoli, odvolá ho z důležitého důvodu soud na návrh podaný spoluvlastníky, kteří mají alespoň třetinu hlasů</a:t>
            </a:r>
          </a:p>
        </p:txBody>
      </p:sp>
    </p:spTree>
    <p:extLst>
      <p:ext uri="{BB962C8B-B14F-4D97-AF65-F5344CB8AC3E}">
        <p14:creationId xmlns:p14="http://schemas.microsoft.com/office/powerpoint/2010/main" val="3224074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28682" y="980728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SPOLEČENSTVÍ JMĚNÍ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4824"/>
            <a:ext cx="8082321" cy="4287689"/>
          </a:xfrm>
        </p:spPr>
        <p:txBody>
          <a:bodyPr/>
          <a:lstStyle/>
          <a:p>
            <a:r>
              <a:rPr lang="cs-CZ" altLang="cs-CZ" sz="2000" dirty="0"/>
              <a:t>§ 1236: nabude-li věc do vlastnictví více osob spojených na základě smlouvy, zákona nebo jiné právní skutečnosti ve společenství, ať již se jedná o manžele, osoby spojené v rodinné společenství, společenství dědiců nebo jiná obdobná společenství, platí, že má každá z těchto osob právo k celé věci</a:t>
            </a:r>
          </a:p>
          <a:p>
            <a:r>
              <a:rPr lang="cs-CZ" altLang="cs-CZ" sz="2000" dirty="0"/>
              <a:t>Ustanovení o společenství jmění: </a:t>
            </a:r>
            <a:r>
              <a:rPr lang="cs-CZ" altLang="cs-CZ" sz="2000" b="1" dirty="0"/>
              <a:t>subsidiární úprava</a:t>
            </a:r>
            <a:r>
              <a:rPr lang="cs-CZ" altLang="cs-CZ" sz="2000" dirty="0"/>
              <a:t>; práva a povinnosti vlastníků spojených ve společenství se primárně řídí ustanoveními, podle kterých bylo společenství zřízeno</a:t>
            </a:r>
          </a:p>
          <a:p>
            <a:r>
              <a:rPr lang="cs-CZ" altLang="cs-CZ" sz="2000" dirty="0"/>
              <a:t>k nakládání se společnou věcí a k výkonu </a:t>
            </a:r>
            <a:r>
              <a:rPr lang="cs-CZ" altLang="cs-CZ" sz="2000" dirty="0" err="1"/>
              <a:t>vl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 se vyžaduje </a:t>
            </a:r>
            <a:r>
              <a:rPr lang="cs-CZ" altLang="cs-CZ" sz="2000" b="1" dirty="0"/>
              <a:t>jednomyslné</a:t>
            </a:r>
            <a:r>
              <a:rPr lang="cs-CZ" altLang="cs-CZ" sz="2000" dirty="0"/>
              <a:t> rozhodnutí všech zúčastněných (</a:t>
            </a:r>
            <a:r>
              <a:rPr lang="cs-CZ" altLang="cs-CZ" sz="2000" dirty="0" err="1"/>
              <a:t>disp</a:t>
            </a:r>
            <a:r>
              <a:rPr lang="cs-CZ" altLang="cs-CZ" sz="2000" dirty="0"/>
              <a:t>.)</a:t>
            </a:r>
          </a:p>
          <a:p>
            <a:r>
              <a:rPr lang="cs-CZ" altLang="cs-CZ" sz="2000" dirty="0"/>
              <a:t>dokud společenství trvá, nelze se domáhat rozdělení věci ani nakládat s podílem na věci (</a:t>
            </a:r>
            <a:r>
              <a:rPr lang="cs-CZ" altLang="cs-CZ" sz="2000" dirty="0" err="1"/>
              <a:t>disp</a:t>
            </a:r>
            <a:r>
              <a:rPr lang="cs-CZ" altLang="cs-CZ" sz="20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74068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LITERATURA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350">
                <a:solidFill>
                  <a:srgbClr val="FF0000"/>
                </a:solidFill>
              </a:rPr>
              <a:t>K OZO</a:t>
            </a:r>
          </a:p>
          <a:p>
            <a:pPr marL="0" indent="0">
              <a:buNone/>
            </a:pPr>
            <a:r>
              <a:rPr lang="cs-CZ" altLang="cs-CZ" sz="1350"/>
              <a:t>KRČMÁŘ, J. </a:t>
            </a:r>
            <a:r>
              <a:rPr lang="cs-CZ" altLang="cs-CZ" sz="1350" i="1"/>
              <a:t>Právo občanské II. Práva věcná</a:t>
            </a:r>
            <a:r>
              <a:rPr lang="cs-CZ" altLang="cs-CZ" sz="1350"/>
              <a:t>. Praha: Všehrd, 1934</a:t>
            </a:r>
          </a:p>
          <a:p>
            <a:pPr marL="0" indent="0">
              <a:buNone/>
            </a:pPr>
            <a:r>
              <a:rPr lang="cs-CZ" altLang="cs-CZ" sz="1350"/>
              <a:t>ROUČEK, F., SEDLÁČEK, J. </a:t>
            </a:r>
            <a:r>
              <a:rPr lang="cs-CZ" altLang="cs-CZ" sz="1350" i="1"/>
              <a:t>Komentář k československému obecnému zákoníku občanskému. 2. svazek.</a:t>
            </a:r>
            <a:r>
              <a:rPr lang="cs-CZ" altLang="cs-CZ" sz="1350"/>
              <a:t> Praha: V. Linhart, 1935</a:t>
            </a:r>
          </a:p>
          <a:p>
            <a:pPr marL="0" indent="0">
              <a:buNone/>
            </a:pPr>
            <a:endParaRPr lang="cs-CZ" altLang="cs-CZ" sz="135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cs-CZ" sz="1350">
                <a:solidFill>
                  <a:srgbClr val="FF0000"/>
                </a:solidFill>
              </a:rPr>
              <a:t>K OZ 1964</a:t>
            </a:r>
          </a:p>
          <a:p>
            <a:pPr marL="0" indent="0">
              <a:buNone/>
            </a:pPr>
            <a:r>
              <a:rPr lang="cs-CZ" altLang="cs-CZ" sz="1350"/>
              <a:t>ELIÁŠ, K. et al. </a:t>
            </a:r>
            <a:r>
              <a:rPr lang="cs-CZ" altLang="cs-CZ" sz="1350" i="1"/>
              <a:t>Občanský zákoník. Velký akademický komentář. 1. svazek. § 1-487</a:t>
            </a:r>
            <a:r>
              <a:rPr lang="cs-CZ" altLang="cs-CZ" sz="1350"/>
              <a:t>. 1. vydání. Praha: Linde a.s., 2008</a:t>
            </a:r>
          </a:p>
          <a:p>
            <a:pPr marL="0" indent="0">
              <a:buNone/>
            </a:pPr>
            <a:r>
              <a:rPr lang="cs-CZ" altLang="cs-CZ" sz="1350"/>
              <a:t>KRÁLÍK, M. </a:t>
            </a:r>
            <a:r>
              <a:rPr lang="cs-CZ" altLang="cs-CZ" sz="1350" i="1"/>
              <a:t>Podílové spoluvlastnictví v občanském zákoníku.</a:t>
            </a:r>
            <a:r>
              <a:rPr lang="cs-CZ" altLang="cs-CZ" sz="1350"/>
              <a:t> 2. vydání. Praha: C. H. Beck, 2011</a:t>
            </a:r>
          </a:p>
          <a:p>
            <a:pPr marL="0" indent="0">
              <a:buNone/>
            </a:pPr>
            <a:r>
              <a:rPr lang="cs-CZ" altLang="cs-CZ" sz="1350"/>
              <a:t>KRÁLÍK, M. </a:t>
            </a:r>
            <a:r>
              <a:rPr lang="cs-CZ" altLang="cs-CZ" sz="1350" i="1"/>
              <a:t>Podílové spoluvlastnictví v judikatuře Ústavního soudu ČR (vybrané otázky)</a:t>
            </a:r>
            <a:r>
              <a:rPr lang="cs-CZ" altLang="cs-CZ" sz="1350"/>
              <a:t>. Soudní rozhledy, 2008, č. 4</a:t>
            </a:r>
          </a:p>
        </p:txBody>
      </p:sp>
    </p:spTree>
    <p:extLst>
      <p:ext uri="{BB962C8B-B14F-4D97-AF65-F5344CB8AC3E}">
        <p14:creationId xmlns:p14="http://schemas.microsoft.com/office/powerpoint/2010/main" val="1829223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1350" dirty="0"/>
              <a:t>ŠVESTKA, J., DVOŘÁK, J. et al. </a:t>
            </a:r>
            <a:r>
              <a:rPr lang="cs-CZ" altLang="cs-CZ" sz="1350" i="1" dirty="0"/>
              <a:t>Občanské právo hmotné, 1. svazek.</a:t>
            </a:r>
            <a:r>
              <a:rPr lang="cs-CZ" altLang="cs-CZ" sz="1350" dirty="0"/>
              <a:t> 5. vydání. Praha: </a:t>
            </a:r>
            <a:r>
              <a:rPr lang="cs-CZ" altLang="cs-CZ" sz="1350" dirty="0" err="1"/>
              <a:t>Wolters</a:t>
            </a:r>
            <a:r>
              <a:rPr lang="cs-CZ" altLang="cs-CZ" sz="1350" dirty="0"/>
              <a:t> </a:t>
            </a:r>
            <a:r>
              <a:rPr lang="cs-CZ" altLang="cs-CZ" sz="1350" dirty="0" err="1"/>
              <a:t>Kluwer</a:t>
            </a:r>
            <a:r>
              <a:rPr lang="cs-CZ" altLang="cs-CZ" sz="1350" dirty="0"/>
              <a:t>, 2010</a:t>
            </a:r>
          </a:p>
          <a:p>
            <a:pPr marL="0" indent="0">
              <a:buNone/>
              <a:defRPr/>
            </a:pPr>
            <a:r>
              <a:rPr lang="cs-CZ" altLang="cs-CZ" sz="1350" dirty="0"/>
              <a:t>ŠVESTKA, J., SPÁČIL, J., ŠKÁROVÁ, M., HULMÁK, M. et al. </a:t>
            </a:r>
            <a:r>
              <a:rPr lang="cs-CZ" altLang="cs-CZ" sz="1350" i="1" dirty="0"/>
              <a:t>Občanský zákoník I. § 1 až 459. Komentář</a:t>
            </a:r>
            <a:r>
              <a:rPr lang="cs-CZ" altLang="cs-CZ" sz="1350" dirty="0"/>
              <a:t>. 2. vydání. Praha: C. H. Beck, 2009</a:t>
            </a:r>
          </a:p>
          <a:p>
            <a:pPr>
              <a:defRPr/>
            </a:pPr>
            <a:endParaRPr lang="cs-CZ" altLang="cs-CZ" sz="135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350" dirty="0">
                <a:solidFill>
                  <a:srgbClr val="FF0000"/>
                </a:solidFill>
              </a:rPr>
              <a:t>K OZ</a:t>
            </a:r>
          </a:p>
          <a:p>
            <a:pPr marL="0" indent="0">
              <a:buNone/>
              <a:defRPr/>
            </a:pPr>
            <a:r>
              <a:rPr lang="cs-CZ" altLang="cs-CZ" sz="1350" dirty="0"/>
              <a:t>KOBER, J. </a:t>
            </a:r>
            <a:r>
              <a:rPr lang="cs-CZ" altLang="cs-CZ" sz="1350" i="1" dirty="0"/>
              <a:t>Spoluvlastnické předkupní právo v rovině právní normy a v rovině </a:t>
            </a:r>
            <a:r>
              <a:rPr lang="cs-CZ" altLang="cs-CZ" sz="1350" i="1" dirty="0" err="1"/>
              <a:t>právnědogmatické</a:t>
            </a:r>
            <a:r>
              <a:rPr lang="cs-CZ" altLang="cs-CZ" sz="1350" i="1" dirty="0"/>
              <a:t> jako gordický uzel zdejší civilistiky?</a:t>
            </a:r>
            <a:r>
              <a:rPr lang="cs-CZ" altLang="cs-CZ" sz="1350" dirty="0"/>
              <a:t> Právník, 2014, č. 10</a:t>
            </a:r>
          </a:p>
          <a:p>
            <a:pPr marL="0" indent="0">
              <a:buNone/>
              <a:defRPr/>
            </a:pPr>
            <a:r>
              <a:rPr lang="cs-CZ" altLang="cs-CZ" sz="1350" dirty="0"/>
              <a:t>SPÁČIL, J. a kol. </a:t>
            </a:r>
            <a:r>
              <a:rPr lang="cs-CZ" altLang="cs-CZ" sz="1350" i="1" dirty="0"/>
              <a:t>Občanský zákoník III. Věcná práva. Komentář.</a:t>
            </a:r>
            <a:r>
              <a:rPr lang="cs-CZ" altLang="cs-CZ" sz="1350" dirty="0"/>
              <a:t> 1. vydání. Praha: C. H. Beck, 2013</a:t>
            </a:r>
          </a:p>
        </p:txBody>
      </p:sp>
    </p:spTree>
    <p:extLst>
      <p:ext uri="{BB962C8B-B14F-4D97-AF65-F5344CB8AC3E}">
        <p14:creationId xmlns:p14="http://schemas.microsoft.com/office/powerpoint/2010/main" val="3294471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PRÁVNÍ ÚPRAVA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2. část OZ Rodinné právo</a:t>
            </a:r>
          </a:p>
          <a:p>
            <a:pPr lvl="1"/>
            <a:r>
              <a:rPr lang="cs-CZ" altLang="cs-CZ" sz="2000" dirty="0"/>
              <a:t>§ 708-742 (společné jmění manželů) (v OZ 1964 upraveno v rámci věcných práv)</a:t>
            </a:r>
          </a:p>
          <a:p>
            <a:endParaRPr lang="cs-CZ" altLang="cs-CZ" sz="2000" b="1" dirty="0"/>
          </a:p>
          <a:p>
            <a:r>
              <a:rPr lang="cs-CZ" altLang="cs-CZ" sz="2000" b="1" dirty="0"/>
              <a:t>3. část OZ Absolutní majetková práva</a:t>
            </a:r>
            <a:endParaRPr lang="cs-CZ" altLang="cs-CZ" sz="2000" dirty="0"/>
          </a:p>
          <a:p>
            <a:pPr lvl="1"/>
            <a:r>
              <a:rPr lang="cs-CZ" altLang="cs-CZ" sz="2000" dirty="0"/>
              <a:t>§ 1115-1157 (spoluvlastnictví, resp. podílové spoluvlastnictví)</a:t>
            </a:r>
          </a:p>
          <a:p>
            <a:pPr lvl="1"/>
            <a:r>
              <a:rPr lang="cs-CZ" altLang="cs-CZ" sz="2000" dirty="0"/>
              <a:t>§ 1158-1222 (bytové spoluvlastnictví)</a:t>
            </a:r>
          </a:p>
          <a:p>
            <a:pPr lvl="1"/>
            <a:r>
              <a:rPr lang="cs-CZ" altLang="cs-CZ" sz="2000" dirty="0"/>
              <a:t>§ 1223-1235 (přídatné spoluvlastnictví)</a:t>
            </a:r>
          </a:p>
          <a:p>
            <a:pPr lvl="1"/>
            <a:r>
              <a:rPr lang="cs-CZ" altLang="cs-CZ" sz="2000" dirty="0"/>
              <a:t>§ 1236-1239 (zvláštní ustanovení o společenství jmění)</a:t>
            </a:r>
          </a:p>
        </p:txBody>
      </p:sp>
    </p:spTree>
    <p:extLst>
      <p:ext uri="{BB962C8B-B14F-4D97-AF65-F5344CB8AC3E}">
        <p14:creationId xmlns:p14="http://schemas.microsoft.com/office/powerpoint/2010/main" val="198526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A IDEÁLNÍ SPOLUVLASTNICTVÍ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Ideální spoluvlastnictví</a:t>
            </a:r>
            <a:r>
              <a:rPr lang="cs-CZ" altLang="cs-CZ" sz="2000" dirty="0"/>
              <a:t>: každý ze spoluvlastníků má k věci </a:t>
            </a:r>
            <a:r>
              <a:rPr lang="cs-CZ" altLang="cs-CZ" sz="2000" b="1" u="sng" dirty="0"/>
              <a:t>ideální</a:t>
            </a:r>
            <a:r>
              <a:rPr lang="cs-CZ" altLang="cs-CZ" sz="2000" dirty="0"/>
              <a:t> spoluvlastnický podíl vyjádřený jako poměr části k celku (podílem ½, ¾, nebo procentem)</a:t>
            </a:r>
          </a:p>
          <a:p>
            <a:pPr lvl="1"/>
            <a:r>
              <a:rPr lang="cs-CZ" altLang="cs-CZ" sz="2000" dirty="0"/>
              <a:t>Hovoří-li OZ prostě o „spoluvlastnictví“, míní se tím právě ideální spoluvlastnictví </a:t>
            </a:r>
          </a:p>
          <a:p>
            <a:r>
              <a:rPr lang="cs-CZ" altLang="cs-CZ" sz="2000" dirty="0"/>
              <a:t>Reálné spoluvlastnictví: spoluvlastnickému podílu odpovídá reálná (konkrétní) část věci</a:t>
            </a:r>
          </a:p>
          <a:p>
            <a:endParaRPr lang="cs-CZ" altLang="cs-CZ" sz="2000" dirty="0"/>
          </a:p>
          <a:p>
            <a:r>
              <a:rPr lang="cs-CZ" altLang="cs-CZ" sz="2000" dirty="0"/>
              <a:t>Kombinace obou typů: bytové spoluvlastnictví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367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1323" y="1052736"/>
            <a:ext cx="7681354" cy="5538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PODÍLOVÉ SPOLUVLASTNICTVÍ (PS)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58" y="1844824"/>
            <a:ext cx="7491842" cy="3663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805" b="1" dirty="0">
                <a:solidFill>
                  <a:srgbClr val="0070C0"/>
                </a:solidFill>
              </a:rPr>
              <a:t>ZÁKLADNÍ PRINCIPY</a:t>
            </a:r>
            <a:endParaRPr lang="cs-CZ" altLang="cs-CZ" sz="1805" b="1" dirty="0"/>
          </a:p>
          <a:p>
            <a:r>
              <a:rPr lang="cs-CZ" altLang="cs-CZ" sz="2000" dirty="0"/>
              <a:t>existence alespoň dvou osob majících společné vlastnické právo k jedné a téže věci</a:t>
            </a:r>
          </a:p>
          <a:p>
            <a:r>
              <a:rPr lang="cs-CZ" altLang="cs-CZ" sz="2000" dirty="0"/>
              <a:t>každý ze spoluvlastníků má k věci </a:t>
            </a:r>
            <a:r>
              <a:rPr lang="cs-CZ" altLang="cs-CZ" sz="2000" b="1" u="sng" dirty="0"/>
              <a:t>ideální</a:t>
            </a:r>
            <a:r>
              <a:rPr lang="cs-CZ" altLang="cs-CZ" sz="2000" dirty="0"/>
              <a:t> spoluvlastnický podíl </a:t>
            </a:r>
          </a:p>
          <a:p>
            <a:r>
              <a:rPr lang="cs-CZ" altLang="cs-CZ" sz="2000" dirty="0"/>
              <a:t>každý spoluvlastník má </a:t>
            </a:r>
            <a:r>
              <a:rPr lang="cs-CZ" altLang="cs-CZ" sz="2000" b="1" dirty="0"/>
              <a:t>právo k celé věci</a:t>
            </a:r>
            <a:r>
              <a:rPr lang="cs-CZ" altLang="cs-CZ" sz="2000" dirty="0"/>
              <a:t>, které je omezeno stejným právem každého dalšího spoluvlastníka (§ 1117)</a:t>
            </a:r>
          </a:p>
          <a:p>
            <a:r>
              <a:rPr lang="cs-CZ" altLang="cs-CZ" sz="2000" dirty="0"/>
              <a:t>vzhledem k věci jako celku se spoluvlastníci považují za jedinou osobu a nakládají s věcí jako jediná osoba (§ 1116)</a:t>
            </a:r>
          </a:p>
          <a:p>
            <a:r>
              <a:rPr lang="cs-CZ" altLang="cs-CZ" sz="2000" b="1" dirty="0"/>
              <a:t>princip majorizace</a:t>
            </a:r>
            <a:r>
              <a:rPr lang="cs-CZ" altLang="cs-CZ" sz="2000" dirty="0"/>
              <a:t> – o správě společné věci se rozhoduje zásadně podle výše spoluvlastnických podílů – </a:t>
            </a:r>
            <a:r>
              <a:rPr lang="cs-CZ" altLang="cs-CZ" sz="2000" dirty="0" err="1"/>
              <a:t>disp</a:t>
            </a:r>
            <a:r>
              <a:rPr lang="cs-CZ" altLang="cs-CZ" sz="2000" dirty="0"/>
              <a:t>. úprava</a:t>
            </a:r>
          </a:p>
        </p:txBody>
      </p:sp>
    </p:spTree>
    <p:extLst>
      <p:ext uri="{BB962C8B-B14F-4D97-AF65-F5344CB8AC3E}">
        <p14:creationId xmlns:p14="http://schemas.microsoft.com/office/powerpoint/2010/main" val="289573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1470" y="895167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VZNIK, SUBJEKTY,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470" y="1772816"/>
            <a:ext cx="7998962" cy="42484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800" b="1" dirty="0"/>
              <a:t>vznik PS</a:t>
            </a:r>
            <a:endParaRPr lang="cs-CZ" sz="1800" dirty="0"/>
          </a:p>
          <a:p>
            <a:pPr lvl="1">
              <a:defRPr/>
            </a:pPr>
            <a:r>
              <a:rPr lang="cs-CZ" sz="1800" dirty="0"/>
              <a:t>zásadně platí stejné principy jako u vzniku vlastnictví (smlouva, vydržení, rozhodnutí orgánu veřejné moci, zákon atd.)</a:t>
            </a: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subjekty PS</a:t>
            </a:r>
            <a:endParaRPr lang="cs-CZ" sz="1800" dirty="0"/>
          </a:p>
          <a:p>
            <a:pPr lvl="1">
              <a:defRPr/>
            </a:pPr>
            <a:r>
              <a:rPr lang="cs-CZ" sz="1800" dirty="0"/>
              <a:t>fyzické i právnické osoby (včetně státu)</a:t>
            </a: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3 druhy vztahů při PS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	a) mezi spoluvlastníky navzájem při správě společné věci</a:t>
            </a:r>
          </a:p>
          <a:p>
            <a:pPr marL="0" indent="0">
              <a:buNone/>
              <a:defRPr/>
            </a:pPr>
            <a:r>
              <a:rPr lang="cs-CZ" sz="1800" dirty="0"/>
              <a:t>	b) mezi spoluvlastníky a třetími osobami ohledně společné věci jako 	celku</a:t>
            </a:r>
          </a:p>
          <a:p>
            <a:pPr marL="0" indent="0">
              <a:buNone/>
              <a:defRPr/>
            </a:pPr>
            <a:r>
              <a:rPr lang="cs-CZ" sz="1800" dirty="0"/>
              <a:t>	c) mezi každým spoluvlastníkem a třetí osobou ohledně 	spoluvlastnického podílu</a:t>
            </a:r>
          </a:p>
        </p:txBody>
      </p:sp>
    </p:spTree>
    <p:extLst>
      <p:ext uri="{BB962C8B-B14F-4D97-AF65-F5344CB8AC3E}">
        <p14:creationId xmlns:p14="http://schemas.microsoft.com/office/powerpoint/2010/main" val="40743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731558" y="1052736"/>
            <a:ext cx="7681354" cy="562525"/>
          </a:xfrm>
        </p:spPr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PODÍL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731558" y="1772816"/>
            <a:ext cx="7418005" cy="446449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000" dirty="0">
                <a:latin typeface="+mj-lt"/>
              </a:rPr>
              <a:t>věc v právním smyslu</a:t>
            </a:r>
          </a:p>
          <a:p>
            <a:pPr>
              <a:defRPr/>
            </a:pPr>
            <a:r>
              <a:rPr lang="cs-CZ" altLang="cs-CZ" sz="2000" dirty="0">
                <a:latin typeface="+mj-lt"/>
              </a:rPr>
              <a:t>každý ze spoluvlastníků je úplným vlastníkem svého podílu (§ 1121)</a:t>
            </a:r>
          </a:p>
          <a:p>
            <a:pPr>
              <a:defRPr/>
            </a:pPr>
            <a:r>
              <a:rPr lang="cs-CZ" altLang="cs-CZ" sz="2000" dirty="0">
                <a:latin typeface="+mj-lt"/>
              </a:rPr>
              <a:t>podíl vyjadřuje </a:t>
            </a:r>
            <a:r>
              <a:rPr lang="cs-CZ" altLang="cs-CZ" sz="2000" b="1" dirty="0">
                <a:latin typeface="+mj-lt"/>
              </a:rPr>
              <a:t>míru účasti každého spoluvlastníka na vytváření společné vůle a na právech a povinnostech vyplývajících ze spoluvlastnictví věci </a:t>
            </a:r>
            <a:r>
              <a:rPr lang="cs-CZ" altLang="cs-CZ" sz="2000" dirty="0"/>
              <a:t>(§ 1122 I)</a:t>
            </a:r>
            <a:endParaRPr lang="cs-CZ" altLang="cs-CZ" sz="2000" b="1" dirty="0">
              <a:latin typeface="+mj-lt"/>
            </a:endParaRPr>
          </a:p>
          <a:p>
            <a:pPr>
              <a:defRPr/>
            </a:pPr>
            <a:r>
              <a:rPr lang="cs-CZ" altLang="cs-CZ" sz="2000" dirty="0">
                <a:latin typeface="+mj-lt"/>
              </a:rPr>
              <a:t>velikost podílu vyplývá z právní skutečnosti, na níž se zakládá spoluvlastnictví nebo účast spoluvlastníka ve spoluvlastnictví. To spoluvlastníkům nebrání, </a:t>
            </a:r>
            <a:r>
              <a:rPr lang="pl-PL" altLang="cs-CZ" sz="2000" dirty="0">
                <a:latin typeface="+mj-lt"/>
              </a:rPr>
              <a:t>aby si velikost podílů ujednali jinak; takové ujednání </a:t>
            </a:r>
            <a:r>
              <a:rPr lang="cs-CZ" altLang="cs-CZ" sz="2000" dirty="0">
                <a:latin typeface="+mj-lt"/>
              </a:rPr>
              <a:t>musí splňovat náležitosti stanovené pro převod podílu </a:t>
            </a:r>
            <a:r>
              <a:rPr lang="cs-CZ" altLang="cs-CZ" sz="2000" dirty="0"/>
              <a:t>(§ 1122 II)</a:t>
            </a:r>
            <a:endParaRPr lang="cs-CZ" altLang="cs-CZ" sz="2000" dirty="0">
              <a:latin typeface="+mj-lt"/>
            </a:endParaRPr>
          </a:p>
          <a:p>
            <a:pPr>
              <a:defRPr/>
            </a:pPr>
            <a:r>
              <a:rPr lang="cs-CZ" altLang="cs-CZ" sz="2000" dirty="0">
                <a:latin typeface="+mj-lt"/>
              </a:rPr>
              <a:t>m</a:t>
            </a:r>
            <a:r>
              <a:rPr lang="pl-PL" altLang="cs-CZ" sz="2000" dirty="0">
                <a:latin typeface="+mj-lt"/>
              </a:rPr>
              <a:t>á se za to, že podíly jsou stejné</a:t>
            </a:r>
            <a:r>
              <a:rPr lang="cs-CZ" altLang="cs-CZ" sz="2000" dirty="0"/>
              <a:t> (§ 1122 III)</a:t>
            </a:r>
            <a:endParaRPr lang="cs-CZ" altLang="cs-CZ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094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731558" y="1124744"/>
            <a:ext cx="7681354" cy="4968552"/>
          </a:xfrm>
        </p:spPr>
        <p:txBody>
          <a:bodyPr>
            <a:normAutofit/>
          </a:bodyPr>
          <a:lstStyle/>
          <a:p>
            <a:r>
              <a:rPr lang="cs-CZ" altLang="cs-CZ" sz="1800" b="1" dirty="0"/>
              <a:t>principy nakládání s podílem</a:t>
            </a:r>
            <a:r>
              <a:rPr lang="cs-CZ" altLang="cs-CZ" sz="1800" dirty="0"/>
              <a:t> (§ 1123): </a:t>
            </a:r>
            <a:r>
              <a:rPr lang="cs-CZ" altLang="cs-CZ" sz="1800" i="1" dirty="0"/>
              <a:t>spoluvlastník může se svým podílem nakládat podle své vůle. Takové nakládání však nesmí být na újmu právům ostatních spoluvlastníků bez zřetele k tomu, z čeho vyplývají</a:t>
            </a:r>
            <a:endParaRPr lang="pl-PL" altLang="cs-CZ" sz="1800" dirty="0"/>
          </a:p>
          <a:p>
            <a:pPr lvl="1"/>
            <a:r>
              <a:rPr lang="pl-PL" altLang="cs-CZ" sz="1800" dirty="0"/>
              <a:t>princip volného nakládání</a:t>
            </a:r>
          </a:p>
          <a:p>
            <a:pPr lvl="1"/>
            <a:r>
              <a:rPr lang="pl-PL" altLang="cs-CZ" sz="1800" dirty="0"/>
              <a:t>princip loajality vůči ostatním spoluvlastníkům</a:t>
            </a:r>
            <a:endParaRPr lang="cs-CZ" altLang="cs-CZ" sz="1800" dirty="0"/>
          </a:p>
          <a:p>
            <a:endParaRPr lang="cs-CZ" altLang="cs-CZ" sz="1800" dirty="0"/>
          </a:p>
          <a:p>
            <a:r>
              <a:rPr lang="cs-CZ" altLang="cs-CZ" sz="1800" dirty="0"/>
              <a:t>omezení dispozičních oprávnění spoluvlastníka</a:t>
            </a:r>
          </a:p>
          <a:p>
            <a:pPr lvl="1"/>
            <a:r>
              <a:rPr lang="cs-CZ" altLang="cs-CZ" sz="1800" dirty="0"/>
              <a:t>OZ 1964: zákonné předkupní právo spoluvlastníků (srov. § 3062)</a:t>
            </a:r>
          </a:p>
          <a:p>
            <a:pPr lvl="2"/>
            <a:r>
              <a:rPr lang="cs-CZ" altLang="cs-CZ" sz="1800" dirty="0"/>
              <a:t>Novela OZ; srov. sněmovní tisk 642</a:t>
            </a:r>
          </a:p>
          <a:p>
            <a:pPr lvl="1"/>
            <a:r>
              <a:rPr lang="cs-CZ" altLang="cs-CZ" sz="1800" dirty="0"/>
              <a:t>§ 1124: dočasné (6 </a:t>
            </a:r>
            <a:r>
              <a:rPr lang="cs-CZ" altLang="cs-CZ" sz="1800" dirty="0" err="1"/>
              <a:t>měs</a:t>
            </a:r>
            <a:r>
              <a:rPr lang="cs-CZ" altLang="cs-CZ" sz="1800" dirty="0"/>
              <a:t>.) zákonné předkupní právo spoluvlastníka při převodu podílu (úplatném i bezúplatném)</a:t>
            </a:r>
          </a:p>
          <a:p>
            <a:pPr lvl="2"/>
            <a:r>
              <a:rPr lang="cs-CZ" altLang="cs-CZ" sz="1800" dirty="0"/>
              <a:t>výjimky: převod jinému spoluvlastníkovi, manželu, sourozenci či příbuznému v řadě přímé</a:t>
            </a:r>
          </a:p>
          <a:p>
            <a:pPr lvl="1"/>
            <a:r>
              <a:rPr lang="cs-CZ" altLang="cs-CZ" sz="1800" dirty="0"/>
              <a:t>§ 1125: zákonné předkupní právo (čas. neomezené) při převodu podílu na zemědělském závodu</a:t>
            </a:r>
          </a:p>
        </p:txBody>
      </p:sp>
    </p:spTree>
    <p:extLst>
      <p:ext uri="{BB962C8B-B14F-4D97-AF65-F5344CB8AC3E}">
        <p14:creationId xmlns:p14="http://schemas.microsoft.com/office/powerpoint/2010/main" val="25961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1166" y="1052736"/>
            <a:ext cx="7681354" cy="562525"/>
          </a:xfrm>
        </p:spPr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SPRÁVA SPOLEČNÉ VĚCI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95298" y="1615262"/>
            <a:ext cx="7771157" cy="4406026"/>
          </a:xfrm>
        </p:spPr>
        <p:txBody>
          <a:bodyPr/>
          <a:lstStyle/>
          <a:p>
            <a:r>
              <a:rPr lang="cs-CZ" altLang="cs-CZ" sz="2000" dirty="0"/>
              <a:t>každý spoluvlastník má právo účastnit se na správě věci</a:t>
            </a:r>
          </a:p>
          <a:p>
            <a:r>
              <a:rPr lang="cs-CZ" altLang="cs-CZ" sz="2000" dirty="0"/>
              <a:t>z právního jednání týkajícího se společné věci jsou všichni spoluvlastníci oprávněni a povinni </a:t>
            </a:r>
            <a:r>
              <a:rPr lang="cs-CZ" altLang="cs-CZ" sz="2000" b="1" dirty="0"/>
              <a:t>společně a nerozdílně</a:t>
            </a:r>
            <a:r>
              <a:rPr lang="cs-CZ" altLang="cs-CZ" sz="2000" dirty="0"/>
              <a:t> (solidárně)</a:t>
            </a:r>
          </a:p>
          <a:p>
            <a:r>
              <a:rPr lang="cs-CZ" altLang="cs-CZ" sz="2000" dirty="0"/>
              <a:t>§ 1126 odst. 2: </a:t>
            </a:r>
            <a:r>
              <a:rPr lang="cs-CZ" altLang="cs-CZ" sz="2000" b="1" dirty="0"/>
              <a:t>princip majorizace</a:t>
            </a:r>
            <a:r>
              <a:rPr lang="cs-CZ" altLang="cs-CZ" sz="2000" dirty="0"/>
              <a:t> (dispozitivní)</a:t>
            </a:r>
          </a:p>
          <a:p>
            <a:r>
              <a:rPr lang="cs-CZ" altLang="cs-CZ" sz="2000" dirty="0"/>
              <a:t>o </a:t>
            </a:r>
            <a:r>
              <a:rPr lang="cs-CZ" altLang="cs-CZ" sz="2000" b="1" dirty="0"/>
              <a:t>běžné správě </a:t>
            </a:r>
            <a:r>
              <a:rPr lang="cs-CZ" altLang="cs-CZ" sz="2000" dirty="0"/>
              <a:t>věci spoluvlastníci rozhodují </a:t>
            </a:r>
            <a:r>
              <a:rPr lang="cs-CZ" altLang="cs-CZ" sz="2000" b="1" dirty="0"/>
              <a:t>většinou hlasů</a:t>
            </a:r>
            <a:r>
              <a:rPr lang="cs-CZ" altLang="cs-CZ" sz="2000" dirty="0"/>
              <a:t> (rozhodují podíly)</a:t>
            </a:r>
          </a:p>
          <a:p>
            <a:pPr lvl="1"/>
            <a:r>
              <a:rPr lang="cs-CZ" altLang="cs-CZ" sz="2000" dirty="0"/>
              <a:t>nutnost vyrozumět všechny spoluvlastníky o potřebě rozhodnout, ledaže se jednalo o neodkladnou záležitost</a:t>
            </a:r>
          </a:p>
          <a:p>
            <a:r>
              <a:rPr lang="cs-CZ" altLang="cs-CZ" sz="2000" dirty="0"/>
              <a:t>o </a:t>
            </a:r>
            <a:r>
              <a:rPr lang="cs-CZ" altLang="cs-CZ" sz="2000" b="1" dirty="0"/>
              <a:t>významné záležitosti – tzv. mimořádná správa </a:t>
            </a:r>
            <a:r>
              <a:rPr lang="cs-CZ" altLang="cs-CZ" sz="2000" dirty="0"/>
              <a:t>– (např. o podstatném zlepšení nebo zhoršení věci, změně jejího účelu či o jejím zpracování), je třeba alespoň </a:t>
            </a:r>
            <a:r>
              <a:rPr lang="cs-CZ" altLang="cs-CZ" sz="2000" b="1" dirty="0"/>
              <a:t>dvoutřetinové většiny</a:t>
            </a:r>
            <a:r>
              <a:rPr lang="cs-CZ" altLang="cs-CZ" sz="2000" dirty="0"/>
              <a:t> hlasů spoluvlastníků – jinak rozhodne soud</a:t>
            </a:r>
          </a:p>
        </p:txBody>
      </p:sp>
    </p:spTree>
    <p:extLst>
      <p:ext uri="{BB962C8B-B14F-4D97-AF65-F5344CB8AC3E}">
        <p14:creationId xmlns:p14="http://schemas.microsoft.com/office/powerpoint/2010/main" val="1260172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9425</TotalTime>
  <Words>2632</Words>
  <Application>Microsoft Office PowerPoint</Application>
  <PresentationFormat>Předvádění na obrazovce (4:3)</PresentationFormat>
  <Paragraphs>210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Tahoma</vt:lpstr>
      <vt:lpstr>Wingdings</vt:lpstr>
      <vt:lpstr>Motiv1</vt:lpstr>
      <vt:lpstr> </vt:lpstr>
      <vt:lpstr>OBECNÉ VYMEZENÍ</vt:lpstr>
      <vt:lpstr>PRÁVNÍ ÚPRAVA</vt:lpstr>
      <vt:lpstr>REÁLNÉ A IDEÁLNÍ SPOLUVLASTNICTVÍ </vt:lpstr>
      <vt:lpstr>PODÍLOVÉ SPOLUVLASTNICTVÍ (PS)</vt:lpstr>
      <vt:lpstr>VZNIK, SUBJEKTY, OBSAH</vt:lpstr>
      <vt:lpstr>PODÍL</vt:lpstr>
      <vt:lpstr>Prezentace aplikace PowerPoint</vt:lpstr>
      <vt:lpstr>SPRÁVA SPOLEČNÉ VĚCI</vt:lpstr>
      <vt:lpstr>Prezentace aplikace PowerPoint</vt:lpstr>
      <vt:lpstr>Prezentace aplikace PowerPoint</vt:lpstr>
      <vt:lpstr>Pl.ÚS-st. 48/18 Podílové spoluvlastnictví a užívání společné věci bez právního důvodu</vt:lpstr>
      <vt:lpstr>Prezentace aplikace PowerPoint</vt:lpstr>
      <vt:lpstr>SPRÁVCE SPOLEČNÉ VĚCI (§ 1134 an.)</vt:lpstr>
      <vt:lpstr>Neschválená investice do společné věci </vt:lpstr>
      <vt:lpstr>ODDĚLENÍ Z PS, ZRUŠENÍ PS (§ 1140 an.)</vt:lpstr>
      <vt:lpstr>Prezentace aplikace PowerPoint</vt:lpstr>
      <vt:lpstr>Prezentace aplikace PowerPoint</vt:lpstr>
      <vt:lpstr>OCHRANA TŘETÍCH OSOB PŘI ROZDĚLENÍ VĚCI (§ 1150 an.)</vt:lpstr>
      <vt:lpstr>Odklad zrušení  a oddělení spoluvlastnictví  (§§ 1154 a násl.)</vt:lpstr>
      <vt:lpstr>Prezentace aplikace PowerPoint</vt:lpstr>
      <vt:lpstr>PŘÍDATNÉ SPOLUVLASTNICTVÍ (§ 1223 an.)</vt:lpstr>
      <vt:lpstr>Prezentace aplikace PowerPoint</vt:lpstr>
      <vt:lpstr>Prezentace aplikace PowerPoint</vt:lpstr>
      <vt:lpstr>SPOLEČENSTVÍ JMĚNÍ</vt:lpstr>
      <vt:lpstr>LITERATURA</vt:lpstr>
      <vt:lpstr>Prezentace aplikace PowerPoint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Filip Melzer</cp:lastModifiedBy>
  <cp:revision>150</cp:revision>
  <cp:lastPrinted>2020-10-28T20:29:53Z</cp:lastPrinted>
  <dcterms:created xsi:type="dcterms:W3CDTF">2013-11-19T21:26:25Z</dcterms:created>
  <dcterms:modified xsi:type="dcterms:W3CDTF">2020-10-29T08:41:13Z</dcterms:modified>
</cp:coreProperties>
</file>