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88" r:id="rId4"/>
    <p:sldId id="274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269" r:id="rId20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67801" autoAdjust="0"/>
  </p:normalViewPr>
  <p:slideViewPr>
    <p:cSldViewPr snapToGrid="0">
      <p:cViewPr varScale="1">
        <p:scale>
          <a:sx n="46" d="100"/>
          <a:sy n="46" d="100"/>
        </p:scale>
        <p:origin x="1928" y="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03415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57446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29460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04308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62105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22994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02784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5614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26669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964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7488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6670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1515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74763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4100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43880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57783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9477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700000"/>
            <a:ext cx="8522680" cy="1171580"/>
          </a:xfrm>
        </p:spPr>
        <p:txBody>
          <a:bodyPr/>
          <a:lstStyle/>
          <a:p>
            <a:r>
              <a:rPr lang="cs-CZ" dirty="0"/>
              <a:t>Systém a principy absolutních majetkových práv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98928" y="4144113"/>
            <a:ext cx="8522680" cy="698497"/>
          </a:xfrm>
        </p:spPr>
        <p:txBody>
          <a:bodyPr/>
          <a:lstStyle/>
          <a:p>
            <a:r>
              <a:rPr lang="cs-CZ" dirty="0"/>
              <a:t>doc. JUDr. Pavel Koukal, Ph.D.</a:t>
            </a:r>
          </a:p>
          <a:p>
            <a:r>
              <a:rPr lang="cs-CZ" dirty="0"/>
              <a:t>Právnická fakulta Masarykovy univerzity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360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Nepravidelná věcná práva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4505366"/>
          </a:xfrm>
        </p:spPr>
        <p:txBody>
          <a:bodyPr/>
          <a:lstStyle/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900" dirty="0"/>
              <a:t>Zákaz zcizení (§ 1761)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900" dirty="0"/>
              <a:t>Zákaz zatížení (§ 1761)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900" dirty="0"/>
              <a:t>Výhrada vlastnického práva (§ 2132)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900" dirty="0"/>
              <a:t>Výhrada zpětné koupě (§ 2135)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900" dirty="0"/>
              <a:t>Výhrada zpětného prodeje (§ 2139)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900" dirty="0"/>
              <a:t>Předkupní právo (§ 2140)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900" dirty="0"/>
              <a:t>Koupě na zkoušku (§ 2150)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900" dirty="0"/>
              <a:t>Výhrada lepšího kupce (§ 2152)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2601180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Obsahové třídění věcných práv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dirty="0"/>
              <a:t>Plné věcné právo (vlastnické právo)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dirty="0"/>
              <a:t>Omezená práva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700" dirty="0"/>
              <a:t>	Užívací práva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700" dirty="0"/>
              <a:t>	</a:t>
            </a:r>
            <a:r>
              <a:rPr lang="cs-CZ" sz="2700" dirty="0" err="1"/>
              <a:t>Uspokojovací</a:t>
            </a:r>
            <a:r>
              <a:rPr lang="cs-CZ" sz="2700" dirty="0"/>
              <a:t> práva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700" dirty="0"/>
              <a:t>	Nabývací práva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endParaRPr lang="cs-CZ" sz="1900" dirty="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457938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Absolutní práva k nehmotným statkům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dirty="0"/>
              <a:t>Absolutní osobnostní práva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200" dirty="0"/>
              <a:t>Všeobecná osobnostní práva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200" dirty="0"/>
              <a:t>Osobnostní práva autorská, osobnostní práva výkonných umělců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200" dirty="0"/>
              <a:t>Osobnostní práva původců</a:t>
            </a:r>
          </a:p>
          <a:p>
            <a:pPr lvl="1">
              <a:spcBef>
                <a:spcPts val="600"/>
              </a:spcBef>
              <a:spcAft>
                <a:spcPts val="1200"/>
              </a:spcAft>
              <a:buClr>
                <a:srgbClr val="0000DC"/>
              </a:buClr>
            </a:pPr>
            <a:r>
              <a:rPr lang="cs-CZ" sz="3200" dirty="0">
                <a:solidFill>
                  <a:srgbClr val="000000"/>
                </a:solidFill>
              </a:rPr>
              <a:t>Absolutní majetková práva</a:t>
            </a:r>
          </a:p>
          <a:p>
            <a:pPr lvl="2">
              <a:spcBef>
                <a:spcPts val="600"/>
              </a:spcBef>
              <a:spcAft>
                <a:spcPts val="1200"/>
              </a:spcAft>
              <a:buClr>
                <a:srgbClr val="0000DC"/>
              </a:buClr>
            </a:pPr>
            <a:r>
              <a:rPr lang="cs-CZ" sz="2200" dirty="0">
                <a:solidFill>
                  <a:srgbClr val="000000"/>
                </a:solidFill>
              </a:rPr>
              <a:t>Autorská práva a práva s autorskými právy související (autorské právo, právo výkonných umělců)</a:t>
            </a:r>
          </a:p>
          <a:p>
            <a:pPr lvl="2">
              <a:spcBef>
                <a:spcPts val="600"/>
              </a:spcBef>
              <a:spcAft>
                <a:spcPts val="1200"/>
              </a:spcAft>
              <a:buClr>
                <a:srgbClr val="0000DC"/>
              </a:buClr>
            </a:pPr>
            <a:r>
              <a:rPr lang="cs-CZ" sz="2200" dirty="0">
                <a:solidFill>
                  <a:srgbClr val="000000"/>
                </a:solidFill>
              </a:rPr>
              <a:t>Průmyslová práv a práva s průmyslovými právy související (právo patentové, právo ochranných známek, právo užitných vzorů apod.)</a:t>
            </a:r>
          </a:p>
        </p:txBody>
      </p:sp>
    </p:spTree>
    <p:extLst>
      <p:ext uri="{BB962C8B-B14F-4D97-AF65-F5344CB8AC3E}">
        <p14:creationId xmlns:p14="http://schemas.microsoft.com/office/powerpoint/2010/main" val="727850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Kogentní povaha obsahu práv (</a:t>
            </a:r>
            <a:r>
              <a:rPr lang="cs-CZ" dirty="0" err="1"/>
              <a:t>Typenzwang</a:t>
            </a:r>
            <a:r>
              <a:rPr lang="cs-CZ" dirty="0"/>
              <a:t>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200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Obsah práv je dán kogentně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Výjimky a omezení jsou dány kogentně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Autonomie vůle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700" dirty="0">
                <a:solidFill>
                  <a:srgbClr val="000000"/>
                </a:solidFill>
              </a:rPr>
              <a:t>služebnosti (§ 1257)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700" dirty="0">
                <a:solidFill>
                  <a:srgbClr val="000000"/>
                </a:solidFill>
              </a:rPr>
              <a:t>realizace zástavního práva (§ 1359)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U práv duševního vlastnictví není dán kogentně rozsah užívacích práv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505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Publicita (</a:t>
            </a:r>
            <a:r>
              <a:rPr lang="cs-CZ" dirty="0" err="1"/>
              <a:t>Publizität</a:t>
            </a:r>
            <a:r>
              <a:rPr lang="cs-CZ" dirty="0"/>
              <a:t>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Evidence ve veřejných seznamech (§ 980 a násl.)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Oficialita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Formální publicita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Materiální publicita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200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 err="1">
                <a:solidFill>
                  <a:srgbClr val="000000"/>
                </a:solidFill>
              </a:rPr>
              <a:t>Publicizační</a:t>
            </a:r>
            <a:r>
              <a:rPr lang="cs-CZ" sz="2200" dirty="0">
                <a:solidFill>
                  <a:srgbClr val="000000"/>
                </a:solidFill>
              </a:rPr>
              <a:t> funkce držby </a:t>
            </a:r>
          </a:p>
        </p:txBody>
      </p:sp>
    </p:spTree>
    <p:extLst>
      <p:ext uri="{BB962C8B-B14F-4D97-AF65-F5344CB8AC3E}">
        <p14:creationId xmlns:p14="http://schemas.microsoft.com/office/powerpoint/2010/main" val="887603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Specialita (</a:t>
            </a:r>
            <a:r>
              <a:rPr lang="cs-CZ" dirty="0" err="1"/>
              <a:t>Spezialität</a:t>
            </a:r>
            <a:r>
              <a:rPr lang="cs-CZ" dirty="0"/>
              <a:t>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Individuálně určená věc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Věc jako celek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200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Předmětem vlastnického práva v užším slova smyslu není věc hromadná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200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Výjimky – některé služebnosti</a:t>
            </a:r>
          </a:p>
        </p:txBody>
      </p:sp>
    </p:spTree>
    <p:extLst>
      <p:ext uri="{BB962C8B-B14F-4D97-AF65-F5344CB8AC3E}">
        <p14:creationId xmlns:p14="http://schemas.microsoft.com/office/powerpoint/2010/main" val="13410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Priorita (</a:t>
            </a:r>
            <a:r>
              <a:rPr lang="cs-CZ" dirty="0" err="1"/>
              <a:t>Priorität</a:t>
            </a:r>
            <a:r>
              <a:rPr lang="cs-CZ" dirty="0"/>
              <a:t>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i="1" dirty="0"/>
              <a:t>prior </a:t>
            </a:r>
            <a:r>
              <a:rPr lang="cs-CZ" i="1" dirty="0" err="1"/>
              <a:t>tempore</a:t>
            </a:r>
            <a:r>
              <a:rPr lang="cs-CZ" i="1" dirty="0"/>
              <a:t> </a:t>
            </a:r>
            <a:r>
              <a:rPr lang="cs-CZ" i="1" dirty="0" err="1"/>
              <a:t>potior</a:t>
            </a:r>
            <a:r>
              <a:rPr lang="cs-CZ" i="1" dirty="0"/>
              <a:t> iure; </a:t>
            </a:r>
            <a:r>
              <a:rPr lang="cs-CZ" i="1" dirty="0" err="1"/>
              <a:t>Wer</a:t>
            </a:r>
            <a:r>
              <a:rPr lang="cs-CZ" i="1" dirty="0"/>
              <a:t> </a:t>
            </a:r>
            <a:r>
              <a:rPr lang="cs-CZ" i="1" dirty="0" err="1"/>
              <a:t>zuerst</a:t>
            </a:r>
            <a:r>
              <a:rPr lang="cs-CZ" i="1" dirty="0"/>
              <a:t> </a:t>
            </a:r>
            <a:r>
              <a:rPr lang="cs-CZ" i="1" dirty="0" err="1"/>
              <a:t>kommt</a:t>
            </a:r>
            <a:r>
              <a:rPr lang="cs-CZ" i="1" dirty="0"/>
              <a:t>, </a:t>
            </a:r>
            <a:r>
              <a:rPr lang="cs-CZ" i="1" dirty="0" err="1"/>
              <a:t>mahlt</a:t>
            </a:r>
            <a:r>
              <a:rPr lang="cs-CZ" i="1" dirty="0"/>
              <a:t> </a:t>
            </a:r>
            <a:r>
              <a:rPr lang="cs-CZ" i="1" dirty="0" err="1"/>
              <a:t>zuerst</a:t>
            </a:r>
            <a:endParaRPr lang="cs-CZ" i="1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§ 1100 OZ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§ 9 odst. 2 zák. č. 256/2013 Sb.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200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čl. 4 Pařížské unijní úmluvy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§ 27 zák. č. 527/1990 Sb.</a:t>
            </a:r>
          </a:p>
        </p:txBody>
      </p:sp>
    </p:spTree>
    <p:extLst>
      <p:ext uri="{BB962C8B-B14F-4D97-AF65-F5344CB8AC3E}">
        <p14:creationId xmlns:p14="http://schemas.microsoft.com/office/powerpoint/2010/main" val="2363650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Kauzalita (</a:t>
            </a:r>
            <a:r>
              <a:rPr lang="cs-CZ" dirty="0" err="1"/>
              <a:t>Kauzalität</a:t>
            </a:r>
            <a:r>
              <a:rPr lang="cs-CZ" dirty="0"/>
              <a:t>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Princip abstrakce vs. princip kauzality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200" i="1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i="1" dirty="0" err="1">
                <a:solidFill>
                  <a:srgbClr val="000000"/>
                </a:solidFill>
              </a:rPr>
              <a:t>titulus</a:t>
            </a:r>
            <a:r>
              <a:rPr lang="cs-CZ" sz="2200" i="1" dirty="0">
                <a:solidFill>
                  <a:srgbClr val="000000"/>
                </a:solidFill>
              </a:rPr>
              <a:t> a modus </a:t>
            </a:r>
            <a:r>
              <a:rPr lang="cs-CZ" sz="2200" i="1" dirty="0" err="1">
                <a:solidFill>
                  <a:srgbClr val="000000"/>
                </a:solidFill>
              </a:rPr>
              <a:t>acquirendi</a:t>
            </a:r>
            <a:r>
              <a:rPr lang="cs-CZ" sz="2200" i="1" dirty="0">
                <a:solidFill>
                  <a:srgbClr val="000000"/>
                </a:solidFill>
              </a:rPr>
              <a:t> dominii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200" i="1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V českém právu se uplatňuje kauzální princip kombinovaný s principem konsensuálním</a:t>
            </a:r>
          </a:p>
        </p:txBody>
      </p:sp>
    </p:spTree>
    <p:extLst>
      <p:ext uri="{BB962C8B-B14F-4D97-AF65-F5344CB8AC3E}">
        <p14:creationId xmlns:p14="http://schemas.microsoft.com/office/powerpoint/2010/main" val="3568676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Mobiliární a </a:t>
            </a:r>
            <a:r>
              <a:rPr lang="cs-CZ" dirty="0" err="1"/>
              <a:t>imobiliární</a:t>
            </a:r>
            <a:r>
              <a:rPr lang="cs-CZ" dirty="0"/>
              <a:t> princip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310554" y="1022598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Rozdíly nakládání s věcmi movitými a nemovitými: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rozsah prokury (§ 450 odst. 1), forma právních jednání, kterými se zřizuje nebo převádí věcné právo k nemovité věci, jakož i právních jednání, kterými se takové právo mění nebo ruší (§ 560), nabývání vlastnického práva přivlastněním (§ 1045), přírůstkem (§ 1066, 1072), vydržením (§ 1091), smlouvou (§ 1099−1105), nabytí vlastnického práva od neoprávněného (§ 1110 – 1112), vznik zástavního práva (§ 1317, 1318), zadržovacího práva (§ 1395), koupě movité věci (§ 2085 </a:t>
            </a:r>
            <a:r>
              <a:rPr lang="cs-CZ" sz="2200" dirty="0" err="1">
                <a:solidFill>
                  <a:srgbClr val="000000"/>
                </a:solidFill>
              </a:rPr>
              <a:t>an</a:t>
            </a:r>
            <a:r>
              <a:rPr lang="cs-CZ" sz="2200" dirty="0">
                <a:solidFill>
                  <a:srgbClr val="000000"/>
                </a:solidFill>
              </a:rPr>
              <a:t>.), koupě nemovité věci (§ 2128 </a:t>
            </a:r>
            <a:r>
              <a:rPr lang="cs-CZ" sz="2200" dirty="0" err="1">
                <a:solidFill>
                  <a:srgbClr val="000000"/>
                </a:solidFill>
              </a:rPr>
              <a:t>an</a:t>
            </a:r>
            <a:r>
              <a:rPr lang="cs-CZ" sz="2200" dirty="0">
                <a:solidFill>
                  <a:srgbClr val="000000"/>
                </a:solidFill>
              </a:rPr>
              <a:t>.), zemědělský pacht (§ 2345 </a:t>
            </a:r>
            <a:r>
              <a:rPr lang="cs-CZ" sz="2200" dirty="0" err="1">
                <a:solidFill>
                  <a:srgbClr val="000000"/>
                </a:solidFill>
              </a:rPr>
              <a:t>an</a:t>
            </a:r>
            <a:r>
              <a:rPr lang="cs-CZ" sz="2200" dirty="0">
                <a:solidFill>
                  <a:srgbClr val="000000"/>
                </a:solidFill>
              </a:rPr>
              <a:t>.) či výměnek (§ 2707 </a:t>
            </a:r>
            <a:r>
              <a:rPr lang="cs-CZ" sz="2200" dirty="0" err="1">
                <a:solidFill>
                  <a:srgbClr val="000000"/>
                </a:solidFill>
              </a:rPr>
              <a:t>an</a:t>
            </a:r>
            <a:r>
              <a:rPr lang="cs-CZ" sz="2200" dirty="0">
                <a:solidFill>
                  <a:srgbClr val="000000"/>
                </a:solidFill>
              </a:rPr>
              <a:t>.).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/>
              <a:t>Některá věcná práva mohou vznikat pouze k věcem nemovitým (právo stavby). Jiná věcná práva mohou vznikat pouze k věcem movitým (zadržovací právo).</a:t>
            </a:r>
            <a:endParaRPr lang="cs-CZ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739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r>
              <a:rPr lang="cs-CZ" b="1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3436844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Systém soukromých subjektivních práv (§ 9 odst. 2 OZ)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39643" y="2088002"/>
            <a:ext cx="8066301" cy="4139998"/>
          </a:xfrm>
        </p:spPr>
        <p:txBody>
          <a:bodyPr/>
          <a:lstStyle/>
          <a:p>
            <a:r>
              <a:rPr lang="cs-CZ" dirty="0"/>
              <a:t>Osobní práva</a:t>
            </a:r>
          </a:p>
          <a:p>
            <a:pPr lvl="1"/>
            <a:r>
              <a:rPr lang="cs-CZ" dirty="0"/>
              <a:t>Absolutní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Relativní</a:t>
            </a:r>
          </a:p>
          <a:p>
            <a:pPr lvl="1"/>
            <a:endParaRPr lang="cs-CZ" dirty="0"/>
          </a:p>
          <a:p>
            <a:r>
              <a:rPr lang="cs-CZ" dirty="0"/>
              <a:t>Majetková práva</a:t>
            </a:r>
          </a:p>
          <a:p>
            <a:pPr lvl="1"/>
            <a:r>
              <a:rPr lang="cs-CZ" dirty="0"/>
              <a:t>Absolutní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Relativní</a:t>
            </a:r>
          </a:p>
        </p:txBody>
      </p:sp>
    </p:spTree>
    <p:extLst>
      <p:ext uri="{BB962C8B-B14F-4D97-AF65-F5344CB8AC3E}">
        <p14:creationId xmlns:p14="http://schemas.microsoft.com/office/powerpoint/2010/main" val="199680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Historické dělení majetkových práv 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40094" y="1643449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100" dirty="0"/>
              <a:t>Římské právo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100" i="1" dirty="0" err="1"/>
              <a:t>Iura</a:t>
            </a:r>
            <a:r>
              <a:rPr lang="cs-CZ" sz="2100" i="1" dirty="0"/>
              <a:t> in re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100" i="1" dirty="0" err="1"/>
              <a:t>Iura</a:t>
            </a:r>
            <a:r>
              <a:rPr lang="cs-CZ" sz="2100" i="1" dirty="0"/>
              <a:t> ad </a:t>
            </a:r>
            <a:r>
              <a:rPr lang="cs-CZ" sz="2100" i="1" dirty="0" err="1"/>
              <a:t>rem</a:t>
            </a:r>
            <a:endParaRPr lang="cs-CZ" sz="2100" i="1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100" dirty="0"/>
              <a:t>ABGB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Věcná práva k věcem (</a:t>
            </a:r>
            <a:r>
              <a:rPr lang="cs-CZ" i="1" dirty="0" err="1"/>
              <a:t>dingliche</a:t>
            </a:r>
            <a:r>
              <a:rPr lang="cs-CZ" i="1" dirty="0"/>
              <a:t> </a:t>
            </a:r>
            <a:r>
              <a:rPr lang="cs-CZ" i="1" dirty="0" err="1"/>
              <a:t>Sachenrechte</a:t>
            </a:r>
            <a:r>
              <a:rPr lang="cs-CZ" dirty="0"/>
              <a:t>) </a:t>
            </a:r>
            <a:endParaRPr lang="cs-CZ" sz="21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de-DE" sz="2100" dirty="0" err="1"/>
              <a:t>Osobní</a:t>
            </a:r>
            <a:r>
              <a:rPr lang="de-DE" sz="2100" dirty="0"/>
              <a:t> </a:t>
            </a:r>
            <a:r>
              <a:rPr lang="de-DE" sz="2100" dirty="0" err="1"/>
              <a:t>práva</a:t>
            </a:r>
            <a:r>
              <a:rPr lang="de-DE" sz="2100" dirty="0"/>
              <a:t> k </a:t>
            </a:r>
            <a:r>
              <a:rPr lang="de-DE" sz="2100" dirty="0" err="1"/>
              <a:t>věcem</a:t>
            </a:r>
            <a:r>
              <a:rPr lang="de-DE" sz="2100" dirty="0"/>
              <a:t> (</a:t>
            </a:r>
            <a:r>
              <a:rPr lang="de-DE" sz="2100" i="1" dirty="0"/>
              <a:t>persönliche Sachenrechte</a:t>
            </a:r>
            <a:r>
              <a:rPr lang="de-DE" sz="2100" dirty="0"/>
              <a:t>)</a:t>
            </a:r>
            <a:endParaRPr lang="cs-CZ" sz="2100" dirty="0"/>
          </a:p>
          <a:p>
            <a:pPr marL="324000" lvl="1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de-DE" sz="2100" dirty="0"/>
              <a:t> </a:t>
            </a:r>
            <a:endParaRPr lang="cs-CZ" sz="2100" dirty="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697732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Základní principy absolutních majetkových práv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40094" y="1643449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400" dirty="0"/>
              <a:t>Absolutní povaha (</a:t>
            </a:r>
            <a:r>
              <a:rPr lang="cs-CZ" sz="2400" i="1" dirty="0" err="1"/>
              <a:t>Absolutheit</a:t>
            </a:r>
            <a:r>
              <a:rPr lang="cs-CZ" sz="2400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400" dirty="0"/>
              <a:t>Taxativní výčet práv (</a:t>
            </a:r>
            <a:r>
              <a:rPr lang="cs-CZ" sz="2400" i="1" dirty="0" err="1"/>
              <a:t>Typenbeschränkung</a:t>
            </a:r>
            <a:r>
              <a:rPr lang="cs-CZ" sz="2400" i="1" dirty="0"/>
              <a:t>, Numerus clausus</a:t>
            </a:r>
            <a:r>
              <a:rPr lang="cs-CZ" sz="2400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400" dirty="0"/>
              <a:t>Kogentní povaha obsahu práv (</a:t>
            </a:r>
            <a:r>
              <a:rPr lang="cs-CZ" sz="2400" i="1" dirty="0" err="1"/>
              <a:t>Typenzwang</a:t>
            </a:r>
            <a:r>
              <a:rPr lang="cs-CZ" sz="2400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400" dirty="0"/>
              <a:t>Publicita (</a:t>
            </a:r>
            <a:r>
              <a:rPr lang="cs-CZ" sz="2400" i="1" dirty="0" err="1"/>
              <a:t>Publizität</a:t>
            </a:r>
            <a:r>
              <a:rPr lang="cs-CZ" sz="2400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400" dirty="0"/>
              <a:t>Specialita (</a:t>
            </a:r>
            <a:r>
              <a:rPr lang="cs-CZ" sz="2400" i="1" dirty="0" err="1"/>
              <a:t>Spezialität</a:t>
            </a:r>
            <a:r>
              <a:rPr lang="cs-CZ" sz="2400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400" dirty="0"/>
              <a:t>Priorita (</a:t>
            </a:r>
            <a:r>
              <a:rPr lang="cs-CZ" sz="2400" i="1" dirty="0" err="1"/>
              <a:t>Priorität</a:t>
            </a:r>
            <a:r>
              <a:rPr lang="cs-CZ" sz="2400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400" dirty="0"/>
              <a:t>Kauzalita (</a:t>
            </a:r>
            <a:r>
              <a:rPr lang="cs-CZ" sz="2400" i="1" dirty="0" err="1"/>
              <a:t>Kauzalität</a:t>
            </a:r>
            <a:r>
              <a:rPr lang="cs-CZ" sz="2400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400" dirty="0"/>
              <a:t>Mobiliární a </a:t>
            </a:r>
            <a:r>
              <a:rPr lang="cs-CZ" sz="2400" dirty="0" err="1"/>
              <a:t>immobiliární</a:t>
            </a:r>
            <a:r>
              <a:rPr lang="cs-CZ" sz="2400" dirty="0"/>
              <a:t> princip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249602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Absolutní povaha (</a:t>
            </a:r>
            <a:r>
              <a:rPr lang="cs-CZ" dirty="0" err="1"/>
              <a:t>Absolutheit</a:t>
            </a:r>
            <a:r>
              <a:rPr lang="cs-CZ" dirty="0"/>
              <a:t>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40094" y="1643449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i="1" dirty="0"/>
              <a:t>Ius </a:t>
            </a:r>
            <a:r>
              <a:rPr lang="cs-CZ" sz="3200" i="1" dirty="0" err="1"/>
              <a:t>excludendi</a:t>
            </a:r>
            <a:endParaRPr lang="cs-CZ" sz="3200" i="1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32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dirty="0"/>
              <a:t>Deliktní právo (§ 2910 OZ)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32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dirty="0"/>
              <a:t>Nároky kupujícího vs. nároky vlastníka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35487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Taxativní výčet práv (</a:t>
            </a:r>
            <a:r>
              <a:rPr lang="cs-CZ" dirty="0" err="1"/>
              <a:t>Typenbeschränkung</a:t>
            </a:r>
            <a:r>
              <a:rPr lang="cs-CZ" dirty="0"/>
              <a:t>, Numerus clausus)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2072940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Privátní autonomie omezena ochranou </a:t>
            </a:r>
            <a:r>
              <a:rPr lang="cs-CZ" sz="3600" dirty="0" err="1"/>
              <a:t>tertiů</a:t>
            </a:r>
            <a:endParaRPr lang="cs-CZ" sz="36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Jasně definovaný předmět, subjekty, obsah a rozsah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Středoevropská doktrína</a:t>
            </a:r>
          </a:p>
        </p:txBody>
      </p:sp>
    </p:spTree>
    <p:extLst>
      <p:ext uri="{BB962C8B-B14F-4D97-AF65-F5344CB8AC3E}">
        <p14:creationId xmlns:p14="http://schemas.microsoft.com/office/powerpoint/2010/main" val="3523782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i="1" dirty="0" err="1"/>
              <a:t>Iura</a:t>
            </a:r>
            <a:r>
              <a:rPr lang="cs-CZ" i="1" dirty="0"/>
              <a:t> in re propria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dirty="0"/>
              <a:t>Pravidelná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Vlastnické právo (§ 1011 a násl.)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Spoluvlastnictví (§ 1125 a násl.), včetně bytového spoluvlastnictví (1158 a násl.) a přídatného spoluvlastnictví (§ 1223 a násl.)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Společenství jmění (§ 1236 a násl.), včetně společného jmění mezi manželi (§ 708 a násl.)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41713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i="1" dirty="0" err="1"/>
              <a:t>Iura</a:t>
            </a:r>
            <a:r>
              <a:rPr lang="cs-CZ" i="1" dirty="0"/>
              <a:t> in re </a:t>
            </a:r>
            <a:r>
              <a:rPr lang="cs-CZ" i="1" dirty="0" err="1"/>
              <a:t>aliena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/>
              <a:t>Pravidelná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/>
              <a:t>Zákonné </a:t>
            </a:r>
            <a:r>
              <a:rPr lang="cs-CZ" dirty="0"/>
              <a:t>předkupní právo spoluvlastníka (§ 1124, 1125)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Právo stavby (§ 1240 a násl.)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Věcná břemena (§ 1257 a násl.)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Zástavní právo (§ 1309 a násl.) a </a:t>
            </a:r>
            <a:r>
              <a:rPr lang="cs-CZ" dirty="0" err="1"/>
              <a:t>podzástavní</a:t>
            </a:r>
            <a:r>
              <a:rPr lang="cs-CZ" dirty="0"/>
              <a:t> právo (§ 1390 a násl.)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Zadržovací právo (§ 1395 a násl.)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Zajišťovací právo k věci zapsané do veřejného seznamu (§ 2041)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43672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22873"/>
            <a:ext cx="8066301" cy="451576"/>
          </a:xfrm>
        </p:spPr>
        <p:txBody>
          <a:bodyPr/>
          <a:lstStyle/>
          <a:p>
            <a:r>
              <a:rPr lang="cs-CZ" dirty="0"/>
              <a:t>Ostatní absolutní majetková práva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dirty="0"/>
              <a:t>Dědické právo v objektivním smyslu i v subjektivním smyslu (§ 1475 a násl.)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8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strike="dblStrike" dirty="0"/>
              <a:t>Držba (§ 987 a násl.)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strike="dblStrike" dirty="0"/>
              <a:t>S</a:t>
            </a:r>
            <a:r>
              <a:rPr lang="pt-BR" sz="2800" strike="dblStrike" dirty="0" err="1"/>
              <a:t>práva</a:t>
            </a:r>
            <a:r>
              <a:rPr lang="pt-BR" sz="2800" strike="dblStrike" dirty="0"/>
              <a:t> </a:t>
            </a:r>
            <a:r>
              <a:rPr lang="pt-BR" sz="2800" strike="dblStrike" dirty="0" err="1"/>
              <a:t>cizího</a:t>
            </a:r>
            <a:r>
              <a:rPr lang="pt-BR" sz="2800" strike="dblStrike" dirty="0"/>
              <a:t> </a:t>
            </a:r>
            <a:r>
              <a:rPr lang="pt-BR" sz="2800" strike="dblStrike" dirty="0" err="1"/>
              <a:t>majetku</a:t>
            </a:r>
            <a:r>
              <a:rPr lang="pt-BR" sz="2800" strike="dblStrike" dirty="0"/>
              <a:t> (§ 1400 a </a:t>
            </a:r>
            <a:r>
              <a:rPr lang="pt-BR" sz="2800" strike="dblStrike" dirty="0" err="1"/>
              <a:t>násl</a:t>
            </a:r>
            <a:r>
              <a:rPr lang="pt-BR" sz="2800" strike="dblStrike" dirty="0"/>
              <a:t>.)</a:t>
            </a:r>
            <a:endParaRPr lang="cs-CZ" sz="2800" strike="dblStrike" dirty="0"/>
          </a:p>
        </p:txBody>
      </p:sp>
    </p:spTree>
    <p:extLst>
      <p:ext uri="{BB962C8B-B14F-4D97-AF65-F5344CB8AC3E}">
        <p14:creationId xmlns:p14="http://schemas.microsoft.com/office/powerpoint/2010/main" val="125587410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17151</TotalTime>
  <Words>786</Words>
  <Application>Microsoft Office PowerPoint</Application>
  <PresentationFormat>Vlastní</PresentationFormat>
  <Paragraphs>164</Paragraphs>
  <Slides>19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Prezentace_MU_CZ</vt:lpstr>
      <vt:lpstr>Systém a principy absolutních majetkových práv</vt:lpstr>
      <vt:lpstr>Systém soukromých subjektivních práv (§ 9 odst. 2 OZ)</vt:lpstr>
      <vt:lpstr>Historické dělení majetkových práv </vt:lpstr>
      <vt:lpstr>Základní principy absolutních majetkových práv</vt:lpstr>
      <vt:lpstr>Absolutní povaha (Absolutheit)</vt:lpstr>
      <vt:lpstr>Taxativní výčet práv (Typenbeschränkung, Numerus clausus)</vt:lpstr>
      <vt:lpstr>Iura in re propria</vt:lpstr>
      <vt:lpstr>Iura in re aliena</vt:lpstr>
      <vt:lpstr>Ostatní absolutní majetková práva</vt:lpstr>
      <vt:lpstr>Nepravidelná věcná práva</vt:lpstr>
      <vt:lpstr>Obsahové třídění věcných práv</vt:lpstr>
      <vt:lpstr>Absolutní práva k nehmotným statkům</vt:lpstr>
      <vt:lpstr>Kogentní povaha obsahu práv (Typenzwang)</vt:lpstr>
      <vt:lpstr>Publicita (Publizität)</vt:lpstr>
      <vt:lpstr>Specialita (Spezialität)</vt:lpstr>
      <vt:lpstr>Priorita (Priorität)</vt:lpstr>
      <vt:lpstr>Kauzalita (Kauzalität)</vt:lpstr>
      <vt:lpstr>Mobiliární a imobiliární princip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Autorskoprávní public domain  a společné statky (commons)</dc:title>
  <dc:creator>Martin Grepl</dc:creator>
  <cp:lastModifiedBy>Pavel Koukal</cp:lastModifiedBy>
  <cp:revision>115</cp:revision>
  <cp:lastPrinted>1601-01-01T00:00:00Z</cp:lastPrinted>
  <dcterms:created xsi:type="dcterms:W3CDTF">2019-10-01T06:59:56Z</dcterms:created>
  <dcterms:modified xsi:type="dcterms:W3CDTF">2021-09-16T16:13:41Z</dcterms:modified>
</cp:coreProperties>
</file>