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57" r:id="rId4"/>
    <p:sldId id="258" r:id="rId5"/>
    <p:sldId id="259" r:id="rId6"/>
    <p:sldId id="260" r:id="rId7"/>
    <p:sldId id="261" r:id="rId8"/>
    <p:sldId id="262" r:id="rId9"/>
    <p:sldId id="301" r:id="rId10"/>
    <p:sldId id="266" r:id="rId11"/>
    <p:sldId id="267" r:id="rId12"/>
    <p:sldId id="268" r:id="rId13"/>
    <p:sldId id="269" r:id="rId14"/>
    <p:sldId id="270" r:id="rId15"/>
    <p:sldId id="300" r:id="rId16"/>
    <p:sldId id="263" r:id="rId17"/>
    <p:sldId id="264" r:id="rId18"/>
    <p:sldId id="265" r:id="rId19"/>
    <p:sldId id="271" r:id="rId20"/>
    <p:sldId id="272" r:id="rId21"/>
    <p:sldId id="273" r:id="rId22"/>
    <p:sldId id="275" r:id="rId23"/>
    <p:sldId id="276" r:id="rId24"/>
    <p:sldId id="277" r:id="rId25"/>
    <p:sldId id="278" r:id="rId26"/>
    <p:sldId id="279" r:id="rId27"/>
    <p:sldId id="280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  <p:sldId id="297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82" d="100"/>
          <a:sy n="82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B16A27-5E4D-4EF9-B71F-B2454229C9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  <dgm:t>
        <a:bodyPr/>
        <a:lstStyle/>
        <a:p>
          <a:endParaRPr lang="cs-CZ"/>
        </a:p>
      </dgm:t>
    </dgm:pt>
    <dgm:pt modelId="{EA2F7B2C-68E0-4537-8434-7881756AF092}" type="sibTrans" cxnId="{B1CB5041-7A1C-4021-BF25-01A23104E9FE}">
      <dgm:prSet/>
      <dgm:spPr/>
      <dgm:t>
        <a:bodyPr/>
        <a:lstStyle/>
        <a:p>
          <a:endParaRPr lang="cs-CZ"/>
        </a:p>
      </dgm:t>
    </dgm:pt>
    <dgm:pt modelId="{9172C796-A381-4503-80C6-42BD5BAB3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  <dgm:t>
        <a:bodyPr/>
        <a:lstStyle/>
        <a:p>
          <a:endParaRPr lang="cs-CZ"/>
        </a:p>
      </dgm:t>
    </dgm:pt>
    <dgm:pt modelId="{58667316-861B-40DD-9DD1-11241CEBB2A6}" type="sibTrans" cxnId="{71295FC6-2716-406D-A15A-6B4F4C3DCA95}">
      <dgm:prSet/>
      <dgm:spPr/>
      <dgm:t>
        <a:bodyPr/>
        <a:lstStyle/>
        <a:p>
          <a:endParaRPr lang="cs-CZ"/>
        </a:p>
      </dgm:t>
    </dgm:pt>
    <dgm:pt modelId="{A726E593-7ABA-47BE-97CF-8BE6CA48B9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  <dgm:t>
        <a:bodyPr/>
        <a:lstStyle/>
        <a:p>
          <a:endParaRPr lang="cs-CZ"/>
        </a:p>
      </dgm:t>
    </dgm:pt>
    <dgm:pt modelId="{ADA54DA4-D306-49AE-91DF-42BD97C8A382}" type="sibTrans" cxnId="{93B8807A-D46F-43C4-8343-63D326E81966}">
      <dgm:prSet/>
      <dgm:spPr/>
      <dgm:t>
        <a:bodyPr/>
        <a:lstStyle/>
        <a:p>
          <a:endParaRPr lang="cs-CZ"/>
        </a:p>
      </dgm:t>
    </dgm:pt>
    <dgm:pt modelId="{C5EFB6A8-CAD4-4704-9AFF-68C84435D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  <dgm:t>
        <a:bodyPr/>
        <a:lstStyle/>
        <a:p>
          <a:endParaRPr lang="cs-CZ"/>
        </a:p>
      </dgm:t>
    </dgm:pt>
    <dgm:pt modelId="{775A8A47-2F79-4CEE-8B78-AF3244C481A1}" type="sibTrans" cxnId="{1748B21B-3F66-402E-B6D1-E7282E21A6FE}">
      <dgm:prSet/>
      <dgm:spPr/>
      <dgm:t>
        <a:bodyPr/>
        <a:lstStyle/>
        <a:p>
          <a:endParaRPr lang="cs-CZ"/>
        </a:p>
      </dgm:t>
    </dgm:pt>
    <dgm:pt modelId="{FA177302-ABAF-4DCE-8D80-737E5EAC5D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  <dgm:t>
        <a:bodyPr/>
        <a:lstStyle/>
        <a:p>
          <a:endParaRPr lang="cs-CZ"/>
        </a:p>
      </dgm:t>
    </dgm:pt>
    <dgm:pt modelId="{DDE60CAE-E365-4807-B397-26B1FB16F698}" type="sibTrans" cxnId="{ABDD36A7-D455-4286-BE4A-CC7E4C0AD78A}">
      <dgm:prSet/>
      <dgm:spPr/>
      <dgm:t>
        <a:bodyPr/>
        <a:lstStyle/>
        <a:p>
          <a:endParaRPr lang="cs-CZ"/>
        </a:p>
      </dgm:t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>
        <dgm:presLayoutVars>
          <dgm:chPref val="3"/>
        </dgm:presLayoutVars>
      </dgm:prSet>
      <dgm:spPr/>
    </dgm:pt>
    <dgm:pt modelId="{26CD8FF6-45AB-4832-9CED-0896A097383C}" type="pres">
      <dgm:prSet presAssocID="{0BB16A27-5E4D-4EF9-B71F-B2454229C973}" presName="rootConnector1" presStyleLbl="node1" presStyleIdx="0" presStyleCnt="0"/>
      <dgm:spPr/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 custScaleX="102120">
        <dgm:presLayoutVars>
          <dgm:chPref val="3"/>
        </dgm:presLayoutVars>
      </dgm:prSet>
      <dgm:spPr/>
    </dgm:pt>
    <dgm:pt modelId="{F60AD224-D0C7-46CD-B4D4-D83B08ED715C}" type="pres">
      <dgm:prSet presAssocID="{9172C796-A381-4503-80C6-42BD5BAB3194}" presName="rootConnector" presStyleLbl="node2" presStyleIdx="0" presStyleCnt="2"/>
      <dgm:spPr/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</dgm:pt>
    <dgm:pt modelId="{FBB85F04-A339-4EC1-849A-A283029F719B}" type="pres">
      <dgm:prSet presAssocID="{A726E593-7ABA-47BE-97CF-8BE6CA48B9F2}" presName="rootConnector" presStyleLbl="node3" presStyleIdx="0" presStyleCnt="2"/>
      <dgm:spPr/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</dgm:pt>
    <dgm:pt modelId="{D7C94F74-8470-41B5-BDF6-1618D87C5876}" type="pres">
      <dgm:prSet presAssocID="{C5EFB6A8-CAD4-4704-9AFF-68C84435D60C}" presName="rootConnector" presStyleLbl="node2" presStyleIdx="1" presStyleCnt="2"/>
      <dgm:spPr/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</dgm:pt>
    <dgm:pt modelId="{3ED14A20-8290-4222-982C-8CCC7A5ADBBA}" type="pres">
      <dgm:prSet presAssocID="{FA177302-ABAF-4DCE-8D80-737E5EAC5D38}" presName="rootConnector" presStyleLbl="node3" presStyleIdx="1" presStyleCnt="2"/>
      <dgm:spPr/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5407971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4114800" y="1087760"/>
          <a:ext cx="1338891" cy="456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68"/>
              </a:lnTo>
              <a:lnTo>
                <a:pt x="1338891" y="228368"/>
              </a:lnTo>
              <a:lnTo>
                <a:pt x="1338891" y="456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2753243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2798963" y="1087760"/>
          <a:ext cx="1315836" cy="456736"/>
        </a:xfrm>
        <a:custGeom>
          <a:avLst/>
          <a:gdLst/>
          <a:ahLst/>
          <a:cxnLst/>
          <a:rect l="0" t="0" r="0" b="0"/>
          <a:pathLst>
            <a:path>
              <a:moveTo>
                <a:pt x="1315836" y="0"/>
              </a:moveTo>
              <a:lnTo>
                <a:pt x="1315836" y="228368"/>
              </a:lnTo>
              <a:lnTo>
                <a:pt x="0" y="228368"/>
              </a:lnTo>
              <a:lnTo>
                <a:pt x="0" y="456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3027331" y="292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sp:txBody>
      <dsp:txXfrm>
        <a:off x="3027331" y="292"/>
        <a:ext cx="2174937" cy="1087468"/>
      </dsp:txXfrm>
    </dsp:sp>
    <dsp:sp modelId="{F897A9D1-EEDD-41E6-93DE-824A87A419A5}">
      <dsp:nvSpPr>
        <dsp:cNvPr id="0" name=""/>
        <dsp:cNvSpPr/>
      </dsp:nvSpPr>
      <dsp:spPr>
        <a:xfrm>
          <a:off x="1688440" y="1544497"/>
          <a:ext cx="2221045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1688440" y="1544497"/>
        <a:ext cx="2221045" cy="1087468"/>
      </dsp:txXfrm>
    </dsp:sp>
    <dsp:sp modelId="{8CF669E9-77B6-427F-9A34-3922CB6A6F4B}">
      <dsp:nvSpPr>
        <dsp:cNvPr id="0" name=""/>
        <dsp:cNvSpPr/>
      </dsp:nvSpPr>
      <dsp:spPr>
        <a:xfrm>
          <a:off x="1711494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711494" y="3088703"/>
        <a:ext cx="2174937" cy="1087468"/>
      </dsp:txXfrm>
    </dsp:sp>
    <dsp:sp modelId="{BD071168-F966-4068-837F-894C2E5F6900}">
      <dsp:nvSpPr>
        <dsp:cNvPr id="0" name=""/>
        <dsp:cNvSpPr/>
      </dsp:nvSpPr>
      <dsp:spPr>
        <a:xfrm>
          <a:off x="4366222" y="1544497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4366222" y="1544497"/>
        <a:ext cx="2174937" cy="1087468"/>
      </dsp:txXfrm>
    </dsp:sp>
    <dsp:sp modelId="{F670F50B-8DF4-4B3D-9D14-510F64D3510B}">
      <dsp:nvSpPr>
        <dsp:cNvPr id="0" name=""/>
        <dsp:cNvSpPr/>
      </dsp:nvSpPr>
      <dsp:spPr>
        <a:xfrm>
          <a:off x="4366222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4366222" y="3088703"/>
        <a:ext cx="2174937" cy="108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2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67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5"/>
            <a:ext cx="8229600" cy="21288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2"/>
            <a:ext cx="8229600" cy="21304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41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83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90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19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6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81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0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3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02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FB17-B764-4933-A531-F68AB4B588AA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23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law.muni.cz/handle/digilaw/7113" TargetMode="External"/><Relationship Id="rId2" Type="http://schemas.openxmlformats.org/officeDocument/2006/relationships/hyperlink" Target="https://munispace.muni.cz/library/catalog/book/12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ufind.lib.cas.cz/Record/002150784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nb.cz/cs/o_cnb/organizacni_struktura/uzemni_pracoviste/up_brno.html" TargetMode="External"/><Relationship Id="rId13" Type="http://schemas.openxmlformats.org/officeDocument/2006/relationships/hyperlink" Target="http://www.cnb.cz/cs/o_cnb/organizacni_struktura/uzemni_pracoviste/up_ceske_bud.html" TargetMode="External"/><Relationship Id="rId3" Type="http://schemas.openxmlformats.org/officeDocument/2006/relationships/hyperlink" Target="http://www.cnb.cz/cs/o_cnb/organizacni_struktura/ustredi/570_licenc_sankc_rizeni.html" TargetMode="External"/><Relationship Id="rId7" Type="http://schemas.openxmlformats.org/officeDocument/2006/relationships/hyperlink" Target="http://www.cnb.cz/cs/o_cnb/organizacni_struktura/pobocky/pob_brno.html" TargetMode="External"/><Relationship Id="rId12" Type="http://schemas.openxmlformats.org/officeDocument/2006/relationships/hyperlink" Target="http://www.cnb.cz/cs/o_cnb/organizacni_struktura/uzemni_pracoviste/up_ostrava.html" TargetMode="External"/><Relationship Id="rId2" Type="http://schemas.openxmlformats.org/officeDocument/2006/relationships/hyperlink" Target="http://www.cnb.cz/cs/o_cnb/organizacni_struktura/ustredi/320_penezni_platebni_sty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organizacni_struktura/pobocky/pob_praha.html" TargetMode="External"/><Relationship Id="rId11" Type="http://schemas.openxmlformats.org/officeDocument/2006/relationships/hyperlink" Target="http://www.cnb.cz/cs/o_cnb/organizacni_struktura/pobocky/pob_ostrava.html" TargetMode="External"/><Relationship Id="rId5" Type="http://schemas.openxmlformats.org/officeDocument/2006/relationships/hyperlink" Target="http://www.cnb.cz/cs/o_cnb/organizacni_struktura/ustredi/index.html" TargetMode="External"/><Relationship Id="rId15" Type="http://schemas.openxmlformats.org/officeDocument/2006/relationships/hyperlink" Target="http://www.cnb.cz/cs/o_cnb/organizacni_struktura/uzemni_pracoviste/up_usti_n_labem.html" TargetMode="External"/><Relationship Id="rId10" Type="http://schemas.openxmlformats.org/officeDocument/2006/relationships/hyperlink" Target="http://www.cnb.cz/cs/o_cnb/organizacni_struktura/uzemni_pracoviste/up_hradec_kralove.html" TargetMode="External"/><Relationship Id="rId4" Type="http://schemas.openxmlformats.org/officeDocument/2006/relationships/hyperlink" Target="http://www.cnb.cz/cs/o_cnb/organizacni_struktura/ustredi/590_dohled_distributori_fp.html" TargetMode="External"/><Relationship Id="rId9" Type="http://schemas.openxmlformats.org/officeDocument/2006/relationships/hyperlink" Target="http://www.cnb.cz/cs/o_cnb/organizacni_struktura/pobocky/pob_hradec_kr.html" TargetMode="External"/><Relationship Id="rId14" Type="http://schemas.openxmlformats.org/officeDocument/2006/relationships/hyperlink" Target="http://www.cnb.cz/cs/o_cnb/organizacni_struktura/uzemni_pracoviste/up_plzen.html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nb.cz/cs/o_cnb/bankovni-rada/clenove-bankovni-rady/ales-michl/" TargetMode="External"/><Relationship Id="rId3" Type="http://schemas.openxmlformats.org/officeDocument/2006/relationships/hyperlink" Target="https://www.cnb.cz/cs/o_cnb/bankovni-rada/clenove-bankovni-rady/marek-mora/" TargetMode="External"/><Relationship Id="rId7" Type="http://schemas.openxmlformats.org/officeDocument/2006/relationships/hyperlink" Target="https://www.cnb.cz/cs/o_cnb/bankovni-rada/clenove-bankovni-rady/tomas-holub/" TargetMode="External"/><Relationship Id="rId2" Type="http://schemas.openxmlformats.org/officeDocument/2006/relationships/hyperlink" Target="https://www.cnb.cz/cs/o_cnb/bankovni-rada/clenove-bankovni-rady/jiri-rusno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nb.cz/cs/o_cnb/bankovni-rada/clenove-bankovni-rady/oldrich-dedek/" TargetMode="External"/><Relationship Id="rId5" Type="http://schemas.openxmlformats.org/officeDocument/2006/relationships/hyperlink" Target="https://www.cnb.cz/cs/o_cnb/bankovni-rada/clenove-bankovni-rady/vojtech-benda/" TargetMode="External"/><Relationship Id="rId4" Type="http://schemas.openxmlformats.org/officeDocument/2006/relationships/hyperlink" Target="https://www.cnb.cz/cs/o_cnb/bankovni-rada/clenove-bankovni-rady/tomas-nidetzky/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Úvod do finanční správy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Petr Mrkývka</a:t>
            </a:r>
          </a:p>
          <a:p>
            <a:r>
              <a:rPr lang="cs-CZ" dirty="0">
                <a:solidFill>
                  <a:schemeClr val="tx1"/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97587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Řetězení realizace veřejné správy</a:t>
            </a:r>
            <a:br>
              <a:rPr lang="cs-CZ" dirty="0"/>
            </a:br>
            <a:r>
              <a:rPr lang="cs-CZ" dirty="0"/>
              <a:t>(Průcha)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sz="4100" b="1" dirty="0">
                <a:solidFill>
                  <a:srgbClr val="FF0000"/>
                </a:solidFill>
              </a:rPr>
              <a:t>Cíle</a:t>
            </a:r>
            <a:r>
              <a:rPr lang="cs-CZ" sz="4100" b="1" dirty="0"/>
              <a:t> </a:t>
            </a:r>
          </a:p>
          <a:p>
            <a:pPr marL="0" indent="0" algn="ctr">
              <a:buNone/>
            </a:pPr>
            <a:r>
              <a:rPr lang="cs-CZ" sz="3400" b="1" dirty="0"/>
              <a:t>(účel)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100" b="1" dirty="0">
                <a:solidFill>
                  <a:srgbClr val="FF0000"/>
                </a:solidFill>
              </a:rPr>
              <a:t>Úkoly</a:t>
            </a:r>
          </a:p>
          <a:p>
            <a:pPr marL="0" indent="0" algn="ctr">
              <a:buNone/>
            </a:pPr>
            <a:r>
              <a:rPr lang="cs-CZ" sz="3400" b="1" dirty="0"/>
              <a:t>(postuláty)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Funkce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Metody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Formy realizace</a:t>
            </a:r>
          </a:p>
        </p:txBody>
      </p:sp>
    </p:spTree>
    <p:extLst>
      <p:ext uri="{BB962C8B-B14F-4D97-AF65-F5344CB8AC3E}">
        <p14:creationId xmlns:p14="http://schemas.microsoft.com/office/powerpoint/2010/main" val="4197768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finanční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Ideální stát – maximální sociální užitečnost pro občany </a:t>
            </a:r>
          </a:p>
          <a:p>
            <a:r>
              <a:rPr lang="cs-CZ" i="1" dirty="0" err="1"/>
              <a:t>Hugh</a:t>
            </a:r>
            <a:r>
              <a:rPr lang="cs-CZ" i="1" dirty="0"/>
              <a:t> Dalton, </a:t>
            </a:r>
            <a:r>
              <a:rPr lang="cs-CZ" dirty="0"/>
              <a:t>Základy veřejných financí (1930): </a:t>
            </a:r>
            <a:r>
              <a:rPr lang="cs-CZ" b="1" i="1" dirty="0"/>
              <a:t>stát, který umí hospodařit, není držgrešle, ale není prostopášný, nemyslí jen na současnost, ale i na budoucnost, zajistí občanům bezpečí, svobodu vlastního rozvoje a sociální jistotu zejména v nemohoucnosti a stáří …  </a:t>
            </a:r>
            <a:endParaRPr lang="cs-CZ" i="1" dirty="0"/>
          </a:p>
        </p:txBody>
      </p:sp>
      <p:pic>
        <p:nvPicPr>
          <p:cNvPr id="1028" name="Picture 4" descr="Hugh Dalton - Wikipedia">
            <a:extLst>
              <a:ext uri="{FF2B5EF4-FFF2-40B4-BE49-F238E27FC236}">
                <a16:creationId xmlns:a16="http://schemas.microsoft.com/office/drawing/2014/main" id="{522C21BB-8E37-46EE-BAE3-6F42C9A2AC6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2629694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017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Koresponduje s účelem existence veřejné finanční činnosti</a:t>
            </a:r>
            <a:r>
              <a:rPr lang="cs-CZ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Zabezpečení odpovídajícího materiálního základu k plnění funkcí státu a veřejné samosprávy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Zabezpečení funkcí státního intervencionalizmu – redistribuční, stabilizační, adaptační, alokační, koordinační</a:t>
            </a:r>
          </a:p>
          <a:p>
            <a:pPr marL="0" indent="0">
              <a:buNone/>
            </a:pPr>
            <a:r>
              <a:rPr lang="cs-CZ" dirty="0"/>
              <a:t>3. Zajištění stability měny a peněžního systému</a:t>
            </a:r>
          </a:p>
          <a:p>
            <a:pPr marL="0" indent="0">
              <a:buNone/>
            </a:pPr>
            <a:r>
              <a:rPr lang="cs-CZ" dirty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393221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Funkce finanční správy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Obecné</a:t>
            </a:r>
            <a:r>
              <a:rPr lang="cs-CZ" b="0" dirty="0"/>
              <a:t> </a:t>
            </a:r>
            <a:r>
              <a:rPr lang="cs-CZ" b="0" dirty="0" err="1"/>
              <a:t>fce</a:t>
            </a:r>
            <a:r>
              <a:rPr lang="cs-CZ" b="0" dirty="0"/>
              <a:t> VS : organizační,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Speciální </a:t>
            </a:r>
            <a:r>
              <a:rPr lang="cs-CZ" dirty="0" err="1"/>
              <a:t>fce</a:t>
            </a:r>
            <a:r>
              <a:rPr lang="cs-CZ" dirty="0"/>
              <a:t> FS:</a:t>
            </a:r>
          </a:p>
          <a:p>
            <a:r>
              <a:rPr lang="cs-CZ" dirty="0"/>
              <a:t>Plánovací,</a:t>
            </a:r>
          </a:p>
          <a:p>
            <a:r>
              <a:rPr lang="cs-CZ" dirty="0"/>
              <a:t>Rozhodovací,</a:t>
            </a:r>
          </a:p>
          <a:p>
            <a:r>
              <a:rPr lang="cs-CZ" dirty="0"/>
              <a:t>Přikazovací,</a:t>
            </a:r>
          </a:p>
          <a:p>
            <a:r>
              <a:rPr lang="cs-CZ" dirty="0"/>
              <a:t>Kontrolní,</a:t>
            </a:r>
          </a:p>
          <a:p>
            <a:r>
              <a:rPr lang="cs-CZ" dirty="0"/>
              <a:t>Koordinační,</a:t>
            </a:r>
          </a:p>
          <a:p>
            <a:r>
              <a:rPr lang="cs-CZ" dirty="0"/>
              <a:t>Kooperační,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/>
              <a:t>regulační, ochranná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Stimulační, edukační, servisní, </a:t>
            </a:r>
          </a:p>
          <a:p>
            <a:r>
              <a:rPr lang="cs-CZ" dirty="0"/>
              <a:t>Konzultační,</a:t>
            </a:r>
          </a:p>
          <a:p>
            <a:r>
              <a:rPr lang="cs-CZ" dirty="0"/>
              <a:t>Informační,</a:t>
            </a:r>
          </a:p>
          <a:p>
            <a:r>
              <a:rPr lang="cs-CZ" dirty="0"/>
              <a:t>Depozitní,</a:t>
            </a:r>
          </a:p>
          <a:p>
            <a:r>
              <a:rPr lang="cs-CZ" dirty="0"/>
              <a:t>Evidenčně-účetní</a:t>
            </a:r>
          </a:p>
          <a:p>
            <a:r>
              <a:rPr lang="cs-CZ" dirty="0"/>
              <a:t>hospodářská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155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Metody VS = způsoby činností, které realizují úkoly uložené veřejné správě</a:t>
            </a:r>
          </a:p>
          <a:p>
            <a:r>
              <a:rPr lang="cs-CZ" dirty="0"/>
              <a:t>Obecné metody VS – m. řízení, regulace, přesvědčování a donucení</a:t>
            </a:r>
          </a:p>
          <a:p>
            <a:r>
              <a:rPr lang="cs-CZ" dirty="0"/>
              <a:t>Metoda veřejné služby</a:t>
            </a:r>
          </a:p>
          <a:p>
            <a:r>
              <a:rPr lang="cs-CZ" dirty="0"/>
              <a:t>Specifické metody – m. administrativní, ekonomické, organizační</a:t>
            </a:r>
          </a:p>
          <a:p>
            <a:r>
              <a:rPr lang="cs-CZ" dirty="0"/>
              <a:t>Metody finančního působení veřejné správy</a:t>
            </a:r>
          </a:p>
          <a:p>
            <a:r>
              <a:rPr lang="cs-CZ" dirty="0"/>
              <a:t>Metody správy veřejných financí</a:t>
            </a:r>
          </a:p>
        </p:txBody>
      </p:sp>
    </p:spTree>
    <p:extLst>
      <p:ext uri="{BB962C8B-B14F-4D97-AF65-F5344CB8AC3E}">
        <p14:creationId xmlns:p14="http://schemas.microsoft.com/office/powerpoint/2010/main" val="1465544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Pojetí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46930315"/>
              </p:ext>
            </p:extLst>
          </p:nvPr>
        </p:nvGraphicFramePr>
        <p:xfrm>
          <a:off x="457200" y="1340769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445224"/>
            <a:ext cx="8229600" cy="72008"/>
          </a:xfrm>
        </p:spPr>
        <p:txBody>
          <a:bodyPr>
            <a:normAutofit fontScale="25000" lnSpcReduction="20000"/>
          </a:bodyPr>
          <a:lstStyle/>
          <a:p>
            <a:endParaRPr lang="cs-CZ" altLang="cs-CZ" sz="195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72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Finanční správa ve funkčním smyslu </a:t>
            </a:r>
            <a:br>
              <a:rPr lang="cs-CZ" b="1" dirty="0"/>
            </a:br>
            <a:r>
              <a:rPr lang="cs-CZ" b="1" dirty="0"/>
              <a:t>a v organizačním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 </a:t>
            </a:r>
            <a:r>
              <a:rPr lang="cs-CZ" b="1" u="sng" dirty="0"/>
              <a:t>funkčním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veřejná finanční činnost </a:t>
            </a:r>
            <a:r>
              <a:rPr lang="cs-CZ" b="1" u="sng" dirty="0">
                <a:solidFill>
                  <a:srgbClr val="FF0000"/>
                </a:solidFill>
              </a:rPr>
              <a:t>vykonávaná</a:t>
            </a:r>
            <a:r>
              <a:rPr lang="cs-CZ" b="1" dirty="0">
                <a:solidFill>
                  <a:srgbClr val="FF0000"/>
                </a:solidFill>
              </a:rPr>
              <a:t> s použitím metod a forem veřejné správy</a:t>
            </a:r>
          </a:p>
          <a:p>
            <a:r>
              <a:rPr lang="cs-CZ" b="1" dirty="0"/>
              <a:t>V </a:t>
            </a:r>
            <a:r>
              <a:rPr lang="cs-CZ" b="1" u="sng" dirty="0"/>
              <a:t>organizačním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soustava realizátorů finanční správy ve funkčním smyslu</a:t>
            </a:r>
          </a:p>
        </p:txBody>
      </p:sp>
    </p:spTree>
    <p:extLst>
      <p:ext uri="{BB962C8B-B14F-4D97-AF65-F5344CB8AC3E}">
        <p14:creationId xmlns:p14="http://schemas.microsoft.com/office/powerpoint/2010/main" val="2279673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vrchnostenská x </a:t>
            </a:r>
            <a:r>
              <a:rPr lang="cs-CZ" b="1" dirty="0" err="1"/>
              <a:t>nevrchnostenská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2863007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Primární a sekundární finanční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Primární finanční správa: </a:t>
            </a:r>
            <a:r>
              <a:rPr lang="cs-CZ" b="1" dirty="0"/>
              <a:t>MF, ČNB, NKÚ, FSČR, CSČR, státní fondy</a:t>
            </a:r>
          </a:p>
          <a:p>
            <a:r>
              <a:rPr lang="cs-CZ" dirty="0"/>
              <a:t>Sektor veřejných financí: P+S</a:t>
            </a:r>
          </a:p>
          <a:p>
            <a:r>
              <a:rPr lang="cs-CZ" b="1" dirty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Primární předmět činnosti – ne realizace VFČ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Netvoří </a:t>
            </a:r>
            <a:r>
              <a:rPr lang="cs-CZ" u="sng" dirty="0"/>
              <a:t>obecnou</a:t>
            </a:r>
            <a:r>
              <a:rPr lang="cs-CZ" dirty="0"/>
              <a:t> strategii VFČ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61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222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Finanční správa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altLang="cs-CZ" sz="2800" u="sng" dirty="0"/>
              <a:t>Adolf Merkel</a:t>
            </a:r>
            <a:r>
              <a:rPr lang="cs-CZ" altLang="cs-CZ" sz="2800" dirty="0"/>
              <a:t>: pomocná funkce - slouží realizaci ostatních činností státu, negoval její samostatnost (Merkel, A. Obecné právo správní. Díl II. Praha – Brno: Orbis 1932) </a:t>
            </a:r>
            <a:r>
              <a:rPr lang="cs-CZ" altLang="cs-CZ" sz="1600" dirty="0">
                <a:hlinkClick r:id="rId2"/>
              </a:rPr>
              <a:t>https://munispace.muni.cz/library/catalog/book/1233</a:t>
            </a:r>
            <a:endParaRPr lang="cs-CZ" altLang="cs-CZ" sz="1600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X </a:t>
            </a:r>
            <a:r>
              <a:rPr lang="cs-CZ" altLang="cs-CZ" sz="2800" u="sng" dirty="0"/>
              <a:t>Jaroslav</a:t>
            </a:r>
            <a:r>
              <a:rPr lang="cs-CZ" altLang="cs-CZ" sz="2800" b="1" u="sng" dirty="0"/>
              <a:t> </a:t>
            </a:r>
            <a:r>
              <a:rPr lang="cs-CZ" altLang="cs-CZ" sz="2800" u="sng" dirty="0" err="1"/>
              <a:t>Pošvář</a:t>
            </a:r>
            <a:r>
              <a:rPr lang="cs-CZ" altLang="cs-CZ" sz="2800" dirty="0"/>
              <a:t>: samostatný díl veřejné správy </a:t>
            </a:r>
            <a:r>
              <a:rPr lang="cs-CZ" altLang="cs-CZ" sz="1800" dirty="0">
                <a:hlinkClick r:id="rId3"/>
              </a:rPr>
              <a:t>https://digi.law.muni.cz/handle/digilaw/7113</a:t>
            </a:r>
            <a:endParaRPr lang="cs-CZ" altLang="cs-CZ" sz="1800" dirty="0"/>
          </a:p>
          <a:p>
            <a:pPr>
              <a:lnSpc>
                <a:spcPct val="90000"/>
              </a:lnSpc>
            </a:pPr>
            <a:r>
              <a:rPr lang="cs-CZ" altLang="cs-CZ" sz="2800" u="sng" dirty="0"/>
              <a:t>Josef </a:t>
            </a:r>
            <a:r>
              <a:rPr lang="cs-CZ" altLang="cs-CZ" sz="2800" u="sng" dirty="0" err="1"/>
              <a:t>Siblík</a:t>
            </a:r>
            <a:r>
              <a:rPr lang="cs-CZ" altLang="cs-CZ" sz="2800" dirty="0"/>
              <a:t>: nástroj zajišťování dostatku peněžních prostředků pro státní správu, ale také jako bankovní dohled, dohled nad spořitelnami a pojišťovnami, správu majetku státu … (1947) </a:t>
            </a:r>
            <a:r>
              <a:rPr lang="cs-CZ" altLang="cs-CZ" sz="1800" dirty="0">
                <a:hlinkClick r:id="rId4"/>
              </a:rPr>
              <a:t>https://vufind.lib.cas.cz/Record/002150784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8437769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683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3554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46607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– specializace – specializované a odvolací </a:t>
            </a:r>
            <a:r>
              <a:rPr lang="cs-CZ" altLang="cs-CZ" dirty="0" err="1"/>
              <a:t>fin</a:t>
            </a:r>
            <a:r>
              <a:rPr lang="cs-CZ" altLang="cs-CZ" dirty="0"/>
              <a:t>. ředitelství</a:t>
            </a:r>
          </a:p>
        </p:txBody>
      </p:sp>
    </p:spTree>
    <p:extLst>
      <p:ext uri="{BB962C8B-B14F-4D97-AF65-F5344CB8AC3E}">
        <p14:creationId xmlns:p14="http://schemas.microsoft.com/office/powerpoint/2010/main" val="1450926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/>
              <a:t>Centralizovaná finanční správa – pobočky</a:t>
            </a:r>
          </a:p>
          <a:p>
            <a:r>
              <a:rPr lang="cs-CZ" altLang="cs-CZ" sz="2800"/>
              <a:t>ČNB</a:t>
            </a:r>
          </a:p>
          <a:p>
            <a:r>
              <a:rPr lang="cs-CZ" altLang="cs-CZ" sz="2800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Decentralizace – fiskální federalismus</a:t>
            </a:r>
          </a:p>
          <a:p>
            <a:r>
              <a:rPr lang="cs-CZ" altLang="cs-CZ" sz="2800"/>
              <a:t>Správa státních financí</a:t>
            </a:r>
          </a:p>
          <a:p>
            <a:r>
              <a:rPr lang="cs-CZ" altLang="cs-CZ" sz="2800"/>
              <a:t>Správa financí územních samospráv</a:t>
            </a:r>
          </a:p>
          <a:p>
            <a:r>
              <a:rPr lang="cs-CZ" altLang="cs-CZ" sz="2800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00349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Správa vykonávaná dvěma orgány finanční správy bez vzájemného vrchnostenského vztahu</a:t>
            </a:r>
          </a:p>
          <a:p>
            <a:r>
              <a:rPr lang="cs-CZ" altLang="cs-CZ" sz="2800" dirty="0"/>
              <a:t>Určující kritérium působnosti/příslušnosti: charakter (statut) adresáta FS</a:t>
            </a:r>
          </a:p>
          <a:p>
            <a:r>
              <a:rPr lang="cs-CZ" altLang="cs-CZ" sz="2800" dirty="0"/>
              <a:t>Příklady: </a:t>
            </a:r>
            <a:r>
              <a:rPr lang="cs-CZ" altLang="cs-CZ" sz="2800" b="1" dirty="0"/>
              <a:t>devizové orgány </a:t>
            </a:r>
            <a:r>
              <a:rPr lang="cs-CZ" altLang="cs-CZ" sz="2800" dirty="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 dirty="0"/>
              <a:t>		          FSČR: </a:t>
            </a:r>
            <a:r>
              <a:rPr lang="cs-CZ" altLang="cs-CZ" sz="2800" dirty="0"/>
              <a:t>obecné FÚ, 				                    		          Specializovaný</a:t>
            </a:r>
            <a:r>
              <a:rPr lang="cs-CZ" altLang="cs-CZ" sz="2800" b="1" dirty="0"/>
              <a:t> </a:t>
            </a:r>
            <a:r>
              <a:rPr lang="cs-CZ" altLang="cs-CZ" sz="2800" dirty="0"/>
              <a:t>FÚ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00375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33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financí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28930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financí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024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Ministerstvo financí je ústředním orgánem státní správy pro státní rozpočet republiky, státní závěrečný účet republiky, státní pokladnu České republiky, finanční trh, regulaci vydávání elektronických peněz a ochranu zájmů spotřebitelů na finančním trhu s výjimkou výkonu dohledu nad finančním trhem v rozsahu působnosti České národní banky, pro zavedení jednotné měny euro na území České republiky, pro platební styk, daně, pojistné na důchodové spoření, poplatky a clo, finanční hospodaření, finanční kontrolu, přezkoumání hospodaření územních samosprávných celků, účetnictví, audit a daňové poradenství, věci devizové včetně pohledávek a závazků státu vůči zahraničí, ochranu zahraničních investic, pro tomboly, loterie a jiné podobné hry, hospodaření s majetkem státu, privatizaci majetku státu, příspěvek ke stavebnímu spoření a státní příspěvek na penzijní připojištění, ceny a pro činnost zaměřenou proti legalizaci výnosů z trestné činnosti a vnitrostátní koordinaci při uplatňování mezinárodních sankcí za účelem udržování mezinárodního míru a bezpečnosti, ochrany základních lidských práv a boje proti terorismu, posuzuje dovoz subvencovaných výrobků a přijímá opatření na ochranu proti dovozu těchto výrobků.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0474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Rozpočtové a daňové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Ústřední orgán státní správy pro SR a SZÚ</a:t>
            </a:r>
          </a:p>
          <a:p>
            <a:r>
              <a:rPr lang="cs-CZ" dirty="0"/>
              <a:t>Iniciativa, řízení přípravy, průběžně hodnotí</a:t>
            </a:r>
          </a:p>
          <a:p>
            <a:r>
              <a:rPr lang="cs-CZ" dirty="0"/>
              <a:t>Finanční kontrola – řídí a koordinuje</a:t>
            </a:r>
          </a:p>
          <a:p>
            <a:r>
              <a:rPr lang="cs-CZ" dirty="0"/>
              <a:t>Daně (berně) – přenesení výkonu správy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94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charakteristiky finanční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Různorodost segmentů veřejné finanční činnosti vyžaduje rozmanitost v implantaci prvků veřejné správy </a:t>
            </a:r>
          </a:p>
        </p:txBody>
      </p:sp>
    </p:spTree>
    <p:extLst>
      <p:ext uri="{BB962C8B-B14F-4D97-AF65-F5344CB8AC3E}">
        <p14:creationId xmlns:p14="http://schemas.microsoft.com/office/powerpoint/2010/main" val="15965728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Měnové a devizové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Měnové právo – ústřední orgán pro zavedení jednotné měny EURO, pro platební styk a vydávání elektronických peněz (zbytek ČNB)</a:t>
            </a:r>
          </a:p>
          <a:p>
            <a:r>
              <a:rPr lang="cs-CZ" dirty="0"/>
              <a:t>Devizové právo – ochrana zahraničních investic a závazky </a:t>
            </a:r>
            <a:r>
              <a:rPr lang="en-US" dirty="0"/>
              <a:t>&amp; </a:t>
            </a:r>
            <a:r>
              <a:rPr lang="en-US" dirty="0" err="1"/>
              <a:t>pohled</a:t>
            </a:r>
            <a:r>
              <a:rPr lang="cs-CZ" dirty="0" err="1"/>
              <a:t>ávky</a:t>
            </a:r>
            <a:r>
              <a:rPr lang="cs-CZ" dirty="0"/>
              <a:t> státu</a:t>
            </a:r>
          </a:p>
          <a:p>
            <a:r>
              <a:rPr lang="cs-CZ" dirty="0"/>
              <a:t>Finanční trh – zbytková činnost (analytické činnosti a legislativa)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3602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Stavební spoření, penzijní připojištění</a:t>
            </a:r>
          </a:p>
          <a:p>
            <a:r>
              <a:rPr lang="cs-CZ" dirty="0"/>
              <a:t>Hospodaření se státním majetkem</a:t>
            </a:r>
          </a:p>
          <a:p>
            <a:r>
              <a:rPr lang="cs-CZ" dirty="0"/>
              <a:t>Privatizace národního majetku</a:t>
            </a:r>
          </a:p>
          <a:p>
            <a:r>
              <a:rPr lang="cs-CZ" dirty="0"/>
              <a:t>Kontrola cen</a:t>
            </a:r>
          </a:p>
          <a:p>
            <a:r>
              <a:rPr lang="cs-CZ" dirty="0"/>
              <a:t>Loterie, tomboly a jiné podobné hry (obecní a krajské úřady)</a:t>
            </a:r>
          </a:p>
          <a:p>
            <a:r>
              <a:rPr lang="cs-CZ" dirty="0"/>
              <a:t>Boj proti legalizaci výnosů z trestné činnosti a financování terorismu</a:t>
            </a:r>
          </a:p>
          <a:p>
            <a:r>
              <a:rPr lang="cs-CZ" dirty="0"/>
              <a:t>Přezkoumávání hospodaření ÚSC, dobrovolných svazků obcí a Regionálních rad soudržnosti</a:t>
            </a:r>
          </a:p>
          <a:p>
            <a:r>
              <a:rPr lang="cs-CZ" dirty="0"/>
              <a:t>Účetnictví, audit a daňové poradenství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213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Česká národní banka (ČNB)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dirty="0"/>
              <a:t>(1) Hlavním cílem činnosti České národní banky je péče o cenovou stabilitu. Česká národní banka dále pečuje o finanční stabilitu a o bezpečné fungování finančního systému v České republice. Pokud tím není dotčen její hlavní cíl, Česká národní banka podporuje obecnou hospodářskou politiku vlády vedoucí k udržitelnému hospodářskému růstu a obecné hospodářské politiky v Evropské unii se záměrem přispět k dosažení cílů Evropské unie. Česká národní banka jedná v souladu se zásadou otevřeného tržního hospodářství.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</a:t>
            </a:r>
            <a:r>
              <a:rPr lang="cs-CZ" sz="1200" dirty="0"/>
              <a:t>(2) Česká národní banka plní tyto úkoly: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a) určuje měnovou politiku,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b) vydává bankovky a mince,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c)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d) vykonává dohled nad osobami působícími na finančním trhu (§ 44 odst. 1),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e)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200" dirty="0" err="1"/>
              <a:t>makroobezřetnostní</a:t>
            </a:r>
            <a:r>
              <a:rPr lang="cs-CZ" sz="1200" dirty="0"/>
              <a:t> politiku; v případě potřeby spolupracuje na tvorbě </a:t>
            </a:r>
            <a:r>
              <a:rPr lang="cs-CZ" sz="1200" dirty="0" err="1"/>
              <a:t>makroobezřetnostní</a:t>
            </a:r>
            <a:r>
              <a:rPr lang="cs-CZ" sz="1200" dirty="0"/>
              <a:t> politiky s orgány státu, jejichž působnosti se tato politika týká,</a:t>
            </a:r>
          </a:p>
          <a:p>
            <a:r>
              <a:rPr lang="cs-CZ" sz="1200" dirty="0"/>
              <a:t> </a:t>
            </a:r>
          </a:p>
          <a:p>
            <a:r>
              <a:rPr lang="cs-CZ" sz="1200" dirty="0"/>
              <a:t>f) provádí další činnosti podle tohoto zákona a podle jiných právních předpisů.1</a:t>
            </a:r>
            <a:r>
              <a:rPr lang="cs-CZ" dirty="0"/>
              <a:t>)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(3) Česká národní banka při plnění svých úkolů spolupracuje s ústředními bankami jiných států, zahraničními orgány zabývajícími se dohledem nad finančním trhem, s mezinárodními finančními institucemi a mezinárodními orgány zabývajícími se dohledem nad finančním trhem a sjednává s nimi v rámci své působnosti příslušné dohody.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(4) Česká národní banka zváží možný dopad svého rozhodnutí, které hodlá vydat v souvislosti s výkonem dohledu podle odstavce 2 písm. d), na stabilitu finančního systému jiného členského státu Evropské unie, a to s přihlédnutím ke skutečnostem dostupným v době jeho vydání a zejména v případech, kdy nastane mimořádná situace, která by mohla fungování finančních systémů ovlivnit.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5855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sz="1600" b="1" u="sng" dirty="0"/>
              <a:t>Česká národní banka plní tyto úkoly:</a:t>
            </a:r>
          </a:p>
          <a:p>
            <a:r>
              <a:rPr lang="cs-CZ" sz="1600" dirty="0"/>
              <a:t> a) určuje měnovou politiku,</a:t>
            </a:r>
          </a:p>
          <a:p>
            <a:r>
              <a:rPr lang="cs-CZ" sz="1600" dirty="0"/>
              <a:t> b) vydává bankovky a mince,</a:t>
            </a:r>
          </a:p>
          <a:p>
            <a:r>
              <a:rPr lang="cs-CZ" sz="1600" dirty="0"/>
              <a:t> c) řídí peněžní oběh, platební styk a zúčtování bank, zahraničních bank vykonávajících bankovní činnosti na území České republiky prostřednictvím své pobočky (dále jen „pobočka zahraniční banky“) a spořitelních a úvěrních družstev, pečuje o jejich plynulost a hospodárnost a podílí se na zajištění bezpečnosti, spolehlivosti a efektivnosti platebních a vypořádacích systémů a na jejich rozvoji,</a:t>
            </a:r>
          </a:p>
          <a:p>
            <a:r>
              <a:rPr lang="cs-CZ" sz="1600" dirty="0"/>
              <a:t> d) vykonává dohled nad osobami působícími na finančním trhu (§ 44 odst. 1),</a:t>
            </a:r>
          </a:p>
          <a:p>
            <a:r>
              <a:rPr lang="cs-CZ" sz="1600" dirty="0"/>
              <a:t> e) rozpoznává, sleduje a posuzuje rizika ohrožení stability finančního systému a v zájmu předcházení vzniku nebo snižování těchto rizik přispívá prostřednictvím svých pravomocí k odolnosti finančního systému a udržení finanční stability a vytváří tak </a:t>
            </a:r>
            <a:r>
              <a:rPr lang="cs-CZ" sz="1600" dirty="0" err="1"/>
              <a:t>makroobezřetnostní</a:t>
            </a:r>
            <a:r>
              <a:rPr lang="cs-CZ" sz="1600" dirty="0"/>
              <a:t> politiku; v případě potřeby spolupracuje na tvorbě </a:t>
            </a:r>
            <a:r>
              <a:rPr lang="cs-CZ" sz="1600" dirty="0" err="1"/>
              <a:t>makroobezřetnostní</a:t>
            </a:r>
            <a:r>
              <a:rPr lang="cs-CZ" sz="1600" dirty="0"/>
              <a:t> politiky s orgány státu, jejichž působnosti se tato politika týká,</a:t>
            </a:r>
          </a:p>
          <a:p>
            <a:r>
              <a:rPr lang="cs-CZ" sz="1600" dirty="0"/>
              <a:t> f) provádí další činnosti podle tohoto zákona a podle jiných právních předpisů.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218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784"/>
            <a:ext cx="7772400" cy="464614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Vedení účtu bank a přijímání jejich vkladů, vede účty SR (0710)</a:t>
            </a:r>
          </a:p>
          <a:p>
            <a:r>
              <a:rPr lang="cs-CZ" dirty="0"/>
              <a:t>Stanoví úrokové sazby</a:t>
            </a:r>
          </a:p>
          <a:p>
            <a:r>
              <a:rPr lang="cs-CZ" dirty="0"/>
              <a:t>Dává do prodeje státní dluhopisy, evidence části CP (ČR a ČNB CP)</a:t>
            </a:r>
          </a:p>
          <a:p>
            <a:r>
              <a:rPr lang="cs-CZ" dirty="0"/>
              <a:t>Dohled nad finančním trhem: bankovnictví (dohled a licence, zákon o bankách), družstevnictví, spořitelnictví, pojišťovnictví (povolení a dohled, zákon o pojišťovnictví, zákon o </a:t>
            </a:r>
            <a:r>
              <a:rPr lang="cs-CZ" dirty="0" err="1"/>
              <a:t>PojZprost</a:t>
            </a:r>
            <a:r>
              <a:rPr lang="cs-CZ" dirty="0"/>
              <a:t>. A </a:t>
            </a:r>
            <a:r>
              <a:rPr lang="cs-CZ" dirty="0" err="1"/>
              <a:t>SamLikvPoJUdál</a:t>
            </a:r>
            <a:r>
              <a:rPr lang="cs-CZ" dirty="0"/>
              <a:t>.) a kapitálový trh (licence, dohled).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891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>
            <a:normAutofit fontScale="90000"/>
          </a:bodyPr>
          <a:lstStyle/>
          <a:p>
            <a:r>
              <a:rPr lang="cs-CZ" dirty="0"/>
              <a:t>Organizace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357687"/>
          </a:xfrm>
        </p:spPr>
        <p:txBody>
          <a:bodyPr>
            <a:normAutofit fontScale="92500"/>
          </a:bodyPr>
          <a:lstStyle/>
          <a:p>
            <a:r>
              <a:rPr lang="cs-CZ" sz="1800" dirty="0"/>
              <a:t>Na územních pracovištích ústředí jsou dislokované vybrané útvary </a:t>
            </a:r>
            <a:r>
              <a:rPr lang="cs-CZ" sz="1800" dirty="0">
                <a:hlinkClick r:id="rId2"/>
              </a:rPr>
              <a:t>sekce peněžní a platebního styku</a:t>
            </a:r>
            <a:r>
              <a:rPr lang="cs-CZ" sz="1800" dirty="0"/>
              <a:t>, </a:t>
            </a:r>
            <a:r>
              <a:rPr lang="cs-CZ" sz="1800" dirty="0">
                <a:hlinkClick r:id="rId3"/>
              </a:rPr>
              <a:t>sekce licenčních a sankčních řízení</a:t>
            </a:r>
            <a:r>
              <a:rPr lang="cs-CZ" sz="1800" dirty="0"/>
              <a:t>, které na území České republiky zajišťují vybrané činnosti zejména provozního charakteru a plní </a:t>
            </a:r>
            <a:r>
              <a:rPr lang="cs-CZ" sz="1800" b="1" dirty="0"/>
              <a:t>společně s ústředím a pobočkami (4)</a:t>
            </a:r>
            <a:r>
              <a:rPr lang="cs-CZ" sz="1800" dirty="0"/>
              <a:t> úlohu kontaktních míst ČNB pro orgány státní správy a územní samosprávy, právnické osoby a fyzické osoby. Na územních pracovištích ústředí jsou dále dislokované vybrané útvary </a:t>
            </a:r>
            <a:r>
              <a:rPr lang="cs-CZ" sz="1800" dirty="0">
                <a:hlinkClick r:id="rId4"/>
              </a:rPr>
              <a:t>samostatného odboru dohledu nad drobnými distributory finančních produktů</a:t>
            </a:r>
            <a:r>
              <a:rPr lang="cs-CZ" sz="1800" dirty="0"/>
              <a:t>, které na území České republiky zajišťují vybrané činnosti dohledu nad finančním trhem ve vymezené působnosti.</a:t>
            </a:r>
          </a:p>
          <a:p>
            <a:r>
              <a:rPr lang="cs-CZ" sz="1800" dirty="0"/>
              <a:t>Praha – </a:t>
            </a:r>
            <a:r>
              <a:rPr lang="cs-CZ" sz="1800" dirty="0">
                <a:hlinkClick r:id="rId5"/>
              </a:rPr>
              <a:t>ústředí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pobočka</a:t>
            </a:r>
            <a:endParaRPr lang="cs-CZ" sz="1800" dirty="0"/>
          </a:p>
          <a:p>
            <a:r>
              <a:rPr lang="cs-CZ" sz="1800" dirty="0"/>
              <a:t>Brno – </a:t>
            </a:r>
            <a:r>
              <a:rPr lang="cs-CZ" sz="1800" dirty="0">
                <a:hlinkClick r:id="rId7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8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Hradec Králové – </a:t>
            </a:r>
            <a:r>
              <a:rPr lang="cs-CZ" sz="1800" dirty="0">
                <a:hlinkClick r:id="rId9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0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Ostrava – </a:t>
            </a:r>
            <a:r>
              <a:rPr lang="cs-CZ" sz="1800" dirty="0">
                <a:hlinkClick r:id="rId11"/>
              </a:rPr>
              <a:t>pobočka</a:t>
            </a:r>
            <a:r>
              <a:rPr lang="cs-CZ" sz="1800" dirty="0"/>
              <a:t>, </a:t>
            </a:r>
            <a:r>
              <a:rPr lang="cs-CZ" sz="1800" dirty="0">
                <a:hlinkClick r:id="rId12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České Budějovice – </a:t>
            </a:r>
            <a:r>
              <a:rPr lang="cs-CZ" sz="1800" dirty="0">
                <a:hlinkClick r:id="rId13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Plzeň – </a:t>
            </a:r>
            <a:r>
              <a:rPr lang="cs-CZ" sz="1800" dirty="0">
                <a:hlinkClick r:id="rId14"/>
              </a:rPr>
              <a:t>územní pracoviště ústředí</a:t>
            </a:r>
            <a:endParaRPr lang="cs-CZ" sz="1800" dirty="0"/>
          </a:p>
          <a:p>
            <a:r>
              <a:rPr lang="cs-CZ" sz="1800" dirty="0"/>
              <a:t>Ústí nad Labem – </a:t>
            </a:r>
            <a:r>
              <a:rPr lang="cs-CZ" sz="1800" dirty="0">
                <a:hlinkClick r:id="rId15"/>
              </a:rPr>
              <a:t>územní pracoviště ústředí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28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Bankovní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guvernér ČNB: </a:t>
            </a:r>
            <a:r>
              <a:rPr lang="cs-CZ" dirty="0">
                <a:hlinkClick r:id="rId2"/>
              </a:rPr>
              <a:t>Jiří Rusnok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3"/>
              </a:rPr>
              <a:t>Marek Mora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4"/>
              </a:rPr>
              <a:t>Tomáš </a:t>
            </a:r>
            <a:r>
              <a:rPr lang="cs-CZ" dirty="0" err="1">
                <a:hlinkClick r:id="rId4"/>
              </a:rPr>
              <a:t>Nidetzký</a:t>
            </a:r>
            <a:endParaRPr lang="cs-CZ" dirty="0"/>
          </a:p>
          <a:p>
            <a:r>
              <a:rPr lang="cs-CZ" dirty="0"/>
              <a:t>člen bankovní rady ČNB: </a:t>
            </a:r>
            <a:r>
              <a:rPr lang="cs-CZ" dirty="0">
                <a:hlinkClick r:id="rId5"/>
              </a:rPr>
              <a:t>Vojtěch Benda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6"/>
              </a:rPr>
              <a:t>Oldřich Dědek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7"/>
              </a:rPr>
              <a:t>Tomáš Holub</a:t>
            </a:r>
            <a:endParaRPr lang="cs-CZ" dirty="0"/>
          </a:p>
          <a:p>
            <a:r>
              <a:rPr lang="cs-CZ" dirty="0"/>
              <a:t>člen bankovní rady ČNB: </a:t>
            </a:r>
            <a:r>
              <a:rPr lang="cs-CZ" dirty="0">
                <a:hlinkClick r:id="rId8"/>
              </a:rPr>
              <a:t>Aleš Michl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Pl</a:t>
            </a:r>
            <a:r>
              <a:rPr lang="cs-CZ" dirty="0"/>
              <a:t>. ÚS 14/01 – bez kontrasignace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1917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Poradní orgány: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Rozkladová komise</a:t>
            </a:r>
            <a:r>
              <a:rPr lang="cs-CZ" dirty="0"/>
              <a:t>: Rozkladová komise je poradní orgán bankovní rady pro přípravu návrhů rozhodnutí bankovní rady České národní banky vydávaných ve správním řízení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7149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kontrolní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97 Ústavy ČR</a:t>
            </a:r>
          </a:p>
          <a:p>
            <a:r>
              <a:rPr lang="cs-CZ" dirty="0"/>
              <a:t>Zákon č. 166/1993 Sb., o NKÚ</a:t>
            </a:r>
          </a:p>
          <a:p>
            <a:r>
              <a:rPr lang="cs-CZ" dirty="0"/>
              <a:t>Kolegiální (Kolegium NKÚ 15 členů, prezident a </a:t>
            </a:r>
            <a:r>
              <a:rPr lang="cs-CZ" dirty="0" err="1"/>
              <a:t>víceprezident</a:t>
            </a:r>
            <a:r>
              <a:rPr lang="cs-CZ" dirty="0"/>
              <a:t>) anglosaský (x latinský) model rozhodování (nemůže přímo zasahovat – až dle jeho </a:t>
            </a:r>
            <a:r>
              <a:rPr lang="cs-CZ" dirty="0" err="1"/>
              <a:t>info</a:t>
            </a:r>
            <a:r>
              <a:rPr lang="cs-CZ" dirty="0"/>
              <a:t> primární orgány) – kontrolní závěry (po námitkách a stížnostech)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4358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39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0320"/>
            <a:ext cx="8064896" cy="586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700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Vhodnost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Moderní veřejná správa je chápána jako veřejná služba =</a:t>
            </a:r>
          </a:p>
          <a:p>
            <a:r>
              <a:rPr lang="cs-CZ" b="1" i="1" dirty="0"/>
              <a:t>Lidská aktivita, pro kterou jsou charakteristické čtyři základní rysy:</a:t>
            </a:r>
          </a:p>
        </p:txBody>
      </p:sp>
    </p:spTree>
    <p:extLst>
      <p:ext uri="{BB962C8B-B14F-4D97-AF65-F5344CB8AC3E}">
        <p14:creationId xmlns:p14="http://schemas.microsoft.com/office/powerpoint/2010/main" val="7609671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NKÚ vykonává kontrolu </a:t>
            </a:r>
          </a:p>
          <a:p>
            <a:r>
              <a:rPr lang="cs-CZ" dirty="0"/>
              <a:t>a) hospodaření se státním majetkem a finančními prostředky vybíranými na základě zákona ve prospěch právnických osob s výjimkou prostředků vybíraných obcemi nebo kraji v jejich samostatné působnosti, </a:t>
            </a:r>
          </a:p>
          <a:p>
            <a:r>
              <a:rPr lang="cs-CZ" dirty="0"/>
              <a:t>b) státního závěrečného účtu, </a:t>
            </a:r>
          </a:p>
          <a:p>
            <a:r>
              <a:rPr lang="cs-CZ" dirty="0"/>
              <a:t>c) plnění státního rozpočtu, </a:t>
            </a:r>
          </a:p>
          <a:p>
            <a:r>
              <a:rPr lang="cs-CZ" dirty="0"/>
              <a:t>d) hospodaření s prostředky, poskytnutými České republice ze zahraničí, a s prostředky, za něž převzal stát záruky, </a:t>
            </a:r>
          </a:p>
          <a:p>
            <a:r>
              <a:rPr lang="cs-CZ" dirty="0"/>
              <a:t>e) vydávání a umořování státních cenných papírů a </a:t>
            </a:r>
          </a:p>
          <a:p>
            <a:r>
              <a:rPr lang="cs-CZ" dirty="0"/>
              <a:t>f) zadávání státních zakázek.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28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 Společensky užitečná a všeobecně potřebná 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existenci podmínky trvalé veřejné potřeby a veřejného zájmu nedává charakter veřejné finanční činnosti možnost privátní iniciativě a realizaci, a to z důvodu:</a:t>
            </a:r>
          </a:p>
          <a:p>
            <a:pPr marL="514350" indent="-514350">
              <a:buAutoNum type="alphaLcParenR"/>
            </a:pPr>
            <a:r>
              <a:rPr lang="cs-CZ" dirty="0"/>
              <a:t>Nezájmu či neschopnosti soukromého sektoru, nebo  </a:t>
            </a:r>
          </a:p>
          <a:p>
            <a:pPr marL="514350" indent="-514350">
              <a:buAutoNum type="alphaLcParenR"/>
            </a:pPr>
            <a:r>
              <a:rPr lang="cs-CZ" dirty="0"/>
              <a:t>Škodlivosti (dosažení privátního profitu) – </a:t>
            </a:r>
            <a:r>
              <a:rPr lang="cs-CZ" dirty="0">
                <a:solidFill>
                  <a:srgbClr val="C00000"/>
                </a:solidFill>
              </a:rPr>
              <a:t>homo </a:t>
            </a:r>
            <a:r>
              <a:rPr lang="cs-CZ" dirty="0" err="1">
                <a:solidFill>
                  <a:srgbClr val="C00000"/>
                </a:solidFill>
              </a:rPr>
              <a:t>oekonomicus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x </a:t>
            </a:r>
            <a:r>
              <a:rPr lang="cs-CZ" i="1" dirty="0">
                <a:solidFill>
                  <a:srgbClr val="C00000"/>
                </a:solidFill>
              </a:rPr>
              <a:t>régime </a:t>
            </a:r>
            <a:r>
              <a:rPr lang="cs-CZ" i="1" dirty="0" err="1">
                <a:solidFill>
                  <a:srgbClr val="C00000"/>
                </a:solidFill>
              </a:rPr>
              <a:t>égalitaire</a:t>
            </a:r>
            <a:endParaRPr lang="cs-CZ" i="1" dirty="0">
              <a:solidFill>
                <a:srgbClr val="C00000"/>
              </a:solidFill>
            </a:endParaRPr>
          </a:p>
          <a:p>
            <a:r>
              <a:rPr lang="cs-CZ" b="1" u="sng" dirty="0"/>
              <a:t>Výdělek </a:t>
            </a:r>
            <a:r>
              <a:rPr lang="cs-CZ" dirty="0"/>
              <a:t>– výsledek činnosti, </a:t>
            </a:r>
            <a:r>
              <a:rPr lang="cs-CZ" b="1" dirty="0"/>
              <a:t>NE cíl/účel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02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2. Stálost, trvalost, </a:t>
            </a:r>
            <a:r>
              <a:rPr lang="cs-CZ" b="1" dirty="0" err="1"/>
              <a:t>nepřerušitelnost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je nezbytná pro </a:t>
            </a:r>
            <a:r>
              <a:rPr lang="cs-CZ" b="1" dirty="0"/>
              <a:t>zajištění plnění funkcí státu</a:t>
            </a:r>
          </a:p>
          <a:p>
            <a:r>
              <a:rPr lang="cs-CZ" b="1" dirty="0"/>
              <a:t>Není možné ji jakkoliv přerušit, ani v případě krizí velkého rozsahu</a:t>
            </a:r>
          </a:p>
          <a:p>
            <a:r>
              <a:rPr lang="cs-CZ" dirty="0"/>
              <a:t>VS </a:t>
            </a:r>
            <a:r>
              <a:rPr lang="cs-CZ" b="1" dirty="0"/>
              <a:t>garant</a:t>
            </a:r>
            <a:r>
              <a:rPr lang="cs-CZ" dirty="0"/>
              <a:t> stálého, trvalého, nepřerušitelného poskytování </a:t>
            </a:r>
            <a:r>
              <a:rPr lang="cs-CZ" b="1" dirty="0"/>
              <a:t>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158205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Obligatorní poskytování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Veřejná finanční činnost vykazuje znaky obligatorní činnosti uvalené na konkrétní instituce a osoby, a to včetně státu, ústavním pořádkem a zákony</a:t>
            </a:r>
          </a:p>
          <a:p>
            <a:r>
              <a:rPr lang="cs-CZ" dirty="0"/>
              <a:t>Veřejná správa je veřejnou službou povinně vykonávanou příslušnými orgány veřejné moci, kdy stát garantuje naplnění parametrů služby – formální a materiální základ veřejné správy </a:t>
            </a:r>
          </a:p>
          <a:p>
            <a:r>
              <a:rPr lang="cs-CZ" dirty="0">
                <a:solidFill>
                  <a:srgbClr val="C00000"/>
                </a:solidFill>
              </a:rPr>
              <a:t>Privilegium spravovat </a:t>
            </a:r>
            <a:r>
              <a:rPr lang="cs-CZ" b="1" dirty="0"/>
              <a:t>→ </a:t>
            </a:r>
            <a:r>
              <a:rPr lang="cs-CZ" b="1" u="sng" dirty="0">
                <a:solidFill>
                  <a:srgbClr val="C00000"/>
                </a:solidFill>
              </a:rPr>
              <a:t>povinnost sloužit</a:t>
            </a:r>
          </a:p>
        </p:txBody>
      </p:sp>
    </p:spTree>
    <p:extLst>
      <p:ext uri="{BB962C8B-B14F-4D97-AF65-F5344CB8AC3E}">
        <p14:creationId xmlns:p14="http://schemas.microsoft.com/office/powerpoint/2010/main" val="1202420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Garance správnosti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je složitým konglomerátem činností realizovaných v zákonném rámci </a:t>
            </a:r>
          </a:p>
          <a:p>
            <a:r>
              <a:rPr lang="cs-CZ" dirty="0"/>
              <a:t>Veřejná správa – zásada legality, legitimity, zásada legitimního očekávání </a:t>
            </a:r>
            <a:r>
              <a:rPr lang="cs-CZ" dirty="0" err="1"/>
              <a:t>etc</a:t>
            </a:r>
            <a:r>
              <a:rPr lang="cs-CZ" dirty="0"/>
              <a:t>. </a:t>
            </a:r>
          </a:p>
          <a:p>
            <a:r>
              <a:rPr lang="cs-CZ" dirty="0"/>
              <a:t>Veřejná správa je podrobena veřejné kontrole</a:t>
            </a:r>
          </a:p>
          <a:p>
            <a:r>
              <a:rPr lang="cs-CZ" dirty="0"/>
              <a:t>Veřejná správa je materiálně závislá na „čistých“ penězích  </a:t>
            </a:r>
          </a:p>
        </p:txBody>
      </p:sp>
    </p:spTree>
    <p:extLst>
      <p:ext uri="{BB962C8B-B14F-4D97-AF65-F5344CB8AC3E}">
        <p14:creationId xmlns:p14="http://schemas.microsoft.com/office/powerpoint/2010/main" val="504709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600" b="1" dirty="0"/>
              <a:t>Předmět finančního práva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100" b="1" dirty="0">
                <a:cs typeface="Arial" charset="0"/>
              </a:rPr>
              <a:t>&gt;</a:t>
            </a:r>
            <a:endParaRPr lang="cs-CZ" sz="6100" b="1" dirty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2600" b="1" dirty="0">
                <a:cs typeface="Arial" charset="0"/>
              </a:rPr>
              <a:t>Předmět finanční správy</a:t>
            </a:r>
          </a:p>
          <a:p>
            <a:pPr algn="just" eaLnBrk="1" hangingPunct="1"/>
            <a:r>
              <a:rPr lang="cs-CZ" sz="2600" i="1" dirty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 (nezasahuje do nich – dohled, dozor, vliv). </a:t>
            </a:r>
            <a:endParaRPr lang="en-US" sz="2600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470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2454</Words>
  <Application>Microsoft Office PowerPoint</Application>
  <PresentationFormat>Předvádění na obrazovce (4:3)</PresentationFormat>
  <Paragraphs>288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Calibri</vt:lpstr>
      <vt:lpstr>Wingdings</vt:lpstr>
      <vt:lpstr>Motiv systému Office</vt:lpstr>
      <vt:lpstr>Úvod do finanční správy </vt:lpstr>
      <vt:lpstr>Finanční správa</vt:lpstr>
      <vt:lpstr>Z charakteristiky finanční správy</vt:lpstr>
      <vt:lpstr>Vhodnost veřejné správy</vt:lpstr>
      <vt:lpstr>1. Společensky užitečná a všeobecně potřebná aktivita</vt:lpstr>
      <vt:lpstr>2. Stálost, trvalost, nepřerušitelnost </vt:lpstr>
      <vt:lpstr>3. Obligatorní poskytování </vt:lpstr>
      <vt:lpstr>4. Garance správnosti</vt:lpstr>
      <vt:lpstr>Prezentace aplikace PowerPoint</vt:lpstr>
      <vt:lpstr>Řetězení realizace veřejné správy (Průcha)</vt:lpstr>
      <vt:lpstr>Cíl finanční správy</vt:lpstr>
      <vt:lpstr>Cíl 2</vt:lpstr>
      <vt:lpstr>Funkce finanční správy</vt:lpstr>
      <vt:lpstr>Metody FS</vt:lpstr>
      <vt:lpstr>Pojetí finanční správy</vt:lpstr>
      <vt:lpstr>Finanční správa ve funkčním smyslu  a v organizačním smyslu</vt:lpstr>
      <vt:lpstr>Typologie</vt:lpstr>
      <vt:lpstr>Primární a sekundární finanční správa</vt:lpstr>
      <vt:lpstr>Prostředí realizace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Ministerstvo financí</vt:lpstr>
      <vt:lpstr>Ministerstvo financí</vt:lpstr>
      <vt:lpstr>Zákon…</vt:lpstr>
      <vt:lpstr>Rozpočtové a daňové právo</vt:lpstr>
      <vt:lpstr>Měnové a devizové právo</vt:lpstr>
      <vt:lpstr>Ostatní oblasti</vt:lpstr>
      <vt:lpstr>Česká národní banka (ČNB)</vt:lpstr>
      <vt:lpstr>Prezentace aplikace PowerPoint</vt:lpstr>
      <vt:lpstr>Prezentace aplikace PowerPoint</vt:lpstr>
      <vt:lpstr>Organizace </vt:lpstr>
      <vt:lpstr>Bankovní rada</vt:lpstr>
      <vt:lpstr>Prezentace aplikace PowerPoint</vt:lpstr>
      <vt:lpstr>Nejvyšší kontrolní úřad</vt:lpstr>
      <vt:lpstr>Pravomoc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632</dc:creator>
  <cp:lastModifiedBy>Hewlett-Packard Company</cp:lastModifiedBy>
  <cp:revision>33</cp:revision>
  <dcterms:created xsi:type="dcterms:W3CDTF">2013-10-30T21:57:44Z</dcterms:created>
  <dcterms:modified xsi:type="dcterms:W3CDTF">2020-10-19T15:25:41Z</dcterms:modified>
</cp:coreProperties>
</file>