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8"/>
  </p:notesMasterIdLst>
  <p:handoutMasterIdLst>
    <p:handoutMasterId r:id="rId69"/>
  </p:handoutMasterIdLst>
  <p:sldIdLst>
    <p:sldId id="256" r:id="rId2"/>
    <p:sldId id="258" r:id="rId3"/>
    <p:sldId id="343" r:id="rId4"/>
    <p:sldId id="270" r:id="rId5"/>
    <p:sldId id="271" r:id="rId6"/>
    <p:sldId id="272" r:id="rId7"/>
    <p:sldId id="273" r:id="rId8"/>
    <p:sldId id="274" r:id="rId9"/>
    <p:sldId id="275" r:id="rId10"/>
    <p:sldId id="276" r:id="rId11"/>
    <p:sldId id="277" r:id="rId12"/>
    <p:sldId id="279" r:id="rId13"/>
    <p:sldId id="280" r:id="rId14"/>
    <p:sldId id="281" r:id="rId15"/>
    <p:sldId id="282" r:id="rId16"/>
    <p:sldId id="283" r:id="rId17"/>
    <p:sldId id="284" r:id="rId18"/>
    <p:sldId id="285" r:id="rId19"/>
    <p:sldId id="337" r:id="rId20"/>
    <p:sldId id="286" r:id="rId21"/>
    <p:sldId id="287" r:id="rId22"/>
    <p:sldId id="288" r:id="rId23"/>
    <p:sldId id="289" r:id="rId24"/>
    <p:sldId id="291" r:id="rId25"/>
    <p:sldId id="292" r:id="rId26"/>
    <p:sldId id="293" r:id="rId27"/>
    <p:sldId id="294" r:id="rId28"/>
    <p:sldId id="295" r:id="rId29"/>
    <p:sldId id="296" r:id="rId30"/>
    <p:sldId id="297" r:id="rId31"/>
    <p:sldId id="298" r:id="rId32"/>
    <p:sldId id="299" r:id="rId33"/>
    <p:sldId id="300" r:id="rId34"/>
    <p:sldId id="301" r:id="rId35"/>
    <p:sldId id="303" r:id="rId36"/>
    <p:sldId id="304" r:id="rId37"/>
    <p:sldId id="305" r:id="rId38"/>
    <p:sldId id="307" r:id="rId39"/>
    <p:sldId id="309" r:id="rId40"/>
    <p:sldId id="310" r:id="rId41"/>
    <p:sldId id="311" r:id="rId42"/>
    <p:sldId id="312" r:id="rId43"/>
    <p:sldId id="313" r:id="rId44"/>
    <p:sldId id="314" r:id="rId45"/>
    <p:sldId id="315" r:id="rId46"/>
    <p:sldId id="316" r:id="rId47"/>
    <p:sldId id="318" r:id="rId48"/>
    <p:sldId id="319" r:id="rId49"/>
    <p:sldId id="320" r:id="rId50"/>
    <p:sldId id="321" r:id="rId51"/>
    <p:sldId id="322" r:id="rId52"/>
    <p:sldId id="323" r:id="rId53"/>
    <p:sldId id="324" r:id="rId54"/>
    <p:sldId id="325" r:id="rId55"/>
    <p:sldId id="326" r:id="rId56"/>
    <p:sldId id="327" r:id="rId57"/>
    <p:sldId id="329" r:id="rId58"/>
    <p:sldId id="330" r:id="rId59"/>
    <p:sldId id="331" r:id="rId60"/>
    <p:sldId id="332" r:id="rId61"/>
    <p:sldId id="333" r:id="rId62"/>
    <p:sldId id="334" r:id="rId63"/>
    <p:sldId id="335" r:id="rId64"/>
    <p:sldId id="338" r:id="rId65"/>
    <p:sldId id="341" r:id="rId66"/>
    <p:sldId id="342" r:id="rId6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98" d="100"/>
          <a:sy n="98" d="100"/>
        </p:scale>
        <p:origin x="102" y="48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mailto:170059@mail.muni.c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Odpovědnost veřejné správy za škodu a nemateriální újmu. Regresní úhrady</a:t>
            </a:r>
            <a:br>
              <a:rPr lang="cs-CZ" dirty="0"/>
            </a:br>
            <a:endParaRPr lang="cs-CZ" dirty="0"/>
          </a:p>
        </p:txBody>
      </p:sp>
      <p:sp>
        <p:nvSpPr>
          <p:cNvPr id="5" name="Podnadpis 4"/>
          <p:cNvSpPr>
            <a:spLocks noGrp="1"/>
          </p:cNvSpPr>
          <p:nvPr>
            <p:ph type="subTitle" idx="1"/>
          </p:nvPr>
        </p:nvSpPr>
        <p:spPr/>
        <p:txBody>
          <a:bodyPr/>
          <a:lstStyle/>
          <a:p>
            <a:r>
              <a:rPr lang="cs-CZ" b="1" dirty="0"/>
              <a:t>Správní právo II – 7. 12. 2020</a:t>
            </a:r>
          </a:p>
          <a:p>
            <a:r>
              <a:rPr lang="cs-CZ" dirty="0"/>
              <a:t>Tomáš Svoboda</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Ve výsledku </a:t>
            </a:r>
            <a:r>
              <a:rPr lang="cs-CZ" b="1" dirty="0"/>
              <a:t>dle předpokladů odpovědnosti</a:t>
            </a:r>
          </a:p>
          <a:p>
            <a:pPr lvl="1"/>
            <a:r>
              <a:rPr lang="cs-CZ" dirty="0"/>
              <a:t>V případě odpovědnosti za škodu při výkonu veřejné moci obecně:</a:t>
            </a:r>
          </a:p>
          <a:p>
            <a:pPr lvl="1"/>
            <a:endParaRPr lang="cs-CZ" dirty="0"/>
          </a:p>
          <a:p>
            <a:pPr lvl="1"/>
            <a:r>
              <a:rPr lang="cs-CZ" i="1" dirty="0">
                <a:solidFill>
                  <a:srgbClr val="0000DC"/>
                </a:solidFill>
              </a:rPr>
              <a:t>Jednání škůdce: </a:t>
            </a:r>
            <a:r>
              <a:rPr lang="cs-CZ" dirty="0"/>
              <a:t>Má </a:t>
            </a:r>
            <a:r>
              <a:rPr lang="cs-CZ" b="1" dirty="0"/>
              <a:t>zvláštní povahu </a:t>
            </a:r>
            <a:r>
              <a:rPr lang="cs-CZ" dirty="0"/>
              <a:t>(výkon veřejné moci, zvláštní skutkové podstaty)</a:t>
            </a:r>
          </a:p>
          <a:p>
            <a:pPr lvl="1"/>
            <a:r>
              <a:rPr lang="cs-CZ" i="1" dirty="0">
                <a:solidFill>
                  <a:srgbClr val="0000DC"/>
                </a:solidFill>
              </a:rPr>
              <a:t>Protiprávnost: </a:t>
            </a:r>
            <a:r>
              <a:rPr lang="cs-CZ" dirty="0"/>
              <a:t>Zpravidla </a:t>
            </a:r>
            <a:r>
              <a:rPr lang="cs-CZ" b="1" dirty="0"/>
              <a:t>vyžadována</a:t>
            </a:r>
            <a:r>
              <a:rPr lang="cs-CZ" dirty="0"/>
              <a:t> (= pochybení při výkonu veřejné moci)</a:t>
            </a:r>
          </a:p>
          <a:p>
            <a:pPr lvl="1"/>
            <a:r>
              <a:rPr lang="cs-CZ" i="1" dirty="0">
                <a:solidFill>
                  <a:srgbClr val="0000DC"/>
                </a:solidFill>
              </a:rPr>
              <a:t>Škoda: </a:t>
            </a:r>
            <a:r>
              <a:rPr lang="cs-CZ" b="1" dirty="0"/>
              <a:t>Vyžadována</a:t>
            </a:r>
          </a:p>
          <a:p>
            <a:pPr lvl="1"/>
            <a:r>
              <a:rPr lang="cs-CZ" i="1" dirty="0">
                <a:solidFill>
                  <a:srgbClr val="0000DC"/>
                </a:solidFill>
              </a:rPr>
              <a:t>Příčinná souvislost: </a:t>
            </a:r>
            <a:r>
              <a:rPr lang="cs-CZ" b="1" dirty="0"/>
              <a:t>Vyžadována</a:t>
            </a:r>
          </a:p>
          <a:p>
            <a:pPr lvl="1"/>
            <a:r>
              <a:rPr lang="cs-CZ" i="1" dirty="0">
                <a:solidFill>
                  <a:srgbClr val="0000DC"/>
                </a:solidFill>
              </a:rPr>
              <a:t>Zavinění:</a:t>
            </a:r>
            <a:r>
              <a:rPr lang="cs-CZ" dirty="0">
                <a:solidFill>
                  <a:srgbClr val="0000DC"/>
                </a:solidFill>
              </a:rPr>
              <a:t> </a:t>
            </a:r>
            <a:r>
              <a:rPr lang="cs-CZ" b="1" dirty="0"/>
              <a:t>Nevyžadováno</a:t>
            </a:r>
          </a:p>
        </p:txBody>
      </p:sp>
    </p:spTree>
  </p:cSld>
  <p:clrMapOvr>
    <a:masterClrMapping/>
  </p:clrMapOvr>
  <p:transition advTm="3261"/>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domácím právu </a:t>
            </a:r>
            <a:r>
              <a:rPr lang="cs-CZ" b="1" dirty="0"/>
              <a:t>lze rozlišovat</a:t>
            </a:r>
          </a:p>
          <a:p>
            <a:pPr lvl="1"/>
            <a:r>
              <a:rPr lang="cs-CZ" b="1" dirty="0">
                <a:solidFill>
                  <a:srgbClr val="0000DC"/>
                </a:solidFill>
              </a:rPr>
              <a:t>Obecnou úpravu </a:t>
            </a:r>
            <a:r>
              <a:rPr lang="cs-CZ" dirty="0"/>
              <a:t>odpovědnosti za škodu při výkonu veřejné moci                                       </a:t>
            </a:r>
            <a:r>
              <a:rPr lang="cs-CZ" i="1" dirty="0"/>
              <a:t>= </a:t>
            </a:r>
            <a:r>
              <a:rPr lang="cs-CZ" b="1" i="1" dirty="0"/>
              <a:t>zákon č. 82/1998 Sb. </a:t>
            </a:r>
          </a:p>
          <a:p>
            <a:pPr lvl="1"/>
            <a:endParaRPr lang="cs-CZ" b="1" dirty="0"/>
          </a:p>
          <a:p>
            <a:pPr lvl="1"/>
            <a:r>
              <a:rPr lang="cs-CZ" b="1" dirty="0">
                <a:solidFill>
                  <a:srgbClr val="0000DC"/>
                </a:solidFill>
              </a:rPr>
              <a:t>„Zvláštní úpravy“ </a:t>
            </a:r>
            <a:r>
              <a:rPr lang="cs-CZ" dirty="0"/>
              <a:t>odpovědnosti</a:t>
            </a:r>
            <a:r>
              <a:rPr lang="cs-CZ" b="1" dirty="0"/>
              <a:t> </a:t>
            </a:r>
            <a:r>
              <a:rPr lang="cs-CZ" dirty="0"/>
              <a:t>za škodu při výkonu veřejné moci v některých jiných zákonech:</a:t>
            </a:r>
          </a:p>
          <a:p>
            <a:pPr lvl="2"/>
            <a:r>
              <a:rPr lang="pl-PL" i="1" dirty="0">
                <a:solidFill>
                  <a:srgbClr val="0000DC"/>
                </a:solidFill>
              </a:rPr>
              <a:t>Zákon č. 273/2008 Sb., o Policii České republiky (§ 95 a 96)</a:t>
            </a:r>
          </a:p>
          <a:p>
            <a:pPr lvl="2"/>
            <a:r>
              <a:rPr lang="pl-PL" i="1" dirty="0">
                <a:solidFill>
                  <a:srgbClr val="0000DC"/>
                </a:solidFill>
              </a:rPr>
              <a:t>Zákon č. 553/1991 Sb., o obecní policii (§ 24 až 24b)</a:t>
            </a:r>
          </a:p>
          <a:p>
            <a:pPr lvl="2"/>
            <a:r>
              <a:rPr lang="pl-PL" i="1" dirty="0">
                <a:solidFill>
                  <a:srgbClr val="0000DC"/>
                </a:solidFill>
              </a:rPr>
              <a:t>Zákon č. 555/1992 Sb., o Vězeňské a justiční stráži České republiky (§ 23)</a:t>
            </a:r>
          </a:p>
          <a:p>
            <a:pPr lvl="2"/>
            <a:r>
              <a:rPr lang="pl-PL" i="1" dirty="0">
                <a:solidFill>
                  <a:srgbClr val="0000DC"/>
                </a:solidFill>
              </a:rPr>
              <a:t>Zákon č. 17/2012 Sb., o Celní správě České republiky (§ 50 až 52)</a:t>
            </a:r>
          </a:p>
          <a:p>
            <a:pPr lvl="2"/>
            <a:r>
              <a:rPr lang="pl-PL" i="1" dirty="0">
                <a:solidFill>
                  <a:srgbClr val="0000DC"/>
                </a:solidFill>
              </a:rPr>
              <a:t>Zákon č. 137/2001 Sb., o zvláštní ochraně svědka a dalších osob v souvislosti s trestním řízením (§ 19)</a:t>
            </a:r>
          </a:p>
          <a:p>
            <a:pPr lvl="2"/>
            <a:r>
              <a:rPr lang="pl-PL" i="1" dirty="0">
                <a:solidFill>
                  <a:srgbClr val="0000DC"/>
                </a:solidFill>
              </a:rPr>
              <a:t>Zákon č. 154/1994 Sb., o bezpečnostní informační službě (§ 17)</a:t>
            </a:r>
          </a:p>
          <a:p>
            <a:pPr lvl="2"/>
            <a:r>
              <a:rPr lang="pl-PL" i="1" dirty="0">
                <a:solidFill>
                  <a:srgbClr val="0000DC"/>
                </a:solidFill>
              </a:rPr>
              <a:t>Zákon č. 240/2000 Sb., </a:t>
            </a:r>
            <a:r>
              <a:rPr lang="pl-PL" b="1" i="1" dirty="0">
                <a:solidFill>
                  <a:srgbClr val="0000DC"/>
                </a:solidFill>
              </a:rPr>
              <a:t>o krizovém řízení a o změně některých zákonů (krizový zákon) </a:t>
            </a:r>
            <a:r>
              <a:rPr lang="pl-PL" i="1" dirty="0">
                <a:solidFill>
                  <a:srgbClr val="0000DC"/>
                </a:solidFill>
              </a:rPr>
              <a:t>(§ 35 až 37)</a:t>
            </a:r>
          </a:p>
          <a:p>
            <a:pPr lvl="1"/>
            <a:endParaRPr lang="pl-PL" dirty="0"/>
          </a:p>
          <a:p>
            <a:pPr lvl="1"/>
            <a:r>
              <a:rPr lang="pl-PL" dirty="0"/>
              <a:t>Výjimečně také určité „dobrovolné odškodňování” (aktuálně za tzv. „krizová opatření”)</a:t>
            </a:r>
            <a:endParaRPr lang="cs-CZ" dirty="0"/>
          </a:p>
          <a:p>
            <a:pPr lvl="2"/>
            <a:endParaRPr lang="pl-PL" dirty="0"/>
          </a:p>
          <a:p>
            <a:pPr lvl="1"/>
            <a:endParaRPr lang="cs-CZ" dirty="0"/>
          </a:p>
        </p:txBody>
      </p:sp>
    </p:spTree>
  </p:cSld>
  <p:clrMapOvr>
    <a:masterClrMapping/>
  </p:clrMapOvr>
  <p:transition advTm="326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Zákon. </a:t>
            </a:r>
            <a:r>
              <a:rPr lang="cs-CZ" b="1" dirty="0"/>
              <a:t>č. 82/1998 Sb. </a:t>
            </a:r>
            <a:r>
              <a:rPr lang="cs-CZ" dirty="0"/>
              <a:t>obecně</a:t>
            </a:r>
          </a:p>
          <a:p>
            <a:pPr lvl="1"/>
            <a:r>
              <a:rPr lang="cs-CZ" b="1" i="1" dirty="0">
                <a:solidFill>
                  <a:srgbClr val="0000DC"/>
                </a:solidFill>
              </a:rPr>
              <a:t>= Zákon o odpovědnosti za škodu způsobenou při výkonu veřejné moci rozhodnutím nebo nesprávným úředním postupem </a:t>
            </a:r>
            <a:r>
              <a:rPr lang="cs-CZ" i="1" dirty="0">
                <a:solidFill>
                  <a:srgbClr val="0000DC"/>
                </a:solidFill>
              </a:rPr>
              <a:t>a o změně zákona České národní rady č. 358/1992 Sb., o notářích a jejich činnosti (notářský řád)</a:t>
            </a:r>
          </a:p>
          <a:p>
            <a:pPr lvl="1"/>
            <a:endParaRPr lang="cs-CZ" dirty="0"/>
          </a:p>
          <a:p>
            <a:pPr lvl="1"/>
            <a:r>
              <a:rPr lang="cs-CZ" b="1" dirty="0"/>
              <a:t>„Provádí“ čl. 36 odst. 3 Listiny </a:t>
            </a:r>
            <a:r>
              <a:rPr lang="cs-CZ" dirty="0"/>
              <a:t>základních práv a svobod</a:t>
            </a:r>
          </a:p>
          <a:p>
            <a:pPr lvl="1"/>
            <a:r>
              <a:rPr lang="cs-CZ" dirty="0"/>
              <a:t>Stanoví </a:t>
            </a:r>
            <a:r>
              <a:rPr lang="cs-CZ" b="1" dirty="0"/>
              <a:t>podmínky a podrobnosti </a:t>
            </a:r>
            <a:r>
              <a:rPr lang="cs-CZ" dirty="0"/>
              <a:t>(čl. 36 odst. 4 Listiny)</a:t>
            </a:r>
          </a:p>
          <a:p>
            <a:pPr lvl="1"/>
            <a:r>
              <a:rPr lang="cs-CZ" dirty="0"/>
              <a:t>Domáhat náhrady škody se lze jen </a:t>
            </a:r>
            <a:r>
              <a:rPr lang="cs-CZ" b="1" dirty="0"/>
              <a:t>jeho prostřednictvím</a:t>
            </a:r>
            <a:endParaRPr lang="cs-CZ" dirty="0"/>
          </a:p>
          <a:p>
            <a:pPr lvl="1"/>
            <a:endParaRPr lang="cs-CZ" dirty="0"/>
          </a:p>
          <a:p>
            <a:pPr lvl="1"/>
            <a:r>
              <a:rPr lang="cs-CZ" dirty="0"/>
              <a:t>Dvě formy odpovědnosti = </a:t>
            </a:r>
          </a:p>
          <a:p>
            <a:pPr lvl="2"/>
            <a:r>
              <a:rPr lang="cs-CZ" b="1" i="1" dirty="0">
                <a:solidFill>
                  <a:schemeClr val="tx2"/>
                </a:solidFill>
              </a:rPr>
              <a:t>1/ </a:t>
            </a:r>
            <a:r>
              <a:rPr lang="cs-CZ" i="1" dirty="0">
                <a:solidFill>
                  <a:schemeClr val="tx2"/>
                </a:solidFill>
              </a:rPr>
              <a:t>Za škodu způsobenou</a:t>
            </a:r>
            <a:r>
              <a:rPr lang="cs-CZ" b="1" i="1" dirty="0">
                <a:solidFill>
                  <a:schemeClr val="tx2"/>
                </a:solidFill>
              </a:rPr>
              <a:t> (nezákonným) rozhodnutím</a:t>
            </a:r>
          </a:p>
          <a:p>
            <a:pPr lvl="2"/>
            <a:r>
              <a:rPr lang="cs-CZ" b="1" i="1" dirty="0">
                <a:solidFill>
                  <a:schemeClr val="tx2"/>
                </a:solidFill>
              </a:rPr>
              <a:t>2/ </a:t>
            </a:r>
            <a:r>
              <a:rPr lang="cs-CZ" i="1" dirty="0">
                <a:solidFill>
                  <a:schemeClr val="tx2"/>
                </a:solidFill>
              </a:rPr>
              <a:t>Za škodu způsobenou </a:t>
            </a:r>
            <a:r>
              <a:rPr lang="cs-CZ" b="1" i="1" dirty="0">
                <a:solidFill>
                  <a:schemeClr val="tx2"/>
                </a:solidFill>
              </a:rPr>
              <a:t>NÚP</a:t>
            </a:r>
          </a:p>
          <a:p>
            <a:pPr lvl="1"/>
            <a:r>
              <a:rPr lang="cs-CZ" dirty="0"/>
              <a:t>(Obdobně pro stát i ÚSC – jen s dílčími odchylkami)</a:t>
            </a:r>
          </a:p>
        </p:txBody>
      </p:sp>
    </p:spTree>
  </p:cSld>
  <p:clrMapOvr>
    <a:masterClrMapping/>
  </p:clrMapOvr>
  <p:transition advTm="3261"/>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Na co se </a:t>
            </a:r>
            <a:r>
              <a:rPr lang="cs-CZ" b="1" dirty="0"/>
              <a:t>nevztahuje</a:t>
            </a:r>
            <a:r>
              <a:rPr lang="cs-CZ" dirty="0"/>
              <a:t>?</a:t>
            </a:r>
          </a:p>
          <a:p>
            <a:pPr lvl="1"/>
            <a:r>
              <a:rPr lang="cs-CZ" b="1" dirty="0">
                <a:solidFill>
                  <a:srgbClr val="0000DC"/>
                </a:solidFill>
              </a:rPr>
              <a:t>Soukromoprávní vystupování </a:t>
            </a:r>
            <a:r>
              <a:rPr lang="cs-CZ" dirty="0"/>
              <a:t>subjektů veřejné moci (VS)</a:t>
            </a:r>
          </a:p>
          <a:p>
            <a:pPr lvl="2"/>
            <a:r>
              <a:rPr lang="cs-CZ" dirty="0"/>
              <a:t>(Včetně tzv. </a:t>
            </a:r>
            <a:r>
              <a:rPr lang="cs-CZ" dirty="0" err="1"/>
              <a:t>nevrchnostenské</a:t>
            </a:r>
            <a:r>
              <a:rPr lang="cs-CZ" dirty="0"/>
              <a:t> správy)</a:t>
            </a:r>
          </a:p>
          <a:p>
            <a:pPr lvl="1"/>
            <a:r>
              <a:rPr lang="cs-CZ" dirty="0"/>
              <a:t>Není možná konkurence nároků = buď, anebo…</a:t>
            </a:r>
          </a:p>
          <a:p>
            <a:pPr lvl="1">
              <a:buNone/>
            </a:pPr>
            <a:endParaRPr lang="cs-CZ" dirty="0"/>
          </a:p>
          <a:p>
            <a:pPr lvl="1"/>
            <a:r>
              <a:rPr lang="cs-CZ" dirty="0"/>
              <a:t>Dále na (byť spíše zcela výjimečně):</a:t>
            </a:r>
          </a:p>
          <a:p>
            <a:pPr lvl="2"/>
            <a:r>
              <a:rPr lang="cs-CZ" dirty="0">
                <a:solidFill>
                  <a:srgbClr val="0000DC"/>
                </a:solidFill>
              </a:rPr>
              <a:t>- tzv. exces </a:t>
            </a:r>
            <a:r>
              <a:rPr lang="cs-CZ" dirty="0"/>
              <a:t>při výkonu veřejné moci</a:t>
            </a:r>
          </a:p>
          <a:p>
            <a:pPr lvl="2"/>
            <a:r>
              <a:rPr lang="cs-CZ" dirty="0">
                <a:solidFill>
                  <a:srgbClr val="0000DC"/>
                </a:solidFill>
              </a:rPr>
              <a:t>-„předstíraný“ výkon</a:t>
            </a:r>
            <a:r>
              <a:rPr lang="cs-CZ" dirty="0"/>
              <a:t> veřejné moci</a:t>
            </a:r>
          </a:p>
        </p:txBody>
      </p:sp>
    </p:spTree>
  </p:cSld>
  <p:clrMapOvr>
    <a:masterClrMapping/>
  </p:clrMapOvr>
  <p:transition advTm="3261"/>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dirty="0"/>
              <a:t>Pouze stanovené veřejné subjekty (§ 1 </a:t>
            </a:r>
            <a:r>
              <a:rPr lang="cs-CZ" dirty="0" err="1"/>
              <a:t>OdpŠk</a:t>
            </a:r>
            <a:r>
              <a:rPr lang="cs-CZ" dirty="0"/>
              <a:t>)</a:t>
            </a:r>
          </a:p>
          <a:p>
            <a:pPr lvl="1"/>
            <a:r>
              <a:rPr lang="cs-CZ" dirty="0"/>
              <a:t>= </a:t>
            </a:r>
            <a:r>
              <a:rPr lang="cs-CZ" b="1" i="1" dirty="0">
                <a:solidFill>
                  <a:srgbClr val="0000DC"/>
                </a:solidFill>
              </a:rPr>
              <a:t>Stát</a:t>
            </a:r>
            <a:r>
              <a:rPr lang="cs-CZ" b="1" i="1" dirty="0"/>
              <a:t> </a:t>
            </a:r>
            <a:r>
              <a:rPr lang="cs-CZ" b="1" dirty="0"/>
              <a:t>+ </a:t>
            </a:r>
            <a:r>
              <a:rPr lang="cs-CZ" b="1" i="1" dirty="0">
                <a:solidFill>
                  <a:srgbClr val="0000DC"/>
                </a:solidFill>
              </a:rPr>
              <a:t>územní samosprávné celky</a:t>
            </a:r>
            <a:r>
              <a:rPr lang="cs-CZ" i="1" dirty="0">
                <a:solidFill>
                  <a:srgbClr val="0000DC"/>
                </a:solidFill>
              </a:rPr>
              <a:t> </a:t>
            </a:r>
            <a:r>
              <a:rPr lang="cs-CZ" dirty="0"/>
              <a:t>(obce a kraje)</a:t>
            </a:r>
          </a:p>
          <a:p>
            <a:pPr lvl="2"/>
            <a:r>
              <a:rPr lang="cs-CZ" dirty="0"/>
              <a:t>Odpovědnost ÚSC jednou z hlavních „novinek“ zákona č. 82/1998 Sb. (oproti zákonu č. 58/1969 Sb.)</a:t>
            </a:r>
          </a:p>
          <a:p>
            <a:pPr lvl="1">
              <a:buNone/>
            </a:pPr>
            <a:endParaRPr lang="cs-CZ" dirty="0"/>
          </a:p>
          <a:p>
            <a:pPr lvl="1"/>
            <a:endParaRPr lang="cs-CZ" dirty="0"/>
          </a:p>
          <a:p>
            <a:pPr lvl="1"/>
            <a:r>
              <a:rPr lang="cs-CZ" dirty="0"/>
              <a:t>Zákon č. 82/1998 Sb. ovšem </a:t>
            </a:r>
            <a:r>
              <a:rPr lang="cs-CZ" b="1" dirty="0"/>
              <a:t>opomíjí tzv. neúzemní samosprávu </a:t>
            </a:r>
          </a:p>
          <a:p>
            <a:pPr lvl="2"/>
            <a:r>
              <a:rPr lang="cs-CZ" dirty="0"/>
              <a:t>(</a:t>
            </a:r>
            <a:r>
              <a:rPr lang="cs-CZ" i="1" dirty="0">
                <a:solidFill>
                  <a:schemeClr val="tx2"/>
                </a:solidFill>
              </a:rPr>
              <a:t>Profesní komory s povinným členstvím a veřejné vysoké školy</a:t>
            </a:r>
            <a:r>
              <a:rPr lang="cs-CZ" dirty="0"/>
              <a:t>)</a:t>
            </a:r>
          </a:p>
          <a:p>
            <a:pPr lvl="1"/>
            <a:r>
              <a:rPr lang="cs-CZ" dirty="0"/>
              <a:t>Dle soudní judikatury ovšem mimo „režim“ tohoto zákona…</a:t>
            </a:r>
          </a:p>
          <a:p>
            <a:pPr>
              <a:buNone/>
            </a:pPr>
            <a:endParaRPr lang="cs-CZ" dirty="0"/>
          </a:p>
        </p:txBody>
      </p:sp>
    </p:spTree>
  </p:cSld>
  <p:clrMapOvr>
    <a:masterClrMapping/>
  </p:clrMapOvr>
  <p:transition advTm="3261"/>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Kdo</a:t>
            </a:r>
            <a:r>
              <a:rPr lang="cs-CZ" dirty="0"/>
              <a:t> odpovídá?</a:t>
            </a:r>
          </a:p>
          <a:p>
            <a:pPr lvl="1"/>
            <a:r>
              <a:rPr lang="cs-CZ" i="1" dirty="0">
                <a:solidFill>
                  <a:srgbClr val="0000DC"/>
                </a:solidFill>
              </a:rPr>
              <a:t>Podle přesvědčení Ústavního soudu nelze v daném případě ČAK (jednající prostřednictvím kárného orgánu) považovat za vykonavatele státní moci, resp. za právnickou nebo fyzickou osobu vykonávající státní správu, která jí byla svěřena zákonem nebo na základě zákona ve smyslu § 3 odst. 1 písm. b) zákona č. 82/1998 Sb. Při výkonu kárné pravomoci totiž ČAK nevykonává státní správu, neboť jí nebyla zákonem č. 85/1996 Sb. ani jiným právním předpisem svěřena. Správný je sice závěr, že kárné řízení lze považovat za výkon veřejné moci, jelikož se však nejedná o výkon státní správy, ale o </a:t>
            </a:r>
            <a:r>
              <a:rPr lang="cs-CZ" b="1" i="1" dirty="0">
                <a:solidFill>
                  <a:srgbClr val="0000DC"/>
                </a:solidFill>
              </a:rPr>
              <a:t>výkon decentralizované veřejné správy – profesní samosprávy, odpovědnost za škodu podle zákona č. 82/1998 Sb. nelze uplatňovat</a:t>
            </a:r>
            <a:r>
              <a:rPr lang="cs-CZ" i="1" dirty="0">
                <a:solidFill>
                  <a:srgbClr val="0000DC"/>
                </a:solidFill>
              </a:rPr>
              <a:t>, neboť ji (z neznámého důvodu) neupravuje. Reguluje právě jen odpovědnost územních samosprávných korporací při výkonu samosprávy. Analogicky lze dovodit, že v souzené věci není dána odpovědnost státu, ale samotné profesní samosprávné korporace – ČAK. </a:t>
            </a:r>
            <a:r>
              <a:rPr lang="cs-CZ" b="1" dirty="0"/>
              <a:t>(ÚS, IV. ÚS 3638/15)</a:t>
            </a:r>
          </a:p>
        </p:txBody>
      </p:sp>
    </p:spTree>
  </p:cSld>
  <p:clrMapOvr>
    <a:masterClrMapping/>
  </p:clrMapOvr>
  <p:transition advTm="3261"/>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Stát odpovídá</a:t>
            </a:r>
            <a:r>
              <a:rPr lang="cs-CZ" dirty="0"/>
              <a:t>, pokud škodu způsobily (§ 3 a 4 </a:t>
            </a:r>
            <a:r>
              <a:rPr lang="cs-CZ" dirty="0" err="1"/>
              <a:t>OdpŠk</a:t>
            </a:r>
            <a:r>
              <a:rPr lang="cs-CZ" dirty="0"/>
              <a:t>)</a:t>
            </a:r>
          </a:p>
          <a:p>
            <a:pPr lvl="1"/>
            <a:r>
              <a:rPr lang="cs-CZ" b="1" dirty="0"/>
              <a:t>1/ </a:t>
            </a:r>
            <a:r>
              <a:rPr lang="cs-CZ" b="1" dirty="0">
                <a:solidFill>
                  <a:srgbClr val="0000DC"/>
                </a:solidFill>
              </a:rPr>
              <a:t>Státní orgány</a:t>
            </a:r>
            <a:r>
              <a:rPr lang="cs-CZ" dirty="0"/>
              <a:t>,</a:t>
            </a:r>
          </a:p>
          <a:p>
            <a:pPr lvl="1"/>
            <a:r>
              <a:rPr lang="cs-CZ" b="1" dirty="0"/>
              <a:t>2/ </a:t>
            </a:r>
            <a:r>
              <a:rPr lang="cs-CZ" b="1" dirty="0">
                <a:solidFill>
                  <a:srgbClr val="0000DC"/>
                </a:solidFill>
              </a:rPr>
              <a:t>Právnické a fyzické osoby při výkonu státní správy, která jim byla svěřena </a:t>
            </a:r>
            <a:r>
              <a:rPr lang="cs-CZ" dirty="0"/>
              <a:t>zákonem nebo na základě zákona, výslovně:</a:t>
            </a:r>
          </a:p>
          <a:p>
            <a:pPr lvl="2"/>
            <a:r>
              <a:rPr lang="cs-CZ" b="1" dirty="0">
                <a:solidFill>
                  <a:srgbClr val="0000DC"/>
                </a:solidFill>
              </a:rPr>
              <a:t>- notáři </a:t>
            </a:r>
            <a:r>
              <a:rPr lang="cs-CZ" i="1" dirty="0"/>
              <a:t>(sepisování veřejných listin o právních úkonech, zápisy do veřejného rejstříku a úkony notáře jako soudního komisaře)</a:t>
            </a:r>
          </a:p>
          <a:p>
            <a:pPr lvl="2"/>
            <a:r>
              <a:rPr lang="cs-CZ" b="1" dirty="0">
                <a:solidFill>
                  <a:srgbClr val="0000DC"/>
                </a:solidFill>
              </a:rPr>
              <a:t>- exekutoři </a:t>
            </a:r>
            <a:r>
              <a:rPr lang="cs-CZ" i="1" dirty="0"/>
              <a:t>(úkony soudního exekutora při výkonu exekuční činnosti, sepisování exekutorských zápisů a činnosti vykonávané z pověření soudu podle zvláštního právního předpisu)</a:t>
            </a:r>
          </a:p>
          <a:p>
            <a:pPr lvl="1"/>
            <a:r>
              <a:rPr lang="cs-CZ" b="1" dirty="0"/>
              <a:t>3/ </a:t>
            </a:r>
            <a:r>
              <a:rPr lang="cs-CZ" b="1" dirty="0">
                <a:solidFill>
                  <a:srgbClr val="0000DC"/>
                </a:solidFill>
              </a:rPr>
              <a:t>Orgány ÚSC</a:t>
            </a:r>
            <a:r>
              <a:rPr lang="cs-CZ" dirty="0"/>
              <a:t>, pokud ke škodě došlo při výkonu státní správy, který na ně byl přenesen zákonem nebo na základě zákona - tedy </a:t>
            </a:r>
            <a:r>
              <a:rPr lang="cs-CZ" b="1" dirty="0">
                <a:solidFill>
                  <a:srgbClr val="0000DC"/>
                </a:solidFill>
              </a:rPr>
              <a:t>v rámci přenesené působnosti</a:t>
            </a:r>
          </a:p>
          <a:p>
            <a:pPr lvl="1"/>
            <a:endParaRPr lang="cs-CZ" dirty="0"/>
          </a:p>
          <a:p>
            <a:pPr>
              <a:buNone/>
            </a:pPr>
            <a:endParaRPr lang="cs-CZ" dirty="0"/>
          </a:p>
        </p:txBody>
      </p:sp>
    </p:spTree>
  </p:cSld>
  <p:clrMapOvr>
    <a:masterClrMapping/>
  </p:clrMapOvr>
  <p:transition advTm="326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ÚSC odpovídá</a:t>
            </a:r>
            <a:r>
              <a:rPr lang="cs-CZ" dirty="0"/>
              <a:t>, pokud (§ 19 </a:t>
            </a:r>
            <a:r>
              <a:rPr lang="cs-CZ" dirty="0" err="1"/>
              <a:t>OdpŠk</a:t>
            </a:r>
            <a:r>
              <a:rPr lang="cs-CZ" dirty="0"/>
              <a:t>)</a:t>
            </a:r>
          </a:p>
          <a:p>
            <a:pPr lvl="1"/>
            <a:r>
              <a:rPr lang="cs-CZ" b="1" dirty="0">
                <a:solidFill>
                  <a:srgbClr val="0000DC"/>
                </a:solidFill>
              </a:rPr>
              <a:t>Škodu způsobil sám </a:t>
            </a:r>
            <a:r>
              <a:rPr lang="cs-CZ" dirty="0"/>
              <a:t>(</a:t>
            </a:r>
            <a:r>
              <a:rPr lang="cs-CZ" b="1" dirty="0"/>
              <a:t>jeho orgány</a:t>
            </a:r>
            <a:r>
              <a:rPr lang="cs-CZ" dirty="0"/>
              <a:t>) při výkonu VS </a:t>
            </a:r>
            <a:r>
              <a:rPr lang="cs-CZ" b="1" dirty="0">
                <a:solidFill>
                  <a:srgbClr val="0000DC"/>
                </a:solidFill>
              </a:rPr>
              <a:t>v samostatné působnosti </a:t>
            </a:r>
          </a:p>
          <a:p>
            <a:pPr lvl="1"/>
            <a:r>
              <a:rPr lang="cs-CZ" dirty="0"/>
              <a:t>(Přičemž „výkonem VS“ třeba rozumět tzv. vrchnostenskou správu)</a:t>
            </a:r>
          </a:p>
          <a:p>
            <a:pPr lvl="1"/>
            <a:endParaRPr lang="cs-CZ" dirty="0"/>
          </a:p>
          <a:p>
            <a:pPr lvl="1"/>
            <a:endParaRPr lang="cs-CZ" dirty="0"/>
          </a:p>
          <a:p>
            <a:pPr lvl="1"/>
            <a:r>
              <a:rPr lang="cs-CZ" dirty="0"/>
              <a:t>V případě ÚSC tedy odpovědnost </a:t>
            </a:r>
            <a:r>
              <a:rPr lang="cs-CZ" b="1" dirty="0"/>
              <a:t>v závislosti na povaze působnosti</a:t>
            </a:r>
            <a:endParaRPr lang="cs-CZ" dirty="0"/>
          </a:p>
          <a:p>
            <a:pPr lvl="2"/>
            <a:r>
              <a:rPr lang="cs-CZ" dirty="0"/>
              <a:t>(Ovšem potenciální problém „střídání“ odpovědného subjektu v závislosti na povaze působnosti)</a:t>
            </a:r>
          </a:p>
          <a:p>
            <a:pPr>
              <a:buNone/>
            </a:pPr>
            <a:endParaRPr lang="cs-CZ" dirty="0"/>
          </a:p>
        </p:txBody>
      </p:sp>
    </p:spTree>
  </p:cSld>
  <p:clrMapOvr>
    <a:masterClrMapping/>
  </p:clrMapOvr>
  <p:transition advTm="3261"/>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Předpoklady </a:t>
            </a:r>
            <a:r>
              <a:rPr lang="cs-CZ" dirty="0"/>
              <a:t>vzniku odpovědnosti</a:t>
            </a:r>
          </a:p>
          <a:p>
            <a:pPr lvl="1"/>
            <a:r>
              <a:rPr lang="cs-CZ" dirty="0"/>
              <a:t>Odpovědnost podle zákona č. 82/1998 Sb. = </a:t>
            </a:r>
            <a:r>
              <a:rPr lang="cs-CZ" b="1" dirty="0"/>
              <a:t>„modifikovaná“ </a:t>
            </a:r>
            <a:r>
              <a:rPr lang="cs-CZ" dirty="0"/>
              <a:t>soukromoprávní   odpovědnost za škodu, zejména v rovině:</a:t>
            </a:r>
          </a:p>
          <a:p>
            <a:pPr lvl="2"/>
            <a:r>
              <a:rPr lang="cs-CZ" b="1" dirty="0">
                <a:solidFill>
                  <a:srgbClr val="0000DC"/>
                </a:solidFill>
              </a:rPr>
              <a:t>- Absence zavinění </a:t>
            </a:r>
            <a:r>
              <a:rPr lang="cs-CZ" dirty="0">
                <a:solidFill>
                  <a:srgbClr val="0000DC"/>
                </a:solidFill>
              </a:rPr>
              <a:t>(objektivní odpovědnost bez možnosti liberace – tzv. absolutní odpovědnost)</a:t>
            </a:r>
          </a:p>
          <a:p>
            <a:pPr lvl="2"/>
            <a:r>
              <a:rPr lang="cs-CZ" b="1" dirty="0">
                <a:solidFill>
                  <a:srgbClr val="0000DC"/>
                </a:solidFill>
              </a:rPr>
              <a:t>- Zvláštních forem </a:t>
            </a:r>
            <a:r>
              <a:rPr lang="cs-CZ" b="1" dirty="0" err="1">
                <a:solidFill>
                  <a:srgbClr val="0000DC"/>
                </a:solidFill>
              </a:rPr>
              <a:t>deliktního</a:t>
            </a:r>
            <a:r>
              <a:rPr lang="cs-CZ" b="1" dirty="0">
                <a:solidFill>
                  <a:srgbClr val="0000DC"/>
                </a:solidFill>
              </a:rPr>
              <a:t> jednání </a:t>
            </a:r>
            <a:r>
              <a:rPr lang="cs-CZ" dirty="0">
                <a:solidFill>
                  <a:srgbClr val="0000DC"/>
                </a:solidFill>
              </a:rPr>
              <a:t>(„forem odpovědnosti“)</a:t>
            </a:r>
          </a:p>
          <a:p>
            <a:pPr lvl="2"/>
            <a:endParaRPr lang="cs-CZ" b="1" dirty="0">
              <a:solidFill>
                <a:srgbClr val="0000DC"/>
              </a:solidFill>
            </a:endParaRPr>
          </a:p>
          <a:p>
            <a:r>
              <a:rPr lang="cs-CZ" dirty="0"/>
              <a:t>Odpovědnost za </a:t>
            </a:r>
            <a:r>
              <a:rPr lang="cs-CZ" b="1" dirty="0"/>
              <a:t>nemajetkovou újmu </a:t>
            </a:r>
            <a:r>
              <a:rPr lang="cs-CZ" dirty="0"/>
              <a:t>(§ 1/3 + 31a </a:t>
            </a:r>
            <a:r>
              <a:rPr lang="cs-CZ" dirty="0" err="1"/>
              <a:t>OdpŠk</a:t>
            </a:r>
            <a:r>
              <a:rPr lang="cs-CZ" dirty="0"/>
              <a:t>)</a:t>
            </a:r>
            <a:endParaRPr lang="cs-CZ" b="1" dirty="0"/>
          </a:p>
          <a:p>
            <a:pPr lvl="1"/>
            <a:r>
              <a:rPr lang="cs-CZ" dirty="0"/>
              <a:t>Obdobně výslovně </a:t>
            </a:r>
            <a:r>
              <a:rPr lang="cs-CZ" b="1" dirty="0">
                <a:solidFill>
                  <a:srgbClr val="0000DC"/>
                </a:solidFill>
              </a:rPr>
              <a:t>také odpovědnost za nemajetkovou újmu</a:t>
            </a:r>
          </a:p>
          <a:p>
            <a:pPr lvl="1"/>
            <a:r>
              <a:rPr lang="cs-CZ" dirty="0"/>
              <a:t>(Avšak až s velkou novelizací zákonem č. 160/2006 Sb.)</a:t>
            </a:r>
          </a:p>
          <a:p>
            <a:pPr lvl="1"/>
            <a:endParaRPr lang="cs-CZ" dirty="0"/>
          </a:p>
          <a:p>
            <a:r>
              <a:rPr lang="cs-CZ" dirty="0"/>
              <a:t>Dále také </a:t>
            </a:r>
            <a:r>
              <a:rPr lang="cs-CZ" b="1" dirty="0"/>
              <a:t>procesní aspekty </a:t>
            </a:r>
            <a:r>
              <a:rPr lang="cs-CZ" dirty="0"/>
              <a:t>(viz dále)</a:t>
            </a:r>
          </a:p>
          <a:p>
            <a:pPr>
              <a:buNone/>
            </a:pPr>
            <a:endParaRPr lang="cs-CZ" dirty="0"/>
          </a:p>
        </p:txBody>
      </p:sp>
    </p:spTree>
  </p:cSld>
  <p:clrMapOvr>
    <a:masterClrMapping/>
  </p:clrMapOvr>
  <p:transition advTm="326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Procesní aspekty </a:t>
            </a:r>
            <a:r>
              <a:rPr lang="cs-CZ" dirty="0"/>
              <a:t>v rámci z. č. 82/1998 Sb., zejména:</a:t>
            </a:r>
          </a:p>
          <a:p>
            <a:pPr lvl="1"/>
            <a:r>
              <a:rPr lang="cs-CZ" i="1" dirty="0">
                <a:solidFill>
                  <a:schemeClr val="tx2"/>
                </a:solidFill>
              </a:rPr>
              <a:t>1/ Pravidla pro určení orgánu, který vystupuje jménem státu </a:t>
            </a:r>
            <a:r>
              <a:rPr lang="cs-CZ" dirty="0"/>
              <a:t>(§ 6 </a:t>
            </a:r>
            <a:r>
              <a:rPr lang="cs-CZ" dirty="0" err="1"/>
              <a:t>OdpŠk</a:t>
            </a:r>
            <a:r>
              <a:rPr lang="cs-CZ" dirty="0"/>
              <a:t>)</a:t>
            </a:r>
            <a:endParaRPr lang="cs-CZ" i="1" dirty="0">
              <a:solidFill>
                <a:schemeClr val="tx2"/>
              </a:solidFill>
            </a:endParaRPr>
          </a:p>
          <a:p>
            <a:pPr lvl="1"/>
            <a:r>
              <a:rPr lang="cs-CZ" dirty="0"/>
              <a:t>(= </a:t>
            </a:r>
            <a:r>
              <a:rPr lang="cs-CZ" b="1" dirty="0"/>
              <a:t>kdo má za stát jednat s poškozeným</a:t>
            </a:r>
            <a:r>
              <a:rPr lang="cs-CZ" dirty="0"/>
              <a:t>)</a:t>
            </a:r>
          </a:p>
          <a:p>
            <a:pPr lvl="1"/>
            <a:endParaRPr lang="cs-CZ" dirty="0"/>
          </a:p>
          <a:p>
            <a:pPr lvl="1"/>
            <a:r>
              <a:rPr lang="cs-CZ" i="1" dirty="0">
                <a:solidFill>
                  <a:schemeClr val="tx2"/>
                </a:solidFill>
              </a:rPr>
              <a:t>2/ Předběžné (uplatnění) projednání nároku</a:t>
            </a:r>
            <a:r>
              <a:rPr lang="cs-CZ" dirty="0"/>
              <a:t> (§ 14 – 15 </a:t>
            </a:r>
            <a:r>
              <a:rPr lang="cs-CZ" dirty="0" err="1"/>
              <a:t>OdpŠk</a:t>
            </a:r>
            <a:r>
              <a:rPr lang="cs-CZ" dirty="0"/>
              <a:t>)</a:t>
            </a:r>
          </a:p>
          <a:p>
            <a:pPr lvl="1"/>
            <a:r>
              <a:rPr lang="cs-CZ" dirty="0"/>
              <a:t>(= </a:t>
            </a:r>
            <a:r>
              <a:rPr lang="cs-CZ" b="1" dirty="0"/>
              <a:t>nejprve dobrovolné odškodnění</a:t>
            </a:r>
            <a:r>
              <a:rPr lang="cs-CZ" dirty="0"/>
              <a:t>, až následně „odškodňovací“ soudní řízení)</a:t>
            </a:r>
          </a:p>
          <a:p>
            <a:pPr lvl="1"/>
            <a:endParaRPr lang="cs-CZ" dirty="0"/>
          </a:p>
          <a:p>
            <a:pPr lvl="1"/>
            <a:r>
              <a:rPr lang="cs-CZ" i="1" dirty="0">
                <a:solidFill>
                  <a:schemeClr val="tx2"/>
                </a:solidFill>
              </a:rPr>
              <a:t>3/ Zvláštní promlčecí lhůty </a:t>
            </a:r>
            <a:r>
              <a:rPr lang="cs-CZ" dirty="0"/>
              <a:t>(§ 32 – 35 </a:t>
            </a:r>
            <a:r>
              <a:rPr lang="cs-CZ" dirty="0" err="1"/>
              <a:t>OdpŠk</a:t>
            </a:r>
            <a:r>
              <a:rPr lang="cs-CZ" dirty="0"/>
              <a:t>)</a:t>
            </a:r>
          </a:p>
          <a:p>
            <a:pPr lvl="1"/>
            <a:r>
              <a:rPr lang="cs-CZ" dirty="0"/>
              <a:t>(= </a:t>
            </a:r>
            <a:r>
              <a:rPr lang="cs-CZ" b="1" dirty="0"/>
              <a:t>specifika odpovědnosti </a:t>
            </a:r>
            <a:r>
              <a:rPr lang="cs-CZ" dirty="0"/>
              <a:t>za výkon veřejné moci</a:t>
            </a:r>
            <a:r>
              <a:rPr lang="en-US" dirty="0"/>
              <a:t>;</a:t>
            </a:r>
            <a:r>
              <a:rPr lang="cs-CZ" dirty="0"/>
              <a:t> obecně jako v soukromém právu, avšak současně velmi krátká </a:t>
            </a:r>
            <a:r>
              <a:rPr lang="cs-CZ" dirty="0" err="1"/>
              <a:t>subj</a:t>
            </a:r>
            <a:r>
              <a:rPr lang="cs-CZ" dirty="0"/>
              <a:t>. lhůta v případě nemajetkové újmy – pouze 6 měsíců)</a:t>
            </a:r>
          </a:p>
          <a:p>
            <a:pPr lvl="1"/>
            <a:endParaRPr lang="cs-CZ" dirty="0"/>
          </a:p>
          <a:p>
            <a:pPr>
              <a:buNone/>
            </a:pPr>
            <a:endParaRPr lang="cs-CZ" dirty="0"/>
          </a:p>
        </p:txBody>
      </p:sp>
    </p:spTree>
  </p:cSld>
  <p:clrMapOvr>
    <a:masterClrMapping/>
  </p:clrMapOvr>
  <p:transition advTm="326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b="1" i="1" dirty="0"/>
              <a:t>1) Obecná východiska odpovědnosti </a:t>
            </a:r>
          </a:p>
          <a:p>
            <a:pPr lvl="1"/>
            <a:r>
              <a:rPr lang="cs-CZ" i="1" dirty="0"/>
              <a:t>(za škodu při výkonu veřejné moci)</a:t>
            </a:r>
          </a:p>
          <a:p>
            <a:r>
              <a:rPr lang="cs-CZ" b="1" i="1" dirty="0"/>
              <a:t>2) Odpovědnost za rozhodnutí</a:t>
            </a:r>
          </a:p>
          <a:p>
            <a:r>
              <a:rPr lang="cs-CZ" b="1" i="1" dirty="0"/>
              <a:t>3) Odpovědnost za nesprávný úřední postup</a:t>
            </a:r>
          </a:p>
          <a:p>
            <a:r>
              <a:rPr lang="cs-CZ" b="1" i="1" dirty="0"/>
              <a:t>4) Regresní úhrady </a:t>
            </a:r>
          </a:p>
          <a:p>
            <a:pPr lvl="1"/>
            <a:endParaRPr lang="cs-CZ" i="1" dirty="0"/>
          </a:p>
          <a:p>
            <a:pPr lvl="1"/>
            <a:endParaRPr lang="cs-CZ" i="1" dirty="0"/>
          </a:p>
          <a:p>
            <a:pPr lvl="1"/>
            <a:r>
              <a:rPr lang="cs-CZ" b="1" i="1" dirty="0"/>
              <a:t>Pozn.: </a:t>
            </a:r>
            <a:r>
              <a:rPr lang="cs-CZ" i="1"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a:t>
            </a:r>
            <a:r>
              <a:rPr lang="cs-CZ" dirty="0"/>
              <a:t> za rozhodnutí a nesprávný </a:t>
            </a:r>
            <a:r>
              <a:rPr lang="cs-CZ" dirty="0" err="1"/>
              <a:t>ú</a:t>
            </a:r>
            <a:r>
              <a:rPr lang="cs-CZ" dirty="0"/>
              <a:t>. postup</a:t>
            </a:r>
            <a:endParaRPr lang="cs-CZ" b="1" i="1" dirty="0"/>
          </a:p>
          <a:p>
            <a:pPr lvl="1"/>
            <a:r>
              <a:rPr lang="cs-CZ" b="1" dirty="0"/>
              <a:t>Rozhodnutí = (obecně) individuální (s)právní akt</a:t>
            </a:r>
          </a:p>
          <a:p>
            <a:pPr lvl="1"/>
            <a:r>
              <a:rPr lang="cs-CZ" dirty="0"/>
              <a:t>Nesprávný úřední postup = dle judikatury</a:t>
            </a:r>
            <a:r>
              <a:rPr lang="cs-CZ" i="1" dirty="0"/>
              <a:t> jakákoli činnost související s výkonem pravomoci, která není rozhodnutím</a:t>
            </a:r>
            <a:r>
              <a:rPr lang="cs-CZ" dirty="0"/>
              <a:t> (podrobněji v přednášce č. 3)</a:t>
            </a:r>
          </a:p>
          <a:p>
            <a:pPr lvl="1"/>
            <a:endParaRPr lang="cs-CZ" dirty="0"/>
          </a:p>
          <a:p>
            <a:pPr lvl="1"/>
            <a:r>
              <a:rPr lang="cs-CZ" dirty="0"/>
              <a:t>Vzájemný vztah těchto odpovědností:</a:t>
            </a:r>
          </a:p>
          <a:p>
            <a:pPr lvl="1"/>
            <a:r>
              <a:rPr lang="cs-CZ" b="1" i="1" dirty="0">
                <a:solidFill>
                  <a:srgbClr val="0000DC"/>
                </a:solidFill>
              </a:rPr>
              <a:t>1/ </a:t>
            </a:r>
            <a:r>
              <a:rPr lang="cs-CZ" i="1" dirty="0">
                <a:solidFill>
                  <a:srgbClr val="0000DC"/>
                </a:solidFill>
              </a:rPr>
              <a:t>Nezákonné </a:t>
            </a:r>
            <a:r>
              <a:rPr lang="cs-CZ" b="1" i="1" dirty="0">
                <a:solidFill>
                  <a:srgbClr val="0000DC"/>
                </a:solidFill>
              </a:rPr>
              <a:t>rozhodnutí nemůže být NÚP</a:t>
            </a:r>
          </a:p>
          <a:p>
            <a:pPr lvl="1"/>
            <a:r>
              <a:rPr lang="cs-CZ" b="1" i="1" dirty="0">
                <a:solidFill>
                  <a:srgbClr val="0000DC"/>
                </a:solidFill>
              </a:rPr>
              <a:t>2/ NÚP může být posuzován jako nezákonné rozhodnutí</a:t>
            </a:r>
            <a:r>
              <a:rPr lang="cs-CZ" i="1" dirty="0">
                <a:solidFill>
                  <a:srgbClr val="0000DC"/>
                </a:solidFill>
              </a:rPr>
              <a:t>, a to tehdy, pokud se projeví  v následně vydaném rozhodnutí (vede k nezákonnosti rozhodnutí)</a:t>
            </a:r>
          </a:p>
          <a:p>
            <a:pPr lvl="1"/>
            <a:endParaRPr lang="cs-CZ" dirty="0"/>
          </a:p>
          <a:p>
            <a:pPr lvl="1"/>
            <a:r>
              <a:rPr lang="cs-CZ" b="1" dirty="0"/>
              <a:t>= „Přednost“ </a:t>
            </a:r>
            <a:r>
              <a:rPr lang="cs-CZ" dirty="0"/>
              <a:t>odpovědnosti za nezákonné rozhodnutí</a:t>
            </a:r>
          </a:p>
          <a:p>
            <a:pPr>
              <a:buNone/>
            </a:pPr>
            <a:endParaRPr lang="cs-CZ" dirty="0"/>
          </a:p>
        </p:txBody>
      </p:sp>
    </p:spTree>
  </p:cSld>
  <p:clrMapOvr>
    <a:masterClrMapping/>
  </p:clrMapOvr>
  <p:transition advTm="3261"/>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Vztah odpovědnosti </a:t>
            </a:r>
            <a:r>
              <a:rPr lang="cs-CZ" dirty="0"/>
              <a:t>za rozhodnutí a nesprávný postup</a:t>
            </a:r>
            <a:endParaRPr lang="cs-CZ" b="1" i="1" dirty="0"/>
          </a:p>
          <a:p>
            <a:pPr lvl="1"/>
            <a:r>
              <a:rPr lang="cs-CZ" i="1" dirty="0">
                <a:solidFill>
                  <a:srgbClr val="0000DC"/>
                </a:solidFill>
              </a:rPr>
              <a:t>Jiná je ovšem situace tam, kde postup orgánu státu představuje činnost přímo směřující k vydání rozhodnutí (např. shromažďuje-li podklady či důkazy pro rozhodnutí, hodnotí-li zjištěné skutečnosti, právně je posuzuje apod.); zde se totiž případné nesprávnosti či vady tohoto postupu projeví právě v obsahu rozhodnutí a mohou být zvažovány jedině z hlediska odpovědnosti státu podle § 1 - 17 zákona (srov. rozsudek Nejvyššího soudu ČR ze dne 29. 6. 1999, </a:t>
            </a:r>
            <a:r>
              <a:rPr lang="cs-CZ" i="1" dirty="0" err="1">
                <a:solidFill>
                  <a:srgbClr val="0000DC"/>
                </a:solidFill>
              </a:rPr>
              <a:t>sp</a:t>
            </a:r>
            <a:r>
              <a:rPr lang="cs-CZ" i="1" dirty="0">
                <a:solidFill>
                  <a:srgbClr val="0000DC"/>
                </a:solidFill>
              </a:rPr>
              <a:t>. zn. 2 </a:t>
            </a:r>
            <a:r>
              <a:rPr lang="cs-CZ" i="1" dirty="0" err="1">
                <a:solidFill>
                  <a:srgbClr val="0000DC"/>
                </a:solidFill>
              </a:rPr>
              <a:t>Cdon</a:t>
            </a:r>
            <a:r>
              <a:rPr lang="cs-CZ" i="1" dirty="0">
                <a:solidFill>
                  <a:srgbClr val="0000DC"/>
                </a:solidFill>
              </a:rPr>
              <a:t> 129/97, publikovaný v časopise Soudní judikatura 1/2000, pod č. 5). </a:t>
            </a:r>
            <a:r>
              <a:rPr lang="cs-CZ" b="1" i="1" dirty="0">
                <a:solidFill>
                  <a:srgbClr val="0000DC"/>
                </a:solidFill>
              </a:rPr>
              <a:t>Takovým případem je i posuzování podmínek účastenství v řízení, neboť eventuální pochybení soudu v úsudku o tom, kdo je (má být) účastníkem řízení, se projeví přímo v rozhodnutí samém, totiž v tom, o čích právech a povinnostech je jím rozhodováno a pro koho je závazné </a:t>
            </a:r>
            <a:r>
              <a:rPr lang="cs-CZ" i="1" dirty="0">
                <a:solidFill>
                  <a:srgbClr val="0000DC"/>
                </a:solidFill>
              </a:rPr>
              <a:t>(§ 159a o.s.</a:t>
            </a:r>
            <a:r>
              <a:rPr lang="cs-CZ" i="1" dirty="0" err="1">
                <a:solidFill>
                  <a:srgbClr val="0000DC"/>
                </a:solidFill>
              </a:rPr>
              <a:t>ř</a:t>
            </a:r>
            <a:r>
              <a:rPr lang="cs-CZ" i="1" dirty="0">
                <a:solidFill>
                  <a:srgbClr val="0000DC"/>
                </a:solidFill>
              </a:rPr>
              <a:t>.).                   </a:t>
            </a:r>
            <a:r>
              <a:rPr lang="cs-CZ" b="1" dirty="0"/>
              <a:t>(NS, 25 </a:t>
            </a:r>
            <a:r>
              <a:rPr lang="cs-CZ" b="1" dirty="0" err="1"/>
              <a:t>Cdo</a:t>
            </a:r>
            <a:r>
              <a:rPr lang="cs-CZ" b="1" dirty="0"/>
              <a:t> 40/2005)</a:t>
            </a:r>
          </a:p>
        </p:txBody>
      </p:sp>
    </p:spTree>
  </p:cSld>
  <p:clrMapOvr>
    <a:masterClrMapping/>
  </p:clrMapOvr>
  <p:transition advTm="3261"/>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Rozhodnutí</a:t>
            </a:r>
            <a:r>
              <a:rPr lang="cs-CZ" dirty="0"/>
              <a:t> ve smyslu zákona č. 82/1998 Sb. (§ 5 a) </a:t>
            </a:r>
            <a:r>
              <a:rPr lang="cs-CZ" dirty="0" err="1"/>
              <a:t>OdpŠk</a:t>
            </a:r>
            <a:r>
              <a:rPr lang="cs-CZ" dirty="0"/>
              <a:t>)</a:t>
            </a:r>
          </a:p>
          <a:p>
            <a:pPr lvl="1"/>
            <a:r>
              <a:rPr lang="cs-CZ" dirty="0"/>
              <a:t>Široké pojetí:</a:t>
            </a:r>
          </a:p>
          <a:p>
            <a:pPr lvl="2"/>
            <a:r>
              <a:rPr lang="cs-CZ" i="1" dirty="0">
                <a:solidFill>
                  <a:srgbClr val="0000DC"/>
                </a:solidFill>
              </a:rPr>
              <a:t>„…</a:t>
            </a:r>
            <a:r>
              <a:rPr lang="cs-CZ" b="1" i="1" dirty="0">
                <a:solidFill>
                  <a:srgbClr val="0000DC"/>
                </a:solidFill>
              </a:rPr>
              <a:t>rozhodnutí</a:t>
            </a:r>
            <a:r>
              <a:rPr lang="cs-CZ" i="1" dirty="0">
                <a:solidFill>
                  <a:srgbClr val="0000DC"/>
                </a:solidFill>
              </a:rPr>
              <a:t>, jež bylo vydáno v </a:t>
            </a:r>
            <a:r>
              <a:rPr lang="cs-CZ" b="1" i="1" dirty="0">
                <a:solidFill>
                  <a:srgbClr val="0000DC"/>
                </a:solidFill>
              </a:rPr>
              <a:t>občanském soudním řízení</a:t>
            </a:r>
            <a:r>
              <a:rPr lang="cs-CZ" i="1" dirty="0">
                <a:solidFill>
                  <a:srgbClr val="0000DC"/>
                </a:solidFill>
              </a:rPr>
              <a:t>, ve </a:t>
            </a:r>
            <a:r>
              <a:rPr lang="cs-CZ" b="1" i="1" dirty="0">
                <a:solidFill>
                  <a:srgbClr val="0000DC"/>
                </a:solidFill>
              </a:rPr>
              <a:t>správním řízení</a:t>
            </a:r>
            <a:r>
              <a:rPr lang="cs-CZ" i="1" dirty="0">
                <a:solidFill>
                  <a:srgbClr val="0000DC"/>
                </a:solidFill>
              </a:rPr>
              <a:t>, v </a:t>
            </a:r>
            <a:r>
              <a:rPr lang="cs-CZ" b="1" i="1" dirty="0">
                <a:solidFill>
                  <a:srgbClr val="0000DC"/>
                </a:solidFill>
              </a:rPr>
              <a:t>řízení podle soudního řádu správního</a:t>
            </a:r>
            <a:r>
              <a:rPr lang="cs-CZ" i="1" dirty="0">
                <a:solidFill>
                  <a:srgbClr val="0000DC"/>
                </a:solidFill>
              </a:rPr>
              <a:t> nebo v </a:t>
            </a:r>
            <a:r>
              <a:rPr lang="cs-CZ" b="1" i="1" dirty="0">
                <a:solidFill>
                  <a:srgbClr val="0000DC"/>
                </a:solidFill>
              </a:rPr>
              <a:t>řízení trestním</a:t>
            </a:r>
            <a:r>
              <a:rPr lang="cs-CZ" i="1" dirty="0">
                <a:solidFill>
                  <a:srgbClr val="0000DC"/>
                </a:solidFill>
              </a:rPr>
              <a:t>“</a:t>
            </a:r>
          </a:p>
          <a:p>
            <a:pPr lvl="1"/>
            <a:endParaRPr lang="cs-CZ" dirty="0"/>
          </a:p>
          <a:p>
            <a:pPr lvl="1"/>
            <a:r>
              <a:rPr lang="cs-CZ" dirty="0"/>
              <a:t>Do rozsahu spadají prakticky </a:t>
            </a:r>
            <a:r>
              <a:rPr lang="cs-CZ" b="1" dirty="0"/>
              <a:t>veškerá rozhodnutí </a:t>
            </a:r>
            <a:r>
              <a:rPr lang="cs-CZ" dirty="0"/>
              <a:t>(civilních a správních soudů, správních orgánů a orgánů činných v trestním řízení - ale nikoli tzv. zájmová samospráva, viz dříve)</a:t>
            </a:r>
          </a:p>
          <a:p>
            <a:pPr lvl="1"/>
            <a:endParaRPr lang="cs-CZ" dirty="0"/>
          </a:p>
          <a:p>
            <a:pPr lvl="1"/>
            <a:r>
              <a:rPr lang="cs-CZ" dirty="0"/>
              <a:t>Dále upraveny některé „omezující“ </a:t>
            </a:r>
            <a:r>
              <a:rPr lang="cs-CZ" b="1" dirty="0"/>
              <a:t>podmínky odpovědnosti </a:t>
            </a:r>
            <a:r>
              <a:rPr lang="cs-CZ" dirty="0"/>
              <a:t>(kumulativní naplnění):</a:t>
            </a:r>
          </a:p>
          <a:p>
            <a:pPr lvl="2"/>
            <a:r>
              <a:rPr lang="cs-CZ" i="1" dirty="0">
                <a:solidFill>
                  <a:srgbClr val="0000DC"/>
                </a:solidFill>
              </a:rPr>
              <a:t>1/ Účastenství v řízení</a:t>
            </a:r>
          </a:p>
          <a:p>
            <a:pPr lvl="2"/>
            <a:r>
              <a:rPr lang="cs-CZ" i="1" dirty="0">
                <a:solidFill>
                  <a:srgbClr val="0000DC"/>
                </a:solidFill>
              </a:rPr>
              <a:t>2/ Právní moc rozhodnutí</a:t>
            </a:r>
          </a:p>
          <a:p>
            <a:pPr lvl="2"/>
            <a:r>
              <a:rPr lang="cs-CZ" i="1" dirty="0">
                <a:solidFill>
                  <a:srgbClr val="0000DC"/>
                </a:solidFill>
              </a:rPr>
              <a:t>3/ Zrušení či změna rozhodnutí</a:t>
            </a:r>
          </a:p>
          <a:p>
            <a:pPr lvl="2"/>
            <a:r>
              <a:rPr lang="cs-CZ" i="1" dirty="0">
                <a:solidFill>
                  <a:srgbClr val="0000DC"/>
                </a:solidFill>
              </a:rPr>
              <a:t>4/ A to pro nezákonnost</a:t>
            </a:r>
          </a:p>
          <a:p>
            <a:pPr lvl="2"/>
            <a:r>
              <a:rPr lang="cs-CZ" i="1" dirty="0">
                <a:solidFill>
                  <a:srgbClr val="0000DC"/>
                </a:solidFill>
              </a:rPr>
              <a:t>5/ Využití procesních prostředků k ochraně práva</a:t>
            </a:r>
          </a:p>
          <a:p>
            <a:pPr lvl="1"/>
            <a:endParaRPr lang="cs-CZ" dirty="0"/>
          </a:p>
        </p:txBody>
      </p:sp>
    </p:spTree>
  </p:cSld>
  <p:clrMapOvr>
    <a:masterClrMapping/>
  </p:clrMapOvr>
  <p:transition advTm="3261"/>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a:t>
            </a:r>
            <a:r>
              <a:rPr lang="cs-CZ" dirty="0"/>
              <a:t> (§ 7 </a:t>
            </a:r>
            <a:r>
              <a:rPr lang="cs-CZ" dirty="0" err="1"/>
              <a:t>OdpŠk</a:t>
            </a:r>
            <a:r>
              <a:rPr lang="cs-CZ" dirty="0"/>
              <a:t>)</a:t>
            </a:r>
            <a:endParaRPr lang="cs-CZ" b="1" dirty="0"/>
          </a:p>
          <a:p>
            <a:pPr lvl="1"/>
            <a:r>
              <a:rPr lang="cs-CZ" dirty="0"/>
              <a:t>Právo na odškodnění náleží </a:t>
            </a:r>
            <a:r>
              <a:rPr lang="cs-CZ" b="1" dirty="0">
                <a:solidFill>
                  <a:srgbClr val="0000DC"/>
                </a:solidFill>
              </a:rPr>
              <a:t>pouze účastníkům řízení</a:t>
            </a:r>
            <a:r>
              <a:rPr lang="cs-CZ" dirty="0"/>
              <a:t>, ve kterém bylo vydáno rozhodnutí (včetně tzv. opomenutých účastníků)</a:t>
            </a:r>
          </a:p>
          <a:p>
            <a:pPr lvl="1"/>
            <a:r>
              <a:rPr lang="cs-CZ" dirty="0"/>
              <a:t>Nedefinováno = posuzuje se </a:t>
            </a:r>
            <a:r>
              <a:rPr lang="cs-CZ" b="1" dirty="0"/>
              <a:t>podle příslušných procesních úprav</a:t>
            </a:r>
          </a:p>
          <a:p>
            <a:pPr lvl="1"/>
            <a:endParaRPr lang="cs-CZ" dirty="0"/>
          </a:p>
          <a:p>
            <a:pPr lvl="1"/>
            <a:r>
              <a:rPr lang="cs-CZ" dirty="0"/>
              <a:t>Předpoklad, že pouze účastníkům řízení </a:t>
            </a:r>
            <a:r>
              <a:rPr lang="cs-CZ" b="1" dirty="0"/>
              <a:t>může být způsobena škoda </a:t>
            </a:r>
            <a:r>
              <a:rPr lang="cs-CZ" dirty="0"/>
              <a:t>v důsledku rozhodnutí</a:t>
            </a:r>
          </a:p>
          <a:p>
            <a:pPr lvl="1"/>
            <a:endParaRPr lang="cs-CZ" dirty="0"/>
          </a:p>
          <a:p>
            <a:pPr lvl="1"/>
            <a:r>
              <a:rPr lang="cs-CZ" dirty="0"/>
              <a:t>Ovšem </a:t>
            </a:r>
            <a:r>
              <a:rPr lang="cs-CZ" b="1" dirty="0"/>
              <a:t>v praxi problematické</a:t>
            </a:r>
            <a:r>
              <a:rPr lang="cs-CZ" dirty="0"/>
              <a:t>, jelikož rozhodnutí se mohou dotýkat subjektivních práv i nezúčastněných osob - viz vymezení aktivní žalobní legitimace ve správním soudnictví</a:t>
            </a:r>
          </a:p>
          <a:p>
            <a:pPr lvl="2"/>
            <a:r>
              <a:rPr lang="cs-CZ" i="1" dirty="0"/>
              <a:t>(Aktuálně viz </a:t>
            </a:r>
            <a:r>
              <a:rPr lang="cs-CZ" b="1" i="1" dirty="0"/>
              <a:t>NSS 6 </a:t>
            </a:r>
            <a:r>
              <a:rPr lang="cs-CZ" b="1" i="1" dirty="0" err="1"/>
              <a:t>Afs</a:t>
            </a:r>
            <a:r>
              <a:rPr lang="cs-CZ" b="1" i="1" dirty="0"/>
              <a:t> 129/2019</a:t>
            </a:r>
            <a:r>
              <a:rPr lang="cs-CZ" i="1" dirty="0"/>
              <a:t>: rozhodnutí Finančního analytického úřadu o odložení splnění příkazu klienta podle § 20 odst. 3 písm. b) zákona č. 253/2008 Sb., o některých opatřeních proti legalizaci výnosů z trestné činnosti a financování terorismu, je rozhodnutím, avšak klient není účastníkem)</a:t>
            </a:r>
          </a:p>
        </p:txBody>
      </p:sp>
    </p:spTree>
  </p:cSld>
  <p:clrMapOvr>
    <a:masterClrMapping/>
  </p:clrMapOvr>
  <p:transition advTm="3261"/>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1/ Účastenství v řízení </a:t>
            </a:r>
            <a:r>
              <a:rPr lang="cs-CZ" dirty="0"/>
              <a:t>(§ 7 </a:t>
            </a:r>
            <a:r>
              <a:rPr lang="cs-CZ" dirty="0" err="1"/>
              <a:t>OdpŠk</a:t>
            </a:r>
            <a:r>
              <a:rPr lang="cs-CZ" dirty="0"/>
              <a:t>)</a:t>
            </a:r>
            <a:endParaRPr lang="cs-CZ" b="1" dirty="0"/>
          </a:p>
          <a:p>
            <a:pPr lvl="1"/>
            <a:r>
              <a:rPr lang="cs-CZ" sz="1800" i="1" dirty="0">
                <a:solidFill>
                  <a:srgbClr val="0000DC"/>
                </a:solidFill>
              </a:rPr>
              <a:t>Ve sporu o náhradu škody, která měla být podle žaloby způsobena nezákonným rozhodnutím o prohlášení konkursu, odvolací soud ve shodě se soudem prvního stupně dovodil, že aktivní legitimaci, tj. </a:t>
            </a:r>
            <a:r>
              <a:rPr lang="cs-CZ" sz="1800" i="1" dirty="0" err="1">
                <a:solidFill>
                  <a:srgbClr val="0000DC"/>
                </a:solidFill>
              </a:rPr>
              <a:t>hmotněprávní</a:t>
            </a:r>
            <a:r>
              <a:rPr lang="cs-CZ" sz="1800" i="1" dirty="0">
                <a:solidFill>
                  <a:srgbClr val="0000DC"/>
                </a:solidFill>
              </a:rPr>
              <a:t> oprávnění k uplatnění nároku </a:t>
            </a:r>
            <a:r>
              <a:rPr lang="cs-CZ" sz="1800" b="1" i="1" dirty="0">
                <a:solidFill>
                  <a:srgbClr val="0000DC"/>
                </a:solidFill>
              </a:rPr>
              <a:t>má pouze účastník řízení, v němž bylo nezákonné rozhodnutí vydáno, nikoliv tedy žalobce jako vlastník akcií obchodní společnosti, která je účastníkem konkursního řízení.</a:t>
            </a:r>
            <a:r>
              <a:rPr lang="cs-CZ" sz="1800" i="1" dirty="0">
                <a:solidFill>
                  <a:srgbClr val="0000DC"/>
                </a:solidFill>
              </a:rPr>
              <a:t> Tento závěr je v souladu s hmotným právem (viz výslovná dikce § 7 odst. 1 zákona č. 82/1998 Sb.) a odpovídá i ustálené judikatuře dovolacího soudu, podle níž povinnost státu k náhradě škody způsobené výkonem veřejné moci nevyplývá automaticky přímo z čl. 4 a 36 Listiny základních práv a svobod, nýbrž je dána pouze při splnění podmínek odpovědnosti stanovených zákonem č. 82/1998 Sb. (usnesení Nejvyššího soudu ČR ze dne 18. 8.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1158/2004, publikované pod C 3722 v Souboru civilních rozhodnutí Nejvyššího soudu, a obdobně též rozsudek téhož soudu ze dne 15. 12. 2005, </a:t>
            </a:r>
            <a:r>
              <a:rPr lang="cs-CZ" sz="1800" i="1" dirty="0" err="1">
                <a:solidFill>
                  <a:srgbClr val="0000DC"/>
                </a:solidFill>
              </a:rPr>
              <a:t>sp</a:t>
            </a:r>
            <a:r>
              <a:rPr lang="cs-CZ" sz="1800" i="1" dirty="0">
                <a:solidFill>
                  <a:srgbClr val="0000DC"/>
                </a:solidFill>
              </a:rPr>
              <a:t>. zn. 25 </a:t>
            </a:r>
            <a:r>
              <a:rPr lang="cs-CZ" sz="1800" i="1" dirty="0" err="1">
                <a:solidFill>
                  <a:srgbClr val="0000DC"/>
                </a:solidFill>
              </a:rPr>
              <a:t>Cdo</a:t>
            </a:r>
            <a:r>
              <a:rPr lang="cs-CZ" sz="1800" i="1" dirty="0">
                <a:solidFill>
                  <a:srgbClr val="0000DC"/>
                </a:solidFill>
              </a:rPr>
              <a:t> 1956/2004, publikovaný pod č. 81 ve Sbírce soudních rozhodnutí a stanovisek, ročník 2006).                          </a:t>
            </a:r>
            <a:r>
              <a:rPr lang="cs-CZ" sz="1800" b="1" dirty="0"/>
              <a:t>(NS, 25 </a:t>
            </a:r>
            <a:r>
              <a:rPr lang="cs-CZ" sz="1800" b="1" dirty="0" err="1"/>
              <a:t>Cdo</a:t>
            </a:r>
            <a:r>
              <a:rPr lang="cs-CZ" sz="1800" b="1" dirty="0"/>
              <a:t> 5148/2007)</a:t>
            </a:r>
          </a:p>
        </p:txBody>
      </p:sp>
    </p:spTree>
  </p:cSld>
  <p:clrMapOvr>
    <a:masterClrMapping/>
  </p:clrMapOvr>
  <p:transition advTm="3261"/>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 </a:t>
            </a:r>
            <a:r>
              <a:rPr lang="cs-CZ" dirty="0"/>
              <a:t>(§ 8/1 </a:t>
            </a:r>
            <a:r>
              <a:rPr lang="cs-CZ" dirty="0" err="1"/>
              <a:t>OdpŠk</a:t>
            </a:r>
            <a:r>
              <a:rPr lang="cs-CZ" dirty="0"/>
              <a:t>)</a:t>
            </a:r>
            <a:endParaRPr lang="cs-CZ" b="1" dirty="0"/>
          </a:p>
          <a:p>
            <a:pPr lvl="1"/>
            <a:r>
              <a:rPr lang="cs-CZ" dirty="0"/>
              <a:t>Nárok na náhradu škody lze zásadně pouze proti rozhodnutí, které je v okamžiku zrušení </a:t>
            </a:r>
            <a:r>
              <a:rPr lang="cs-CZ" b="1" dirty="0">
                <a:solidFill>
                  <a:srgbClr val="0000DC"/>
                </a:solidFill>
              </a:rPr>
              <a:t>pravomocné</a:t>
            </a:r>
            <a:endParaRPr lang="cs-CZ" dirty="0"/>
          </a:p>
          <a:p>
            <a:pPr lvl="1"/>
            <a:r>
              <a:rPr lang="cs-CZ" dirty="0"/>
              <a:t>Právní moc (ve formálním smyslu) </a:t>
            </a:r>
            <a:r>
              <a:rPr lang="cs-CZ" b="1" dirty="0"/>
              <a:t>= nenapadnutelnost řádnými opravnými prostředky</a:t>
            </a:r>
            <a:endParaRPr lang="cs-CZ" dirty="0"/>
          </a:p>
          <a:p>
            <a:pPr lvl="1"/>
            <a:endParaRPr lang="cs-CZ" dirty="0"/>
          </a:p>
          <a:p>
            <a:pPr lvl="1"/>
            <a:r>
              <a:rPr lang="cs-CZ" dirty="0"/>
              <a:t>Důvod = před právní mocí rozhodnutí zásadně </a:t>
            </a:r>
            <a:r>
              <a:rPr lang="cs-CZ" b="1" dirty="0"/>
              <a:t>nemá právní účinky </a:t>
            </a:r>
            <a:r>
              <a:rPr lang="cs-CZ" dirty="0"/>
              <a:t>(a není vykonatelné)</a:t>
            </a:r>
          </a:p>
          <a:p>
            <a:pPr lvl="1">
              <a:buNone/>
            </a:pPr>
            <a:endParaRPr lang="cs-CZ" dirty="0"/>
          </a:p>
          <a:p>
            <a:pPr lvl="1">
              <a:buNone/>
            </a:pPr>
            <a:endParaRPr lang="cs-CZ" dirty="0"/>
          </a:p>
          <a:p>
            <a:pPr lvl="1"/>
            <a:r>
              <a:rPr lang="cs-CZ" b="1" dirty="0"/>
              <a:t>Výjimka</a:t>
            </a:r>
            <a:r>
              <a:rPr lang="cs-CZ" dirty="0"/>
              <a:t> = předběžná vykonatelnost</a:t>
            </a:r>
          </a:p>
          <a:p>
            <a:pPr lvl="1"/>
            <a:r>
              <a:rPr lang="cs-CZ" dirty="0"/>
              <a:t>(Zákon č. 82/1998 Sb. v těchto případech připouští odpovědnost - § 8/2 </a:t>
            </a:r>
            <a:r>
              <a:rPr lang="cs-CZ" dirty="0" err="1"/>
              <a:t>OdpŠk</a:t>
            </a:r>
            <a:r>
              <a:rPr lang="cs-CZ" dirty="0"/>
              <a:t>)</a:t>
            </a:r>
          </a:p>
          <a:p>
            <a:endParaRPr lang="cs-CZ" i="1" dirty="0"/>
          </a:p>
        </p:txBody>
      </p:sp>
    </p:spTree>
  </p:cSld>
  <p:clrMapOvr>
    <a:masterClrMapping/>
  </p:clrMapOvr>
  <p:transition advTm="3261"/>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2/ Právní moc rozhodnutí</a:t>
            </a:r>
            <a:r>
              <a:rPr lang="cs-CZ" dirty="0"/>
              <a:t> (§ 8/1 </a:t>
            </a:r>
            <a:r>
              <a:rPr lang="cs-CZ" dirty="0" err="1"/>
              <a:t>OdpŠk</a:t>
            </a:r>
            <a:r>
              <a:rPr lang="cs-CZ" dirty="0"/>
              <a:t>)</a:t>
            </a:r>
            <a:endParaRPr lang="cs-CZ" b="1" dirty="0"/>
          </a:p>
          <a:p>
            <a:pPr lvl="1"/>
            <a:r>
              <a:rPr lang="cs-CZ" sz="1800" i="1" dirty="0">
                <a:solidFill>
                  <a:srgbClr val="0000DC"/>
                </a:solidFill>
              </a:rPr>
              <a:t>Ustanovení § 8 odst. 1 </a:t>
            </a:r>
            <a:r>
              <a:rPr lang="cs-CZ" sz="1800" i="1" dirty="0" err="1">
                <a:solidFill>
                  <a:srgbClr val="0000DC"/>
                </a:solidFill>
              </a:rPr>
              <a:t>OdpŠk</a:t>
            </a:r>
            <a:r>
              <a:rPr lang="cs-CZ" sz="1800" i="1" dirty="0">
                <a:solidFill>
                  <a:srgbClr val="0000DC"/>
                </a:solidFill>
              </a:rPr>
              <a:t> stanoví: „Nárok na náhradu škody způsobené nezákonným rozhodnutím lze, není-li dále stanoveno jinak, uplatnit pouze tehdy, pokud pravomocné rozhodnutí bylo pro nezákonnost zrušeno nebo změněno příslušným orgánem. Rozhodnutím tohoto orgánu je soud rozhodující o náhradě škody vázán.“ Odstavec druhý a třetí § 8 </a:t>
            </a:r>
            <a:r>
              <a:rPr lang="cs-CZ" sz="1800" i="1" dirty="0" err="1">
                <a:solidFill>
                  <a:srgbClr val="0000DC"/>
                </a:solidFill>
              </a:rPr>
              <a:t>OdpŠk</a:t>
            </a:r>
            <a:r>
              <a:rPr lang="cs-CZ" sz="1800" i="1" dirty="0">
                <a:solidFill>
                  <a:srgbClr val="0000DC"/>
                </a:solidFill>
              </a:rPr>
              <a:t> upravuje výjimky z pravidla uvedeného v odstavci prvním.</a:t>
            </a:r>
          </a:p>
          <a:p>
            <a:pPr lvl="1"/>
            <a:r>
              <a:rPr lang="cs-CZ" sz="1800" i="1" dirty="0">
                <a:solidFill>
                  <a:srgbClr val="0000DC"/>
                </a:solidFill>
              </a:rPr>
              <a:t>Pojem „nezákonné rozhodnutí“, od nějž je vznik škody odvozován, není v zákoně č. 82/1998 Sb. blíže definován. Aby bylo možno rozhodnutí státního orgánu považovat za nezákonné, je třeba v zásadě splnit dvě podmínky: rozhodnutí musí být pravomocné (případně vykonatelné bez ohledu na právní moc), a rozhodnutí musí být zrušeno nebo změněno příslušným orgánem pro nezákonnost.</a:t>
            </a:r>
          </a:p>
          <a:p>
            <a:pPr lvl="1"/>
            <a:r>
              <a:rPr lang="cs-CZ" sz="1800" b="1" i="1" dirty="0">
                <a:solidFill>
                  <a:srgbClr val="0000DC"/>
                </a:solidFill>
              </a:rPr>
              <a:t>Podmínka pravomocného rozhodnutí vychází z premisy, že do okamžiku nabytí právní moci má účastník řízení možnost bránit se odpovídajícími procesními prostředky a v rámci instančního přezkumu dosáhnout změny či zrušení rozhodnutí, které je pro něj nepříznivé. </a:t>
            </a:r>
            <a:r>
              <a:rPr lang="cs-CZ" sz="1800" i="1" dirty="0">
                <a:solidFill>
                  <a:srgbClr val="0000DC"/>
                </a:solidFill>
              </a:rPr>
              <a:t>S právní mocí je rovněž spjata vykonatelnost rozhodnutí, neboť výkonem rozhodnutí může dojít ke vzniku škody. </a:t>
            </a:r>
            <a:r>
              <a:rPr lang="cs-CZ" sz="1800" b="1" dirty="0"/>
              <a:t>(NS, 30 </a:t>
            </a:r>
            <a:r>
              <a:rPr lang="cs-CZ" sz="1800" b="1" dirty="0" err="1"/>
              <a:t>Cdo</a:t>
            </a:r>
            <a:r>
              <a:rPr lang="cs-CZ" sz="1800" b="1" dirty="0"/>
              <a:t> 443/2013)</a:t>
            </a:r>
            <a:endParaRPr lang="cs-CZ" sz="1800" i="1" dirty="0">
              <a:solidFill>
                <a:srgbClr val="0000DC"/>
              </a:solidFill>
            </a:endParaRPr>
          </a:p>
          <a:p>
            <a:endParaRPr lang="cs-CZ" i="1" dirty="0"/>
          </a:p>
        </p:txBody>
      </p:sp>
    </p:spTree>
  </p:cSld>
  <p:clrMapOvr>
    <a:masterClrMapping/>
  </p:clrMapOvr>
  <p:transition advTm="3261"/>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dirty="0"/>
              <a:t>Požadavek důsledkem:</a:t>
            </a:r>
          </a:p>
          <a:p>
            <a:pPr lvl="2"/>
            <a:r>
              <a:rPr lang="cs-CZ" b="1" dirty="0">
                <a:solidFill>
                  <a:srgbClr val="0000DC"/>
                </a:solidFill>
              </a:rPr>
              <a:t>a) presumpce správnosti </a:t>
            </a:r>
            <a:r>
              <a:rPr lang="cs-CZ" dirty="0"/>
              <a:t>rozhodnutí (správních aktů)</a:t>
            </a:r>
          </a:p>
          <a:p>
            <a:pPr lvl="2"/>
            <a:r>
              <a:rPr lang="cs-CZ" b="1" dirty="0">
                <a:solidFill>
                  <a:srgbClr val="0000DC"/>
                </a:solidFill>
              </a:rPr>
              <a:t>b) doplňkové povahy </a:t>
            </a:r>
            <a:r>
              <a:rPr lang="cs-CZ" dirty="0">
                <a:solidFill>
                  <a:srgbClr val="0000DC"/>
                </a:solidFill>
              </a:rPr>
              <a:t>odpovědnosti za škodu </a:t>
            </a:r>
            <a:r>
              <a:rPr lang="cs-CZ" dirty="0"/>
              <a:t>(při výkonu veřejné moci)</a:t>
            </a:r>
          </a:p>
          <a:p>
            <a:pPr lvl="1"/>
            <a:endParaRPr lang="cs-CZ" dirty="0"/>
          </a:p>
          <a:p>
            <a:pPr lvl="1"/>
            <a:r>
              <a:rPr lang="cs-CZ" dirty="0"/>
              <a:t>Zrušení či změna prostřednictvím jiných prostředků ochrany subjektivních práv              (tzv. </a:t>
            </a:r>
            <a:r>
              <a:rPr lang="cs-CZ" b="1" dirty="0"/>
              <a:t>opravných prostředků</a:t>
            </a:r>
            <a:r>
              <a:rPr lang="cs-CZ" dirty="0"/>
              <a:t>) či obecné zákonnosti (tzv. </a:t>
            </a:r>
            <a:r>
              <a:rPr lang="cs-CZ" b="1" dirty="0"/>
              <a:t>dozorčích prostředků</a:t>
            </a:r>
            <a:r>
              <a:rPr lang="cs-CZ" dirty="0"/>
              <a:t>)</a:t>
            </a:r>
          </a:p>
          <a:p>
            <a:pPr lvl="1"/>
            <a:endParaRPr lang="cs-CZ" dirty="0"/>
          </a:p>
          <a:p>
            <a:pPr lvl="1"/>
            <a:r>
              <a:rPr lang="cs-CZ" dirty="0"/>
              <a:t>Soud následně</a:t>
            </a:r>
            <a:r>
              <a:rPr lang="cs-CZ" b="1" dirty="0"/>
              <a:t> vázán </a:t>
            </a:r>
            <a:r>
              <a:rPr lang="cs-CZ" dirty="0"/>
              <a:t>rozhodnutím o zrušení či změně</a:t>
            </a:r>
          </a:p>
          <a:p>
            <a:pPr lvl="1"/>
            <a:r>
              <a:rPr lang="cs-CZ" dirty="0"/>
              <a:t>Ve výjimečných případech lze pominout (judikatura)</a:t>
            </a:r>
          </a:p>
          <a:p>
            <a:pPr lvl="1"/>
            <a:endParaRPr lang="cs-CZ" dirty="0"/>
          </a:p>
          <a:p>
            <a:pPr lvl="1"/>
            <a:r>
              <a:rPr lang="cs-CZ" dirty="0"/>
              <a:t>Zákon č. 82/1998 Sb. nezohledňuje </a:t>
            </a:r>
            <a:r>
              <a:rPr lang="cs-CZ" b="1" dirty="0"/>
              <a:t>prohlášení nicotnosti</a:t>
            </a:r>
            <a:r>
              <a:rPr lang="cs-CZ" dirty="0"/>
              <a:t> rozhodnutí</a:t>
            </a:r>
          </a:p>
          <a:p>
            <a:pPr lvl="1"/>
            <a:r>
              <a:rPr lang="cs-CZ" dirty="0"/>
              <a:t>(Splnitelnost podmínky nicméně byla dovozena judikaturou)</a:t>
            </a:r>
          </a:p>
          <a:p>
            <a:pPr lvl="1"/>
            <a:endParaRPr lang="cs-CZ"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Trváním na formálním zrušení (změně) nezákonného rozhodnutí se v tomto případě přehlíží cíl právní úpravy odpovědnosti státu obsažené v zákoně č. 82/1998 Sb., tedy aby majetková újma, způsobená nesprávným či nezákonným zásahem státu proti občanovi, byla odčiněna. </a:t>
            </a:r>
            <a:r>
              <a:rPr lang="cs-CZ" sz="1800" b="1" i="1" dirty="0">
                <a:solidFill>
                  <a:srgbClr val="0000DC"/>
                </a:solidFill>
              </a:rPr>
              <a:t>Pokud nižší instance vycházely striktně ze znění ustanovení § 8 odst. 1 tohoto zákona, aniž náležitě zohlednily skutečnost, že v řízení o stížnosti pro porušení zákona podané ministrem spravedlnosti byla Nejvyšším soudem prohlášena nezákonnost pro věc významného rozhodnutí </a:t>
            </a:r>
            <a:r>
              <a:rPr lang="cs-CZ" sz="1800" i="1" dirty="0">
                <a:solidFill>
                  <a:srgbClr val="0000DC"/>
                </a:solidFill>
              </a:rPr>
              <a:t>(usnesení státní zástupkyně Okresního státního zastupitelství v Ostravě ze dne 23. 7. 2002, </a:t>
            </a:r>
            <a:r>
              <a:rPr lang="cs-CZ" sz="1800" i="1" dirty="0" err="1">
                <a:solidFill>
                  <a:srgbClr val="0000DC"/>
                </a:solidFill>
              </a:rPr>
              <a:t>sp</a:t>
            </a:r>
            <a:r>
              <a:rPr lang="cs-CZ" sz="1800" i="1" dirty="0">
                <a:solidFill>
                  <a:srgbClr val="0000DC"/>
                </a:solidFill>
              </a:rPr>
              <a:t>. zn. 4 </a:t>
            </a:r>
            <a:r>
              <a:rPr lang="cs-CZ" sz="1800" i="1" dirty="0" err="1">
                <a:solidFill>
                  <a:srgbClr val="0000DC"/>
                </a:solidFill>
              </a:rPr>
              <a:t>Zn</a:t>
            </a:r>
            <a:r>
              <a:rPr lang="cs-CZ" sz="1800" i="1" dirty="0">
                <a:solidFill>
                  <a:srgbClr val="0000DC"/>
                </a:solidFill>
              </a:rPr>
              <a:t> 7544/2002, potažmo napadeného usnesení Policie ČR o vrácení věci ze dne 30. 5. 2002, č. </a:t>
            </a:r>
            <a:r>
              <a:rPr lang="cs-CZ" sz="1800" i="1" dirty="0" err="1">
                <a:solidFill>
                  <a:srgbClr val="0000DC"/>
                </a:solidFill>
              </a:rPr>
              <a:t>j</a:t>
            </a:r>
            <a:r>
              <a:rPr lang="cs-CZ" sz="1800" i="1" dirty="0">
                <a:solidFill>
                  <a:srgbClr val="0000DC"/>
                </a:solidFill>
              </a:rPr>
              <a:t>. MROV 299/S1-TČ-2002), </a:t>
            </a:r>
            <a:r>
              <a:rPr lang="cs-CZ" sz="1800" b="1" i="1" dirty="0">
                <a:solidFill>
                  <a:srgbClr val="0000DC"/>
                </a:solidFill>
              </a:rPr>
              <a:t>postupovaly v rozporu se smyslem a účelem citovaného ustanovení, jakož i v rozporu s ustanovením čl. 36 odst. 3 a čl. 4 odst. 4 Listiny </a:t>
            </a:r>
            <a:r>
              <a:rPr lang="cs-CZ" sz="1800" i="1" dirty="0">
                <a:solidFill>
                  <a:srgbClr val="0000DC"/>
                </a:solidFill>
              </a:rPr>
              <a:t>základních práv a svobod. </a:t>
            </a:r>
            <a:r>
              <a:rPr lang="cs-CZ" sz="1800" b="1" dirty="0"/>
              <a:t>(NS, 28 </a:t>
            </a:r>
            <a:r>
              <a:rPr lang="cs-CZ" sz="1800" b="1" dirty="0" err="1"/>
              <a:t>Cdo</a:t>
            </a:r>
            <a:r>
              <a:rPr lang="cs-CZ" sz="1800" b="1" dirty="0"/>
              <a:t> 4158/2009)</a:t>
            </a:r>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Při posuzování </a:t>
            </a:r>
            <a:r>
              <a:rPr lang="cs-CZ" sz="1800" b="1" i="1" dirty="0">
                <a:solidFill>
                  <a:srgbClr val="0000DC"/>
                </a:solidFill>
              </a:rPr>
              <a:t>nezákonnosti rozhodnutí Ústavního soudu ve smyslu § 8 odst. 1 </a:t>
            </a:r>
            <a:r>
              <a:rPr lang="cs-CZ" sz="1800" b="1" i="1" dirty="0" err="1">
                <a:solidFill>
                  <a:srgbClr val="0000DC"/>
                </a:solidFill>
              </a:rPr>
              <a:t>OdpŠk</a:t>
            </a:r>
            <a:r>
              <a:rPr lang="cs-CZ" sz="1800" b="1" i="1" dirty="0">
                <a:solidFill>
                  <a:srgbClr val="0000DC"/>
                </a:solidFill>
              </a:rPr>
              <a:t> lze proto vyjít pouze z odůvodnění rozhodnutí Evropského soudu pro lidská práva, jako jediného orgánu oprávněného přezkoumávat rozhodnutí Ústavního soudu.</a:t>
            </a:r>
          </a:p>
          <a:p>
            <a:pPr lvl="1"/>
            <a:r>
              <a:rPr lang="cs-CZ" sz="1800" i="1" dirty="0">
                <a:solidFill>
                  <a:srgbClr val="0000DC"/>
                </a:solidFill>
              </a:rPr>
              <a:t>Evropský soud pro lidská práva v odst. 26 a 27 rozhodnutí uvedl: „Soud rovněž sdílí stanovisko stěžovatelky, podle něhož rozdělení jejích námitek na dvě části kvůli podání opravných prostředků u vyšších instancí nepřineslo adekvátní řešení, které by bylo v souladu s požadavkem právní jistoty. … Soud se v důsledku toho domnívá, že zvláště přísný výklad předmětného procesního pravidla tak, jak jej provedl Ústavní soud, připravil stěžovatelku o právo na přístup k soudu. Ohledně této stížnosti tedy došlo k porušení článku 6 odst. 1 Úmluvy.“</a:t>
            </a:r>
          </a:p>
          <a:p>
            <a:pPr lvl="1"/>
            <a:r>
              <a:rPr lang="cs-CZ" sz="1800" i="1" dirty="0">
                <a:solidFill>
                  <a:srgbClr val="0000DC"/>
                </a:solidFill>
              </a:rPr>
              <a:t>Z uvedeného odůvodnění vyplývá, že rozhodnutí Ústavního soudu trpělo procesními vadami takové povahy, </a:t>
            </a:r>
            <a:r>
              <a:rPr lang="cs-CZ" sz="1800" b="1" i="1" dirty="0">
                <a:solidFill>
                  <a:srgbClr val="0000DC"/>
                </a:solidFill>
              </a:rPr>
              <a:t>že ESLP považoval za nutné vyslovit porušení základního práva stěžovatelky </a:t>
            </a:r>
            <a:r>
              <a:rPr lang="cs-CZ" sz="1800" i="1" dirty="0">
                <a:solidFill>
                  <a:srgbClr val="0000DC"/>
                </a:solidFill>
              </a:rPr>
              <a:t>na přístup k soudu. </a:t>
            </a:r>
            <a:r>
              <a:rPr lang="cs-CZ" sz="1800" b="1" i="1" dirty="0">
                <a:solidFill>
                  <a:srgbClr val="0000DC"/>
                </a:solidFill>
              </a:rPr>
              <a:t>Za těchto okolností má dovolací soud za to, že rozhodnutí Ústavního soudu naplňuje podmínku nezákonného rozhodnutí ve smyslu § 8 odst. 1 </a:t>
            </a:r>
            <a:r>
              <a:rPr lang="cs-CZ" sz="1800" b="1" i="1" dirty="0" err="1">
                <a:solidFill>
                  <a:srgbClr val="0000DC"/>
                </a:solidFill>
              </a:rPr>
              <a:t>OdpŠk</a:t>
            </a:r>
            <a:r>
              <a:rPr lang="cs-CZ" sz="1800" i="1" dirty="0">
                <a:solidFill>
                  <a:srgbClr val="0000DC"/>
                </a:solidFill>
              </a:rPr>
              <a:t>.                              </a:t>
            </a:r>
            <a:r>
              <a:rPr lang="cs-CZ" sz="1800" b="1" dirty="0"/>
              <a:t>(NS, 30 </a:t>
            </a:r>
            <a:r>
              <a:rPr lang="cs-CZ" sz="1800" b="1" dirty="0" err="1"/>
              <a:t>Cdo</a:t>
            </a:r>
            <a:r>
              <a:rPr lang="cs-CZ" sz="1800" b="1" dirty="0"/>
              <a:t> 443/2013)</a:t>
            </a:r>
            <a:endParaRPr lang="cs-CZ" sz="1800" i="1" dirty="0">
              <a:solidFill>
                <a:srgbClr val="0000DC"/>
              </a:solidFill>
            </a:endParaRPr>
          </a:p>
          <a:p>
            <a:pPr lvl="1"/>
            <a:endParaRPr lang="cs-CZ" dirty="0"/>
          </a:p>
          <a:p>
            <a:pPr lvl="1"/>
            <a:endParaRPr lang="cs-CZ" sz="1600" dirty="0"/>
          </a:p>
          <a:p>
            <a:endParaRPr lang="cs-CZ" i="1" dirty="0"/>
          </a:p>
        </p:txBody>
      </p:sp>
    </p:spTree>
  </p:cSld>
  <p:clrMapOvr>
    <a:masterClrMapping/>
  </p:clrMapOvr>
  <p:transition advTm="326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Základní charakteristika </a:t>
            </a:r>
            <a:r>
              <a:rPr lang="cs-CZ" b="1" dirty="0"/>
              <a:t>odpovědnosti za škodu</a:t>
            </a:r>
          </a:p>
          <a:p>
            <a:pPr lvl="1"/>
            <a:r>
              <a:rPr lang="cs-CZ" b="1" dirty="0"/>
              <a:t>Soukromoprávní institut </a:t>
            </a:r>
            <a:r>
              <a:rPr lang="cs-CZ" dirty="0"/>
              <a:t>(obecná úprava v občanském zákoníku)</a:t>
            </a:r>
          </a:p>
          <a:p>
            <a:pPr lvl="1"/>
            <a:endParaRPr lang="cs-CZ" dirty="0"/>
          </a:p>
          <a:p>
            <a:pPr lvl="1"/>
            <a:r>
              <a:rPr lang="cs-CZ" dirty="0"/>
              <a:t>Obecné východisko = </a:t>
            </a:r>
            <a:r>
              <a:rPr lang="cs-CZ" b="1" dirty="0"/>
              <a:t>Každý si nese škodu sám</a:t>
            </a:r>
          </a:p>
          <a:p>
            <a:pPr lvl="1"/>
            <a:r>
              <a:rPr lang="cs-CZ" dirty="0"/>
              <a:t>Avšak pokud škoda </a:t>
            </a:r>
            <a:r>
              <a:rPr lang="cs-CZ" dirty="0">
                <a:solidFill>
                  <a:srgbClr val="0000DC"/>
                </a:solidFill>
              </a:rPr>
              <a:t>vznikla porušením povinnosti někoho jiného, </a:t>
            </a:r>
            <a:r>
              <a:rPr lang="cs-CZ" b="1" dirty="0">
                <a:solidFill>
                  <a:srgbClr val="0000DC"/>
                </a:solidFill>
              </a:rPr>
              <a:t>odpovídá ten</a:t>
            </a:r>
          </a:p>
          <a:p>
            <a:pPr lvl="1"/>
            <a:r>
              <a:rPr lang="cs-CZ" dirty="0"/>
              <a:t>Odpovědnostní vztah: poškozený – škůdce</a:t>
            </a:r>
          </a:p>
          <a:p>
            <a:pPr lvl="1">
              <a:buNone/>
            </a:pPr>
            <a:endParaRPr lang="cs-CZ" dirty="0"/>
          </a:p>
          <a:p>
            <a:pPr lvl="1"/>
            <a:r>
              <a:rPr lang="cs-CZ" b="1" dirty="0"/>
              <a:t>Předpoklady</a:t>
            </a:r>
            <a:r>
              <a:rPr lang="cs-CZ" dirty="0"/>
              <a:t> vniku odpovědnosti za škodu (obecné):</a:t>
            </a:r>
          </a:p>
          <a:p>
            <a:pPr lvl="2"/>
            <a:r>
              <a:rPr lang="cs-CZ" i="1" dirty="0">
                <a:solidFill>
                  <a:srgbClr val="0000DC"/>
                </a:solidFill>
              </a:rPr>
              <a:t>1/ Jednání škůdce   </a:t>
            </a:r>
          </a:p>
          <a:p>
            <a:pPr lvl="2"/>
            <a:r>
              <a:rPr lang="cs-CZ" i="1" dirty="0">
                <a:solidFill>
                  <a:srgbClr val="0000DC"/>
                </a:solidFill>
              </a:rPr>
              <a:t>2/ Vznik škody   </a:t>
            </a:r>
          </a:p>
          <a:p>
            <a:pPr lvl="2"/>
            <a:r>
              <a:rPr lang="cs-CZ" i="1" dirty="0">
                <a:solidFill>
                  <a:srgbClr val="0000DC"/>
                </a:solidFill>
              </a:rPr>
              <a:t>3/ Příčinná souvislost   </a:t>
            </a:r>
          </a:p>
          <a:p>
            <a:pPr lvl="2"/>
            <a:r>
              <a:rPr lang="cs-CZ" i="1" dirty="0">
                <a:solidFill>
                  <a:srgbClr val="0000DC"/>
                </a:solidFill>
              </a:rPr>
              <a:t>4/ Protiprávnost   </a:t>
            </a:r>
          </a:p>
          <a:p>
            <a:pPr lvl="2"/>
            <a:r>
              <a:rPr lang="cs-CZ" i="1" dirty="0">
                <a:solidFill>
                  <a:srgbClr val="0000DC"/>
                </a:solidFill>
              </a:rPr>
              <a:t>5/ Zavinění</a:t>
            </a:r>
          </a:p>
          <a:p>
            <a:pPr lvl="1"/>
            <a:endParaRPr lang="cs-CZ" dirty="0"/>
          </a:p>
          <a:p>
            <a:pPr lvl="2"/>
            <a:endParaRPr lang="cs-CZ" dirty="0"/>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3/ Zrušení či změna rozhodnutí </a:t>
            </a:r>
            <a:r>
              <a:rPr lang="cs-CZ" dirty="0"/>
              <a:t>(§ 8/1 </a:t>
            </a:r>
            <a:r>
              <a:rPr lang="cs-CZ" dirty="0" err="1"/>
              <a:t>OdpŠk</a:t>
            </a:r>
            <a:r>
              <a:rPr lang="cs-CZ" dirty="0"/>
              <a:t>)</a:t>
            </a:r>
            <a:endParaRPr lang="cs-CZ" b="1" dirty="0"/>
          </a:p>
          <a:p>
            <a:pPr lvl="1"/>
            <a:r>
              <a:rPr lang="cs-CZ" sz="1800" i="1" dirty="0">
                <a:solidFill>
                  <a:srgbClr val="0000DC"/>
                </a:solidFill>
              </a:rPr>
              <a:t>Z této procesní úpravy postupu soudu ve správním soudnictví vyplývá, že dříve pouze právní teorií dovozovaná nicotnost či nulita správního rozhodnutí (rozhodnutí </a:t>
            </a:r>
            <a:r>
              <a:rPr lang="cs-CZ" sz="1800" i="1" dirty="0" err="1">
                <a:solidFill>
                  <a:srgbClr val="0000DC"/>
                </a:solidFill>
              </a:rPr>
              <a:t>neexistentní</a:t>
            </a:r>
            <a:r>
              <a:rPr lang="cs-CZ" sz="1800" i="1" dirty="0">
                <a:solidFill>
                  <a:srgbClr val="0000DC"/>
                </a:solidFill>
              </a:rPr>
              <a:t> či </a:t>
            </a:r>
            <a:r>
              <a:rPr lang="cs-CZ" sz="1800" i="1" dirty="0" err="1">
                <a:solidFill>
                  <a:srgbClr val="0000DC"/>
                </a:solidFill>
              </a:rPr>
              <a:t>paakt</a:t>
            </a:r>
            <a:r>
              <a:rPr lang="cs-CZ" sz="1800" i="1" dirty="0">
                <a:solidFill>
                  <a:srgbClr val="0000DC"/>
                </a:solidFill>
              </a:rPr>
              <a:t>) je nyní zákonem pojmenovanou kategorií s výslovně stanoveným způsobem řešení. I když takové rozhodnutí vlastně nemá žádné právní účinky (nemůže ani nabýt právní moci a vykonatelnosti), je namístě, aby okolnosti svědčící pro nicotnost byly soudem zjišťovány a hodnoceny a nicotnost soudním rozhodnutím vyslovena (dříve se z důvodu právní jistoty taková rozhodnutí zrušovala, ač fakticky nejde o rozhodnutí - srov. např. Vopálka, V., </a:t>
            </a:r>
            <a:r>
              <a:rPr lang="cs-CZ" sz="1800" i="1" dirty="0" err="1">
                <a:solidFill>
                  <a:srgbClr val="0000DC"/>
                </a:solidFill>
              </a:rPr>
              <a:t>Mikule</a:t>
            </a:r>
            <a:r>
              <a:rPr lang="cs-CZ" sz="1800" i="1" dirty="0">
                <a:solidFill>
                  <a:srgbClr val="0000DC"/>
                </a:solidFill>
              </a:rPr>
              <a:t>, V., Šimůnková, V., Šolín, M. Správní řád soudní. Komentář. 1. vydání. Praha : C. H. </a:t>
            </a:r>
            <a:r>
              <a:rPr lang="cs-CZ" sz="1800" i="1" dirty="0" err="1">
                <a:solidFill>
                  <a:srgbClr val="0000DC"/>
                </a:solidFill>
              </a:rPr>
              <a:t>Beck</a:t>
            </a:r>
            <a:r>
              <a:rPr lang="cs-CZ" sz="1800" i="1" dirty="0">
                <a:solidFill>
                  <a:srgbClr val="0000DC"/>
                </a:solidFill>
              </a:rPr>
              <a:t>, 2004, str. 151). </a:t>
            </a:r>
            <a:r>
              <a:rPr lang="cs-CZ" sz="1800" b="1" i="1" dirty="0">
                <a:solidFill>
                  <a:srgbClr val="0000DC"/>
                </a:solidFill>
              </a:rPr>
              <a:t>Za použití výkladového argumentu a </a:t>
            </a:r>
            <a:r>
              <a:rPr lang="cs-CZ" sz="1800" b="1" i="1" dirty="0" err="1">
                <a:solidFill>
                  <a:srgbClr val="0000DC"/>
                </a:solidFill>
              </a:rPr>
              <a:t>minori</a:t>
            </a:r>
            <a:r>
              <a:rPr lang="cs-CZ" sz="1800" b="1" i="1" dirty="0">
                <a:solidFill>
                  <a:srgbClr val="0000DC"/>
                </a:solidFill>
              </a:rPr>
              <a:t> ad </a:t>
            </a:r>
            <a:r>
              <a:rPr lang="cs-CZ" sz="1800" b="1" i="1" dirty="0" err="1">
                <a:solidFill>
                  <a:srgbClr val="0000DC"/>
                </a:solidFill>
              </a:rPr>
              <a:t>maius</a:t>
            </a:r>
            <a:r>
              <a:rPr lang="cs-CZ" sz="1800" b="1" i="1" dirty="0">
                <a:solidFill>
                  <a:srgbClr val="0000DC"/>
                </a:solidFill>
              </a:rPr>
              <a:t> je proto třeba dovodit, že odpovědnost státu za škodu způsobenou nicotným rozhodnutím je ve své podstatě odpovědností za škodu způsobenou nezákonným rozhodnutím ve smyslu § 5 odst. 1 písm. a) </a:t>
            </a:r>
            <a:r>
              <a:rPr lang="cs-CZ" sz="1800" b="1" i="1" dirty="0" err="1">
                <a:solidFill>
                  <a:srgbClr val="0000DC"/>
                </a:solidFill>
              </a:rPr>
              <a:t>a</a:t>
            </a:r>
            <a:r>
              <a:rPr lang="cs-CZ" sz="1800" b="1" i="1" dirty="0">
                <a:solidFill>
                  <a:srgbClr val="0000DC"/>
                </a:solidFill>
              </a:rPr>
              <a:t> § 7 a § 8 zákona č. 82/1998 Sb</a:t>
            </a:r>
            <a:r>
              <a:rPr lang="cs-CZ" sz="1800" i="1" dirty="0">
                <a:solidFill>
                  <a:srgbClr val="0000DC"/>
                </a:solidFill>
              </a:rPr>
              <a:t>.   </a:t>
            </a:r>
            <a:r>
              <a:rPr lang="cs-CZ" sz="1800" b="1" dirty="0"/>
              <a:t>(NS, 25 </a:t>
            </a:r>
            <a:r>
              <a:rPr lang="cs-CZ" sz="1800" b="1" dirty="0" err="1"/>
              <a:t>Cdo</a:t>
            </a:r>
            <a:r>
              <a:rPr lang="cs-CZ" sz="1800" b="1" dirty="0"/>
              <a:t> 3375/2008)</a:t>
            </a:r>
            <a:endParaRPr lang="cs-CZ" sz="1800" dirty="0"/>
          </a:p>
          <a:p>
            <a:pPr lvl="1"/>
            <a:endParaRPr lang="cs-CZ" dirty="0"/>
          </a:p>
          <a:p>
            <a:pPr lvl="1">
              <a:buNone/>
            </a:pPr>
            <a:endParaRPr lang="cs-CZ" dirty="0"/>
          </a:p>
          <a:p>
            <a:pPr lvl="1"/>
            <a:endParaRPr lang="cs-CZ" dirty="0"/>
          </a:p>
          <a:p>
            <a:endParaRPr lang="cs-CZ" i="1" dirty="0"/>
          </a:p>
        </p:txBody>
      </p:sp>
    </p:spTree>
  </p:cSld>
  <p:clrMapOvr>
    <a:masterClrMapping/>
  </p:clrMapOvr>
  <p:transition advTm="3261"/>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dirty="0"/>
              <a:t>Důvodem pro zrušení či změnu </a:t>
            </a:r>
            <a:r>
              <a:rPr lang="cs-CZ" b="1" dirty="0">
                <a:solidFill>
                  <a:srgbClr val="0000DC"/>
                </a:solidFill>
              </a:rPr>
              <a:t>pouze nezákonnost</a:t>
            </a:r>
          </a:p>
          <a:p>
            <a:pPr lvl="1"/>
            <a:endParaRPr lang="cs-CZ" dirty="0"/>
          </a:p>
          <a:p>
            <a:pPr lvl="1"/>
            <a:r>
              <a:rPr lang="cs-CZ" dirty="0"/>
              <a:t>Z jiného důvodu nepředstavuje vadný výkon veřejné moci                                                 (Např. v rámci obnovy řízení – skutkové okolnosti)</a:t>
            </a:r>
          </a:p>
          <a:p>
            <a:pPr lvl="1"/>
            <a:endParaRPr lang="cs-CZ" dirty="0"/>
          </a:p>
          <a:p>
            <a:pPr lvl="1"/>
            <a:r>
              <a:rPr lang="cs-CZ" b="1" dirty="0"/>
              <a:t>Obsah nezákonnosti </a:t>
            </a:r>
            <a:r>
              <a:rPr lang="cs-CZ" dirty="0"/>
              <a:t>nedefinován</a:t>
            </a:r>
          </a:p>
          <a:p>
            <a:pPr lvl="2"/>
            <a:r>
              <a:rPr lang="cs-CZ" dirty="0">
                <a:solidFill>
                  <a:srgbClr val="0000DC"/>
                </a:solidFill>
              </a:rPr>
              <a:t>- </a:t>
            </a:r>
            <a:r>
              <a:rPr lang="cs-CZ" b="1" dirty="0">
                <a:solidFill>
                  <a:srgbClr val="0000DC"/>
                </a:solidFill>
              </a:rPr>
              <a:t>Rozpor s právními předpisy </a:t>
            </a:r>
            <a:r>
              <a:rPr lang="cs-CZ" dirty="0">
                <a:solidFill>
                  <a:srgbClr val="0000DC"/>
                </a:solidFill>
              </a:rPr>
              <a:t>(různé roviny)</a:t>
            </a:r>
          </a:p>
          <a:p>
            <a:pPr lvl="2"/>
            <a:r>
              <a:rPr lang="cs-CZ" dirty="0">
                <a:solidFill>
                  <a:srgbClr val="0000DC"/>
                </a:solidFill>
              </a:rPr>
              <a:t>- Z povahy věci také </a:t>
            </a:r>
            <a:r>
              <a:rPr lang="cs-CZ" b="1" dirty="0">
                <a:solidFill>
                  <a:srgbClr val="0000DC"/>
                </a:solidFill>
              </a:rPr>
              <a:t>rozpor s ústavním pořádkem</a:t>
            </a:r>
          </a:p>
        </p:txBody>
      </p:sp>
    </p:spTree>
  </p:cSld>
  <p:clrMapOvr>
    <a:masterClrMapping/>
  </p:clrMapOvr>
  <p:transition advTm="3261"/>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4/ Nezákonnost </a:t>
            </a:r>
            <a:r>
              <a:rPr lang="cs-CZ" dirty="0"/>
              <a:t>(§ 8/1 </a:t>
            </a:r>
            <a:r>
              <a:rPr lang="cs-CZ" dirty="0" err="1"/>
              <a:t>OdpŠk</a:t>
            </a:r>
            <a:r>
              <a:rPr lang="cs-CZ" dirty="0"/>
              <a:t>)</a:t>
            </a:r>
            <a:endParaRPr lang="cs-CZ" b="1" dirty="0"/>
          </a:p>
          <a:p>
            <a:pPr lvl="1"/>
            <a:r>
              <a:rPr lang="cs-CZ" i="1" dirty="0">
                <a:solidFill>
                  <a:srgbClr val="0000DC"/>
                </a:solidFill>
              </a:rPr>
              <a:t>V příslušném výše citovaném ustanovení, upravujícím náhradu škody (§ 8 odst. 1 a 3 zákona č. 82/1998 Sb.) je jako jedna z podmínek pro možnost domáhat se náhrady škody, stanovena nezákonnost příslušného rozhodnutí. Na žádném místě však není pojem nezákonnosti výslovně vymezen. </a:t>
            </a:r>
            <a:r>
              <a:rPr lang="cs-CZ" b="1" i="1" dirty="0">
                <a:solidFill>
                  <a:srgbClr val="0000DC"/>
                </a:solidFill>
              </a:rPr>
              <a:t>Je však možné dovodit, že </a:t>
            </a:r>
            <a:r>
              <a:rPr lang="cs-CZ" b="1" i="1" dirty="0" err="1">
                <a:solidFill>
                  <a:srgbClr val="0000DC"/>
                </a:solidFill>
              </a:rPr>
              <a:t>contra</a:t>
            </a:r>
            <a:r>
              <a:rPr lang="cs-CZ" b="1" i="1" dirty="0">
                <a:solidFill>
                  <a:srgbClr val="0000DC"/>
                </a:solidFill>
              </a:rPr>
              <a:t> legem je takové rozhodnutí, které je v rozporu s právními předpisy upravujícími jak </a:t>
            </a:r>
            <a:r>
              <a:rPr lang="cs-CZ" b="1" i="1" dirty="0" err="1">
                <a:solidFill>
                  <a:srgbClr val="0000DC"/>
                </a:solidFill>
              </a:rPr>
              <a:t>hmotněprávní</a:t>
            </a:r>
            <a:r>
              <a:rPr lang="cs-CZ" b="1" i="1" dirty="0">
                <a:solidFill>
                  <a:srgbClr val="0000DC"/>
                </a:solidFill>
              </a:rPr>
              <a:t> stránku předmětu sporu, tak i procesní postup soudu. </a:t>
            </a:r>
            <a:r>
              <a:rPr lang="cs-CZ" b="1" dirty="0"/>
              <a:t>(NS, 28 </a:t>
            </a:r>
            <a:r>
              <a:rPr lang="cs-CZ" b="1" dirty="0" err="1"/>
              <a:t>Cdo</a:t>
            </a:r>
            <a:r>
              <a:rPr lang="cs-CZ" b="1" dirty="0"/>
              <a:t> 3940/2009)</a:t>
            </a:r>
            <a:endParaRPr lang="cs-CZ" i="1" dirty="0">
              <a:solidFill>
                <a:srgbClr val="0000DC"/>
              </a:solidFill>
            </a:endParaRPr>
          </a:p>
        </p:txBody>
      </p:sp>
    </p:spTree>
  </p:cSld>
  <p:clrMapOvr>
    <a:masterClrMapping/>
  </p:clrMapOvr>
  <p:transition advTm="3261"/>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Povinnost poškozeného </a:t>
            </a:r>
            <a:r>
              <a:rPr lang="cs-CZ" b="1" dirty="0"/>
              <a:t>„neignorovat“ nezákonnost</a:t>
            </a:r>
          </a:p>
          <a:p>
            <a:pPr lvl="2"/>
            <a:r>
              <a:rPr lang="cs-CZ" i="1" dirty="0">
                <a:solidFill>
                  <a:srgbClr val="0000DC"/>
                </a:solidFill>
              </a:rPr>
              <a:t>„Využít v zákonem stanovených lhůtách všech procesních prostředků, které zákon poškozenému k ochraně jeho práva poskytuje“ </a:t>
            </a:r>
            <a:r>
              <a:rPr lang="cs-CZ" dirty="0"/>
              <a:t>– jinak nelze přiznat nárok na náhradu</a:t>
            </a:r>
          </a:p>
          <a:p>
            <a:pPr lvl="1"/>
            <a:r>
              <a:rPr lang="cs-CZ" dirty="0"/>
              <a:t>Opět souvisí s povahou odpovědnosti za škodu (prevence)</a:t>
            </a:r>
          </a:p>
          <a:p>
            <a:pPr lvl="1"/>
            <a:endParaRPr lang="cs-CZ" dirty="0"/>
          </a:p>
          <a:p>
            <a:pPr lvl="1"/>
            <a:r>
              <a:rPr lang="cs-CZ" dirty="0"/>
              <a:t>Ale </a:t>
            </a:r>
            <a:r>
              <a:rPr lang="cs-CZ" b="1" dirty="0"/>
              <a:t>ne všechny myslitelné prostředky</a:t>
            </a:r>
          </a:p>
          <a:p>
            <a:pPr lvl="2"/>
            <a:r>
              <a:rPr lang="cs-CZ" dirty="0"/>
              <a:t>Dle zákona č. 82/1998 Sb. se </a:t>
            </a:r>
            <a:r>
              <a:rPr lang="cs-CZ" i="1" dirty="0">
                <a:solidFill>
                  <a:srgbClr val="0000DC"/>
                </a:solidFill>
              </a:rPr>
              <a:t>„takovým prostředkem rozumí </a:t>
            </a:r>
            <a:r>
              <a:rPr lang="cs-CZ" b="1" i="1" dirty="0">
                <a:solidFill>
                  <a:srgbClr val="0000DC"/>
                </a:solidFill>
              </a:rPr>
              <a:t>řádný opravný prostředek</a:t>
            </a:r>
            <a:r>
              <a:rPr lang="cs-CZ" i="1" dirty="0">
                <a:solidFill>
                  <a:srgbClr val="0000DC"/>
                </a:solidFill>
              </a:rPr>
              <a:t>, </a:t>
            </a:r>
            <a:r>
              <a:rPr lang="cs-CZ" b="1" i="1" dirty="0">
                <a:solidFill>
                  <a:srgbClr val="0000DC"/>
                </a:solidFill>
              </a:rPr>
              <a:t>mimořádný opravný prostředek</a:t>
            </a:r>
            <a:r>
              <a:rPr lang="cs-CZ" i="1" dirty="0">
                <a:solidFill>
                  <a:srgbClr val="0000DC"/>
                </a:solidFill>
              </a:rPr>
              <a:t>, vyjma návrhu na obnovu řízení, a </a:t>
            </a:r>
            <a:r>
              <a:rPr lang="cs-CZ" b="1" i="1" dirty="0">
                <a:solidFill>
                  <a:srgbClr val="0000DC"/>
                </a:solidFill>
              </a:rPr>
              <a:t>jiný procesní prostředek </a:t>
            </a:r>
            <a:r>
              <a:rPr lang="cs-CZ" i="1" dirty="0">
                <a:solidFill>
                  <a:srgbClr val="0000DC"/>
                </a:solidFill>
              </a:rPr>
              <a:t>k ochraně práva, </a:t>
            </a:r>
            <a:r>
              <a:rPr lang="cs-CZ" b="1" i="1" dirty="0">
                <a:solidFill>
                  <a:srgbClr val="0000DC"/>
                </a:solidFill>
              </a:rPr>
              <a:t>s jehož uplatněním je spojeno zahájení soudního, správního nebo jiného právního řízení</a:t>
            </a:r>
            <a:r>
              <a:rPr lang="cs-CZ" i="1" dirty="0">
                <a:solidFill>
                  <a:srgbClr val="0000DC"/>
                </a:solidFill>
              </a:rPr>
              <a:t>, nebo návrh na zastavení exekuce.“</a:t>
            </a:r>
          </a:p>
          <a:p>
            <a:pPr lvl="2"/>
            <a:endParaRPr lang="cs-CZ" dirty="0"/>
          </a:p>
          <a:p>
            <a:pPr lvl="1"/>
            <a:r>
              <a:rPr lang="cs-CZ" dirty="0"/>
              <a:t>Nadto není třeba využívat prostředky, které jsou „neúčinné“ (viz judikatura)</a:t>
            </a:r>
          </a:p>
        </p:txBody>
      </p:sp>
    </p:spTree>
  </p:cSld>
  <p:clrMapOvr>
    <a:masterClrMapping/>
  </p:clrMapOvr>
  <p:transition advTm="3261"/>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sz="1800" i="1" dirty="0">
                <a:solidFill>
                  <a:srgbClr val="0000DC"/>
                </a:solidFill>
              </a:rPr>
              <a:t>Podmínka stanovená v § 8 odst. 3 </a:t>
            </a:r>
            <a:r>
              <a:rPr lang="cs-CZ" sz="1800" i="1" dirty="0" err="1">
                <a:solidFill>
                  <a:srgbClr val="0000DC"/>
                </a:solidFill>
              </a:rPr>
              <a:t>OdpŠk</a:t>
            </a:r>
            <a:r>
              <a:rPr lang="cs-CZ" sz="1800" i="1" dirty="0">
                <a:solidFill>
                  <a:srgbClr val="0000DC"/>
                </a:solidFill>
              </a:rPr>
              <a:t> vychází z obecné právní zásady prevence (srovnej např. nález Ústavního soudu ze dne 13. 5. 2009, </a:t>
            </a:r>
            <a:r>
              <a:rPr lang="cs-CZ" sz="1800" i="1" dirty="0" err="1">
                <a:solidFill>
                  <a:srgbClr val="0000DC"/>
                </a:solidFill>
              </a:rPr>
              <a:t>sp</a:t>
            </a:r>
            <a:r>
              <a:rPr lang="cs-CZ" sz="1800" i="1" dirty="0">
                <a:solidFill>
                  <a:srgbClr val="0000DC"/>
                </a:solidFill>
              </a:rPr>
              <a:t>. zn. IV. ÚS 618/08, či důvodové zprávy k </a:t>
            </a:r>
            <a:r>
              <a:rPr lang="cs-CZ" sz="1800" i="1" dirty="0" err="1">
                <a:solidFill>
                  <a:srgbClr val="0000DC"/>
                </a:solidFill>
              </a:rPr>
              <a:t>OdpŠk</a:t>
            </a:r>
            <a:r>
              <a:rPr lang="cs-CZ" sz="1800" i="1" dirty="0">
                <a:solidFill>
                  <a:srgbClr val="0000DC"/>
                </a:solidFill>
              </a:rPr>
              <a:t> a zák. č. 160/2006 Sb.), neboť vylučuje odpovědnost státu za okolnosti, kdy poškozený využitím dostupných právních prostředků mohl odvrátit jemu hrozící škodu, ale neučinil tak. </a:t>
            </a:r>
            <a:r>
              <a:rPr lang="cs-CZ" sz="1800" b="1" i="1" dirty="0">
                <a:solidFill>
                  <a:srgbClr val="0000DC"/>
                </a:solidFill>
              </a:rPr>
              <a:t>Situaci, že nezákonné rozhodnutí vyvolávalo škodlivé následky, tak z části zapříčinil sám poškozený, který mohl a měl využít opravných prostředků, jimiž byl vybaven k obraně proti nezákonným rozhodnutím. </a:t>
            </a:r>
            <a:r>
              <a:rPr lang="cs-CZ" sz="1800" i="1" dirty="0">
                <a:solidFill>
                  <a:srgbClr val="0000DC"/>
                </a:solidFill>
              </a:rPr>
              <a:t>Podání opravných prostředků proti rozhodnutím, které (poškozený) účastník vnímá jako škodlivé, lze jednak předpokládat, neb se v zásadě každý snaží limitovat vlastní újmy, jednak je i procesní aktivitou zásadně chtěnou, jelikož přispívá k dosahování vysoké úrovně rozhodování. S ohledem na uvedenou zásadu prevence vzniku škod je nutné trvat na tom, aby nezákonné rozhodnutí bylo odstraněno v co možná nejkratší době.</a:t>
            </a:r>
            <a:r>
              <a:rPr lang="cs-CZ" sz="1800" b="1" i="1" dirty="0">
                <a:solidFill>
                  <a:srgbClr val="0000DC"/>
                </a:solidFill>
              </a:rPr>
              <a:t> </a:t>
            </a:r>
            <a:r>
              <a:rPr lang="cs-CZ" sz="1800" b="1" dirty="0"/>
              <a:t>(NS, 30 </a:t>
            </a:r>
            <a:r>
              <a:rPr lang="cs-CZ" sz="1800" b="1" dirty="0" err="1"/>
              <a:t>Cdo</a:t>
            </a:r>
            <a:r>
              <a:rPr lang="cs-CZ" sz="1800" b="1" dirty="0"/>
              <a:t> 4389/2013)</a:t>
            </a:r>
          </a:p>
          <a:p>
            <a:pPr lvl="1"/>
            <a:endParaRPr lang="cs-CZ" dirty="0"/>
          </a:p>
          <a:p>
            <a:pPr lvl="1"/>
            <a:endParaRPr lang="cs-CZ" dirty="0"/>
          </a:p>
        </p:txBody>
      </p:sp>
    </p:spTree>
  </p:cSld>
  <p:clrMapOvr>
    <a:masterClrMapping/>
  </p:clrMapOvr>
  <p:transition advTm="3261"/>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b="1" dirty="0"/>
              <a:t>5/ Využití </a:t>
            </a:r>
            <a:r>
              <a:rPr lang="cs-CZ" b="1" dirty="0" err="1"/>
              <a:t>proc</a:t>
            </a:r>
            <a:r>
              <a:rPr lang="cs-CZ" b="1" dirty="0"/>
              <a:t>. prostředků k ochraně práva </a:t>
            </a:r>
            <a:r>
              <a:rPr lang="cs-CZ" dirty="0"/>
              <a:t>(§ 8/3 </a:t>
            </a:r>
            <a:r>
              <a:rPr lang="cs-CZ" dirty="0" err="1"/>
              <a:t>OdpŠk</a:t>
            </a:r>
            <a:r>
              <a:rPr lang="cs-CZ" dirty="0"/>
              <a:t>)</a:t>
            </a:r>
            <a:endParaRPr lang="cs-CZ" b="1" dirty="0"/>
          </a:p>
          <a:p>
            <a:pPr lvl="1"/>
            <a:r>
              <a:rPr lang="cs-CZ" dirty="0"/>
              <a:t>Pozor, podmínka využití prostředků </a:t>
            </a:r>
            <a:r>
              <a:rPr lang="cs-CZ" b="1" dirty="0"/>
              <a:t>není totéž co podmínka zrušení či změny                </a:t>
            </a:r>
            <a:r>
              <a:rPr lang="cs-CZ" dirty="0"/>
              <a:t>(= samotné zrušení nepostačuje)</a:t>
            </a:r>
          </a:p>
          <a:p>
            <a:pPr lvl="1"/>
            <a:endParaRPr lang="cs-CZ" dirty="0"/>
          </a:p>
          <a:p>
            <a:pPr lvl="1"/>
            <a:r>
              <a:rPr lang="cs-CZ" dirty="0"/>
              <a:t>Ovšem i zrušení a nevyužití může vést k odškodnění – </a:t>
            </a:r>
            <a:r>
              <a:rPr lang="cs-CZ" dirty="0">
                <a:solidFill>
                  <a:srgbClr val="0000DC"/>
                </a:solidFill>
              </a:rPr>
              <a:t>jde-li o případy </a:t>
            </a:r>
            <a:r>
              <a:rPr lang="cs-CZ" b="1" dirty="0">
                <a:solidFill>
                  <a:srgbClr val="0000DC"/>
                </a:solidFill>
              </a:rPr>
              <a:t>zvláštního     zřetele hodné</a:t>
            </a:r>
            <a:r>
              <a:rPr lang="cs-CZ" b="1" dirty="0"/>
              <a:t> </a:t>
            </a:r>
            <a:r>
              <a:rPr lang="cs-CZ" dirty="0"/>
              <a:t>(výjimka podle zákona č. 82/1998 Sb.)</a:t>
            </a:r>
          </a:p>
          <a:p>
            <a:pPr lvl="1"/>
            <a:endParaRPr lang="cs-CZ" dirty="0"/>
          </a:p>
          <a:p>
            <a:pPr lvl="1"/>
            <a:endParaRPr lang="cs-CZ" dirty="0"/>
          </a:p>
          <a:p>
            <a:pPr lvl="1"/>
            <a:endParaRPr lang="cs-CZ" dirty="0"/>
          </a:p>
        </p:txBody>
      </p:sp>
    </p:spTree>
  </p:cSld>
  <p:clrMapOvr>
    <a:masterClrMapping/>
  </p:clrMapOvr>
  <p:transition advTm="3261"/>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omezení osobní svobody</a:t>
            </a:r>
          </a:p>
          <a:p>
            <a:pPr lvl="1"/>
            <a:r>
              <a:rPr lang="cs-CZ" b="1" dirty="0"/>
              <a:t>Zvláštními případy (druhy) odpovědnosti </a:t>
            </a:r>
            <a:r>
              <a:rPr lang="cs-CZ" dirty="0"/>
              <a:t>za rozhodnutí jsou náhrady za omezení osobní svobody:</a:t>
            </a:r>
          </a:p>
          <a:p>
            <a:pPr lvl="2"/>
            <a:r>
              <a:rPr lang="cs-CZ" i="1" dirty="0">
                <a:solidFill>
                  <a:srgbClr val="0000DC"/>
                </a:solidFill>
              </a:rPr>
              <a:t>- Rozhodnutí</a:t>
            </a:r>
            <a:r>
              <a:rPr lang="cs-CZ" b="1" i="1" dirty="0">
                <a:solidFill>
                  <a:srgbClr val="0000DC"/>
                </a:solidFill>
              </a:rPr>
              <a:t> o trestu nebo ochranném opatření</a:t>
            </a:r>
          </a:p>
          <a:p>
            <a:pPr lvl="2"/>
            <a:r>
              <a:rPr lang="cs-CZ" i="1" dirty="0">
                <a:solidFill>
                  <a:srgbClr val="0000DC"/>
                </a:solidFill>
              </a:rPr>
              <a:t>- Rozhodnutí</a:t>
            </a:r>
            <a:r>
              <a:rPr lang="cs-CZ" b="1" i="1" dirty="0">
                <a:solidFill>
                  <a:srgbClr val="0000DC"/>
                </a:solidFill>
              </a:rPr>
              <a:t> o vazbě </a:t>
            </a:r>
          </a:p>
          <a:p>
            <a:pPr lvl="2"/>
            <a:r>
              <a:rPr lang="cs-CZ" i="1" dirty="0">
                <a:solidFill>
                  <a:srgbClr val="0000DC"/>
                </a:solidFill>
              </a:rPr>
              <a:t>- Rozhodnutí</a:t>
            </a:r>
            <a:r>
              <a:rPr lang="cs-CZ" b="1" i="1" dirty="0">
                <a:solidFill>
                  <a:srgbClr val="0000DC"/>
                </a:solidFill>
              </a:rPr>
              <a:t> o trestním stíhání </a:t>
            </a:r>
            <a:r>
              <a:rPr lang="cs-CZ" dirty="0"/>
              <a:t>(dovozeno judikaturou – není omezením svobody, ale sdílí obdobný režim)</a:t>
            </a:r>
          </a:p>
          <a:p>
            <a:pPr lvl="1"/>
            <a:endParaRPr lang="cs-CZ" dirty="0"/>
          </a:p>
          <a:p>
            <a:pPr lvl="1"/>
            <a:r>
              <a:rPr lang="cs-CZ" dirty="0"/>
              <a:t>Zde zvláštní podmínky (§ 9 - 12 </a:t>
            </a:r>
            <a:r>
              <a:rPr lang="cs-CZ" dirty="0" err="1"/>
              <a:t>Odpšk</a:t>
            </a:r>
            <a:r>
              <a:rPr lang="cs-CZ" dirty="0"/>
              <a:t>)</a:t>
            </a:r>
          </a:p>
          <a:p>
            <a:pPr lvl="1"/>
            <a:endParaRPr lang="cs-CZ" dirty="0"/>
          </a:p>
          <a:p>
            <a:pPr lvl="1"/>
            <a:endParaRPr lang="cs-CZ" dirty="0"/>
          </a:p>
          <a:p>
            <a:pPr lvl="1"/>
            <a:endParaRPr lang="cs-CZ" dirty="0"/>
          </a:p>
        </p:txBody>
      </p:sp>
    </p:spTree>
  </p:cSld>
  <p:clrMapOvr>
    <a:masterClrMapping/>
  </p:clrMapOvr>
  <p:transition advTm="3261"/>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Problém </a:t>
            </a:r>
            <a:r>
              <a:rPr lang="cs-CZ" b="1" dirty="0"/>
              <a:t>„nesouladnosti forem“</a:t>
            </a:r>
          </a:p>
          <a:p>
            <a:pPr lvl="1"/>
            <a:r>
              <a:rPr lang="cs-CZ" dirty="0"/>
              <a:t>Formy činnosti VS podle správního řádu:</a:t>
            </a:r>
          </a:p>
          <a:p>
            <a:pPr lvl="2"/>
            <a:r>
              <a:rPr lang="cs-CZ" i="1" dirty="0">
                <a:solidFill>
                  <a:srgbClr val="0000DC"/>
                </a:solidFill>
              </a:rPr>
              <a:t>- Správní rozhodnutí</a:t>
            </a:r>
          </a:p>
          <a:p>
            <a:pPr lvl="2"/>
            <a:r>
              <a:rPr lang="cs-CZ" i="1" dirty="0">
                <a:solidFill>
                  <a:srgbClr val="0000DC"/>
                </a:solidFill>
              </a:rPr>
              <a:t>- Jiné úkony podle části IV. SŘ</a:t>
            </a:r>
          </a:p>
          <a:p>
            <a:pPr lvl="2"/>
            <a:r>
              <a:rPr lang="cs-CZ" i="1" dirty="0">
                <a:solidFill>
                  <a:srgbClr val="0000DC"/>
                </a:solidFill>
              </a:rPr>
              <a:t>- Opatření obecné povahy</a:t>
            </a:r>
          </a:p>
          <a:p>
            <a:pPr lvl="2"/>
            <a:r>
              <a:rPr lang="cs-CZ" i="1" dirty="0">
                <a:solidFill>
                  <a:srgbClr val="0000DC"/>
                </a:solidFill>
              </a:rPr>
              <a:t>- Veřejnoprávní smlouvy</a:t>
            </a:r>
          </a:p>
          <a:p>
            <a:pPr lvl="1"/>
            <a:endParaRPr lang="cs-CZ" dirty="0"/>
          </a:p>
          <a:p>
            <a:pPr lvl="1"/>
            <a:r>
              <a:rPr lang="cs-CZ" dirty="0"/>
              <a:t>Formy odpovědnosti podle z. č. 82/1998 Sb.:</a:t>
            </a:r>
          </a:p>
          <a:p>
            <a:pPr lvl="2"/>
            <a:r>
              <a:rPr lang="cs-CZ" i="1" dirty="0">
                <a:solidFill>
                  <a:srgbClr val="0000DC"/>
                </a:solidFill>
              </a:rPr>
              <a:t>- Nezákonné rozhodnutí</a:t>
            </a:r>
          </a:p>
          <a:p>
            <a:pPr lvl="2"/>
            <a:r>
              <a:rPr lang="cs-CZ" i="1" dirty="0">
                <a:solidFill>
                  <a:srgbClr val="0000DC"/>
                </a:solidFill>
              </a:rPr>
              <a:t>- Nesprávní úřední postup</a:t>
            </a:r>
          </a:p>
          <a:p>
            <a:pPr lvl="1"/>
            <a:endParaRPr lang="cs-CZ" dirty="0"/>
          </a:p>
          <a:p>
            <a:pPr lvl="1"/>
            <a:r>
              <a:rPr lang="cs-CZ" dirty="0"/>
              <a:t>Otázka podřazení…</a:t>
            </a:r>
          </a:p>
        </p:txBody>
      </p:sp>
    </p:spTree>
  </p:cSld>
  <p:clrMapOvr>
    <a:masterClrMapping/>
  </p:clrMapOvr>
  <p:transition advTm="3261"/>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Odpovědnost za rozhodnutí</a:t>
            </a:r>
          </a:p>
        </p:txBody>
      </p:sp>
      <p:sp>
        <p:nvSpPr>
          <p:cNvPr id="5" name="Zástupný symbol pro obsah 4"/>
          <p:cNvSpPr>
            <a:spLocks noGrp="1"/>
          </p:cNvSpPr>
          <p:nvPr>
            <p:ph idx="1"/>
          </p:nvPr>
        </p:nvSpPr>
        <p:spPr/>
        <p:txBody>
          <a:bodyPr/>
          <a:lstStyle/>
          <a:p>
            <a:r>
              <a:rPr lang="cs-CZ" dirty="0"/>
              <a:t>Odpovědnost za </a:t>
            </a:r>
            <a:r>
              <a:rPr lang="cs-CZ" b="1" dirty="0"/>
              <a:t>tzv. jiné úkony</a:t>
            </a:r>
          </a:p>
          <a:p>
            <a:pPr lvl="1"/>
            <a:r>
              <a:rPr lang="cs-CZ" dirty="0"/>
              <a:t>Svou povahou zásadně neregulativní = nejsou „rozhodnutím“ (potud </a:t>
            </a:r>
            <a:r>
              <a:rPr lang="cs-CZ" b="1" dirty="0">
                <a:solidFill>
                  <a:srgbClr val="0000DC"/>
                </a:solidFill>
              </a:rPr>
              <a:t>NÚP</a:t>
            </a:r>
            <a:r>
              <a:rPr lang="cs-CZ" dirty="0"/>
              <a:t>)</a:t>
            </a:r>
          </a:p>
          <a:p>
            <a:r>
              <a:rPr lang="cs-CZ" dirty="0"/>
              <a:t>Odpovědnost za </a:t>
            </a:r>
            <a:r>
              <a:rPr lang="cs-CZ" b="1" dirty="0"/>
              <a:t>opatření obecné povahy</a:t>
            </a:r>
          </a:p>
          <a:p>
            <a:pPr lvl="1"/>
            <a:r>
              <a:rPr lang="cs-CZ" dirty="0"/>
              <a:t>Dle judikatury (viz dále) jako </a:t>
            </a:r>
            <a:r>
              <a:rPr lang="cs-CZ" b="1" dirty="0">
                <a:solidFill>
                  <a:srgbClr val="0000DC"/>
                </a:solidFill>
              </a:rPr>
              <a:t>rozhodnutí</a:t>
            </a:r>
            <a:r>
              <a:rPr lang="cs-CZ" dirty="0"/>
              <a:t> (ale určitá aplikační úskalí)</a:t>
            </a:r>
          </a:p>
          <a:p>
            <a:r>
              <a:rPr lang="cs-CZ" dirty="0"/>
              <a:t>Odpovědnost za </a:t>
            </a:r>
            <a:r>
              <a:rPr lang="cs-CZ" b="1" dirty="0"/>
              <a:t>veřejnoprávní smlouvy</a:t>
            </a:r>
          </a:p>
          <a:p>
            <a:pPr lvl="1"/>
            <a:r>
              <a:rPr lang="cs-CZ" dirty="0"/>
              <a:t>Nejasné, </a:t>
            </a:r>
            <a:r>
              <a:rPr lang="cs-CZ" dirty="0">
                <a:solidFill>
                  <a:srgbClr val="0000DC"/>
                </a:solidFill>
              </a:rPr>
              <a:t>různé možnosti </a:t>
            </a:r>
            <a:r>
              <a:rPr lang="cs-CZ" dirty="0"/>
              <a:t>(subordinační zřejmě jako rozhodnutí)</a:t>
            </a:r>
          </a:p>
          <a:p>
            <a:pPr lvl="1"/>
            <a:endParaRPr lang="cs-CZ" dirty="0"/>
          </a:p>
          <a:p>
            <a:r>
              <a:rPr lang="cs-CZ" dirty="0"/>
              <a:t>Odpovědnost za </a:t>
            </a:r>
            <a:r>
              <a:rPr lang="cs-CZ" b="1" dirty="0"/>
              <a:t>normativní (správní) akty </a:t>
            </a:r>
            <a:r>
              <a:rPr lang="cs-CZ" dirty="0"/>
              <a:t>= specifický problém</a:t>
            </a:r>
          </a:p>
          <a:p>
            <a:pPr lvl="1"/>
            <a:r>
              <a:rPr lang="cs-CZ" dirty="0"/>
              <a:t>Judikatura podřazuje pod </a:t>
            </a:r>
            <a:r>
              <a:rPr lang="cs-CZ" dirty="0">
                <a:solidFill>
                  <a:srgbClr val="0000DC"/>
                </a:solidFill>
              </a:rPr>
              <a:t>nesprávný úřední postup</a:t>
            </a:r>
            <a:r>
              <a:rPr lang="cs-CZ" dirty="0"/>
              <a:t>, avšak </a:t>
            </a:r>
            <a:r>
              <a:rPr lang="cs-CZ" b="1" dirty="0">
                <a:solidFill>
                  <a:srgbClr val="0000DC"/>
                </a:solidFill>
              </a:rPr>
              <a:t>setrvale odmítá</a:t>
            </a:r>
          </a:p>
        </p:txBody>
      </p:sp>
    </p:spTree>
  </p:cSld>
  <p:clrMapOvr>
    <a:masterClrMapping/>
  </p:clrMapOvr>
  <p:transition advTm="3261"/>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Pojem</a:t>
            </a:r>
            <a:r>
              <a:rPr lang="cs-CZ" dirty="0"/>
              <a:t> NÚP</a:t>
            </a:r>
          </a:p>
          <a:p>
            <a:pPr lvl="1"/>
            <a:r>
              <a:rPr lang="cs-CZ" dirty="0"/>
              <a:t>Negativně: </a:t>
            </a:r>
            <a:r>
              <a:rPr lang="cs-CZ" b="1" dirty="0"/>
              <a:t>nejde o rozhodnutí</a:t>
            </a:r>
          </a:p>
          <a:p>
            <a:pPr lvl="1"/>
            <a:r>
              <a:rPr lang="cs-CZ" dirty="0"/>
              <a:t>Pozitivně: definovány pouze </a:t>
            </a:r>
            <a:r>
              <a:rPr lang="cs-CZ" b="1" dirty="0"/>
              <a:t>průtahy a nepřiměřená délka řízení </a:t>
            </a:r>
            <a:r>
              <a:rPr lang="cs-CZ" dirty="0"/>
              <a:t>(viz dále)</a:t>
            </a:r>
          </a:p>
          <a:p>
            <a:pPr lvl="1"/>
            <a:endParaRPr lang="cs-CZ" dirty="0"/>
          </a:p>
          <a:p>
            <a:pPr lvl="1"/>
            <a:r>
              <a:rPr lang="cs-CZ" dirty="0"/>
              <a:t>Ve zbytku: tzv. </a:t>
            </a:r>
            <a:r>
              <a:rPr lang="cs-CZ" b="1" dirty="0">
                <a:solidFill>
                  <a:srgbClr val="0000DC"/>
                </a:solidFill>
              </a:rPr>
              <a:t>neurčitý právní pojem</a:t>
            </a:r>
          </a:p>
          <a:p>
            <a:pPr lvl="1"/>
            <a:r>
              <a:rPr lang="cs-CZ" dirty="0"/>
              <a:t>Dle zákona č. 82/1998 Sb.:</a:t>
            </a:r>
            <a:endParaRPr lang="cs-CZ" i="1" dirty="0"/>
          </a:p>
          <a:p>
            <a:pPr lvl="2"/>
            <a:r>
              <a:rPr lang="cs-CZ" i="1" dirty="0">
                <a:solidFill>
                  <a:srgbClr val="0000DC"/>
                </a:solidFill>
              </a:rPr>
              <a:t>„Stát odpovídá za škodu způsobenou nesprávným úředním postupem.“</a:t>
            </a:r>
          </a:p>
          <a:p>
            <a:pPr lvl="2"/>
            <a:r>
              <a:rPr lang="cs-CZ" i="1" dirty="0">
                <a:solidFill>
                  <a:srgbClr val="0000DC"/>
                </a:solidFill>
              </a:rPr>
              <a:t>„Územní celky v samostatné působnosti odpovídají za škodu způsobenou nesprávným úředním postupem.“</a:t>
            </a:r>
          </a:p>
          <a:p>
            <a:pPr lvl="1"/>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Různé náhledy </a:t>
            </a:r>
            <a:r>
              <a:rPr lang="cs-CZ" dirty="0"/>
              <a:t>na povahu odpovědnosti za škodu při výkonu VM</a:t>
            </a:r>
          </a:p>
          <a:p>
            <a:pPr lvl="1"/>
            <a:r>
              <a:rPr lang="cs-CZ" dirty="0"/>
              <a:t>V domácím prostředí však převažuje názor, že:</a:t>
            </a:r>
          </a:p>
          <a:p>
            <a:pPr lvl="1"/>
            <a:endParaRPr lang="cs-CZ" dirty="0"/>
          </a:p>
          <a:p>
            <a:pPr lvl="1"/>
            <a:r>
              <a:rPr lang="cs-CZ" dirty="0"/>
              <a:t>1/ </a:t>
            </a:r>
            <a:r>
              <a:rPr lang="cs-CZ" b="1" dirty="0"/>
              <a:t>Základ odpovědnosti </a:t>
            </a:r>
            <a:r>
              <a:rPr lang="cs-CZ" dirty="0"/>
              <a:t>v podobě výkonu veřejné moci je </a:t>
            </a:r>
            <a:r>
              <a:rPr lang="cs-CZ" b="1" dirty="0">
                <a:solidFill>
                  <a:srgbClr val="0000DC"/>
                </a:solidFill>
              </a:rPr>
              <a:t>veřejnoprávní</a:t>
            </a:r>
            <a:r>
              <a:rPr lang="cs-CZ" dirty="0"/>
              <a:t> (nerovnost)</a:t>
            </a:r>
          </a:p>
          <a:p>
            <a:pPr lvl="1"/>
            <a:r>
              <a:rPr lang="cs-CZ" dirty="0"/>
              <a:t>2/ Avšak samotný </a:t>
            </a:r>
            <a:r>
              <a:rPr lang="cs-CZ" b="1" dirty="0"/>
              <a:t>odpovědnostní vztah </a:t>
            </a:r>
            <a:r>
              <a:rPr lang="cs-CZ" dirty="0"/>
              <a:t>je </a:t>
            </a:r>
            <a:r>
              <a:rPr lang="cs-CZ" b="1" dirty="0">
                <a:solidFill>
                  <a:srgbClr val="0000DC"/>
                </a:solidFill>
              </a:rPr>
              <a:t>soukromoprávní</a:t>
            </a:r>
            <a:r>
              <a:rPr lang="cs-CZ" dirty="0"/>
              <a:t> (rovnost)</a:t>
            </a:r>
          </a:p>
          <a:p>
            <a:pPr lvl="1"/>
            <a:endParaRPr lang="cs-CZ" dirty="0"/>
          </a:p>
          <a:p>
            <a:r>
              <a:rPr lang="cs-CZ" dirty="0"/>
              <a:t>Ve výsledku určitý </a:t>
            </a:r>
            <a:r>
              <a:rPr lang="cs-CZ" b="1" dirty="0"/>
              <a:t>„smíšený institut“</a:t>
            </a:r>
          </a:p>
          <a:p>
            <a:pPr lvl="1"/>
            <a:r>
              <a:rPr lang="cs-CZ" dirty="0"/>
              <a:t>Některé aspekty regulovány </a:t>
            </a:r>
            <a:r>
              <a:rPr lang="cs-CZ" b="1" dirty="0"/>
              <a:t>právem veřejným </a:t>
            </a:r>
            <a:r>
              <a:rPr lang="cs-CZ" i="1" dirty="0"/>
              <a:t>(zejména skutkové podstaty </a:t>
            </a:r>
            <a:r>
              <a:rPr lang="cs-CZ" i="1" dirty="0" err="1"/>
              <a:t>deliktního</a:t>
            </a:r>
            <a:r>
              <a:rPr lang="cs-CZ" i="1" dirty="0"/>
              <a:t> jednání, požadavky na výkon veřejné moci a některé procesní aspekty)</a:t>
            </a:r>
          </a:p>
          <a:p>
            <a:pPr lvl="1"/>
            <a:r>
              <a:rPr lang="cs-CZ" dirty="0"/>
              <a:t>Některé jsou regulovány </a:t>
            </a:r>
            <a:r>
              <a:rPr lang="cs-CZ" b="1" dirty="0"/>
              <a:t>právem soukromým – občanským zákoníkem </a:t>
            </a:r>
            <a:r>
              <a:rPr lang="cs-CZ" i="1" dirty="0"/>
              <a:t>(zejména pojem újma, rozsah a způsob jejího nahrazování/odčiňování a příčinná souvislost)</a:t>
            </a:r>
            <a:endParaRPr lang="cs-CZ" dirty="0"/>
          </a:p>
        </p:txBody>
      </p:sp>
    </p:spTree>
  </p:cSld>
  <p:clrMapOvr>
    <a:masterClrMapping/>
  </p:clrMapOvr>
  <p:transition advTm="3261"/>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Obecná </a:t>
            </a:r>
            <a:r>
              <a:rPr lang="cs-CZ" b="1" dirty="0"/>
              <a:t>charakteristika</a:t>
            </a:r>
            <a:r>
              <a:rPr lang="cs-CZ" dirty="0"/>
              <a:t>:</a:t>
            </a:r>
          </a:p>
          <a:p>
            <a:pPr lvl="1"/>
            <a:r>
              <a:rPr lang="cs-CZ" dirty="0"/>
              <a:t>(Stále se uplatňují </a:t>
            </a:r>
            <a:r>
              <a:rPr lang="cs-CZ" b="1" dirty="0"/>
              <a:t>předpoklady a specifika odpovědnosti </a:t>
            </a:r>
            <a:r>
              <a:rPr lang="cs-CZ" dirty="0"/>
              <a:t>za škodu při výkonu      veřejné moci)</a:t>
            </a:r>
          </a:p>
          <a:p>
            <a:pPr lvl="1"/>
            <a:endParaRPr lang="cs-CZ" dirty="0"/>
          </a:p>
          <a:p>
            <a:pPr lvl="1"/>
            <a:r>
              <a:rPr lang="cs-CZ" b="1" dirty="0"/>
              <a:t>Základní znaky:</a:t>
            </a:r>
          </a:p>
          <a:p>
            <a:pPr lvl="2"/>
            <a:r>
              <a:rPr lang="cs-CZ" i="1" dirty="0">
                <a:solidFill>
                  <a:srgbClr val="0000DC"/>
                </a:solidFill>
              </a:rPr>
              <a:t>1/ Nikoli výhradně „úřední“ povaha</a:t>
            </a:r>
          </a:p>
          <a:p>
            <a:pPr lvl="2"/>
            <a:r>
              <a:rPr lang="cs-CZ" i="1" dirty="0">
                <a:solidFill>
                  <a:srgbClr val="0000DC"/>
                </a:solidFill>
              </a:rPr>
              <a:t>2/ Formalizovaný i neformalizovaný</a:t>
            </a:r>
          </a:p>
          <a:p>
            <a:pPr lvl="2"/>
            <a:r>
              <a:rPr lang="cs-CZ" i="1" dirty="0">
                <a:solidFill>
                  <a:srgbClr val="0000DC"/>
                </a:solidFill>
              </a:rPr>
              <a:t>3/ Vadnost postupu</a:t>
            </a:r>
          </a:p>
          <a:p>
            <a:pPr lvl="2"/>
            <a:r>
              <a:rPr lang="cs-CZ" i="1" dirty="0">
                <a:solidFill>
                  <a:srgbClr val="0000DC"/>
                </a:solidFill>
              </a:rPr>
              <a:t>4/ Obsahová neurčitost</a:t>
            </a:r>
          </a:p>
          <a:p>
            <a:pPr lvl="2"/>
            <a:r>
              <a:rPr lang="cs-CZ" i="1" dirty="0">
                <a:solidFill>
                  <a:srgbClr val="0000DC"/>
                </a:solidFill>
              </a:rPr>
              <a:t>5/ Otázka odškodňovacího řízení</a:t>
            </a:r>
          </a:p>
          <a:p>
            <a:pPr lvl="2"/>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1/ Nikoli výhradně „úřední“ povaha</a:t>
            </a:r>
            <a:endParaRPr lang="cs-CZ" b="1" dirty="0"/>
          </a:p>
          <a:p>
            <a:pPr lvl="1"/>
            <a:r>
              <a:rPr lang="cs-CZ" dirty="0"/>
              <a:t>Stále návaznost na výkon veřejné moci (typicky „úřední“)</a:t>
            </a:r>
          </a:p>
          <a:p>
            <a:pPr lvl="1"/>
            <a:r>
              <a:rPr lang="cs-CZ" dirty="0"/>
              <a:t>Ovšem </a:t>
            </a:r>
            <a:r>
              <a:rPr lang="cs-CZ" b="1" dirty="0"/>
              <a:t>i „neúřední“ výkon</a:t>
            </a:r>
          </a:p>
          <a:p>
            <a:pPr lvl="1"/>
            <a:endParaRPr lang="cs-CZ" dirty="0"/>
          </a:p>
          <a:p>
            <a:pPr lvl="1"/>
            <a:endParaRPr lang="cs-CZ" dirty="0"/>
          </a:p>
          <a:p>
            <a:pPr lvl="1"/>
            <a:r>
              <a:rPr lang="cs-CZ" dirty="0"/>
              <a:t>Přesněji spíše </a:t>
            </a:r>
            <a:r>
              <a:rPr lang="cs-CZ" i="1" dirty="0">
                <a:solidFill>
                  <a:srgbClr val="0000DC"/>
                </a:solidFill>
              </a:rPr>
              <a:t>„nesprávný postup (při výkonu veřejné moci)“</a:t>
            </a:r>
          </a:p>
          <a:p>
            <a:pPr lvl="2"/>
            <a:r>
              <a:rPr lang="cs-CZ" dirty="0"/>
              <a:t>(Či po vzoru judikatury </a:t>
            </a:r>
            <a:r>
              <a:rPr lang="cs-CZ" i="1" dirty="0"/>
              <a:t>„nesprávný postup při výkonu pravomoci“</a:t>
            </a:r>
            <a:r>
              <a:rPr lang="cs-CZ" dirty="0"/>
              <a:t>)</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dirty="0"/>
              <a:t>NPÚ není „postupem“ ve smyslu správního řádu</a:t>
            </a:r>
          </a:p>
          <a:p>
            <a:pPr lvl="1"/>
            <a:endParaRPr lang="cs-CZ" b="1" dirty="0">
              <a:solidFill>
                <a:srgbClr val="0000DC"/>
              </a:solidFill>
            </a:endParaRPr>
          </a:p>
          <a:p>
            <a:pPr lvl="1"/>
            <a:r>
              <a:rPr lang="cs-CZ" b="1" dirty="0">
                <a:solidFill>
                  <a:srgbClr val="0000DC"/>
                </a:solidFill>
              </a:rPr>
              <a:t>Jakákoli činnost </a:t>
            </a:r>
            <a:r>
              <a:rPr lang="cs-CZ" dirty="0"/>
              <a:t>ale</a:t>
            </a:r>
            <a:r>
              <a:rPr lang="cs-CZ" b="1" dirty="0">
                <a:solidFill>
                  <a:srgbClr val="0000DC"/>
                </a:solidFill>
              </a:rPr>
              <a:t> i nečinnost</a:t>
            </a:r>
          </a:p>
          <a:p>
            <a:pPr lvl="1"/>
            <a:endParaRPr lang="cs-CZ" dirty="0"/>
          </a:p>
          <a:p>
            <a:pPr lvl="1"/>
            <a:r>
              <a:rPr lang="cs-CZ" dirty="0"/>
              <a:t>V úvahu proto připadá</a:t>
            </a:r>
          </a:p>
          <a:p>
            <a:pPr lvl="2"/>
            <a:r>
              <a:rPr lang="cs-CZ" dirty="0">
                <a:solidFill>
                  <a:srgbClr val="0000DC"/>
                </a:solidFill>
              </a:rPr>
              <a:t>- </a:t>
            </a:r>
            <a:r>
              <a:rPr lang="cs-CZ" i="1" dirty="0">
                <a:solidFill>
                  <a:srgbClr val="0000DC"/>
                </a:solidFill>
              </a:rPr>
              <a:t>Formalizovaný NÚP</a:t>
            </a:r>
            <a:r>
              <a:rPr lang="cs-CZ" i="1" dirty="0"/>
              <a:t> </a:t>
            </a:r>
            <a:r>
              <a:rPr lang="cs-CZ" dirty="0"/>
              <a:t>(avšak nikoli rozhodnutí)</a:t>
            </a:r>
          </a:p>
          <a:p>
            <a:pPr lvl="2"/>
            <a:r>
              <a:rPr lang="cs-CZ" dirty="0">
                <a:solidFill>
                  <a:srgbClr val="0000DC"/>
                </a:solidFill>
              </a:rPr>
              <a:t>- </a:t>
            </a:r>
            <a:r>
              <a:rPr lang="cs-CZ" i="1" dirty="0">
                <a:solidFill>
                  <a:srgbClr val="0000DC"/>
                </a:solidFill>
              </a:rPr>
              <a:t>Neformalizovaný</a:t>
            </a:r>
            <a:r>
              <a:rPr lang="cs-CZ" i="1" dirty="0"/>
              <a:t> </a:t>
            </a:r>
            <a:r>
              <a:rPr lang="cs-CZ" i="1" dirty="0">
                <a:solidFill>
                  <a:srgbClr val="0000DC"/>
                </a:solidFill>
              </a:rPr>
              <a:t>NÚP</a:t>
            </a:r>
          </a:p>
          <a:p>
            <a:pPr lvl="1"/>
            <a:endParaRPr lang="cs-CZ" dirty="0"/>
          </a:p>
          <a:p>
            <a:pPr lvl="1"/>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2/ Formalizovaný i neformalizovaný</a:t>
            </a:r>
          </a:p>
          <a:p>
            <a:pPr lvl="1"/>
            <a:r>
              <a:rPr lang="cs-CZ" i="1" dirty="0">
                <a:solidFill>
                  <a:srgbClr val="0000DC"/>
                </a:solidFill>
              </a:rPr>
              <a:t>Zákon č. 58/1969 Sb. bližší definici nesprávného úředního postupu nepodává, </a:t>
            </a:r>
            <a:r>
              <a:rPr lang="cs-CZ" b="1" i="1" dirty="0">
                <a:solidFill>
                  <a:srgbClr val="0000DC"/>
                </a:solidFill>
              </a:rPr>
              <a:t>z obsahu tohoto pojmu i z výkladu zákona však vyplývá, že podle konkrétních okolností může jít o jakoukoli činnost spojenou s výkonem pravomocí státního orgánu, dojde-li při ní nebo v jejím důsledku k porušení pravidel předepsaných právními normami pro počínání státního orgánu nebo k porušení pořádku určeného povahou a funkcí postupu</a:t>
            </a:r>
            <a:r>
              <a:rPr lang="cs-CZ" i="1" dirty="0">
                <a:solidFill>
                  <a:srgbClr val="0000DC"/>
                </a:solidFill>
              </a:rPr>
              <a:t>. </a:t>
            </a:r>
          </a:p>
          <a:p>
            <a:pPr lvl="1"/>
            <a:r>
              <a:rPr lang="cs-CZ" i="1" dirty="0">
                <a:solidFill>
                  <a:srgbClr val="0000DC"/>
                </a:solidFill>
              </a:rPr>
              <a:t>Může se jednat </a:t>
            </a:r>
            <a:r>
              <a:rPr lang="cs-CZ" b="1" i="1" dirty="0">
                <a:solidFill>
                  <a:srgbClr val="0000DC"/>
                </a:solidFill>
              </a:rPr>
              <a:t>o přímé porušení povinnosti</a:t>
            </a:r>
            <a:r>
              <a:rPr lang="cs-CZ" i="1" dirty="0">
                <a:solidFill>
                  <a:srgbClr val="0000DC"/>
                </a:solidFill>
              </a:rPr>
              <a:t> vyplývající státnímu orgánu z právního předpisu stejně jako </a:t>
            </a:r>
            <a:r>
              <a:rPr lang="cs-CZ" b="1" i="1" dirty="0">
                <a:solidFill>
                  <a:srgbClr val="0000DC"/>
                </a:solidFill>
              </a:rPr>
              <a:t>o nevyužití zákonem daných prostředků či postupů (nečinnost) tam, kde pro jejich užití byly dány podmínky</a:t>
            </a:r>
            <a:r>
              <a:rPr lang="cs-CZ" i="1" dirty="0">
                <a:solidFill>
                  <a:srgbClr val="0000DC"/>
                </a:solidFill>
              </a:rPr>
              <a:t>. </a:t>
            </a:r>
            <a:r>
              <a:rPr lang="cs-CZ" b="1" dirty="0"/>
              <a:t>(NS, 25 </a:t>
            </a:r>
            <a:r>
              <a:rPr lang="cs-CZ" b="1" dirty="0" err="1"/>
              <a:t>Cdo</a:t>
            </a:r>
            <a:r>
              <a:rPr lang="cs-CZ" b="1" dirty="0"/>
              <a:t> 322/2004)</a:t>
            </a:r>
            <a:endParaRPr lang="cs-CZ" i="1" dirty="0">
              <a:solidFill>
                <a:srgbClr val="0000DC"/>
              </a:solidFill>
            </a:endParaRPr>
          </a:p>
          <a:p>
            <a:pPr lvl="1"/>
            <a:endParaRPr lang="cs-CZ" dirty="0"/>
          </a:p>
          <a:p>
            <a:pPr lvl="1"/>
            <a:r>
              <a:rPr lang="cs-CZ" b="1" i="1" dirty="0"/>
              <a:t>Pozn.: </a:t>
            </a:r>
            <a:r>
              <a:rPr lang="cs-CZ" i="1" dirty="0"/>
              <a:t>Závěr lze analogicky uplatnit pro pozdější zákon č. 82/1998 Sb.</a:t>
            </a:r>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dirty="0"/>
              <a:t>Nikoli „nesprávnost“ ve smyslu SŘ (</a:t>
            </a:r>
            <a:r>
              <a:rPr lang="cs-CZ" b="1" dirty="0"/>
              <a:t>lépe „vadnost“</a:t>
            </a:r>
            <a:r>
              <a:rPr lang="cs-CZ" dirty="0"/>
              <a:t>)</a:t>
            </a:r>
          </a:p>
          <a:p>
            <a:pPr lvl="1"/>
            <a:endParaRPr lang="cs-CZ" dirty="0"/>
          </a:p>
          <a:p>
            <a:pPr lvl="1"/>
            <a:r>
              <a:rPr lang="cs-CZ" b="1" dirty="0"/>
              <a:t>Rozpor s pravidly </a:t>
            </a:r>
            <a:r>
              <a:rPr lang="cs-CZ" dirty="0"/>
              <a:t>pro „správný postup“</a:t>
            </a:r>
          </a:p>
          <a:p>
            <a:pPr lvl="2"/>
            <a:r>
              <a:rPr lang="cs-CZ" i="1" dirty="0">
                <a:solidFill>
                  <a:srgbClr val="0000DC"/>
                </a:solidFill>
              </a:rPr>
              <a:t>- Zákonná pravidla</a:t>
            </a:r>
          </a:p>
          <a:p>
            <a:pPr lvl="2"/>
            <a:r>
              <a:rPr lang="cs-CZ" i="1" dirty="0">
                <a:solidFill>
                  <a:srgbClr val="0000DC"/>
                </a:solidFill>
              </a:rPr>
              <a:t>- Interní pravidla</a:t>
            </a:r>
          </a:p>
          <a:p>
            <a:pPr lvl="2"/>
            <a:r>
              <a:rPr lang="cs-CZ" i="1" dirty="0">
                <a:solidFill>
                  <a:srgbClr val="0000DC"/>
                </a:solidFill>
              </a:rPr>
              <a:t>- Právní principy</a:t>
            </a:r>
          </a:p>
          <a:p>
            <a:pPr lvl="1">
              <a:buNone/>
            </a:pPr>
            <a:endParaRPr lang="cs-CZ" i="1" dirty="0">
              <a:solidFill>
                <a:srgbClr val="0000DC"/>
              </a:solidFill>
            </a:endParaRPr>
          </a:p>
          <a:p>
            <a:pPr lvl="1"/>
            <a:r>
              <a:rPr lang="cs-CZ" dirty="0"/>
              <a:t>Kvantitativně</a:t>
            </a:r>
          </a:p>
          <a:p>
            <a:pPr lvl="2"/>
            <a:r>
              <a:rPr lang="cs-CZ" dirty="0"/>
              <a:t>- Jednotlivá pochybení </a:t>
            </a:r>
            <a:r>
              <a:rPr lang="cs-CZ" dirty="0">
                <a:solidFill>
                  <a:srgbClr val="0000DC"/>
                </a:solidFill>
              </a:rPr>
              <a:t>samostatně</a:t>
            </a:r>
          </a:p>
          <a:p>
            <a:pPr lvl="2"/>
            <a:r>
              <a:rPr lang="cs-CZ" dirty="0"/>
              <a:t>- Ale i </a:t>
            </a:r>
            <a:r>
              <a:rPr lang="cs-CZ" dirty="0">
                <a:solidFill>
                  <a:srgbClr val="0000DC"/>
                </a:solidFill>
              </a:rPr>
              <a:t>souhrn </a:t>
            </a:r>
            <a:r>
              <a:rPr lang="cs-CZ" dirty="0"/>
              <a:t>„podlimitních“ pochybení</a:t>
            </a:r>
          </a:p>
          <a:p>
            <a:pPr lvl="2"/>
            <a:endParaRPr lang="cs-CZ" dirty="0"/>
          </a:p>
          <a:p>
            <a:pPr lvl="1"/>
            <a:r>
              <a:rPr lang="cs-CZ" dirty="0"/>
              <a:t>Veřejnoprávní hlediska</a:t>
            </a:r>
          </a:p>
          <a:p>
            <a:pPr lvl="1"/>
            <a:endParaRPr lang="cs-CZ" dirty="0">
              <a:solidFill>
                <a:srgbClr val="0000DC"/>
              </a:solidFill>
            </a:endParaRPr>
          </a:p>
          <a:p>
            <a:pPr lvl="1"/>
            <a:endParaRPr lang="cs-CZ"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3/ Vadnost</a:t>
            </a:r>
          </a:p>
          <a:p>
            <a:pPr lvl="1"/>
            <a:r>
              <a:rPr lang="cs-CZ" sz="1600" i="1" dirty="0">
                <a:solidFill>
                  <a:srgbClr val="0000DC"/>
                </a:solidFill>
              </a:rPr>
              <a:t>S odvolacím soudem lze v obecné rovině souhlasit, že </a:t>
            </a:r>
            <a:r>
              <a:rPr lang="cs-CZ" sz="1600" b="1" i="1" dirty="0">
                <a:solidFill>
                  <a:srgbClr val="0000DC"/>
                </a:solidFill>
              </a:rPr>
              <a:t>každé z jednotlivých dílčích pochybení či nedůsledností v postupu katastrálního úřadu v řízení o povolení vkladu vlastnického práva samo o sobě nepředstavuje nesprávný úřední postup, to ovšem neznamená, že tyto jednotlivé dílčí nedostatky, posuzovány ve svém souhrnu komplexně a ve všech vzájemných souvislostech, nenaplňují znaky nesprávného úředního postupu. </a:t>
            </a:r>
            <a:r>
              <a:rPr lang="cs-CZ" sz="1600" i="1" dirty="0">
                <a:solidFill>
                  <a:srgbClr val="0000DC"/>
                </a:solidFill>
              </a:rPr>
              <a:t>Zjištěných dílčích nedostatků v řízení byla celá řada, spočívaly zejména v nerespektování </a:t>
            </a:r>
            <a:r>
              <a:rPr lang="cs-CZ" sz="1600" i="1" dirty="0" err="1">
                <a:solidFill>
                  <a:srgbClr val="0000DC"/>
                </a:solidFill>
              </a:rPr>
              <a:t>ust</a:t>
            </a:r>
            <a:r>
              <a:rPr lang="cs-CZ" sz="1600" i="1" dirty="0">
                <a:solidFill>
                  <a:srgbClr val="0000DC"/>
                </a:solidFill>
              </a:rPr>
              <a:t>. § 4 odst. 4 písm. d) zákona č. 265/1992 Sb., vyžadujícího předložení nabývacího titulu prodávajícího, v neúměrně dlouhém otálení s doručením kupní smlouvy s vyznačenou doložkou v porovnání s neobvykle rychlým rozhodnutím o povolení vkladu, v nesrovnalostech ohledně plných mocí udělených zmocněnkyni, nedoručení nabývacích titulů tvořících přílohu k návrhu na povolení vkladu a v souvislosti s celým „</a:t>
            </a:r>
            <a:r>
              <a:rPr lang="cs-CZ" sz="1600" i="1" dirty="0" err="1">
                <a:solidFill>
                  <a:srgbClr val="0000DC"/>
                </a:solidFill>
              </a:rPr>
              <a:t>nestandartním</a:t>
            </a:r>
            <a:r>
              <a:rPr lang="cs-CZ" sz="1600" i="1" dirty="0">
                <a:solidFill>
                  <a:srgbClr val="0000DC"/>
                </a:solidFill>
              </a:rPr>
              <a:t>“ průběhem řízení, jak jej označil odvolací soud, je zřejmé, že tyto jednotlivé drobné nedostatky ve svém souhrnu představují nesprávný úřední postup ve smyslu § 13 zákona č. 82/1998 Sb., neboť katastrální úřad nepostupoval důsledně tak, jak měl. </a:t>
            </a:r>
            <a:r>
              <a:rPr lang="cs-CZ" sz="1600" b="1" i="1" dirty="0">
                <a:solidFill>
                  <a:srgbClr val="0000DC"/>
                </a:solidFill>
              </a:rPr>
              <a:t>Odvolací soud posuzoval každý ze zjištěných nedostatků v řízení o povolení vkladu vlastnického práva odděleně, a to z hlediska, zda katastrální úřad přímo porušil své povinnosti stanovené v právních předpisech. Takto zúžený náhled na obsah pojmu nesprávného úředního postupu, jakožto předpokladu odpovědnosti státu, však neodpovídá § 13 zákona č. 82/1998 Sb. a ani smyslu a účelu uvedeného zákona. </a:t>
            </a:r>
            <a:r>
              <a:rPr lang="cs-CZ" sz="1600" b="1" dirty="0"/>
              <a:t>(NS, 25 </a:t>
            </a:r>
            <a:r>
              <a:rPr lang="cs-CZ" sz="1600" b="1" dirty="0" err="1"/>
              <a:t>Cdo</a:t>
            </a:r>
            <a:r>
              <a:rPr lang="cs-CZ" sz="1600" b="1" dirty="0"/>
              <a:t> 1455/2007)</a:t>
            </a:r>
          </a:p>
          <a:p>
            <a:pPr lvl="1"/>
            <a:endParaRPr lang="cs-CZ" sz="1600" b="1" i="1" dirty="0">
              <a:solidFill>
                <a:srgbClr val="0000DC"/>
              </a:solidFill>
            </a:endParaRP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4/ Obsahová neurčitost</a:t>
            </a:r>
          </a:p>
          <a:p>
            <a:pPr lvl="1"/>
            <a:r>
              <a:rPr lang="cs-CZ" dirty="0"/>
              <a:t>Z povahy tzv. </a:t>
            </a:r>
            <a:r>
              <a:rPr lang="cs-CZ" b="1" dirty="0"/>
              <a:t>neurčitého právního pojmu </a:t>
            </a:r>
          </a:p>
          <a:p>
            <a:pPr lvl="2"/>
            <a:r>
              <a:rPr lang="cs-CZ" dirty="0"/>
              <a:t>= </a:t>
            </a:r>
            <a:r>
              <a:rPr lang="cs-CZ" b="1" dirty="0">
                <a:solidFill>
                  <a:srgbClr val="0000DC"/>
                </a:solidFill>
              </a:rPr>
              <a:t>Mnohost podob NÚP</a:t>
            </a:r>
          </a:p>
          <a:p>
            <a:pPr lvl="2"/>
            <a:r>
              <a:rPr lang="cs-CZ" dirty="0"/>
              <a:t>= Ale také značná vágnost…</a:t>
            </a:r>
          </a:p>
          <a:p>
            <a:pPr lvl="1">
              <a:buNone/>
            </a:pPr>
            <a:endParaRPr lang="cs-CZ" dirty="0"/>
          </a:p>
          <a:p>
            <a:pPr lvl="1"/>
            <a:r>
              <a:rPr lang="cs-CZ" dirty="0"/>
              <a:t>Judikatura: </a:t>
            </a:r>
            <a:r>
              <a:rPr lang="cs-CZ" b="1" dirty="0"/>
              <a:t>Nedefinování NÚP v z. č. 82/1998 Sb. nezakládá protiústavnost</a:t>
            </a:r>
          </a:p>
          <a:p>
            <a:pPr lvl="2"/>
            <a:r>
              <a:rPr lang="cs-CZ" i="1" dirty="0">
                <a:solidFill>
                  <a:srgbClr val="0000DC"/>
                </a:solidFill>
              </a:rPr>
              <a:t>Je úlohou každého obecného soudu, aby vhodnými interpretačními metodami objasnil obsah použitého pojmu „nesprávný úřední postup". Je notorietou, že existuje množina výkladových pravidel, takže například obsah příslušného pojmu musí být nejprve zjišťován prostředky gramatickými (z hlediska možného významu jednotlivých použitých pojmů), logickými (z hlediska vzájemné návaznosti použitých pojmů) či systematickými (z hlediska řazení pojmů ve struktuře celého právního předpisu) atd.; teprve adekvátní užití těchto pravidel pak může vést k závěru, že nesprávným úředním postupem je každý postup orgánu veřejné moci, který při jejím výkonu postupuje v rozporu s obecně závaznými právními předpisy či v rozporu se zásadami jejího výkonu. </a:t>
            </a:r>
            <a:r>
              <a:rPr lang="cs-CZ" b="1" i="1" dirty="0">
                <a:solidFill>
                  <a:srgbClr val="0000DC"/>
                </a:solidFill>
              </a:rPr>
              <a:t>Je-li možné tímto způsobem interpretovat pojem „nesprávný úřední postup", pak Ústavní soud neshledává rozpor napadeného ustanovení s čl. 2 odst. 2 Listiny ani s čl. 4 odst. 3 Listiny</a:t>
            </a:r>
            <a:r>
              <a:rPr lang="cs-CZ" i="1" dirty="0">
                <a:solidFill>
                  <a:srgbClr val="0000DC"/>
                </a:solidFill>
              </a:rPr>
              <a:t>.</a:t>
            </a:r>
            <a:r>
              <a:rPr lang="cs-CZ" dirty="0"/>
              <a:t> </a:t>
            </a:r>
            <a:r>
              <a:rPr lang="cs-CZ" b="1" dirty="0"/>
              <a:t>(ÚS, </a:t>
            </a:r>
            <a:r>
              <a:rPr lang="cs-CZ" b="1" dirty="0" err="1"/>
              <a:t>Pl</a:t>
            </a:r>
            <a:r>
              <a:rPr lang="cs-CZ" b="1" dirty="0"/>
              <a:t>. ÚS 36/08, č. 253/2010 Sb.)</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i="1" dirty="0"/>
              <a:t>5/ Otázka odškodňovacího řízení</a:t>
            </a:r>
          </a:p>
          <a:p>
            <a:pPr lvl="1"/>
            <a:r>
              <a:rPr lang="cs-CZ" dirty="0"/>
              <a:t>V případě odpovědnosti za rozhodnutí = vázanost</a:t>
            </a:r>
          </a:p>
          <a:p>
            <a:pPr lvl="1"/>
            <a:endParaRPr lang="cs-CZ" dirty="0"/>
          </a:p>
          <a:p>
            <a:pPr lvl="1"/>
            <a:r>
              <a:rPr lang="cs-CZ" dirty="0"/>
              <a:t>V případě NÚP posuzuje </a:t>
            </a:r>
            <a:r>
              <a:rPr lang="cs-CZ" dirty="0">
                <a:solidFill>
                  <a:srgbClr val="0000DC"/>
                </a:solidFill>
              </a:rPr>
              <a:t>až soud </a:t>
            </a:r>
            <a:r>
              <a:rPr lang="cs-CZ" b="1" dirty="0">
                <a:solidFill>
                  <a:srgbClr val="0000DC"/>
                </a:solidFill>
              </a:rPr>
              <a:t>v rámci odškodňovacího řízení</a:t>
            </a:r>
          </a:p>
          <a:p>
            <a:pPr lvl="1"/>
            <a:endParaRPr lang="cs-CZ" dirty="0"/>
          </a:p>
          <a:p>
            <a:pPr lvl="1"/>
            <a:endParaRPr lang="cs-CZ" dirty="0"/>
          </a:p>
          <a:p>
            <a:pPr lvl="1"/>
            <a:r>
              <a:rPr lang="cs-CZ" dirty="0"/>
              <a:t>Výjimka = deklarování </a:t>
            </a:r>
            <a:r>
              <a:rPr lang="cs-CZ" b="1" dirty="0"/>
              <a:t>nezákonnosti zásahu </a:t>
            </a:r>
            <a:r>
              <a:rPr lang="cs-CZ" dirty="0"/>
              <a:t>(viz později)</a:t>
            </a:r>
          </a:p>
          <a:p>
            <a:pPr lvl="2"/>
            <a:r>
              <a:rPr lang="cs-CZ" dirty="0"/>
              <a:t>(Ale ani v tomto případě není výslovná vázanost)</a:t>
            </a:r>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Podmínky </a:t>
            </a:r>
            <a:r>
              <a:rPr lang="cs-CZ" dirty="0"/>
              <a:t>= odlišná situace</a:t>
            </a:r>
          </a:p>
          <a:p>
            <a:pPr lvl="1"/>
            <a:r>
              <a:rPr lang="cs-CZ" dirty="0"/>
              <a:t>V případě odpovědnosti za rozhodnutí poměrně restriktivní (viz dříve)</a:t>
            </a:r>
          </a:p>
          <a:p>
            <a:pPr lvl="1"/>
            <a:endParaRPr lang="cs-CZ" dirty="0"/>
          </a:p>
          <a:p>
            <a:pPr lvl="1"/>
            <a:r>
              <a:rPr lang="cs-CZ" dirty="0"/>
              <a:t>V případě </a:t>
            </a:r>
            <a:r>
              <a:rPr lang="cs-CZ" b="1" dirty="0"/>
              <a:t>NÚP naopak…</a:t>
            </a:r>
          </a:p>
          <a:p>
            <a:pPr lvl="2"/>
            <a:r>
              <a:rPr lang="cs-CZ" dirty="0"/>
              <a:t>Zákon č. 82/1998 Sb.: </a:t>
            </a:r>
            <a:r>
              <a:rPr lang="cs-CZ" i="1" dirty="0">
                <a:solidFill>
                  <a:srgbClr val="0000DC"/>
                </a:solidFill>
              </a:rPr>
              <a:t>„Právo na náhradu škody má ten, jemuž byla nesprávným úředním postupem způsobena škoda.“</a:t>
            </a:r>
          </a:p>
          <a:p>
            <a:pPr lvl="1"/>
            <a:endParaRPr lang="cs-CZ" dirty="0"/>
          </a:p>
          <a:p>
            <a:pPr lvl="1"/>
            <a:endParaRPr lang="cs-CZ" dirty="0"/>
          </a:p>
          <a:p>
            <a:pPr lvl="1"/>
            <a:r>
              <a:rPr lang="cs-CZ" dirty="0"/>
              <a:t>(Ovšem stále </a:t>
            </a:r>
            <a:r>
              <a:rPr lang="cs-CZ" b="1" dirty="0"/>
              <a:t>příčinná souvislost</a:t>
            </a:r>
            <a:r>
              <a:rPr lang="cs-CZ" dirty="0"/>
              <a:t>)</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30. V posuzovaném případě podnikatelský záměr žalobkyně odpovídá charakteristikám § 4 odst. 1 písm. b) zákona o posuzování vlivů na životní prostředí. Podle § 6 odst. 1 věta první tohoto zákona je oznamovatel, který hodlá provést takový záměr, povinen předložit oznámení příslušnému úřadu. Náležitosti oznámení záměru podle § 6 odst. 4 zákona o posuzování vlivů na životní prostředí stanoví příloha č. 3 k tomuto zákonu. Podle bodu H uvedené přílohy č. 3 je vyjádření příslušného stavebního úřadu k záměru z hlediska územně plánovací dokumentace přílohou k oznámení záměru předkládanému příslušnému orgánu za účelem posouzení vlivů záměru na životní prostředí. </a:t>
            </a:r>
            <a:r>
              <a:rPr lang="cs-CZ" b="1" i="1" dirty="0">
                <a:solidFill>
                  <a:srgbClr val="0000DC"/>
                </a:solidFill>
              </a:rPr>
              <a:t>Z uvedeného vyplývá pravomoc a zároveň povinnost stavebního úřadu vydat vyjádření k žádosti žadatele, jak se též stalo i v nyní posuzované věci</a:t>
            </a:r>
            <a:r>
              <a:rPr lang="cs-CZ" i="1" dirty="0">
                <a:solidFill>
                  <a:srgbClr val="0000DC"/>
                </a:solidFill>
              </a:rPr>
              <a:t>, když příslušný stavební úřad k žádosti žalobkyně vydal vyjádření ze dne 9. 10. 2006, v němž uvedl, že její záměr je v souladu s územním plánem obce M.</a:t>
            </a:r>
            <a:br>
              <a:rPr lang="cs-CZ" i="1" dirty="0">
                <a:solidFill>
                  <a:srgbClr val="0000DC"/>
                </a:solidFill>
              </a:rPr>
            </a:br>
            <a:endParaRPr lang="cs-CZ" i="1" dirty="0">
              <a:solidFill>
                <a:srgbClr val="0000DC"/>
              </a:solidFill>
            </a:endParaRPr>
          </a:p>
          <a:p>
            <a:pPr lvl="2"/>
            <a:r>
              <a:rPr lang="cs-CZ" i="1" dirty="0"/>
              <a:t>Pokračování…</a:t>
            </a:r>
            <a:endParaRPr lang="cs-CZ" i="1" dirty="0">
              <a:solidFill>
                <a:srgbClr val="0000D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dirty="0"/>
              <a:t>V čem se </a:t>
            </a:r>
            <a:r>
              <a:rPr lang="cs-CZ" b="1" dirty="0"/>
              <a:t>liší od obecné odpovědnosti </a:t>
            </a:r>
            <a:r>
              <a:rPr lang="cs-CZ" dirty="0"/>
              <a:t>za škodu?</a:t>
            </a:r>
          </a:p>
          <a:p>
            <a:pPr lvl="1"/>
            <a:endParaRPr lang="cs-CZ" dirty="0"/>
          </a:p>
          <a:p>
            <a:r>
              <a:rPr lang="cs-CZ" b="1" dirty="0"/>
              <a:t>1/ Odlišný škůdce</a:t>
            </a:r>
          </a:p>
          <a:p>
            <a:pPr lvl="1"/>
            <a:r>
              <a:rPr lang="cs-CZ" b="1" dirty="0"/>
              <a:t>Škůdce = </a:t>
            </a:r>
            <a:r>
              <a:rPr lang="cs-CZ" b="1" dirty="0">
                <a:solidFill>
                  <a:srgbClr val="0000DC"/>
                </a:solidFill>
              </a:rPr>
              <a:t>nositel veřejné moci</a:t>
            </a:r>
            <a:r>
              <a:rPr lang="cs-CZ" dirty="0"/>
              <a:t>, typicky stát</a:t>
            </a:r>
          </a:p>
          <a:p>
            <a:pPr lvl="1"/>
            <a:r>
              <a:rPr lang="cs-CZ" dirty="0"/>
              <a:t>Jeho postavení v rámci odpovědnostního vztahu je ale rovné (viz dříve)</a:t>
            </a:r>
          </a:p>
          <a:p>
            <a:pPr lvl="1"/>
            <a:r>
              <a:rPr lang="cs-CZ" dirty="0"/>
              <a:t>Ovšem u ne všech nositelů veřejné moci musí být tato odpovědnost upravena (pak zbývá odpovědnost soukromoprávní, viz dále)</a:t>
            </a:r>
          </a:p>
          <a:p>
            <a:pPr lvl="1">
              <a:buNone/>
            </a:pPr>
            <a:endParaRPr lang="cs-CZ" b="1" dirty="0"/>
          </a:p>
          <a:p>
            <a:pPr lvl="1"/>
            <a:r>
              <a:rPr lang="cs-CZ" i="1" dirty="0"/>
              <a:t>Pozn.: </a:t>
            </a:r>
            <a:r>
              <a:rPr lang="cs-CZ" b="1" i="1" dirty="0"/>
              <a:t>škůdcem nebude přímo orgán </a:t>
            </a:r>
            <a:r>
              <a:rPr lang="cs-CZ" i="1" dirty="0"/>
              <a:t>veřejné moci (jako její vykonavatel), v důsledku jehož postupu ke škodě došlo (jelikož </a:t>
            </a:r>
            <a:r>
              <a:rPr lang="cs-CZ" b="1" i="1" dirty="0"/>
              <a:t>není právním subjektem</a:t>
            </a:r>
            <a:r>
              <a:rPr lang="cs-CZ" i="1" dirty="0"/>
              <a:t>)</a:t>
            </a:r>
          </a:p>
          <a:p>
            <a:pPr lvl="1"/>
            <a:endParaRPr lang="cs-CZ" dirty="0"/>
          </a:p>
          <a:p>
            <a:pPr lvl="1"/>
            <a:endParaRPr lang="cs-CZ" dirty="0"/>
          </a:p>
        </p:txBody>
      </p:sp>
    </p:spTree>
  </p:cSld>
  <p:clrMapOvr>
    <a:masterClrMapping/>
  </p:clrMapOvr>
  <p:transition advTm="3261"/>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(stavební úřady)</a:t>
            </a:r>
          </a:p>
          <a:p>
            <a:pPr lvl="1"/>
            <a:r>
              <a:rPr lang="cs-CZ" dirty="0"/>
              <a:t>NÚP je </a:t>
            </a:r>
            <a:r>
              <a:rPr lang="cs-CZ" b="1" dirty="0"/>
              <a:t>nesprávné vyjádření o souladu záměru s územním plánem obce:</a:t>
            </a:r>
          </a:p>
          <a:p>
            <a:pPr lvl="2"/>
            <a:r>
              <a:rPr lang="cs-CZ" i="1" dirty="0">
                <a:solidFill>
                  <a:srgbClr val="0000DC"/>
                </a:solidFill>
              </a:rPr>
              <a:t>31. </a:t>
            </a:r>
            <a:r>
              <a:rPr lang="cs-CZ" b="1" i="1" dirty="0">
                <a:solidFill>
                  <a:srgbClr val="0000DC"/>
                </a:solidFill>
              </a:rPr>
              <a:t>V případě, že ze zákona nevyplývá něco jiného, postupuje správní orgán ve smyslu § 3 správního řádu tak, aby byl zjištěn stav věci, o němž nejsou důvodné pochybnosti (zásada materiální pravdy)</a:t>
            </a:r>
            <a:r>
              <a:rPr lang="cs-CZ" i="1" dirty="0">
                <a:solidFill>
                  <a:srgbClr val="0000DC"/>
                </a:solidFill>
              </a:rPr>
              <a:t>, a to v rozsahu, který je nezbytný pro soulad jeho úkonu s požadavky uvedenými v § 2 správního řádu (tedy rozsahu nezbytného pro dodržení zásady zákonnosti, zásady zákazu zneužití správního uvážení, zásady ochrany dobré víry, zásady ochrany veřejného zájmu a zásady legitimního očekávání). </a:t>
            </a:r>
            <a:r>
              <a:rPr lang="cs-CZ" b="1" i="1" dirty="0">
                <a:solidFill>
                  <a:srgbClr val="0000DC"/>
                </a:solidFill>
              </a:rPr>
              <a:t>Správní orgány proto při poskytování určité informace musí učinit vše pro to, aby žadateli poskytly kvalifikovanou a správnou informaci, přičemž musí dbát na to, aby pro takový postup měly dostatečné (relevantní) podklady. </a:t>
            </a:r>
            <a:r>
              <a:rPr lang="cs-CZ" i="1" dirty="0">
                <a:solidFill>
                  <a:srgbClr val="0000DC"/>
                </a:solidFill>
              </a:rPr>
              <a:t>Náležité zhodnocení takto zjištěných skutkových okolností a podání správné informace takovým způsobem, aby nikoho neuvedl v omyl, se kterou žadatel může patřičně naložit a podle ní postupovat, je též odrazem principu dobré správy. </a:t>
            </a:r>
            <a:r>
              <a:rPr lang="cs-CZ" b="1" dirty="0"/>
              <a:t>(NS, 30 </a:t>
            </a:r>
            <a:r>
              <a:rPr lang="cs-CZ" b="1" dirty="0" err="1"/>
              <a:t>Cdo</a:t>
            </a:r>
            <a:r>
              <a:rPr lang="cs-CZ" b="1" dirty="0"/>
              <a:t> 1650/2016)</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(obecní úřady)</a:t>
            </a:r>
          </a:p>
          <a:p>
            <a:pPr lvl="1"/>
            <a:r>
              <a:rPr lang="cs-CZ" dirty="0"/>
              <a:t>NÚP je </a:t>
            </a:r>
            <a:r>
              <a:rPr lang="cs-CZ" b="1" dirty="0"/>
              <a:t>provedení vidimace bez náležité obezřetnosti:</a:t>
            </a:r>
          </a:p>
          <a:p>
            <a:pPr lvl="2"/>
            <a:r>
              <a:rPr lang="cs-CZ" i="1" dirty="0">
                <a:solidFill>
                  <a:srgbClr val="0000DC"/>
                </a:solidFill>
              </a:rPr>
              <a:t>U vidimace je (na rozdíl od sepisu notářského zápisu) v zákoně výslovně stanoveno, že úřad není odpovědný za obsah, správnost a pravost údajů uvedených v listině (srov. ustanovení § 3 odst. 1 zákona č. 41/1993 Sb., ale i obdobná ustanovení § 6 odst. 2 zákona č. 21/2006 Sb., nebo § 73 odst. 3 notářského řádu). Zároveň však z ustanovení § 3 odst. 3 zákona č. 41/1993 Sb. vyplývá, že má úřad zkoumat věrohodnost předložené listiny. </a:t>
            </a:r>
            <a:r>
              <a:rPr lang="cs-CZ" b="1" i="1" dirty="0">
                <a:solidFill>
                  <a:srgbClr val="0000DC"/>
                </a:solidFill>
              </a:rPr>
              <a:t>Účelem zákona č. 41/1993 Sb. totiž není, aby byla bez dalšího ověřena jakákoliv listina, která je úřadu k vidimaci předložena. Úřední osoba provádějící vidimaci by při posuzování věrohodnosti předložené listiny, z níž je </a:t>
            </a:r>
            <a:r>
              <a:rPr lang="cs-CZ" b="1" i="1" dirty="0" err="1">
                <a:solidFill>
                  <a:srgbClr val="0000DC"/>
                </a:solidFill>
              </a:rPr>
              <a:t>vidimovaná</a:t>
            </a:r>
            <a:r>
              <a:rPr lang="cs-CZ" b="1" i="1" dirty="0">
                <a:solidFill>
                  <a:srgbClr val="0000DC"/>
                </a:solidFill>
              </a:rPr>
              <a:t> listina pořízena, měla postupovat s obezřetností a s využitím profesní zkušenosti, všímat si okolností, které vzbuzují pochybnosti o pravosti a původu předložené listiny, posoudit, jsou-li v předložené listině, z níž je </a:t>
            </a:r>
            <a:r>
              <a:rPr lang="cs-CZ" b="1" i="1" dirty="0" err="1">
                <a:solidFill>
                  <a:srgbClr val="0000DC"/>
                </a:solidFill>
              </a:rPr>
              <a:t>vidimovaná</a:t>
            </a:r>
            <a:r>
              <a:rPr lang="cs-CZ" b="1" i="1" dirty="0">
                <a:solidFill>
                  <a:srgbClr val="0000DC"/>
                </a:solidFill>
              </a:rPr>
              <a:t> listina pořízena, změny, doplňky, vsuvky nebo škrty, které by mohly zeslabit její věrohodnost </a:t>
            </a:r>
            <a:r>
              <a:rPr lang="cs-CZ" i="1" dirty="0">
                <a:solidFill>
                  <a:srgbClr val="0000DC"/>
                </a:solidFill>
              </a:rPr>
              <a:t>(srov. ustanovení § 3 odst. 3 písm. d/ zákona č. 41/1993 Sb. nebo § 9 písm. f/ zákona č. 21/2006 Sb.). </a:t>
            </a:r>
            <a:r>
              <a:rPr lang="cs-CZ" b="1" i="1" dirty="0">
                <a:solidFill>
                  <a:srgbClr val="0000DC"/>
                </a:solidFill>
              </a:rPr>
              <a:t>Jestliže úřední osoba při vidimaci takovýmto způsobem nepostupuje, dopustí se nesprávného úředního postupu </a:t>
            </a:r>
            <a:r>
              <a:rPr lang="cs-CZ" i="1" dirty="0">
                <a:solidFill>
                  <a:srgbClr val="0000DC"/>
                </a:solidFill>
              </a:rPr>
              <a:t>ve smyslu ustanovení § 13 odst. 1 </a:t>
            </a:r>
            <a:r>
              <a:rPr lang="cs-CZ" i="1" dirty="0" err="1">
                <a:solidFill>
                  <a:srgbClr val="0000DC"/>
                </a:solidFill>
              </a:rPr>
              <a:t>OdpŠk</a:t>
            </a:r>
            <a:r>
              <a:rPr lang="cs-CZ" i="1" dirty="0">
                <a:solidFill>
                  <a:srgbClr val="0000DC"/>
                </a:solidFill>
              </a:rPr>
              <a:t>. O nesprávný úřední postup se však nemůže jednat, pokud úřední osoba uvedeným způsobem postupuje a provede vidimaci listiny, která není zjevně nevěrohodná.               </a:t>
            </a:r>
            <a:r>
              <a:rPr lang="cs-CZ" b="1" dirty="0"/>
              <a:t>(NS, 30 </a:t>
            </a:r>
            <a:r>
              <a:rPr lang="cs-CZ" b="1" dirty="0" err="1"/>
              <a:t>Cdo</a:t>
            </a:r>
            <a:r>
              <a:rPr lang="cs-CZ" b="1" dirty="0"/>
              <a:t> 1966/2013)</a:t>
            </a:r>
            <a:br>
              <a:rPr lang="cs-CZ" dirty="0"/>
            </a:br>
            <a:endParaRPr lang="cs-CZ" i="1" dirty="0">
              <a:solidFill>
                <a:srgbClr val="0000DC"/>
              </a:solidFill>
            </a:endParaRPr>
          </a:p>
          <a:p>
            <a:pPr lvl="1"/>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VS (Ministerstvo financí)</a:t>
            </a:r>
          </a:p>
          <a:p>
            <a:pPr lvl="1"/>
            <a:r>
              <a:rPr lang="cs-CZ" dirty="0"/>
              <a:t>NÚP může být </a:t>
            </a:r>
            <a:r>
              <a:rPr lang="cs-CZ" b="1" dirty="0"/>
              <a:t>porušení povinností pro provádění administrativního dozoru</a:t>
            </a:r>
            <a:r>
              <a:rPr lang="cs-CZ" dirty="0"/>
              <a:t>:</a:t>
            </a:r>
          </a:p>
          <a:p>
            <a:pPr lvl="2"/>
            <a:r>
              <a:rPr lang="cs-CZ" sz="1400" i="1" dirty="0">
                <a:solidFill>
                  <a:srgbClr val="0000DC"/>
                </a:solidFill>
              </a:rPr>
              <a:t>Z této úpravy je zřejmé, že z hlediska dosahu zákona podezřelá transakce (neobvyklý obchod) mohla být postupem ministerstva financí dočasně pozastavena či dokonce zmařena, a to zásahem orgánu činného v trestním řízení, vyvolaného na základě podnětu (trestní oznámení) ministerstva. Je pravdou, že ministerstvo financí není tímto zákonem vybaveno pravomocí zasahovat do bankovních transakcí a že jeho možnosti se omezují pouze na odklad provedení transakce a na podání trestního oznámení. Nicméně v tomto rámci svěřených pravomocí je namístě, aby ministerstvo svá oprávnění vůči bankovnímu sektoru využívalo a předepsaným způsobem konalo, jsou-li k tomu splněny zákonné předpoklady. Není proto pochyb o tom, že ministerstvo financí, disponovalo-li informacemi svědčícími o tom, že šlo o neobvyklý obchod ve smyslu ustanovení § 1 odst. 1, 5 zákona č. 61/1996 Sb., případně o jakýkoliv trestný čin (viz § 10 odst. 2 zákona), </a:t>
            </a:r>
            <a:r>
              <a:rPr lang="cs-CZ" sz="1400" b="1" i="1" dirty="0">
                <a:solidFill>
                  <a:srgbClr val="0000DC"/>
                </a:solidFill>
              </a:rPr>
              <a:t>mělo učinit potřebné kroky, které - byť samy o sobě nebyly způsobilé provedení transakce zamezit, mohly vést v konečném důsledku k tomu, že by po zásahu orgánů činných v trestním řízení k převodu prostředků nedošlo. Pokud tak ministerstvo v rozporu se zákonem stanovenými požadavky na jeho činnost neučinilo, šlo by o nesprávný úřední postup</a:t>
            </a:r>
            <a:r>
              <a:rPr lang="cs-CZ" sz="1400" i="1" dirty="0">
                <a:solidFill>
                  <a:srgbClr val="0000DC"/>
                </a:solidFill>
              </a:rPr>
              <a:t> </a:t>
            </a:r>
            <a:r>
              <a:rPr lang="en-US" sz="1400" dirty="0">
                <a:solidFill>
                  <a:srgbClr val="0000DC"/>
                </a:solidFill>
              </a:rPr>
              <a:t>[</a:t>
            </a:r>
            <a:r>
              <a:rPr lang="cs-CZ" sz="1400" dirty="0">
                <a:solidFill>
                  <a:srgbClr val="0000DC"/>
                </a:solidFill>
              </a:rPr>
              <a:t>…</a:t>
            </a:r>
            <a:r>
              <a:rPr lang="en-US" sz="1400" dirty="0">
                <a:solidFill>
                  <a:srgbClr val="0000DC"/>
                </a:solidFill>
              </a:rPr>
              <a:t>]</a:t>
            </a:r>
            <a:r>
              <a:rPr lang="cs-CZ" sz="1400" i="1" dirty="0">
                <a:solidFill>
                  <a:srgbClr val="0000DC"/>
                </a:solidFill>
              </a:rPr>
              <a:t>. Z tohoto pohledu není rozhodující, která složka ministerstva měla potřebné informace k dispozici a zda spolu zainteresované složky komunikovaly, neboť odpovědnost podle uvedeného ustanovení je objektivní odpovědností státu jako celku, spojenou s výsledkem jednání. </a:t>
            </a:r>
            <a:r>
              <a:rPr lang="cs-CZ" sz="1400" b="1" dirty="0"/>
              <a:t>(NS, 25 </a:t>
            </a:r>
            <a:r>
              <a:rPr lang="cs-CZ" sz="1400" b="1" dirty="0" err="1"/>
              <a:t>Cdo</a:t>
            </a:r>
            <a:r>
              <a:rPr lang="cs-CZ" sz="1400" b="1" dirty="0"/>
              <a:t> 322/2004)</a:t>
            </a:r>
            <a:endParaRPr lang="cs-CZ" sz="1600"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a:t>
            </a:r>
            <a:r>
              <a:rPr lang="cs-CZ" dirty="0"/>
              <a:t> Notáři</a:t>
            </a:r>
          </a:p>
          <a:p>
            <a:pPr lvl="1"/>
            <a:r>
              <a:rPr lang="cs-CZ" dirty="0"/>
              <a:t>NÚP je </a:t>
            </a:r>
            <a:r>
              <a:rPr lang="cs-CZ" b="1" dirty="0"/>
              <a:t>nepoučení o nebezpečí neúčinnosti právního jednání:</a:t>
            </a:r>
          </a:p>
          <a:p>
            <a:pPr lvl="2"/>
            <a:r>
              <a:rPr lang="cs-CZ" i="1" dirty="0">
                <a:solidFill>
                  <a:srgbClr val="0000DC"/>
                </a:solidFill>
              </a:rPr>
              <a:t>Lze proto shrnout, že </a:t>
            </a:r>
            <a:r>
              <a:rPr lang="cs-CZ" b="1" i="1" dirty="0">
                <a:solidFill>
                  <a:srgbClr val="0000DC"/>
                </a:solidFill>
              </a:rPr>
              <a:t>je nesprávným úředním postupem, pokud notář připraví smlouvu, u které existuje nebezpečí neúčinnosti právního úkonu/jednání či dokonce jeho neplatnosti, a zároveň nepoučí účastníky smlouvy o krocích, které je nezbytné učinit, aby byly vady odstraněny </a:t>
            </a:r>
            <a:r>
              <a:rPr lang="cs-CZ" i="1" dirty="0">
                <a:solidFill>
                  <a:srgbClr val="0000DC"/>
                </a:solidFill>
              </a:rPr>
              <a:t>(jak bylo obdobně uvedeno v citovaném judikátu Nejvyššího soudu: vést je k úkonům, které nejsou v rozporu s právními předpisy, </a:t>
            </a:r>
            <a:r>
              <a:rPr lang="cs-CZ" b="1" i="1" dirty="0">
                <a:solidFill>
                  <a:srgbClr val="0000DC"/>
                </a:solidFill>
              </a:rPr>
              <a:t>působení notáře při vyhotovení notářského zápisu neomezuje jen na dodržení formálních náležitostí a na zachycení obsahu projevu vůle, nýbrž i na objektivní právní pomoc účastníkům </a:t>
            </a:r>
            <a:r>
              <a:rPr lang="cs-CZ" i="1" dirty="0">
                <a:solidFill>
                  <a:srgbClr val="0000DC"/>
                </a:solidFill>
              </a:rPr>
              <a:t>tak, aby jimi zamýšlené úkony odpovídaly obecně závazným právním předpisům a aby nebyly zpochybnitelné po stránce formální ani </a:t>
            </a:r>
            <a:r>
              <a:rPr lang="cs-CZ" i="1" dirty="0" err="1">
                <a:solidFill>
                  <a:srgbClr val="0000DC"/>
                </a:solidFill>
              </a:rPr>
              <a:t>hmotněprávní</a:t>
            </a:r>
            <a:r>
              <a:rPr lang="cs-CZ" i="1" dirty="0">
                <a:solidFill>
                  <a:srgbClr val="0000DC"/>
                </a:solidFill>
              </a:rPr>
              <a:t>.). Absencí takového poučení by došlo k významnému oslabení daného právního úkonu. Lze jen doporučit, aby upozornění na potřebu veškerých dalších právních jednání, která jsou k platnosti/účinnosti právního úkonu nezbytná, byla součástí zápisu podepsaného osobou, jež byla poučena. </a:t>
            </a:r>
            <a:r>
              <a:rPr lang="cs-CZ" b="1" dirty="0"/>
              <a:t>(NS, 30 </a:t>
            </a:r>
            <a:r>
              <a:rPr lang="cs-CZ" b="1" dirty="0" err="1"/>
              <a:t>Cdo</a:t>
            </a:r>
            <a:r>
              <a:rPr lang="cs-CZ" b="1" dirty="0"/>
              <a:t> 2734/2016)</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Exekuce</a:t>
            </a:r>
          </a:p>
          <a:p>
            <a:pPr lvl="1"/>
            <a:r>
              <a:rPr lang="cs-CZ" dirty="0"/>
              <a:t>NÚP je </a:t>
            </a:r>
            <a:r>
              <a:rPr lang="cs-CZ" b="1" dirty="0"/>
              <a:t>omyl v osobě povinného při soupisu movitých věcí:</a:t>
            </a:r>
            <a:endParaRPr lang="cs-CZ" i="1" dirty="0">
              <a:solidFill>
                <a:srgbClr val="0000DC"/>
              </a:solidFill>
            </a:endParaRPr>
          </a:p>
          <a:p>
            <a:pPr lvl="2"/>
            <a:r>
              <a:rPr lang="cs-CZ" i="1" dirty="0">
                <a:solidFill>
                  <a:srgbClr val="0000DC"/>
                </a:solidFill>
              </a:rPr>
              <a:t>Předpisy upravující průběh výkonu rozhodnutí prodejem movitých věcí počítají tedy s tím, že </a:t>
            </a:r>
            <a:r>
              <a:rPr lang="cs-CZ" b="1" i="1" dirty="0">
                <a:solidFill>
                  <a:srgbClr val="0000DC"/>
                </a:solidFill>
              </a:rPr>
              <a:t>do soupisu budou zahrnuty věci povinného nacházející se v jeho sídle, místě podnikání nebo na jiném místě</a:t>
            </a:r>
            <a:r>
              <a:rPr lang="cs-CZ" i="1" dirty="0">
                <a:solidFill>
                  <a:srgbClr val="0000DC"/>
                </a:solidFill>
              </a:rPr>
              <a:t>. Jde-li o věci v pronajatém skladišti, je vykonavatel oprávněn zjednat si do těchto prostor povinného přístup, a sepsat lze i věci umístěné u někoho jiného, jsou-li vykonavateli odevzdány. V každém případě však platí, že jde o věci povinného.</a:t>
            </a:r>
            <a:br>
              <a:rPr lang="cs-CZ" i="1" dirty="0">
                <a:solidFill>
                  <a:srgbClr val="0000DC"/>
                </a:solidFill>
              </a:rPr>
            </a:br>
            <a:endParaRPr lang="cs-CZ" i="1" dirty="0">
              <a:solidFill>
                <a:srgbClr val="0000DC"/>
              </a:solidFill>
            </a:endParaRPr>
          </a:p>
          <a:p>
            <a:pPr lvl="2"/>
            <a:r>
              <a:rPr lang="cs-CZ" i="1" dirty="0">
                <a:solidFill>
                  <a:srgbClr val="0000DC"/>
                </a:solidFill>
              </a:rPr>
              <a:t>Soudy obou stupňů v projednávané věci dospěly ke shodnému (</a:t>
            </a:r>
            <a:r>
              <a:rPr lang="cs-CZ" i="1" dirty="0" err="1">
                <a:solidFill>
                  <a:srgbClr val="0000DC"/>
                </a:solidFill>
              </a:rPr>
              <a:t>dovolatelkou</a:t>
            </a:r>
            <a:r>
              <a:rPr lang="cs-CZ" i="1" dirty="0">
                <a:solidFill>
                  <a:srgbClr val="0000DC"/>
                </a:solidFill>
              </a:rPr>
              <a:t> nezpochybněnému) skutkovému zjištění, že soudní vykonavatel si dostatečně neověřil existenci podmínek pro provedení soupisu movitých věcí povinné, za použití násilí vnikl do nebytových prostor pronajatých žalobkyni (nikoli povinné) a zde nacházející se věci žalobkyně pojal do soupisu a odvezl. </a:t>
            </a:r>
            <a:r>
              <a:rPr lang="cs-CZ" b="1" i="1" dirty="0">
                <a:solidFill>
                  <a:srgbClr val="0000DC"/>
                </a:solidFill>
              </a:rPr>
              <a:t>V posuzovaném případě se tedy jednalo o soudním vykonavatelem sepsané a odvezené věci žalobkyně z prostor jí pronajatých, zatímco povinné nesvědčil žádný právní důvod k užívání těchto nebytových prostor, neužívala je a nebyla ani vlastníkem zabavených movitých věcí. Soudy obou stupňů tedy dospěly ke správnému právnímu názoru, že se vykonavatel soudu v projednávané věci dopustil nesprávného úředního postupu</a:t>
            </a:r>
            <a:r>
              <a:rPr lang="cs-CZ" i="1" dirty="0">
                <a:solidFill>
                  <a:srgbClr val="0000DC"/>
                </a:solidFill>
              </a:rPr>
              <a:t>, jenž je objektivně v rozporu s právním předpisem.                                   </a:t>
            </a:r>
            <a:r>
              <a:rPr lang="cs-CZ" b="1" dirty="0"/>
              <a:t>(NS, 25 </a:t>
            </a:r>
            <a:r>
              <a:rPr lang="cs-CZ" b="1" dirty="0" err="1"/>
              <a:t>Cdo</a:t>
            </a:r>
            <a:r>
              <a:rPr lang="cs-CZ" b="1" dirty="0"/>
              <a:t> 2813/2006)</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Orgány činné v trestním řízení</a:t>
            </a:r>
          </a:p>
          <a:p>
            <a:pPr lvl="1"/>
            <a:r>
              <a:rPr lang="cs-CZ" dirty="0"/>
              <a:t>NÚP může být </a:t>
            </a:r>
            <a:r>
              <a:rPr lang="cs-CZ" b="1" dirty="0"/>
              <a:t>informování sdělovacích </a:t>
            </a:r>
            <a:r>
              <a:rPr lang="cs-CZ" b="1" dirty="0" err="1"/>
              <a:t>prostř</a:t>
            </a:r>
            <a:r>
              <a:rPr lang="cs-CZ" b="1" dirty="0"/>
              <a:t>. za nerespektování presumpce neviny:</a:t>
            </a:r>
          </a:p>
          <a:p>
            <a:pPr lvl="2"/>
            <a:r>
              <a:rPr lang="cs-CZ" i="1" dirty="0">
                <a:solidFill>
                  <a:srgbClr val="0000DC"/>
                </a:solidFill>
              </a:rPr>
              <a:t>19. V rozsudku Nejvyššího soudu ze dne 1. 6. 2016,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1635/2016, kterým bylo zrušeno předchozí rozhodnutí odvolacího soudu v této věci, bylo odvolacímu soudu uloženo, aby se mimo jiné věnoval při hodnocení nároku žalobkyně věnoval kritériím zmiňovaným v rozsudku Nejvyššího soudu ze dne 3. 7. 2012, </a:t>
            </a:r>
            <a:r>
              <a:rPr lang="cs-CZ" i="1" dirty="0" err="1">
                <a:solidFill>
                  <a:srgbClr val="0000DC"/>
                </a:solidFill>
              </a:rPr>
              <a:t>sp</a:t>
            </a:r>
            <a:r>
              <a:rPr lang="cs-CZ" i="1" dirty="0">
                <a:solidFill>
                  <a:srgbClr val="0000DC"/>
                </a:solidFill>
              </a:rPr>
              <a:t>. zn. 30 </a:t>
            </a:r>
            <a:r>
              <a:rPr lang="cs-CZ" i="1" dirty="0" err="1">
                <a:solidFill>
                  <a:srgbClr val="0000DC"/>
                </a:solidFill>
              </a:rPr>
              <a:t>Cdo</a:t>
            </a:r>
            <a:r>
              <a:rPr lang="cs-CZ" i="1" dirty="0">
                <a:solidFill>
                  <a:srgbClr val="0000DC"/>
                </a:solidFill>
              </a:rPr>
              <a:t> 4280/2011. Citované rozhodnutí uzavírá, že </a:t>
            </a:r>
            <a:r>
              <a:rPr lang="cs-CZ" b="1" i="1" dirty="0">
                <a:solidFill>
                  <a:srgbClr val="0000DC"/>
                </a:solidFill>
              </a:rPr>
              <a:t>lze přičíst k tíži státu a jako </a:t>
            </a:r>
            <a:r>
              <a:rPr lang="cs-CZ" b="1" i="1" dirty="0" err="1">
                <a:solidFill>
                  <a:srgbClr val="0000DC"/>
                </a:solidFill>
              </a:rPr>
              <a:t>úkornější</a:t>
            </a:r>
            <a:r>
              <a:rPr lang="cs-CZ" b="1" i="1" dirty="0">
                <a:solidFill>
                  <a:srgbClr val="0000DC"/>
                </a:solidFill>
              </a:rPr>
              <a:t> vůči později trestního stíhání zproštěné osobě lze hodnotit excesivní způsob jednání orgánů činných v trestním řízení, přičemž za takové jednání lze považovat i případné veřejné vyjadřování orgánů činných v trestním řízení, která pro média hodnotí domnělou trestnou činnost obviněného (obžalovaného). </a:t>
            </a:r>
            <a:r>
              <a:rPr lang="cs-CZ" i="1" dirty="0">
                <a:solidFill>
                  <a:srgbClr val="0000DC"/>
                </a:solidFill>
              </a:rPr>
              <a:t>Zároveň je zdůrazněna skutečnost, že ačkoli je určitá míra medializace přirozeným důsledkem zásady veřejnosti trestního stíhání, v případě neodpovídajícího vyjadřování sdělovacích prostředků k probíhající trestní věci může být až porušen princip presumpce neviny a takovém případě dochází k přetržení příčinné souvislosti. Újma tímto způsobem zapříčiněná však nemůže být přičítána státu. Jinými slovy stát nemůže nést odpovědnost za (nepřípustné) závěry, jež sdělovací prostředky vyvodí z veřejně dostupných zdrojů a prohlášení, jež odpovídají požadavkům zákona.</a:t>
            </a:r>
            <a:r>
              <a:rPr lang="cs-CZ" b="1" dirty="0"/>
              <a:t> (NS, 30 </a:t>
            </a:r>
            <a:r>
              <a:rPr lang="cs-CZ" b="1" dirty="0" err="1"/>
              <a:t>Cdo</a:t>
            </a:r>
            <a:r>
              <a:rPr lang="cs-CZ" b="1" dirty="0"/>
              <a:t> 2235/2017</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Příklady NÚP – </a:t>
            </a:r>
            <a:r>
              <a:rPr lang="cs-CZ" dirty="0"/>
              <a:t>Soudy</a:t>
            </a:r>
          </a:p>
          <a:p>
            <a:pPr lvl="1"/>
            <a:r>
              <a:rPr lang="cs-CZ" dirty="0"/>
              <a:t>NÚP je </a:t>
            </a:r>
            <a:r>
              <a:rPr lang="cs-CZ" b="1" dirty="0"/>
              <a:t>vydání věci ze soudní úschovy, aniž by o tom bylo rozhodnuto:</a:t>
            </a:r>
          </a:p>
          <a:p>
            <a:pPr lvl="2"/>
            <a:r>
              <a:rPr lang="cs-CZ" i="1" dirty="0">
                <a:solidFill>
                  <a:srgbClr val="0000DC"/>
                </a:solidFill>
              </a:rPr>
              <a:t>Stejně, jako odvolací soud, i soud dovolací konstatuje na straně žalované </a:t>
            </a:r>
            <a:r>
              <a:rPr lang="cs-CZ" b="1" i="1" dirty="0">
                <a:solidFill>
                  <a:srgbClr val="0000DC"/>
                </a:solidFill>
              </a:rPr>
              <a:t>nesprávný úřední postup, který spočíval v tom, že i přes nepravomocné usnesení o přijetí finančního obnosu do soudní úschovy vydal Obvodní soud pro Prahu 1 usnesení o propadnutí předmětu úschovy státu. Vzhledem k tomu, že usnesení soudu o přijetí peněz do úschovy nenabylo právní moc, nemohla běžet ani stanovená tříletá lhůta k jejich vydání oprávněným </a:t>
            </a:r>
            <a:r>
              <a:rPr lang="cs-CZ" i="1" dirty="0">
                <a:solidFill>
                  <a:srgbClr val="0000DC"/>
                </a:solidFill>
              </a:rPr>
              <a:t>(resp. lhůta tří plus tří let srov. ustanovení § 185g o. s. </a:t>
            </a:r>
            <a:r>
              <a:rPr lang="cs-CZ" i="1" dirty="0" err="1">
                <a:solidFill>
                  <a:srgbClr val="0000DC"/>
                </a:solidFill>
              </a:rPr>
              <a:t>ř</a:t>
            </a:r>
            <a:r>
              <a:rPr lang="cs-CZ" i="1" dirty="0">
                <a:solidFill>
                  <a:srgbClr val="0000DC"/>
                </a:solidFill>
              </a:rPr>
              <a:t>.). Tím spíše tento postup není po právu, když žalobcům nebyl ustanoven opatrovník. Obvodní soud pro Prahu 1 sice opatrovníka svým usnesením - z řad zaměstnanců soudu - ustanovil, avšak ve prospěch zůstavitelky; dědicové tak nebyli nikým zastoupeni.</a:t>
            </a:r>
            <a:br>
              <a:rPr lang="cs-CZ" i="1" dirty="0">
                <a:solidFill>
                  <a:srgbClr val="0000DC"/>
                </a:solidFill>
              </a:rPr>
            </a:br>
            <a:r>
              <a:rPr lang="cs-CZ" i="1" dirty="0">
                <a:solidFill>
                  <a:srgbClr val="0000DC"/>
                </a:solidFill>
              </a:rPr>
              <a:t>Dovolací soud bere v úvahu námitky žalobkyně a), pokud jde o nižšími soudy zdůrazněnou povinnost (sic!) nahlížení do dědického spisu, a s tím související získání informace o úschově. V tomto ohledu však považuje Nejvyšší soud za nutné dodat, že podle ustanovení § 38 o. s. </a:t>
            </a:r>
            <a:r>
              <a:rPr lang="cs-CZ" i="1" dirty="0" err="1">
                <a:solidFill>
                  <a:srgbClr val="0000DC"/>
                </a:solidFill>
              </a:rPr>
              <a:t>ř</a:t>
            </a:r>
            <a:r>
              <a:rPr lang="cs-CZ" i="1" dirty="0">
                <a:solidFill>
                  <a:srgbClr val="0000DC"/>
                </a:solidFill>
              </a:rPr>
              <a:t>. (ve znění účinném do 31. 12. 1993) provádí úkony v řízení o dědictví notář jako soudní komisař, pověřený soudem. Bylo tedy povinností notáře zjišťovat stav řízení, resp. všech okolností, které měly souvislost s pozůstalostí a informovat o nich dědice. Soud je toho názoru, že nahlížení do spisů není povinností účastníků řízení, tím méně v případě dědického řízení, které je svým charakterem řízením zvláštním (nesporným). </a:t>
            </a:r>
            <a:r>
              <a:rPr lang="cs-CZ" b="1" dirty="0"/>
              <a:t>(NS, 28 </a:t>
            </a:r>
            <a:r>
              <a:rPr lang="cs-CZ" b="1" dirty="0" err="1"/>
              <a:t>Cdo</a:t>
            </a:r>
            <a:r>
              <a:rPr lang="cs-CZ" b="1" dirty="0"/>
              <a:t> 3204/2010)</a:t>
            </a:r>
          </a:p>
          <a:p>
            <a:pPr lvl="1"/>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Avšak i </a:t>
            </a:r>
            <a:r>
              <a:rPr lang="cs-CZ" b="1" dirty="0"/>
              <a:t>„definovaný“ NÚP</a:t>
            </a:r>
          </a:p>
          <a:p>
            <a:pPr lvl="1"/>
            <a:r>
              <a:rPr lang="cs-CZ" i="1" dirty="0">
                <a:solidFill>
                  <a:srgbClr val="0000DC"/>
                </a:solidFill>
              </a:rPr>
              <a:t>Stát odpovídá za škodu způsobenou nesprávným úředním postupem. </a:t>
            </a:r>
            <a:r>
              <a:rPr lang="cs-CZ" b="1" i="1" dirty="0">
                <a:solidFill>
                  <a:srgbClr val="0000DC"/>
                </a:solidFill>
              </a:rPr>
              <a:t>Nesprávným úředním postupem je také porušení povinnosti učinit úkon nebo vydat rozhodnutí v zákonem stanovené lhůtě. Nestanoví-li zákon pro provedení úkonu nebo vydání rozhodnutí žádnou lhůtu, považuje se za nesprávný úřední postup rovněž porušení povinnosti učinit úkon nebo vydat rozhodnutí v přiměřené lhůtě.</a:t>
            </a:r>
          </a:p>
          <a:p>
            <a:pPr lvl="1"/>
            <a:r>
              <a:rPr lang="cs-CZ" dirty="0"/>
              <a:t>(Obdobně také pro ÚSC)</a:t>
            </a:r>
          </a:p>
          <a:p>
            <a:pPr lvl="1"/>
            <a:endParaRPr lang="cs-CZ" dirty="0"/>
          </a:p>
          <a:p>
            <a:pPr lvl="1"/>
            <a:r>
              <a:rPr lang="cs-CZ" dirty="0"/>
              <a:t>Konkrétně </a:t>
            </a:r>
            <a:r>
              <a:rPr lang="cs-CZ" b="1" dirty="0"/>
              <a:t>3 definované NÚP</a:t>
            </a:r>
            <a:r>
              <a:rPr lang="cs-CZ" dirty="0"/>
              <a:t>, viz dále…</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1) porušení povinnosti </a:t>
            </a:r>
            <a:r>
              <a:rPr lang="cs-CZ" b="1" dirty="0"/>
              <a:t>učinit úkon nebo vydat rozhodnutí v zákonem stanovené lhůtě </a:t>
            </a:r>
          </a:p>
          <a:p>
            <a:pPr lvl="1"/>
            <a:r>
              <a:rPr lang="cs-CZ" dirty="0"/>
              <a:t>= porušení konkrétní lhůty </a:t>
            </a:r>
            <a:r>
              <a:rPr lang="cs-CZ" b="1" i="1" dirty="0">
                <a:solidFill>
                  <a:srgbClr val="0000DC"/>
                </a:solidFill>
              </a:rPr>
              <a:t>(= průtahy v řízení)</a:t>
            </a:r>
          </a:p>
          <a:p>
            <a:pPr lvl="1"/>
            <a:endParaRPr lang="cs-CZ" dirty="0"/>
          </a:p>
          <a:p>
            <a:pPr lvl="1"/>
            <a:r>
              <a:rPr lang="cs-CZ" dirty="0"/>
              <a:t>2) porušení povinnosti </a:t>
            </a:r>
            <a:r>
              <a:rPr lang="cs-CZ" b="1" dirty="0"/>
              <a:t>učinit úkon v přiměřené lhůtě</a:t>
            </a:r>
          </a:p>
          <a:p>
            <a:pPr lvl="1"/>
            <a:r>
              <a:rPr lang="cs-CZ" dirty="0"/>
              <a:t>= porušení nestanovené lhůty </a:t>
            </a:r>
            <a:r>
              <a:rPr lang="cs-CZ" b="1" i="1" dirty="0">
                <a:solidFill>
                  <a:srgbClr val="0000DC"/>
                </a:solidFill>
              </a:rPr>
              <a:t>(= průtahy v řízení)</a:t>
            </a:r>
          </a:p>
          <a:p>
            <a:pPr lvl="1"/>
            <a:endParaRPr lang="cs-CZ" dirty="0"/>
          </a:p>
          <a:p>
            <a:pPr lvl="1"/>
            <a:r>
              <a:rPr lang="cs-CZ" dirty="0"/>
              <a:t>3) porušení povinnosti </a:t>
            </a:r>
            <a:r>
              <a:rPr lang="cs-CZ" b="1" dirty="0"/>
              <a:t>vydat rozhodnutí (ve věci) v přiměřené lhůtě</a:t>
            </a:r>
          </a:p>
          <a:p>
            <a:pPr lvl="1"/>
            <a:r>
              <a:rPr lang="cs-CZ" dirty="0">
                <a:solidFill>
                  <a:srgbClr val="0000DC"/>
                </a:solidFill>
              </a:rPr>
              <a:t>= porušení práva na přiměřenou délku řízení jako celku </a:t>
            </a:r>
            <a:r>
              <a:rPr lang="cs-CZ" b="1" i="1" dirty="0">
                <a:solidFill>
                  <a:srgbClr val="0000DC"/>
                </a:solidFill>
              </a:rPr>
              <a:t>(nepřiměřená délka řízení)</a:t>
            </a:r>
          </a:p>
          <a:p>
            <a:pPr lvl="2"/>
            <a:r>
              <a:rPr lang="cs-CZ" b="1" dirty="0"/>
              <a:t>„Zvýhodněno“ </a:t>
            </a:r>
            <a:r>
              <a:rPr lang="cs-CZ" dirty="0"/>
              <a:t>- vyvratitelná domněnka vzniku újmy + stanovený výpočet zadostiučinění za nepřiměřenou délku řízení  (Nejvyšší soud, </a:t>
            </a:r>
            <a:r>
              <a:rPr lang="cs-CZ" dirty="0" err="1"/>
              <a:t>Cpjn</a:t>
            </a:r>
            <a:r>
              <a:rPr lang="cs-CZ" dirty="0"/>
              <a:t> 206/2010, viz dále)</a:t>
            </a:r>
          </a:p>
          <a:p>
            <a:pPr lvl="1">
              <a:buNone/>
            </a:pPr>
            <a:endParaRPr lang="cs-CZ" dirty="0"/>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sz="1600" b="1" i="1" dirty="0">
                <a:solidFill>
                  <a:srgbClr val="0000DC"/>
                </a:solidFill>
              </a:rPr>
              <a:t>Při určování výše přiměřeného zadostiučinění je nutno obecně vycházet z několika faktorů (několika proměnných), které jsou vypočteny </a:t>
            </a:r>
            <a:r>
              <a:rPr lang="cs-CZ" sz="1600" i="1" dirty="0">
                <a:solidFill>
                  <a:srgbClr val="0000DC"/>
                </a:solidFill>
              </a:rPr>
              <a:t>v § 31a odst. 3 zákona a ve vztahu k nimž obecně platí to, co bylo uvedeno v bodech IV stanoviska. Jedná se sice o výčet demonstrativní, avšak zpravidla půjde o hlediska, jejichž zohlednění postačí pro náležité posouzení výše přiměřeného zadostiučinění. Evropský soud ve svých rozhodnutích k podobným okolnostem též přihlíží zejména k faktoru významu řízení pro stěžovatele, chování stěžovatele či složitosti věci.</a:t>
            </a:r>
            <a:br>
              <a:rPr lang="cs-CZ" sz="1600" i="1" dirty="0">
                <a:solidFill>
                  <a:srgbClr val="0000DC"/>
                </a:solidFill>
              </a:rPr>
            </a:br>
            <a:r>
              <a:rPr lang="cs-CZ" sz="1600" b="1" i="1" dirty="0">
                <a:solidFill>
                  <a:srgbClr val="0000DC"/>
                </a:solidFill>
              </a:rPr>
              <a:t>Nemajetkovou újmu </a:t>
            </a:r>
            <a:r>
              <a:rPr lang="cs-CZ" sz="1600" i="1" dirty="0">
                <a:solidFill>
                  <a:srgbClr val="0000DC"/>
                </a:solidFill>
              </a:rPr>
              <a:t>způsobenou nesprávným úředním postupem ve smyslu § 13 odst. 1 věty třetí a § 22 odst. 1 věty třetí zákona </a:t>
            </a:r>
            <a:r>
              <a:rPr lang="cs-CZ" sz="1600" b="1" i="1" dirty="0">
                <a:solidFill>
                  <a:srgbClr val="0000DC"/>
                </a:solidFill>
              </a:rPr>
              <a:t>je třeba tvrdit </a:t>
            </a:r>
            <a:r>
              <a:rPr lang="cs-CZ" sz="1600" i="1" dirty="0">
                <a:solidFill>
                  <a:srgbClr val="0000DC"/>
                </a:solidFill>
              </a:rPr>
              <a:t>a není-li úspěšně popřena anebo nepostačuje-li konstatování porušení práva, přizná se za ni zadostiučinění v penězích.</a:t>
            </a:r>
            <a:br>
              <a:rPr lang="cs-CZ" sz="1600" i="1" dirty="0">
                <a:solidFill>
                  <a:srgbClr val="0000DC"/>
                </a:solidFill>
              </a:rPr>
            </a:br>
            <a:r>
              <a:rPr lang="cs-CZ" sz="1600" b="1" i="1" dirty="0">
                <a:solidFill>
                  <a:srgbClr val="0000DC"/>
                </a:solidFill>
              </a:rPr>
              <a:t>Evropský soud vychází ze silné, ale vyvratitelné domněnky , že nepřiměřená délka řízení znamená pro stěžovatele morální újmu a žádné důkazy v tomto ohledu v zásadě nevyžaduje </a:t>
            </a:r>
            <a:r>
              <a:rPr lang="cs-CZ" sz="1600" i="1" dirty="0">
                <a:solidFill>
                  <a:srgbClr val="0000DC"/>
                </a:solidFill>
              </a:rPr>
              <a:t>(viz </a:t>
            </a:r>
            <a:r>
              <a:rPr lang="cs-CZ" sz="1600" i="1" dirty="0" err="1">
                <a:solidFill>
                  <a:srgbClr val="0000DC"/>
                </a:solidFill>
              </a:rPr>
              <a:t>Apicella</a:t>
            </a:r>
            <a:r>
              <a:rPr lang="cs-CZ" sz="1600" i="1" dirty="0">
                <a:solidFill>
                  <a:srgbClr val="0000DC"/>
                </a:solidFill>
              </a:rPr>
              <a:t>, odst. 93 </a:t>
            </a:r>
            <a:r>
              <a:rPr lang="en-US" sz="1600" dirty="0">
                <a:solidFill>
                  <a:srgbClr val="0000DC"/>
                </a:solidFill>
              </a:rPr>
              <a:t>[</a:t>
            </a:r>
            <a:r>
              <a:rPr lang="pl-PL" sz="1600" dirty="0">
                <a:solidFill>
                  <a:srgbClr val="0000DC"/>
                </a:solidFill>
              </a:rPr>
              <a:t>Apicella proti Itálii ze dne 10. 11. 2004</a:t>
            </a:r>
            <a:r>
              <a:rPr lang="en-US" sz="1600" dirty="0">
                <a:solidFill>
                  <a:srgbClr val="0000DC"/>
                </a:solidFill>
              </a:rPr>
              <a:t>]</a:t>
            </a:r>
            <a:r>
              <a:rPr lang="cs-CZ" sz="1600" i="1" dirty="0">
                <a:solidFill>
                  <a:srgbClr val="0000DC"/>
                </a:solidFill>
              </a:rPr>
              <a:t>, …),</a:t>
            </a:r>
            <a:r>
              <a:rPr lang="cs-CZ" sz="1600" b="1" i="1" dirty="0">
                <a:solidFill>
                  <a:srgbClr val="0000DC"/>
                </a:solidFill>
              </a:rPr>
              <a:t> </a:t>
            </a:r>
            <a:r>
              <a:rPr lang="cs-CZ" sz="1600" i="1" dirty="0">
                <a:solidFill>
                  <a:srgbClr val="0000DC"/>
                </a:solidFill>
              </a:rPr>
              <a:t>neboť újma vzniká samotným porušením práva. </a:t>
            </a:r>
            <a:r>
              <a:rPr lang="cs-CZ" sz="1600" b="1" i="1" dirty="0">
                <a:solidFill>
                  <a:srgbClr val="0000DC"/>
                </a:solidFill>
              </a:rPr>
              <a:t>Evropský soud jen zcela výjimečně nepřiznává zadostiučinění v penězích. V tomto ohledu je tedy na místě přistupovat k případnému zadostiučinění ve formě konstatace porušení práva jen za zcela výjimečných okolností </a:t>
            </a:r>
            <a:r>
              <a:rPr lang="cs-CZ" sz="1600" i="1" dirty="0">
                <a:solidFill>
                  <a:srgbClr val="0000DC"/>
                </a:solidFill>
              </a:rPr>
              <a:t>(např. tehdy, byl-li význam předmětu řízení pro poškozeného nepatrný). </a:t>
            </a:r>
            <a:r>
              <a:rPr lang="cs-CZ" sz="1600" b="1" dirty="0"/>
              <a:t>(NS, </a:t>
            </a:r>
            <a:r>
              <a:rPr lang="cs-CZ" sz="1600" b="1" dirty="0" err="1"/>
              <a:t>Cpjn</a:t>
            </a:r>
            <a:r>
              <a:rPr lang="cs-CZ" sz="1600" b="1" dirty="0"/>
              <a:t> 206/2010)</a:t>
            </a:r>
          </a:p>
          <a:p>
            <a:pPr lvl="1"/>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dirty="0"/>
              <a:t>Předpokladem vzniku odpovědnosti je </a:t>
            </a:r>
            <a:r>
              <a:rPr lang="cs-CZ" b="1" dirty="0">
                <a:solidFill>
                  <a:srgbClr val="0000DC"/>
                </a:solidFill>
              </a:rPr>
              <a:t>zvláštní </a:t>
            </a:r>
            <a:r>
              <a:rPr lang="cs-CZ" b="1" dirty="0" err="1">
                <a:solidFill>
                  <a:srgbClr val="0000DC"/>
                </a:solidFill>
              </a:rPr>
              <a:t>deliktní</a:t>
            </a:r>
            <a:r>
              <a:rPr lang="cs-CZ" b="1" dirty="0">
                <a:solidFill>
                  <a:srgbClr val="0000DC"/>
                </a:solidFill>
              </a:rPr>
              <a:t> jednání </a:t>
            </a:r>
            <a:r>
              <a:rPr lang="cs-CZ" dirty="0"/>
              <a:t>(skutkové podstaty), spojené </a:t>
            </a:r>
            <a:r>
              <a:rPr lang="cs-CZ" b="1" dirty="0"/>
              <a:t>s výkonem veřejné moci </a:t>
            </a:r>
          </a:p>
          <a:p>
            <a:pPr lvl="1"/>
            <a:r>
              <a:rPr lang="cs-CZ" dirty="0"/>
              <a:t>ČR = typicky </a:t>
            </a:r>
          </a:p>
          <a:p>
            <a:pPr lvl="2"/>
            <a:r>
              <a:rPr lang="cs-CZ" i="1" dirty="0">
                <a:solidFill>
                  <a:srgbClr val="0000DC"/>
                </a:solidFill>
              </a:rPr>
              <a:t>- Vydání nezákonného rozhodnutí </a:t>
            </a:r>
            <a:r>
              <a:rPr lang="cs-CZ" dirty="0"/>
              <a:t>či 				</a:t>
            </a:r>
          </a:p>
          <a:p>
            <a:pPr lvl="2"/>
            <a:r>
              <a:rPr lang="cs-CZ" i="1" dirty="0">
                <a:solidFill>
                  <a:srgbClr val="0000DC"/>
                </a:solidFill>
              </a:rPr>
              <a:t>- Nesprávný úřední postup </a:t>
            </a:r>
            <a:r>
              <a:rPr lang="cs-CZ" dirty="0"/>
              <a:t>(viz dále)</a:t>
            </a:r>
          </a:p>
          <a:p>
            <a:pPr lvl="1">
              <a:buNone/>
            </a:pPr>
            <a:endParaRPr lang="cs-CZ" dirty="0"/>
          </a:p>
          <a:p>
            <a:pPr lvl="1"/>
            <a:endParaRPr lang="cs-CZ" dirty="0"/>
          </a:p>
          <a:p>
            <a:pPr lvl="1"/>
            <a:r>
              <a:rPr lang="cs-CZ" dirty="0"/>
              <a:t>Ovšem</a:t>
            </a:r>
            <a:r>
              <a:rPr lang="cs-CZ" b="1" dirty="0"/>
              <a:t> </a:t>
            </a:r>
            <a:r>
              <a:rPr lang="cs-CZ" dirty="0"/>
              <a:t>jak bylo uvedeno dříve, VS nevystupuje pouze mocensky, je proto třeba rozlišovat, </a:t>
            </a:r>
            <a:r>
              <a:rPr lang="cs-CZ" b="1" dirty="0"/>
              <a:t>kdy je vykonávána veřejná moc </a:t>
            </a:r>
            <a:r>
              <a:rPr lang="cs-CZ" dirty="0"/>
              <a:t>(resp. jde o příslušné </a:t>
            </a:r>
            <a:r>
              <a:rPr lang="cs-CZ" dirty="0" err="1"/>
              <a:t>deliktní</a:t>
            </a:r>
            <a:r>
              <a:rPr lang="cs-CZ" dirty="0"/>
              <a:t> jednání)</a:t>
            </a:r>
          </a:p>
          <a:p>
            <a:pPr lvl="1"/>
            <a:endParaRPr lang="cs-CZ" dirty="0"/>
          </a:p>
          <a:p>
            <a:pPr lvl="1"/>
            <a:endParaRPr lang="cs-CZ" dirty="0"/>
          </a:p>
          <a:p>
            <a:pPr lvl="1"/>
            <a:endParaRPr lang="cs-CZ" dirty="0"/>
          </a:p>
        </p:txBody>
      </p:sp>
    </p:spTree>
  </p:cSld>
  <p:clrMapOvr>
    <a:masterClrMapping/>
  </p:clrMapOvr>
  <p:transition advTm="3261"/>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Zákon č. 82/98 Sb. původně neobsahoval (judikatura podřazovala pod ochranu osobnosti)</a:t>
            </a:r>
          </a:p>
          <a:p>
            <a:pPr lvl="1"/>
            <a:endParaRPr lang="cs-CZ" dirty="0"/>
          </a:p>
          <a:p>
            <a:pPr lvl="1"/>
            <a:r>
              <a:rPr lang="cs-CZ" dirty="0"/>
              <a:t>Odpovědnost zavedena </a:t>
            </a:r>
            <a:r>
              <a:rPr lang="cs-CZ" b="1" dirty="0"/>
              <a:t>až s novelizací z. č. 160/2006 Sb. </a:t>
            </a:r>
          </a:p>
          <a:p>
            <a:pPr lvl="1"/>
            <a:r>
              <a:rPr lang="cs-CZ" i="1" dirty="0"/>
              <a:t>(Zejména reflexe k ČR kritické judikatury ESLP k neodškodňování n. délky řízení)</a:t>
            </a:r>
          </a:p>
          <a:p>
            <a:pPr lvl="1"/>
            <a:r>
              <a:rPr lang="cs-CZ" dirty="0"/>
              <a:t>Nezávisle na vzniku škody</a:t>
            </a:r>
          </a:p>
          <a:p>
            <a:pPr lvl="1"/>
            <a:endParaRPr lang="cs-CZ" dirty="0"/>
          </a:p>
          <a:p>
            <a:pPr lvl="1"/>
            <a:r>
              <a:rPr lang="cs-CZ" dirty="0"/>
              <a:t>Upraven </a:t>
            </a:r>
            <a:r>
              <a:rPr lang="cs-CZ" b="1" dirty="0"/>
              <a:t>způsob odčinění </a:t>
            </a:r>
            <a:r>
              <a:rPr lang="cs-CZ" dirty="0"/>
              <a:t>nemajetkové újmy</a:t>
            </a:r>
          </a:p>
          <a:p>
            <a:pPr lvl="2"/>
            <a:r>
              <a:rPr lang="cs-CZ" i="1" dirty="0">
                <a:solidFill>
                  <a:srgbClr val="0000DC"/>
                </a:solidFill>
              </a:rPr>
              <a:t>1) </a:t>
            </a:r>
            <a:r>
              <a:rPr lang="cs-CZ" b="1" i="1" dirty="0">
                <a:solidFill>
                  <a:srgbClr val="0000DC"/>
                </a:solidFill>
              </a:rPr>
              <a:t>konstatování porušení práva </a:t>
            </a:r>
          </a:p>
          <a:p>
            <a:pPr lvl="2"/>
            <a:r>
              <a:rPr lang="cs-CZ" i="1" dirty="0">
                <a:solidFill>
                  <a:srgbClr val="0000DC"/>
                </a:solidFill>
              </a:rPr>
              <a:t>2) pokud nedostatečné, </a:t>
            </a:r>
            <a:r>
              <a:rPr lang="cs-CZ" b="1" i="1" dirty="0">
                <a:solidFill>
                  <a:srgbClr val="0000DC"/>
                </a:solidFill>
              </a:rPr>
              <a:t>nefinanční satisfakce </a:t>
            </a:r>
            <a:r>
              <a:rPr lang="cs-CZ" i="1" dirty="0">
                <a:solidFill>
                  <a:srgbClr val="0000DC"/>
                </a:solidFill>
              </a:rPr>
              <a:t>(typicky omluva)</a:t>
            </a:r>
          </a:p>
          <a:p>
            <a:pPr lvl="2"/>
            <a:r>
              <a:rPr lang="cs-CZ" i="1" dirty="0">
                <a:solidFill>
                  <a:srgbClr val="0000DC"/>
                </a:solidFill>
              </a:rPr>
              <a:t>3) pokud nedostatečné, </a:t>
            </a:r>
            <a:r>
              <a:rPr lang="cs-CZ" b="1" i="1" dirty="0">
                <a:solidFill>
                  <a:srgbClr val="0000DC"/>
                </a:solidFill>
              </a:rPr>
              <a:t>finanční satisfakce</a:t>
            </a:r>
          </a:p>
          <a:p>
            <a:pPr lvl="1"/>
            <a:r>
              <a:rPr lang="cs-CZ" dirty="0"/>
              <a:t>Při stanovení výše přiměřeného zadostiučinění se </a:t>
            </a:r>
            <a:r>
              <a:rPr lang="cs-CZ" b="1" dirty="0"/>
              <a:t>přihlédne k závažnosti vzniklé újmy   a k okolnostem, </a:t>
            </a:r>
            <a:r>
              <a:rPr lang="cs-CZ" dirty="0"/>
              <a:t>za nichž k nemajetkové újmě došlo</a:t>
            </a:r>
          </a:p>
          <a:p>
            <a:pPr lvl="1">
              <a:buNone/>
            </a:pPr>
            <a:endParaRPr lang="cs-CZ"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Nemajetková újma </a:t>
            </a:r>
            <a:r>
              <a:rPr lang="cs-CZ" dirty="0"/>
              <a:t>(v kontextu)</a:t>
            </a:r>
          </a:p>
          <a:p>
            <a:pPr lvl="1"/>
            <a:r>
              <a:rPr lang="cs-CZ" dirty="0"/>
              <a:t>V případě průtahů či nepřiměřené délky řízení se dále přihlédne rovněž </a:t>
            </a:r>
            <a:r>
              <a:rPr lang="cs-CZ" b="1" dirty="0"/>
              <a:t>ke konkrétním okolnostem případu, zejména k</a:t>
            </a:r>
            <a:r>
              <a:rPr lang="cs-CZ" dirty="0"/>
              <a:t>:</a:t>
            </a:r>
          </a:p>
          <a:p>
            <a:pPr lvl="2"/>
            <a:r>
              <a:rPr lang="cs-CZ" i="1" dirty="0">
                <a:solidFill>
                  <a:srgbClr val="0000DC"/>
                </a:solidFill>
              </a:rPr>
              <a:t>a) celkové délce řízení,</a:t>
            </a:r>
          </a:p>
          <a:p>
            <a:pPr lvl="2"/>
            <a:r>
              <a:rPr lang="cs-CZ" i="1" dirty="0">
                <a:solidFill>
                  <a:srgbClr val="0000DC"/>
                </a:solidFill>
              </a:rPr>
              <a:t>b) složitosti řízení,</a:t>
            </a:r>
          </a:p>
          <a:p>
            <a:pPr lvl="2"/>
            <a:r>
              <a:rPr lang="cs-CZ" i="1" dirty="0">
                <a:solidFill>
                  <a:srgbClr val="0000DC"/>
                </a:solidFill>
              </a:rPr>
              <a:t>c) jednání poškozeného, kterým přispěl k průtahům v řízení, a k tomu, zda využil dostupných prostředků způsobilých odstranit průtahy v řízení,</a:t>
            </a:r>
          </a:p>
          <a:p>
            <a:pPr lvl="2"/>
            <a:r>
              <a:rPr lang="cs-CZ" i="1" dirty="0">
                <a:solidFill>
                  <a:srgbClr val="0000DC"/>
                </a:solidFill>
              </a:rPr>
              <a:t>d) postupu orgánů veřejné moci během řízení a</a:t>
            </a:r>
          </a:p>
          <a:p>
            <a:pPr lvl="2"/>
            <a:r>
              <a:rPr lang="cs-CZ" i="1" dirty="0">
                <a:solidFill>
                  <a:srgbClr val="0000DC"/>
                </a:solidFill>
              </a:rPr>
              <a:t>e) významu předmětu řízení pro poškozeného</a:t>
            </a:r>
          </a:p>
          <a:p>
            <a:pPr lvl="1"/>
            <a:endParaRPr lang="cs-CZ" dirty="0"/>
          </a:p>
          <a:p>
            <a:pPr lvl="1"/>
            <a:endParaRPr lang="cs-CZ" dirty="0"/>
          </a:p>
          <a:p>
            <a:pPr lvl="1"/>
            <a:r>
              <a:rPr lang="cs-CZ" dirty="0"/>
              <a:t>U porušení práva na přiměřenou délku řízení dále </a:t>
            </a:r>
            <a:r>
              <a:rPr lang="cs-CZ" b="1" dirty="0"/>
              <a:t>výpočet dle </a:t>
            </a:r>
            <a:r>
              <a:rPr lang="cs-CZ" b="1" dirty="0" err="1"/>
              <a:t>Cpjn</a:t>
            </a:r>
            <a:r>
              <a:rPr lang="cs-CZ" b="1" dirty="0"/>
              <a:t> 206/2010</a:t>
            </a:r>
          </a:p>
          <a:p>
            <a:pPr lvl="2"/>
            <a:r>
              <a:rPr lang="cs-CZ" dirty="0"/>
              <a:t>(Základní částka za </a:t>
            </a:r>
            <a:r>
              <a:rPr lang="cs-CZ" b="1" dirty="0"/>
              <a:t>rok </a:t>
            </a:r>
            <a:r>
              <a:rPr lang="cs-CZ" b="1" dirty="0" err="1"/>
              <a:t>nepřimeřené</a:t>
            </a:r>
            <a:r>
              <a:rPr lang="cs-CZ" b="1" dirty="0"/>
              <a:t> délky = 20 tis. korun</a:t>
            </a:r>
            <a:r>
              <a:rPr lang="cs-CZ" dirty="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b="1" dirty="0"/>
              <a:t>Definovaný NÚP </a:t>
            </a:r>
            <a:r>
              <a:rPr lang="cs-CZ" dirty="0"/>
              <a:t>= průtahy a nepřiměřená délka řízení</a:t>
            </a:r>
          </a:p>
          <a:p>
            <a:pPr lvl="1"/>
            <a:r>
              <a:rPr lang="cs-CZ" dirty="0"/>
              <a:t>Ovšem dle judikatury NS právo na přiměřenou délku řízení </a:t>
            </a:r>
            <a:r>
              <a:rPr lang="cs-CZ" b="1" u="sng" dirty="0"/>
              <a:t>jen u některých řízení (!)</a:t>
            </a:r>
          </a:p>
          <a:p>
            <a:pPr lvl="1"/>
            <a:endParaRPr lang="cs-CZ" dirty="0"/>
          </a:p>
          <a:p>
            <a:pPr lvl="1"/>
            <a:r>
              <a:rPr lang="cs-CZ" sz="1600" i="1" dirty="0">
                <a:solidFill>
                  <a:srgbClr val="0000DC"/>
                </a:solidFill>
              </a:rPr>
              <a:t>Z judikatury ESLP dovodila právní doktrína následující </a:t>
            </a:r>
            <a:r>
              <a:rPr lang="cs-CZ" sz="1600" b="1" i="1" dirty="0">
                <a:solidFill>
                  <a:srgbClr val="0000DC"/>
                </a:solidFill>
              </a:rPr>
              <a:t>otázky, jejichž zodpovězení je rozhodující pro aplikovatelnost čl. 6 odst. 1 Úmluvy v jeho civilní části </a:t>
            </a:r>
            <a:r>
              <a:rPr lang="cs-CZ" sz="1600" i="1" dirty="0">
                <a:solidFill>
                  <a:srgbClr val="0000DC"/>
                </a:solidFill>
              </a:rPr>
              <a:t>(srov. </a:t>
            </a:r>
            <a:r>
              <a:rPr lang="cs-CZ" sz="1600" i="1" dirty="0" err="1">
                <a:solidFill>
                  <a:srgbClr val="0000DC"/>
                </a:solidFill>
              </a:rPr>
              <a:t>Kmec</a:t>
            </a:r>
            <a:r>
              <a:rPr lang="cs-CZ" sz="1600" i="1" dirty="0">
                <a:solidFill>
                  <a:srgbClr val="0000DC"/>
                </a:solidFill>
              </a:rPr>
              <a:t> a kol. Komentář k Evropské Úmluvě o ochraně lidských práv. C.H. </a:t>
            </a:r>
            <a:r>
              <a:rPr lang="cs-CZ" sz="1600" i="1" dirty="0" err="1">
                <a:solidFill>
                  <a:srgbClr val="0000DC"/>
                </a:solidFill>
              </a:rPr>
              <a:t>Beck</a:t>
            </a:r>
            <a:r>
              <a:rPr lang="cs-CZ" sz="1600" i="1" dirty="0">
                <a:solidFill>
                  <a:srgbClr val="0000DC"/>
                </a:solidFill>
              </a:rPr>
              <a:t>, Praha, 2012, s. 585.): </a:t>
            </a:r>
            <a:r>
              <a:rPr lang="cs-CZ" sz="1600" b="1" i="1" dirty="0">
                <a:solidFill>
                  <a:srgbClr val="0000DC"/>
                </a:solidFill>
              </a:rPr>
              <a:t>1) Jde zde o spor o právo nebo závazek, který je opravdový a vážný a jehož rozhodnutí má přímý vliv na existenci, rozsah nebo způsob výkonu daného práva nebo závazku? 2) Má toto právo nebo závazek svůj základ ve vnitrostátním právu? 3) Je právo nebo závazek, o které se v daném případě jedná, civilní (t </a:t>
            </a:r>
            <a:r>
              <a:rPr lang="cs-CZ" sz="1600" b="1" i="1" dirty="0" err="1">
                <a:solidFill>
                  <a:srgbClr val="0000DC"/>
                </a:solidFill>
              </a:rPr>
              <a:t>j</a:t>
            </a:r>
            <a:r>
              <a:rPr lang="cs-CZ" sz="1600" b="1" i="1" dirty="0">
                <a:solidFill>
                  <a:srgbClr val="0000DC"/>
                </a:solidFill>
              </a:rPr>
              <a:t>. soukromoprávní) povahy?</a:t>
            </a:r>
            <a:br>
              <a:rPr lang="cs-CZ" sz="1600" i="1" dirty="0">
                <a:solidFill>
                  <a:srgbClr val="0000DC"/>
                </a:solidFill>
              </a:rPr>
            </a:br>
            <a:r>
              <a:rPr lang="cs-CZ" sz="1600" i="1" dirty="0">
                <a:solidFill>
                  <a:srgbClr val="0000DC"/>
                </a:solidFill>
              </a:rPr>
              <a:t>V případě správního řízení je tudíž nezbytné nejprve zodpovědět uvedené otázky. Při jejich kladném posouzení je nutné dojít k závěru o aplikovatelnosti čl. 6 odst. 1 Úmluvy. Jelikož z tohoto ustanovení vychází rovněž Stanovisko, je nutné v takovém případě veškeré závěry ve Stanovisku vyjádřené aplikovat i na správní řízení, jež čl. 6 odst. 1 Úmluvy podléhají. </a:t>
            </a:r>
            <a:r>
              <a:rPr lang="cs-CZ" sz="1600" b="1" i="1" dirty="0">
                <a:solidFill>
                  <a:srgbClr val="0000DC"/>
                </a:solidFill>
              </a:rPr>
              <a:t>Současně, hovoří-li Stanovisko o správních řízeních, má tím na mysli pouze ta správní řízení, na něž čl. 6 odst. 1 Úmluvy dopadá</a:t>
            </a:r>
            <a:r>
              <a:rPr lang="cs-CZ" sz="1600" i="1" dirty="0">
                <a:solidFill>
                  <a:srgbClr val="0000DC"/>
                </a:solidFill>
              </a:rPr>
              <a:t>. </a:t>
            </a:r>
            <a:r>
              <a:rPr lang="cs-CZ" sz="1600" b="1" dirty="0"/>
              <a:t>(NS, 30 </a:t>
            </a:r>
            <a:r>
              <a:rPr lang="cs-CZ" sz="1600" b="1" dirty="0" err="1"/>
              <a:t>Cdo</a:t>
            </a:r>
            <a:r>
              <a:rPr lang="cs-CZ" sz="1600" b="1" dirty="0"/>
              <a:t> 344/2014)</a:t>
            </a:r>
            <a:endParaRPr lang="cs-CZ" dirty="0"/>
          </a:p>
          <a:p>
            <a:pPr lvl="1"/>
            <a:endParaRPr lang="cs-CZ" dirty="0"/>
          </a:p>
          <a:p>
            <a:pPr lvl="1"/>
            <a:endParaRPr lang="cs-CZ" dirty="0"/>
          </a:p>
          <a:p>
            <a:pPr lvl="1"/>
            <a:endParaRPr lang="cs-CZ" i="1" dirty="0">
              <a:solidFill>
                <a:srgbClr val="0000DC"/>
              </a:solidFill>
            </a:endParaRPr>
          </a:p>
          <a:p>
            <a:pPr lvl="1"/>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4" name="Nadpis 3"/>
          <p:cNvSpPr>
            <a:spLocks noGrp="1"/>
          </p:cNvSpPr>
          <p:nvPr>
            <p:ph type="title"/>
          </p:nvPr>
        </p:nvSpPr>
        <p:spPr/>
        <p:txBody>
          <a:bodyPr/>
          <a:lstStyle/>
          <a:p>
            <a:r>
              <a:rPr lang="cs-CZ" dirty="0"/>
              <a:t>3) Odpovědnost za NÚP</a:t>
            </a:r>
          </a:p>
        </p:txBody>
      </p:sp>
      <p:sp>
        <p:nvSpPr>
          <p:cNvPr id="5" name="Zástupný symbol pro obsah 4"/>
          <p:cNvSpPr>
            <a:spLocks noGrp="1"/>
          </p:cNvSpPr>
          <p:nvPr>
            <p:ph idx="1"/>
          </p:nvPr>
        </p:nvSpPr>
        <p:spPr/>
        <p:txBody>
          <a:bodyPr/>
          <a:lstStyle/>
          <a:p>
            <a:r>
              <a:rPr lang="cs-CZ" dirty="0"/>
              <a:t>NÚP x </a:t>
            </a:r>
            <a:r>
              <a:rPr lang="cs-CZ" b="1" dirty="0"/>
              <a:t>nezákonný zásah</a:t>
            </a:r>
            <a:endParaRPr lang="cs-CZ" dirty="0"/>
          </a:p>
          <a:p>
            <a:pPr lvl="1"/>
            <a:r>
              <a:rPr lang="cs-CZ" b="1" i="1" dirty="0">
                <a:solidFill>
                  <a:srgbClr val="0000DC"/>
                </a:solidFill>
              </a:rPr>
              <a:t>NÚP</a:t>
            </a:r>
            <a:r>
              <a:rPr lang="cs-CZ" i="1" dirty="0">
                <a:solidFill>
                  <a:srgbClr val="0000DC"/>
                </a:solidFill>
              </a:rPr>
              <a:t> = vadnost bez ohledu na dotčení práv (škodu)</a:t>
            </a:r>
          </a:p>
          <a:p>
            <a:pPr lvl="1"/>
            <a:r>
              <a:rPr lang="cs-CZ" b="1" i="1" dirty="0">
                <a:solidFill>
                  <a:srgbClr val="0000DC"/>
                </a:solidFill>
              </a:rPr>
              <a:t>NZ </a:t>
            </a:r>
            <a:r>
              <a:rPr lang="cs-CZ" i="1" dirty="0">
                <a:solidFill>
                  <a:srgbClr val="0000DC"/>
                </a:solidFill>
              </a:rPr>
              <a:t>= nejen vadnost, ale současně i přímý a individualizovaný zásah vůči žalobci</a:t>
            </a:r>
            <a:endParaRPr lang="cs-CZ" dirty="0"/>
          </a:p>
          <a:p>
            <a:pPr lvl="1"/>
            <a:r>
              <a:rPr lang="cs-CZ" dirty="0"/>
              <a:t>(= NÚP je poněkud </a:t>
            </a:r>
            <a:r>
              <a:rPr lang="cs-CZ" b="1" dirty="0"/>
              <a:t>širší</a:t>
            </a:r>
            <a:r>
              <a:rPr lang="cs-CZ" dirty="0"/>
              <a:t> než NZ)</a:t>
            </a:r>
          </a:p>
          <a:p>
            <a:pPr lvl="1"/>
            <a:endParaRPr lang="cs-CZ" b="1" dirty="0"/>
          </a:p>
          <a:p>
            <a:r>
              <a:rPr lang="cs-CZ" dirty="0"/>
              <a:t>Význam</a:t>
            </a:r>
            <a:r>
              <a:rPr lang="cs-CZ" b="1" dirty="0"/>
              <a:t> deklarování NZ</a:t>
            </a:r>
          </a:p>
          <a:p>
            <a:pPr lvl="1"/>
            <a:r>
              <a:rPr lang="cs-CZ" dirty="0"/>
              <a:t>NZ (skončený a nehrozící) lze deklarovat (od 2012)</a:t>
            </a:r>
          </a:p>
          <a:p>
            <a:pPr lvl="1"/>
            <a:endParaRPr lang="cs-CZ" b="1" dirty="0"/>
          </a:p>
          <a:p>
            <a:pPr lvl="1"/>
            <a:r>
              <a:rPr lang="cs-CZ" b="1" dirty="0"/>
              <a:t>Zlepšení pozice </a:t>
            </a:r>
            <a:r>
              <a:rPr lang="cs-CZ" dirty="0"/>
              <a:t>poškozeného (ač není nezbytné…)</a:t>
            </a:r>
          </a:p>
          <a:p>
            <a:pPr lvl="1"/>
            <a:r>
              <a:rPr lang="cs-CZ" dirty="0"/>
              <a:t>Ale i jistá forma satisfakce</a:t>
            </a:r>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64</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dirty="0"/>
              <a:t>Obecná </a:t>
            </a:r>
            <a:r>
              <a:rPr lang="cs-CZ" b="1" dirty="0"/>
              <a:t>východiska</a:t>
            </a:r>
          </a:p>
          <a:p>
            <a:pPr lvl="1"/>
            <a:r>
              <a:rPr lang="cs-CZ" b="1" dirty="0">
                <a:solidFill>
                  <a:srgbClr val="0000DC"/>
                </a:solidFill>
              </a:rPr>
              <a:t>„Přímá“ odpovědnost </a:t>
            </a:r>
            <a:r>
              <a:rPr lang="cs-CZ" dirty="0">
                <a:solidFill>
                  <a:srgbClr val="0000DC"/>
                </a:solidFill>
              </a:rPr>
              <a:t>státu/ÚSC </a:t>
            </a:r>
            <a:r>
              <a:rPr lang="cs-CZ" dirty="0"/>
              <a:t>(důvod = zvýhodnění poškozených)</a:t>
            </a:r>
          </a:p>
          <a:p>
            <a:pPr lvl="1"/>
            <a:r>
              <a:rPr lang="cs-CZ" dirty="0"/>
              <a:t>Současně však </a:t>
            </a:r>
            <a:r>
              <a:rPr lang="cs-CZ" b="1" dirty="0">
                <a:solidFill>
                  <a:srgbClr val="0000DC"/>
                </a:solidFill>
              </a:rPr>
              <a:t>„původci“</a:t>
            </a:r>
            <a:r>
              <a:rPr lang="cs-CZ" dirty="0">
                <a:solidFill>
                  <a:srgbClr val="0000DC"/>
                </a:solidFill>
              </a:rPr>
              <a:t>, kteří pochybili </a:t>
            </a:r>
            <a:r>
              <a:rPr lang="cs-CZ" dirty="0"/>
              <a:t>(subjekty, úředníci, orgány – ty však bez </a:t>
            </a:r>
            <a:r>
              <a:rPr lang="cs-CZ" dirty="0" err="1"/>
              <a:t>subj</a:t>
            </a:r>
            <a:r>
              <a:rPr lang="cs-CZ" dirty="0"/>
              <a:t>.)</a:t>
            </a:r>
          </a:p>
          <a:p>
            <a:pPr lvl="1"/>
            <a:r>
              <a:rPr lang="cs-CZ" dirty="0"/>
              <a:t> </a:t>
            </a:r>
          </a:p>
          <a:p>
            <a:pPr lvl="1"/>
            <a:r>
              <a:rPr lang="cs-CZ" i="1" dirty="0"/>
              <a:t>„Regres“ </a:t>
            </a:r>
            <a:r>
              <a:rPr lang="cs-CZ" dirty="0"/>
              <a:t>= </a:t>
            </a:r>
            <a:r>
              <a:rPr lang="cs-CZ" b="1" dirty="0"/>
              <a:t>pohyb zpět </a:t>
            </a:r>
            <a:r>
              <a:rPr lang="cs-CZ" i="1" dirty="0"/>
              <a:t>(x „progres“)</a:t>
            </a:r>
          </a:p>
          <a:p>
            <a:pPr lvl="1"/>
            <a:r>
              <a:rPr lang="cs-CZ" dirty="0"/>
              <a:t>V kontextu odpovědnosti za škodu = </a:t>
            </a:r>
            <a:r>
              <a:rPr lang="cs-CZ" b="1" dirty="0"/>
              <a:t>právo na náhradu po „původci“</a:t>
            </a:r>
          </a:p>
          <a:p>
            <a:pPr lvl="1"/>
            <a:endParaRPr lang="cs-CZ" b="1" dirty="0"/>
          </a:p>
          <a:p>
            <a:r>
              <a:rPr lang="cs-CZ" b="1" dirty="0"/>
              <a:t>Druhy </a:t>
            </a:r>
            <a:r>
              <a:rPr lang="cs-CZ" dirty="0"/>
              <a:t>podle z. č. 82/1998 Sb. (§ 16-18, 23-25 </a:t>
            </a:r>
            <a:r>
              <a:rPr lang="cs-CZ" dirty="0" err="1"/>
              <a:t>OdpŠk</a:t>
            </a:r>
            <a:r>
              <a:rPr lang="cs-CZ" dirty="0"/>
              <a:t>)</a:t>
            </a:r>
          </a:p>
          <a:p>
            <a:pPr lvl="1"/>
            <a:r>
              <a:rPr lang="cs-CZ" i="1" dirty="0">
                <a:solidFill>
                  <a:srgbClr val="0000DC"/>
                </a:solidFill>
              </a:rPr>
              <a:t>„Jednostupňový“ </a:t>
            </a:r>
            <a:r>
              <a:rPr lang="cs-CZ" dirty="0"/>
              <a:t>(odpovědný subjekt – původce 1)</a:t>
            </a:r>
          </a:p>
          <a:p>
            <a:pPr lvl="1"/>
            <a:r>
              <a:rPr lang="cs-CZ" i="1" dirty="0">
                <a:solidFill>
                  <a:srgbClr val="0000DC"/>
                </a:solidFill>
              </a:rPr>
              <a:t>„Dvoustupňový“ </a:t>
            </a:r>
            <a:r>
              <a:rPr lang="cs-CZ" dirty="0"/>
              <a:t>(odpovědný subjekt – původce 1 – původce 2)</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65</a:t>
            </a:fld>
            <a:endParaRPr lang="cs-CZ" altLang="cs-CZ" dirty="0"/>
          </a:p>
        </p:txBody>
      </p:sp>
      <p:sp>
        <p:nvSpPr>
          <p:cNvPr id="4" name="Nadpis 3"/>
          <p:cNvSpPr>
            <a:spLocks noGrp="1"/>
          </p:cNvSpPr>
          <p:nvPr>
            <p:ph type="title"/>
          </p:nvPr>
        </p:nvSpPr>
        <p:spPr/>
        <p:txBody>
          <a:bodyPr/>
          <a:lstStyle/>
          <a:p>
            <a:r>
              <a:rPr lang="pl-PL" dirty="0"/>
              <a:t>4) </a:t>
            </a:r>
            <a:r>
              <a:rPr lang="cs-CZ" dirty="0"/>
              <a:t>Regresní úhrady</a:t>
            </a:r>
            <a:endParaRPr lang="pl-PL" dirty="0"/>
          </a:p>
        </p:txBody>
      </p:sp>
      <p:sp>
        <p:nvSpPr>
          <p:cNvPr id="5" name="Zástupný symbol pro obsah 4"/>
          <p:cNvSpPr>
            <a:spLocks noGrp="1"/>
          </p:cNvSpPr>
          <p:nvPr>
            <p:ph idx="1"/>
          </p:nvPr>
        </p:nvSpPr>
        <p:spPr/>
        <p:txBody>
          <a:bodyPr/>
          <a:lstStyle/>
          <a:p>
            <a:r>
              <a:rPr lang="cs-CZ" b="1" dirty="0"/>
              <a:t>Základní srovnání </a:t>
            </a:r>
            <a:r>
              <a:rPr lang="cs-CZ" dirty="0"/>
              <a:t>„přímé odpovědnosti“ a regresních úhrad: </a:t>
            </a:r>
          </a:p>
          <a:p>
            <a:endParaRPr lang="cs-CZ" dirty="0"/>
          </a:p>
          <a:p>
            <a:endParaRPr lang="cs-CZ" dirty="0"/>
          </a:p>
          <a:p>
            <a:endParaRPr lang="cs-CZ" dirty="0"/>
          </a:p>
          <a:p>
            <a:endParaRPr lang="cs-CZ" dirty="0"/>
          </a:p>
          <a:p>
            <a:pPr lvl="1"/>
            <a:endParaRPr lang="cs-CZ" i="1" dirty="0">
              <a:solidFill>
                <a:srgbClr val="0000DC"/>
              </a:solidFill>
            </a:endParaRPr>
          </a:p>
        </p:txBody>
      </p:sp>
      <p:graphicFrame>
        <p:nvGraphicFramePr>
          <p:cNvPr id="6" name="Tabulka 5"/>
          <p:cNvGraphicFramePr>
            <a:graphicFrameLocks noGrp="1"/>
          </p:cNvGraphicFramePr>
          <p:nvPr/>
        </p:nvGraphicFramePr>
        <p:xfrm>
          <a:off x="1003298" y="2478126"/>
          <a:ext cx="9354039" cy="2225040"/>
        </p:xfrm>
        <a:graphic>
          <a:graphicData uri="http://schemas.openxmlformats.org/drawingml/2006/table">
            <a:tbl>
              <a:tblPr firstRow="1" bandRow="1">
                <a:tableStyleId>{5C22544A-7EE6-4342-B048-85BDC9FD1C3A}</a:tableStyleId>
              </a:tblPr>
              <a:tblGrid>
                <a:gridCol w="3118013">
                  <a:extLst>
                    <a:ext uri="{9D8B030D-6E8A-4147-A177-3AD203B41FA5}">
                      <a16:colId xmlns:a16="http://schemas.microsoft.com/office/drawing/2014/main" val="20000"/>
                    </a:ext>
                  </a:extLst>
                </a:gridCol>
                <a:gridCol w="3118013">
                  <a:extLst>
                    <a:ext uri="{9D8B030D-6E8A-4147-A177-3AD203B41FA5}">
                      <a16:colId xmlns:a16="http://schemas.microsoft.com/office/drawing/2014/main" val="20001"/>
                    </a:ext>
                  </a:extLst>
                </a:gridCol>
                <a:gridCol w="3118013">
                  <a:extLst>
                    <a:ext uri="{9D8B030D-6E8A-4147-A177-3AD203B41FA5}">
                      <a16:colId xmlns:a16="http://schemas.microsoft.com/office/drawing/2014/main" val="20002"/>
                    </a:ext>
                  </a:extLst>
                </a:gridCol>
              </a:tblGrid>
              <a:tr h="370840">
                <a:tc>
                  <a:txBody>
                    <a:bodyPr/>
                    <a:lstStyle/>
                    <a:p>
                      <a:endParaRPr lang="cs-CZ" dirty="0"/>
                    </a:p>
                  </a:txBody>
                  <a:tcPr/>
                </a:tc>
                <a:tc>
                  <a:txBody>
                    <a:bodyPr/>
                    <a:lstStyle/>
                    <a:p>
                      <a:r>
                        <a:rPr lang="cs-CZ" dirty="0"/>
                        <a:t>Odpovědnost státu a ÚSC</a:t>
                      </a:r>
                    </a:p>
                  </a:txBody>
                  <a:tcPr/>
                </a:tc>
                <a:tc>
                  <a:txBody>
                    <a:bodyPr/>
                    <a:lstStyle/>
                    <a:p>
                      <a:r>
                        <a:rPr lang="cs-CZ" dirty="0"/>
                        <a:t>Regresní úhrady</a:t>
                      </a:r>
                    </a:p>
                  </a:txBody>
                  <a:tcPr/>
                </a:tc>
                <a:extLst>
                  <a:ext uri="{0D108BD9-81ED-4DB2-BD59-A6C34878D82A}">
                    <a16:rowId xmlns:a16="http://schemas.microsoft.com/office/drawing/2014/main" val="10000"/>
                  </a:ext>
                </a:extLst>
              </a:tr>
              <a:tr h="370840">
                <a:tc>
                  <a:txBody>
                    <a:bodyPr/>
                    <a:lstStyle/>
                    <a:p>
                      <a:r>
                        <a:rPr lang="cs-CZ" dirty="0"/>
                        <a:t>Princip odpovědnosti</a:t>
                      </a:r>
                    </a:p>
                  </a:txBody>
                  <a:tcPr/>
                </a:tc>
                <a:tc>
                  <a:txBody>
                    <a:bodyPr/>
                    <a:lstStyle/>
                    <a:p>
                      <a:r>
                        <a:rPr lang="cs-CZ" dirty="0"/>
                        <a:t>Objektivní (absolutní)</a:t>
                      </a:r>
                    </a:p>
                  </a:txBody>
                  <a:tcPr/>
                </a:tc>
                <a:tc>
                  <a:txBody>
                    <a:bodyPr/>
                    <a:lstStyle/>
                    <a:p>
                      <a:r>
                        <a:rPr lang="cs-CZ" dirty="0"/>
                        <a:t>Subjektivní</a:t>
                      </a:r>
                    </a:p>
                  </a:txBody>
                  <a:tcPr/>
                </a:tc>
                <a:extLst>
                  <a:ext uri="{0D108BD9-81ED-4DB2-BD59-A6C34878D82A}">
                    <a16:rowId xmlns:a16="http://schemas.microsoft.com/office/drawing/2014/main" val="10001"/>
                  </a:ext>
                </a:extLst>
              </a:tr>
              <a:tr h="370840">
                <a:tc>
                  <a:txBody>
                    <a:bodyPr/>
                    <a:lstStyle/>
                    <a:p>
                      <a:r>
                        <a:rPr lang="cs-CZ" dirty="0"/>
                        <a:t>Princip uplatňování</a:t>
                      </a:r>
                    </a:p>
                  </a:txBody>
                  <a:tcPr/>
                </a:tc>
                <a:tc>
                  <a:txBody>
                    <a:bodyPr/>
                    <a:lstStyle/>
                    <a:p>
                      <a:r>
                        <a:rPr lang="cs-CZ" dirty="0"/>
                        <a:t>Iniciativa</a:t>
                      </a:r>
                      <a:r>
                        <a:rPr lang="cs-CZ" baseline="0" dirty="0"/>
                        <a:t> poškozeného</a:t>
                      </a:r>
                      <a:endParaRPr lang="cs-CZ" dirty="0"/>
                    </a:p>
                  </a:txBody>
                  <a:tcPr/>
                </a:tc>
                <a:tc>
                  <a:txBody>
                    <a:bodyPr/>
                    <a:lstStyle/>
                    <a:p>
                      <a:r>
                        <a:rPr lang="cs-CZ" dirty="0"/>
                        <a:t>„Oportunita“</a:t>
                      </a:r>
                    </a:p>
                  </a:txBody>
                  <a:tcPr/>
                </a:tc>
                <a:extLst>
                  <a:ext uri="{0D108BD9-81ED-4DB2-BD59-A6C34878D82A}">
                    <a16:rowId xmlns:a16="http://schemas.microsoft.com/office/drawing/2014/main" val="10002"/>
                  </a:ext>
                </a:extLst>
              </a:tr>
              <a:tr h="370840">
                <a:tc>
                  <a:txBody>
                    <a:bodyPr/>
                    <a:lstStyle/>
                    <a:p>
                      <a:r>
                        <a:rPr lang="cs-CZ" dirty="0"/>
                        <a:t>Rozsah</a:t>
                      </a:r>
                    </a:p>
                  </a:txBody>
                  <a:tcPr/>
                </a:tc>
                <a:tc>
                  <a:txBody>
                    <a:bodyPr/>
                    <a:lstStyle/>
                    <a:p>
                      <a:r>
                        <a:rPr lang="cs-CZ" dirty="0"/>
                        <a:t>Bez omezení</a:t>
                      </a:r>
                    </a:p>
                  </a:txBody>
                  <a:tcPr/>
                </a:tc>
                <a:tc>
                  <a:txBody>
                    <a:bodyPr/>
                    <a:lstStyle/>
                    <a:p>
                      <a:r>
                        <a:rPr lang="cs-CZ" dirty="0"/>
                        <a:t>Limitace u „úředníků“</a:t>
                      </a:r>
                    </a:p>
                  </a:txBody>
                  <a:tcPr/>
                </a:tc>
                <a:extLst>
                  <a:ext uri="{0D108BD9-81ED-4DB2-BD59-A6C34878D82A}">
                    <a16:rowId xmlns:a16="http://schemas.microsoft.com/office/drawing/2014/main" val="10003"/>
                  </a:ext>
                </a:extLst>
              </a:tr>
              <a:tr h="370840">
                <a:tc>
                  <a:txBody>
                    <a:bodyPr/>
                    <a:lstStyle/>
                    <a:p>
                      <a:r>
                        <a:rPr lang="cs-CZ" dirty="0"/>
                        <a:t>Moderace</a:t>
                      </a:r>
                    </a:p>
                  </a:txBody>
                  <a:tcPr/>
                </a:tc>
                <a:tc>
                  <a:txBody>
                    <a:bodyPr/>
                    <a:lstStyle/>
                    <a:p>
                      <a:r>
                        <a:rPr lang="cs-CZ" dirty="0"/>
                        <a:t>Ne</a:t>
                      </a:r>
                    </a:p>
                  </a:txBody>
                  <a:tcPr/>
                </a:tc>
                <a:tc>
                  <a:txBody>
                    <a:bodyPr/>
                    <a:lstStyle/>
                    <a:p>
                      <a:r>
                        <a:rPr lang="cs-CZ" dirty="0"/>
                        <a:t>Ano</a:t>
                      </a:r>
                    </a:p>
                  </a:txBody>
                  <a:tcPr/>
                </a:tc>
                <a:extLst>
                  <a:ext uri="{0D108BD9-81ED-4DB2-BD59-A6C34878D82A}">
                    <a16:rowId xmlns:a16="http://schemas.microsoft.com/office/drawing/2014/main" val="10004"/>
                  </a:ext>
                </a:extLst>
              </a:tr>
              <a:tr h="370840">
                <a:tc>
                  <a:txBody>
                    <a:bodyPr/>
                    <a:lstStyle/>
                    <a:p>
                      <a:r>
                        <a:rPr lang="cs-CZ" dirty="0"/>
                        <a:t>Převažující</a:t>
                      </a:r>
                      <a:r>
                        <a:rPr lang="cs-CZ" baseline="0" dirty="0"/>
                        <a:t> f</a:t>
                      </a:r>
                      <a:r>
                        <a:rPr lang="cs-CZ" dirty="0"/>
                        <a:t>unkce</a:t>
                      </a:r>
                    </a:p>
                  </a:txBody>
                  <a:tcPr/>
                </a:tc>
                <a:tc>
                  <a:txBody>
                    <a:bodyPr/>
                    <a:lstStyle/>
                    <a:p>
                      <a:r>
                        <a:rPr lang="cs-CZ" dirty="0"/>
                        <a:t>Kompenzační</a:t>
                      </a:r>
                    </a:p>
                  </a:txBody>
                  <a:tcPr/>
                </a:tc>
                <a:tc>
                  <a:txBody>
                    <a:bodyPr/>
                    <a:lstStyle/>
                    <a:p>
                      <a:r>
                        <a:rPr lang="cs-CZ" dirty="0"/>
                        <a:t>Prevenční (sankční?)</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66</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endParaRPr lang="cs-CZ" b="1" dirty="0">
              <a:solidFill>
                <a:srgbClr val="0000DC"/>
              </a:solidFill>
            </a:endParaRPr>
          </a:p>
          <a:p>
            <a:r>
              <a:rPr lang="cs-CZ" b="1" dirty="0">
                <a:solidFill>
                  <a:srgbClr val="0000DC"/>
                </a:solidFill>
              </a:rPr>
              <a:t>Děkuji za pozornost</a:t>
            </a:r>
          </a:p>
          <a:p>
            <a:pPr>
              <a:buNone/>
            </a:pPr>
            <a:endParaRPr lang="cs-CZ" b="1" dirty="0">
              <a:solidFill>
                <a:srgbClr val="0000DC"/>
              </a:solidFill>
            </a:endParaRPr>
          </a:p>
          <a:p>
            <a:pPr>
              <a:buNone/>
            </a:pPr>
            <a:endParaRPr lang="cs-CZ" b="1" dirty="0">
              <a:solidFill>
                <a:srgbClr val="0000DC"/>
              </a:solidFill>
            </a:endParaRPr>
          </a:p>
          <a:p>
            <a:r>
              <a:rPr lang="cs-CZ" i="1" dirty="0"/>
              <a:t>V případě </a:t>
            </a:r>
            <a:r>
              <a:rPr lang="cs-CZ" b="1" i="1" dirty="0"/>
              <a:t>dotazů </a:t>
            </a:r>
            <a:r>
              <a:rPr lang="cs-CZ" i="1" dirty="0"/>
              <a:t>využijte možnosti:</a:t>
            </a:r>
            <a:endParaRPr lang="cs-CZ" b="1" i="1" dirty="0"/>
          </a:p>
          <a:p>
            <a:pPr lvl="1"/>
            <a:r>
              <a:rPr lang="cs-CZ" b="1" i="1" dirty="0"/>
              <a:t>Diskusní fórum předmětu</a:t>
            </a:r>
            <a:r>
              <a:rPr lang="cs-CZ" i="1" dirty="0"/>
              <a:t> – zvláštní vlákno přednášky</a:t>
            </a:r>
          </a:p>
          <a:p>
            <a:pPr lvl="1"/>
            <a:r>
              <a:rPr lang="cs-CZ" b="1" i="1" dirty="0"/>
              <a:t>Případně MS </a:t>
            </a:r>
            <a:r>
              <a:rPr lang="cs-CZ" b="1" i="1" dirty="0" err="1"/>
              <a:t>Teams</a:t>
            </a:r>
            <a:r>
              <a:rPr lang="cs-CZ" b="1" i="1" dirty="0"/>
              <a:t> </a:t>
            </a:r>
            <a:r>
              <a:rPr lang="cs-CZ" i="1" dirty="0"/>
              <a:t>(chat </a:t>
            </a:r>
            <a:r>
              <a:rPr lang="cs-CZ" i="1" dirty="0">
                <a:hlinkClick r:id="rId2"/>
              </a:rPr>
              <a:t>170059</a:t>
            </a:r>
            <a:r>
              <a:rPr lang="en-US" i="1" dirty="0">
                <a:hlinkClick r:id="rId2"/>
              </a:rPr>
              <a:t>@</a:t>
            </a:r>
            <a:r>
              <a:rPr lang="cs-CZ" i="1" dirty="0">
                <a:hlinkClick r:id="rId2"/>
              </a:rPr>
              <a:t>mail.</a:t>
            </a:r>
            <a:r>
              <a:rPr lang="cs-CZ" i="1" dirty="0" err="1">
                <a:hlinkClick r:id="rId2"/>
              </a:rPr>
              <a:t>muni.cz</a:t>
            </a:r>
            <a:r>
              <a:rPr lang="cs-CZ" i="1" dirty="0"/>
              <a:t>) či uvedený </a:t>
            </a:r>
            <a:r>
              <a:rPr lang="cs-CZ" b="1" i="1" dirty="0"/>
              <a:t>email</a:t>
            </a:r>
          </a:p>
          <a:p>
            <a:endParaRPr lang="cs-CZ" i="1" dirty="0"/>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b="1" dirty="0"/>
              <a:t>„Výkon veřejné moci“</a:t>
            </a:r>
            <a:r>
              <a:rPr lang="cs-CZ" dirty="0"/>
              <a:t> ve správním právu tradičně </a:t>
            </a:r>
          </a:p>
          <a:p>
            <a:pPr lvl="2"/>
            <a:r>
              <a:rPr lang="cs-CZ" dirty="0">
                <a:solidFill>
                  <a:srgbClr val="0000DC"/>
                </a:solidFill>
              </a:rPr>
              <a:t>- </a:t>
            </a:r>
            <a:r>
              <a:rPr lang="cs-CZ" b="1" dirty="0">
                <a:solidFill>
                  <a:srgbClr val="0000DC"/>
                </a:solidFill>
              </a:rPr>
              <a:t>vrchnostenské (nerovné) postavení </a:t>
            </a:r>
            <a:r>
              <a:rPr lang="cs-CZ" dirty="0">
                <a:solidFill>
                  <a:srgbClr val="0000DC"/>
                </a:solidFill>
              </a:rPr>
              <a:t>a vystupování orgánů veřejné moci (VS)</a:t>
            </a:r>
          </a:p>
          <a:p>
            <a:pPr lvl="2"/>
            <a:r>
              <a:rPr lang="cs-CZ" dirty="0">
                <a:solidFill>
                  <a:srgbClr val="0000DC"/>
                </a:solidFill>
              </a:rPr>
              <a:t>- zpravidla spojováno s </a:t>
            </a:r>
            <a:r>
              <a:rPr lang="cs-CZ" b="1" dirty="0">
                <a:solidFill>
                  <a:srgbClr val="0000DC"/>
                </a:solidFill>
              </a:rPr>
              <a:t>rozhodováním o subjektivních právech a povinnostech</a:t>
            </a:r>
            <a:endParaRPr lang="cs-CZ" b="1" dirty="0"/>
          </a:p>
          <a:p>
            <a:pPr lvl="1">
              <a:buNone/>
            </a:pPr>
            <a:endParaRPr lang="cs-CZ" dirty="0"/>
          </a:p>
          <a:p>
            <a:pPr lvl="1"/>
            <a:r>
              <a:rPr lang="cs-CZ" b="1" dirty="0"/>
              <a:t>Judikaturou</a:t>
            </a:r>
            <a:r>
              <a:rPr lang="cs-CZ" dirty="0"/>
              <a:t> ovšem chápán </a:t>
            </a:r>
            <a:r>
              <a:rPr lang="cs-CZ" b="1" dirty="0"/>
              <a:t>relativně široce</a:t>
            </a:r>
            <a:r>
              <a:rPr lang="cs-CZ" dirty="0"/>
              <a:t>, což umožňuje podřazení širšího okruhu případů (např. veřejný ochránce práv)</a:t>
            </a:r>
          </a:p>
          <a:p>
            <a:pPr lvl="2"/>
            <a:r>
              <a:rPr lang="cs-CZ" dirty="0"/>
              <a:t>V zahraničí někdy rozlišováno v rovině odpovědnosti za výkon veřejné správy </a:t>
            </a:r>
            <a:r>
              <a:rPr lang="cs-CZ" i="1" dirty="0"/>
              <a:t>(„</a:t>
            </a:r>
            <a:r>
              <a:rPr lang="cs-CZ" i="1" dirty="0" err="1"/>
              <a:t>liability</a:t>
            </a:r>
            <a:r>
              <a:rPr lang="cs-CZ" i="1" dirty="0"/>
              <a:t> </a:t>
            </a:r>
            <a:r>
              <a:rPr lang="cs-CZ" i="1" dirty="0" err="1"/>
              <a:t>for</a:t>
            </a:r>
            <a:r>
              <a:rPr lang="cs-CZ" i="1" dirty="0"/>
              <a:t> public </a:t>
            </a:r>
            <a:r>
              <a:rPr lang="cs-CZ" i="1" dirty="0" err="1"/>
              <a:t>administration</a:t>
            </a:r>
            <a:r>
              <a:rPr lang="cs-CZ" i="1" dirty="0"/>
              <a:t>“)</a:t>
            </a:r>
          </a:p>
          <a:p>
            <a:pPr lvl="1"/>
            <a:endParaRPr lang="cs-CZ" dirty="0"/>
          </a:p>
          <a:p>
            <a:pPr lvl="1"/>
            <a:endParaRPr lang="cs-CZ" dirty="0"/>
          </a:p>
          <a:p>
            <a:pPr lvl="1"/>
            <a:r>
              <a:rPr lang="cs-CZ" dirty="0"/>
              <a:t>Výjimečně nemusí být vyžadováno </a:t>
            </a:r>
            <a:r>
              <a:rPr lang="cs-CZ" b="1" dirty="0"/>
              <a:t>ani protiprávní jednání </a:t>
            </a:r>
            <a:r>
              <a:rPr lang="cs-CZ" dirty="0"/>
              <a:t>(delikt)</a:t>
            </a:r>
          </a:p>
          <a:p>
            <a:pPr lvl="2"/>
            <a:endParaRPr lang="cs-CZ" dirty="0"/>
          </a:p>
        </p:txBody>
      </p:sp>
    </p:spTree>
  </p:cSld>
  <p:clrMapOvr>
    <a:masterClrMapping/>
  </p:clrMapOvr>
  <p:transition advTm="326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2/ Škoda má původ ve výkonu veřejné moci</a:t>
            </a:r>
          </a:p>
          <a:p>
            <a:pPr lvl="1"/>
            <a:r>
              <a:rPr lang="cs-CZ" i="1" dirty="0">
                <a:solidFill>
                  <a:srgbClr val="0000DC"/>
                </a:solidFill>
              </a:rPr>
              <a:t>Z uvedeného je zřejmé, že veřejný ochránce práv je státním orgánem ve smyslu § 3 odst. 1 </a:t>
            </a:r>
            <a:r>
              <a:rPr lang="cs-CZ" i="1" dirty="0" err="1">
                <a:solidFill>
                  <a:srgbClr val="0000DC"/>
                </a:solidFill>
              </a:rPr>
              <a:t>OdpŠk</a:t>
            </a:r>
            <a:r>
              <a:rPr lang="cs-CZ" i="1" dirty="0">
                <a:solidFill>
                  <a:srgbClr val="0000DC"/>
                </a:solidFill>
              </a:rPr>
              <a:t>. </a:t>
            </a:r>
            <a:r>
              <a:rPr lang="cs-CZ" b="1" i="1" dirty="0">
                <a:solidFill>
                  <a:srgbClr val="0000DC"/>
                </a:solidFill>
              </a:rPr>
              <a:t>Není přitom rozhodné, že v rámci své činnosti nerozhoduje o právech a povinnostech jiných subjektů cestou individuálních nebo obecně závazných aktů. </a:t>
            </a:r>
            <a:r>
              <a:rPr lang="cs-CZ" i="1" dirty="0">
                <a:solidFill>
                  <a:srgbClr val="0000DC"/>
                </a:solidFill>
              </a:rPr>
              <a:t>Výkon veřejné moci ve smyslu § 1 odst. 1 </a:t>
            </a:r>
            <a:r>
              <a:rPr lang="cs-CZ" i="1" dirty="0" err="1">
                <a:solidFill>
                  <a:srgbClr val="0000DC"/>
                </a:solidFill>
              </a:rPr>
              <a:t>OdpŠk</a:t>
            </a:r>
            <a:r>
              <a:rPr lang="cs-CZ" i="1" dirty="0">
                <a:solidFill>
                  <a:srgbClr val="0000DC"/>
                </a:solidFill>
              </a:rPr>
              <a:t> musí totiž nutně zahrnovat </a:t>
            </a:r>
            <a:r>
              <a:rPr lang="cs-CZ" b="1" i="1" dirty="0">
                <a:solidFill>
                  <a:srgbClr val="0000DC"/>
                </a:solidFill>
              </a:rPr>
              <a:t>výkon jakékoli veřejnoprávní pravomoci, kterou je státní orgán ze zákona nadán, byť by tato pravomoc spočívala například v poskytování určitých informací nebo zveřejňování zpráv. </a:t>
            </a:r>
            <a:r>
              <a:rPr lang="cs-CZ" i="1" dirty="0">
                <a:solidFill>
                  <a:srgbClr val="0000DC"/>
                </a:solidFill>
              </a:rPr>
              <a:t>Výkon této pravomoci je pak úředním postupem, který může vést ke vzniku újmy a založení odpovědnosti státu za ni podle § 13 odst. 1 </a:t>
            </a:r>
            <a:r>
              <a:rPr lang="cs-CZ" i="1" dirty="0" err="1">
                <a:solidFill>
                  <a:srgbClr val="0000DC"/>
                </a:solidFill>
              </a:rPr>
              <a:t>OdpŠk</a:t>
            </a:r>
            <a:r>
              <a:rPr lang="cs-CZ" i="1" dirty="0">
                <a:solidFill>
                  <a:srgbClr val="0000DC"/>
                </a:solidFill>
              </a:rPr>
              <a:t>.                     </a:t>
            </a:r>
            <a:r>
              <a:rPr lang="cs-CZ" b="1" dirty="0"/>
              <a:t>(NS, 30 </a:t>
            </a:r>
            <a:r>
              <a:rPr lang="cs-CZ" b="1" dirty="0" err="1"/>
              <a:t>Cdo</a:t>
            </a:r>
            <a:r>
              <a:rPr lang="cs-CZ" b="1" dirty="0"/>
              <a:t> 4118/2015)</a:t>
            </a:r>
            <a:endParaRPr lang="cs-CZ" b="1" i="1" dirty="0">
              <a:solidFill>
                <a:srgbClr val="0000DC"/>
              </a:solidFill>
            </a:endParaRPr>
          </a:p>
        </p:txBody>
      </p:sp>
    </p:spTree>
  </p:cSld>
  <p:clrMapOvr>
    <a:masterClrMapping/>
  </p:clrMapOvr>
  <p:transition advTm="326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Obecná východiska odpovědnosti</a:t>
            </a:r>
          </a:p>
        </p:txBody>
      </p:sp>
      <p:sp>
        <p:nvSpPr>
          <p:cNvPr id="5" name="Zástupný symbol pro obsah 4"/>
          <p:cNvSpPr>
            <a:spLocks noGrp="1"/>
          </p:cNvSpPr>
          <p:nvPr>
            <p:ph idx="1"/>
          </p:nvPr>
        </p:nvSpPr>
        <p:spPr/>
        <p:txBody>
          <a:bodyPr/>
          <a:lstStyle/>
          <a:p>
            <a:r>
              <a:rPr lang="cs-CZ" b="1" dirty="0"/>
              <a:t>3/ Odpovědnost nevyžaduje zavinění</a:t>
            </a:r>
          </a:p>
          <a:p>
            <a:pPr lvl="1"/>
            <a:r>
              <a:rPr lang="cs-CZ" dirty="0"/>
              <a:t>V domácím prostředí převládá představa, že odpovědnost za škodu při výkonu veřejné moci </a:t>
            </a:r>
            <a:r>
              <a:rPr lang="cs-CZ" b="1" dirty="0"/>
              <a:t>nevyžaduje zavinění </a:t>
            </a:r>
            <a:r>
              <a:rPr lang="cs-CZ" dirty="0"/>
              <a:t>na straně škůdce = odpovídá na tzv. </a:t>
            </a:r>
            <a:r>
              <a:rPr lang="cs-CZ" b="1" dirty="0">
                <a:solidFill>
                  <a:srgbClr val="0000DC"/>
                </a:solidFill>
              </a:rPr>
              <a:t>objektivním principu</a:t>
            </a:r>
          </a:p>
          <a:p>
            <a:pPr lvl="2"/>
            <a:r>
              <a:rPr lang="cs-CZ" dirty="0"/>
              <a:t>Důvodem pro objektivní odpovědnost = </a:t>
            </a:r>
            <a:r>
              <a:rPr lang="cs-CZ" b="1" dirty="0"/>
              <a:t>rizikovost činnosti </a:t>
            </a:r>
            <a:r>
              <a:rPr lang="cs-CZ" dirty="0"/>
              <a:t>(obdobně také v rámci soukromého práva)</a:t>
            </a:r>
          </a:p>
          <a:p>
            <a:pPr lvl="1">
              <a:buNone/>
            </a:pPr>
            <a:endParaRPr lang="cs-CZ" b="1" dirty="0"/>
          </a:p>
          <a:p>
            <a:pPr lvl="1">
              <a:buNone/>
            </a:pPr>
            <a:endParaRPr lang="cs-CZ" b="1" dirty="0"/>
          </a:p>
          <a:p>
            <a:pPr lvl="1"/>
            <a:r>
              <a:rPr lang="cs-CZ" dirty="0"/>
              <a:t>Stále však </a:t>
            </a:r>
            <a:r>
              <a:rPr lang="cs-CZ" b="1" dirty="0"/>
              <a:t>příčinná souvislost </a:t>
            </a:r>
            <a:r>
              <a:rPr lang="cs-CZ" dirty="0"/>
              <a:t>mezi jednáním škůdce a vznikem škody</a:t>
            </a:r>
          </a:p>
          <a:p>
            <a:pPr lvl="1"/>
            <a:r>
              <a:rPr lang="cs-CZ" dirty="0"/>
              <a:t>(= možnost spolu/odpovědnosti poškozeného)</a:t>
            </a:r>
            <a:endParaRPr lang="cs-CZ" b="1" dirty="0"/>
          </a:p>
          <a:p>
            <a:pPr lvl="1"/>
            <a:endParaRPr lang="cs-CZ" b="1" dirty="0"/>
          </a:p>
          <a:p>
            <a:pPr lvl="1"/>
            <a:endParaRPr lang="cs-CZ" b="1" dirty="0"/>
          </a:p>
        </p:txBody>
      </p:sp>
    </p:spTree>
  </p:cSld>
  <p:clrMapOvr>
    <a:masterClrMapping/>
  </p:clrMapOvr>
  <p:transition advTm="3261"/>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8986</TotalTime>
  <Words>9433</Words>
  <Application>Microsoft Office PowerPoint</Application>
  <PresentationFormat>Širokoúhlá obrazovka</PresentationFormat>
  <Paragraphs>720</Paragraphs>
  <Slides>66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66</vt:i4>
      </vt:variant>
    </vt:vector>
  </HeadingPairs>
  <TitlesOfParts>
    <vt:vector size="70" baseType="lpstr">
      <vt:lpstr>Arial</vt:lpstr>
      <vt:lpstr>Tahoma</vt:lpstr>
      <vt:lpstr>Wingdings</vt:lpstr>
      <vt:lpstr>46859 (1)</vt:lpstr>
      <vt:lpstr>Odpovědnost veřejné správy za škodu a nemateriální újmu. Regresní úhrady </vt:lpstr>
      <vt:lpstr>Osnova přednášky</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1) Obecná východiska odpovědnosti</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2) Odpovědnost za rozhodnutí</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3) Odpovědnost za NÚP</vt:lpstr>
      <vt:lpstr>4) Regresní úhrady</vt:lpstr>
      <vt:lpstr>4) Regresní úhrady</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488</cp:revision>
  <cp:lastPrinted>1601-01-01T00:00:00Z</cp:lastPrinted>
  <dcterms:created xsi:type="dcterms:W3CDTF">2019-10-13T11:21:23Z</dcterms:created>
  <dcterms:modified xsi:type="dcterms:W3CDTF">2021-11-22T08:59:40Z</dcterms:modified>
</cp:coreProperties>
</file>