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1" r:id="rId3"/>
    <p:sldId id="257" r:id="rId4"/>
    <p:sldId id="275" r:id="rId5"/>
    <p:sldId id="269" r:id="rId6"/>
    <p:sldId id="258" r:id="rId7"/>
    <p:sldId id="259" r:id="rId8"/>
    <p:sldId id="276" r:id="rId9"/>
    <p:sldId id="266" r:id="rId10"/>
    <p:sldId id="278" r:id="rId11"/>
    <p:sldId id="282" r:id="rId12"/>
    <p:sldId id="267" r:id="rId13"/>
    <p:sldId id="277" r:id="rId14"/>
    <p:sldId id="261" r:id="rId15"/>
    <p:sldId id="262" r:id="rId16"/>
    <p:sldId id="283" r:id="rId17"/>
    <p:sldId id="284" r:id="rId18"/>
    <p:sldId id="285" r:id="rId19"/>
    <p:sldId id="263" r:id="rId20"/>
    <p:sldId id="274" r:id="rId21"/>
    <p:sldId id="264" r:id="rId22"/>
    <p:sldId id="280" r:id="rId23"/>
    <p:sldId id="281" r:id="rId24"/>
    <p:sldId id="265" r:id="rId25"/>
    <p:sldId id="270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226CC0-CFBB-410D-B225-A2A4345ED9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F327D-FE79-4B2E-AA7A-63D896DDFC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B766A-810B-4859-B89A-551D83845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9C445-5A35-4B39-A028-CCE5F73AF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9920E-21F2-4A49-B77E-5837474B7E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F51C-1C17-423B-A98A-1E502FB3AC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72DDDA-6845-4871-A730-379ED7110C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67EFB-D8BD-4B90-B842-C64B1990F4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3B9C7-3551-47F1-AC9E-3257DDC94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B71A1-41C7-4636-B06F-3876CEC33F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C8BAD-871A-4E5F-A523-EAC2BB7119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EDAA89-43E4-4223-9F04-3CCB40E398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2165350"/>
          </a:xfrm>
        </p:spPr>
        <p:txBody>
          <a:bodyPr/>
          <a:lstStyle/>
          <a:p>
            <a:pPr eaLnBrk="1" hangingPunct="1">
              <a:defRPr/>
            </a:pPr>
            <a:r>
              <a:rPr lang="cs-CZ" sz="4800"/>
              <a:t>Právní hermeneutika </a:t>
            </a:r>
            <a:br>
              <a:rPr lang="cs-CZ" sz="4800"/>
            </a:br>
            <a:r>
              <a:rPr lang="cs-CZ" sz="4800"/>
              <a:t>-</a:t>
            </a:r>
            <a:br>
              <a:rPr lang="cs-CZ" sz="4800"/>
            </a:br>
            <a:r>
              <a:rPr lang="cs-CZ" sz="4800"/>
              <a:t> magie, nebo věda?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3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JUDr. Lukáš Hlouch, Ph.D.</a:t>
            </a:r>
          </a:p>
          <a:p>
            <a:pPr eaLnBrk="1" hangingPunct="1">
              <a:defRPr/>
            </a:pPr>
            <a:r>
              <a:rPr lang="cs-CZ"/>
              <a:t>KPT PrF MU v Brně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Směry právní hermeneutiky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r>
              <a:rPr lang="cs-CZ" dirty="0"/>
              <a:t>Ad fenomenologická „nová“ právní hermeneutika</a:t>
            </a:r>
          </a:p>
          <a:p>
            <a:pPr lvl="1"/>
            <a:r>
              <a:rPr lang="cs-CZ" sz="2000" dirty="0"/>
              <a:t>Reprezentanti nové právní hermeneutiky:</a:t>
            </a:r>
          </a:p>
          <a:p>
            <a:pPr lvl="2"/>
            <a:r>
              <a:rPr lang="cs-CZ" sz="1600" dirty="0" err="1"/>
              <a:t>Arthur</a:t>
            </a:r>
            <a:r>
              <a:rPr lang="cs-CZ" sz="1600" dirty="0"/>
              <a:t> </a:t>
            </a:r>
            <a:r>
              <a:rPr lang="cs-CZ" sz="1600" dirty="0" err="1"/>
              <a:t>Kaufmann</a:t>
            </a:r>
            <a:r>
              <a:rPr lang="cs-CZ" sz="1600" dirty="0"/>
              <a:t>, Josef </a:t>
            </a:r>
            <a:r>
              <a:rPr lang="cs-CZ" sz="1600" dirty="0" err="1"/>
              <a:t>Esser</a:t>
            </a:r>
            <a:r>
              <a:rPr lang="cs-CZ" sz="1600" dirty="0"/>
              <a:t>, </a:t>
            </a:r>
            <a:r>
              <a:rPr lang="cs-CZ" sz="1600" dirty="0" err="1"/>
              <a:t>Winfried</a:t>
            </a:r>
            <a:r>
              <a:rPr lang="cs-CZ" sz="1600" dirty="0"/>
              <a:t> </a:t>
            </a:r>
            <a:r>
              <a:rPr lang="cs-CZ" sz="1600" dirty="0" err="1"/>
              <a:t>Hassemer</a:t>
            </a:r>
            <a:r>
              <a:rPr lang="cs-CZ" sz="1600" dirty="0"/>
              <a:t> (2. </a:t>
            </a:r>
            <a:r>
              <a:rPr lang="cs-CZ" sz="1600" dirty="0" err="1"/>
              <a:t>pol</a:t>
            </a:r>
            <a:r>
              <a:rPr lang="cs-CZ" sz="1600" dirty="0"/>
              <a:t>. 20. stol.)</a:t>
            </a:r>
          </a:p>
          <a:p>
            <a:pPr lvl="2"/>
            <a:r>
              <a:rPr lang="cs-CZ" sz="1600" dirty="0"/>
              <a:t>Silný vliv v Polsku (T.-G. </a:t>
            </a:r>
            <a:r>
              <a:rPr lang="cs-CZ" sz="1600" dirty="0" err="1"/>
              <a:t>Studnicki</a:t>
            </a:r>
            <a:r>
              <a:rPr lang="cs-CZ" sz="1600" dirty="0"/>
              <a:t>, L. </a:t>
            </a:r>
            <a:r>
              <a:rPr lang="cs-CZ" sz="1600" dirty="0" err="1"/>
              <a:t>Morawski</a:t>
            </a:r>
            <a:r>
              <a:rPr lang="cs-CZ" sz="1600" dirty="0"/>
              <a:t>, J. </a:t>
            </a:r>
            <a:r>
              <a:rPr lang="cs-CZ" sz="1600" dirty="0" err="1"/>
              <a:t>Wróblewski</a:t>
            </a:r>
            <a:r>
              <a:rPr lang="cs-CZ" sz="1600" dirty="0"/>
              <a:t>)</a:t>
            </a:r>
          </a:p>
          <a:p>
            <a:pPr lvl="1"/>
            <a:r>
              <a:rPr lang="cs-CZ" sz="2000" dirty="0"/>
              <a:t>Zkoumá strukturu právního porozumění, neprodukuje metody či návody</a:t>
            </a:r>
          </a:p>
          <a:p>
            <a:pPr lvl="1"/>
            <a:r>
              <a:rPr lang="cs-CZ" sz="2000" dirty="0"/>
              <a:t>Staví se proti objektivistickému chápání pojmu poznání (formalistický racionalismus)</a:t>
            </a:r>
          </a:p>
          <a:p>
            <a:pPr lvl="1"/>
            <a:r>
              <a:rPr lang="cs-CZ" sz="2000" dirty="0"/>
              <a:t>Důraz na rozumějící subjekt (interpreta)</a:t>
            </a:r>
          </a:p>
          <a:p>
            <a:pPr lvl="1"/>
            <a:r>
              <a:rPr lang="cs-CZ" sz="2000" dirty="0"/>
              <a:t>Překonává subjekt-objektové schéma porozumění tradované metodologickou hermeneutikou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Kritika „nové“ právní hermeneutiky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latin typeface="Arial" charset="0"/>
              </a:rPr>
              <a:t>Diskursivní teorie (J. </a:t>
            </a:r>
            <a:r>
              <a:rPr lang="cs-CZ" dirty="0" err="1">
                <a:latin typeface="Arial" charset="0"/>
              </a:rPr>
              <a:t>Habermas</a:t>
            </a:r>
            <a:r>
              <a:rPr lang="cs-CZ" dirty="0">
                <a:latin typeface="Arial" charset="0"/>
              </a:rPr>
              <a:t>, R. Alexy)</a:t>
            </a:r>
          </a:p>
          <a:p>
            <a:pPr lvl="1" eaLnBrk="1" hangingPunct="1">
              <a:defRPr/>
            </a:pPr>
            <a:r>
              <a:rPr lang="cs-CZ" dirty="0">
                <a:latin typeface="Arial" charset="0"/>
              </a:rPr>
              <a:t>Staví na metodologické i nové právní hermeneutice</a:t>
            </a:r>
          </a:p>
          <a:p>
            <a:pPr lvl="1" eaLnBrk="1" hangingPunct="1">
              <a:defRPr/>
            </a:pPr>
            <a:r>
              <a:rPr lang="cs-CZ" dirty="0">
                <a:latin typeface="Arial" charset="0"/>
              </a:rPr>
              <a:t>Otevírají ještě více pragmatickou dimenzi problému platnosti právního závěru v podobě argumentační řeči</a:t>
            </a:r>
          </a:p>
          <a:p>
            <a:pPr eaLnBrk="1" hangingPunct="1">
              <a:defRPr/>
            </a:pPr>
            <a:r>
              <a:rPr lang="cs-CZ" dirty="0">
                <a:latin typeface="Arial" charset="0"/>
              </a:rPr>
              <a:t>Normativní </a:t>
            </a:r>
            <a:r>
              <a:rPr lang="cs-CZ" dirty="0" err="1">
                <a:latin typeface="Arial" charset="0"/>
              </a:rPr>
              <a:t>institucionalismus</a:t>
            </a:r>
            <a:r>
              <a:rPr lang="cs-CZ" dirty="0">
                <a:latin typeface="Arial" charset="0"/>
              </a:rPr>
              <a:t>                  (O. </a:t>
            </a:r>
            <a:r>
              <a:rPr lang="cs-CZ" dirty="0" err="1">
                <a:latin typeface="Arial" charset="0"/>
              </a:rPr>
              <a:t>Weinberger</a:t>
            </a:r>
            <a:r>
              <a:rPr lang="cs-CZ" dirty="0">
                <a:latin typeface="Arial" charset="0"/>
              </a:rPr>
              <a:t>, N. </a:t>
            </a:r>
            <a:r>
              <a:rPr lang="cs-CZ" dirty="0" err="1">
                <a:latin typeface="Arial" charset="0"/>
              </a:rPr>
              <a:t>MacCormick</a:t>
            </a:r>
            <a:r>
              <a:rPr lang="cs-CZ" dirty="0">
                <a:latin typeface="Arial" charset="0"/>
              </a:rPr>
              <a:t>)</a:t>
            </a:r>
          </a:p>
          <a:p>
            <a:pPr lvl="1" eaLnBrk="1" hangingPunct="1">
              <a:defRPr/>
            </a:pPr>
            <a:r>
              <a:rPr lang="cs-CZ" dirty="0">
                <a:latin typeface="Arial" charset="0"/>
              </a:rPr>
              <a:t>V současnosti nepříliš populární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Směry právní hermeneutiky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Analytická právní hermeneutika</a:t>
            </a:r>
          </a:p>
          <a:p>
            <a:pPr lvl="1" eaLnBrk="1" hangingPunct="1">
              <a:defRPr/>
            </a:pPr>
            <a:r>
              <a:rPr lang="cs-CZ" sz="2400" dirty="0"/>
              <a:t>Termín prezentovaný polskou právní teorií</a:t>
            </a:r>
          </a:p>
          <a:p>
            <a:pPr lvl="1" eaLnBrk="1" hangingPunct="1">
              <a:defRPr/>
            </a:pPr>
            <a:r>
              <a:rPr lang="cs-CZ" sz="2400" dirty="0"/>
              <a:t>H. L. A. </a:t>
            </a:r>
            <a:r>
              <a:rPr lang="cs-CZ" sz="2400" dirty="0" err="1"/>
              <a:t>Hart</a:t>
            </a:r>
            <a:r>
              <a:rPr lang="cs-CZ" sz="2400" dirty="0"/>
              <a:t>, A. </a:t>
            </a:r>
            <a:r>
              <a:rPr lang="cs-CZ" sz="2400" dirty="0" err="1"/>
              <a:t>Aarnio</a:t>
            </a:r>
            <a:r>
              <a:rPr lang="cs-CZ" sz="2400" dirty="0"/>
              <a:t>, O. </a:t>
            </a:r>
            <a:r>
              <a:rPr lang="cs-CZ" sz="2400" dirty="0" err="1"/>
              <a:t>Weinberger</a:t>
            </a:r>
            <a:endParaRPr lang="cs-CZ" sz="2400" dirty="0"/>
          </a:p>
          <a:p>
            <a:pPr lvl="1" eaLnBrk="1" hangingPunct="1">
              <a:defRPr/>
            </a:pPr>
            <a:r>
              <a:rPr lang="cs-CZ" sz="2400" dirty="0"/>
              <a:t>Důraz na výklad textových skutečností v podobě výkladových vět, analýza argumentačních podmínek platnosti právního závěru</a:t>
            </a:r>
          </a:p>
          <a:p>
            <a:pPr lvl="1" eaLnBrk="1" hangingPunct="1">
              <a:defRPr/>
            </a:pPr>
            <a:r>
              <a:rPr lang="cs-CZ" sz="2400" dirty="0"/>
              <a:t>Návaznost na filosofii jazyka, logiku norem (</a:t>
            </a:r>
            <a:r>
              <a:rPr lang="cs-CZ" sz="2400" dirty="0" err="1"/>
              <a:t>A</a:t>
            </a:r>
            <a:r>
              <a:rPr lang="cs-CZ" sz="2400" dirty="0"/>
              <a:t>.</a:t>
            </a:r>
            <a:r>
              <a:rPr lang="cs-CZ" sz="2400" dirty="0" err="1"/>
              <a:t>Tarski</a:t>
            </a:r>
            <a:r>
              <a:rPr lang="cs-CZ" sz="2400" dirty="0"/>
              <a:t>, G. H. </a:t>
            </a:r>
            <a:r>
              <a:rPr lang="cs-CZ" sz="2400" dirty="0" err="1"/>
              <a:t>von</a:t>
            </a:r>
            <a:r>
              <a:rPr lang="cs-CZ" sz="2400" dirty="0"/>
              <a:t> </a:t>
            </a:r>
            <a:r>
              <a:rPr lang="cs-CZ" sz="2400" dirty="0" err="1"/>
              <a:t>Wright</a:t>
            </a:r>
            <a:r>
              <a:rPr lang="cs-CZ" sz="2400" dirty="0"/>
              <a:t>) a skandinávský právní realismus (A. </a:t>
            </a:r>
            <a:r>
              <a:rPr lang="cs-CZ" sz="2400" dirty="0" err="1"/>
              <a:t>Ross</a:t>
            </a:r>
            <a:r>
              <a:rPr lang="cs-CZ" sz="2400" dirty="0"/>
              <a:t>)</a:t>
            </a:r>
          </a:p>
          <a:p>
            <a:pPr lvl="1" eaLnBrk="1" hangingPunct="1">
              <a:defRPr/>
            </a:pPr>
            <a:r>
              <a:rPr lang="cs-CZ" sz="2400" dirty="0"/>
              <a:t>Pro české prostředí: </a:t>
            </a:r>
          </a:p>
          <a:p>
            <a:pPr lvl="2" eaLnBrk="1" hangingPunct="1">
              <a:defRPr/>
            </a:pPr>
            <a:r>
              <a:rPr lang="cs-CZ" dirty="0" err="1"/>
              <a:t>Weinbergerovo</a:t>
            </a:r>
            <a:r>
              <a:rPr lang="cs-CZ" dirty="0"/>
              <a:t> pojetí hermeneutiky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Směry právní hermeneutiky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Anglo</a:t>
            </a:r>
            <a:r>
              <a:rPr lang="cs-CZ" dirty="0"/>
              <a:t>-americká právní filosofie</a:t>
            </a:r>
          </a:p>
          <a:p>
            <a:pPr lvl="1" eaLnBrk="1" hangingPunct="1">
              <a:defRPr/>
            </a:pPr>
            <a:r>
              <a:rPr lang="cs-CZ" dirty="0"/>
              <a:t>Návaznost na filosofické koncepce R. </a:t>
            </a:r>
            <a:r>
              <a:rPr lang="cs-CZ" dirty="0" err="1"/>
              <a:t>Rortyho</a:t>
            </a:r>
            <a:r>
              <a:rPr lang="cs-CZ" dirty="0"/>
              <a:t> a P. </a:t>
            </a:r>
            <a:r>
              <a:rPr lang="cs-CZ" dirty="0" err="1"/>
              <a:t>Winche</a:t>
            </a:r>
            <a:endParaRPr lang="cs-CZ" dirty="0"/>
          </a:p>
          <a:p>
            <a:pPr lvl="1" eaLnBrk="1" hangingPunct="1">
              <a:defRPr/>
            </a:pPr>
            <a:r>
              <a:rPr lang="cs-CZ" dirty="0"/>
              <a:t>Recepce některých idejí evropské hermeneutiky – pozdní R. </a:t>
            </a:r>
            <a:r>
              <a:rPr lang="cs-CZ" dirty="0" err="1"/>
              <a:t>Dworkin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Law</a:t>
            </a:r>
            <a:r>
              <a:rPr lang="en-US" i="1" dirty="0"/>
              <a:t>’s Empire, Justice in Robes)</a:t>
            </a:r>
          </a:p>
          <a:p>
            <a:pPr lvl="2" eaLnBrk="1" hangingPunct="1">
              <a:defRPr/>
            </a:pPr>
            <a:r>
              <a:rPr lang="cs-CZ" dirty="0"/>
              <a:t>Navazuje na H.-G. </a:t>
            </a:r>
            <a:r>
              <a:rPr lang="cs-CZ" dirty="0" err="1"/>
              <a:t>Gadamera</a:t>
            </a:r>
            <a:endParaRPr lang="cs-CZ" dirty="0"/>
          </a:p>
          <a:p>
            <a:pPr lvl="1" eaLnBrk="1" hangingPunct="1">
              <a:defRPr/>
            </a:pPr>
            <a:r>
              <a:rPr lang="cs-CZ" dirty="0"/>
              <a:t>Reakce dalších právních filosofů (P. </a:t>
            </a:r>
            <a:r>
              <a:rPr lang="cs-CZ" dirty="0" err="1"/>
              <a:t>Goodrich</a:t>
            </a:r>
            <a:r>
              <a:rPr lang="cs-CZ" dirty="0"/>
              <a:t>, F. </a:t>
            </a:r>
            <a:r>
              <a:rPr lang="cs-CZ" dirty="0" err="1"/>
              <a:t>Dallmayr</a:t>
            </a:r>
            <a:r>
              <a:rPr lang="cs-CZ" dirty="0"/>
              <a:t>, G. </a:t>
            </a:r>
            <a:r>
              <a:rPr lang="cs-CZ" dirty="0" err="1"/>
              <a:t>Bruns</a:t>
            </a:r>
            <a:r>
              <a:rPr lang="cs-CZ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00200"/>
            <a:ext cx="8229600" cy="4530725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cs-CZ" sz="2800" dirty="0"/>
              <a:t>Předvědění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heuristické východisko porozumění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základy právních znalostí (základy právní dogmatiky, znalost fungování jednotlivých právních institutů...)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pravidla, koncepce a přístupy v juristické metodologii (znalost interpretačních pravidel)</a:t>
            </a:r>
          </a:p>
          <a:p>
            <a:pPr marL="990600" lvl="1" indent="-533400" eaLnBrk="1" hangingPunct="1">
              <a:defRPr/>
            </a:pPr>
            <a:r>
              <a:rPr lang="cs-CZ" sz="2400" dirty="0"/>
              <a:t>vědomosti o struktuře oblasti právní úpravy (tj. obeznámenost s danou oblastí společenských vztahů, na něž dopadají normy konkrétního právního odvětví).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/>
              <a:t>Předporozumění (základní subjektivní předstruktura porozumění)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conditio sine qua non právní argumentace a interpretace, a tedy i rozhodování právních případů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vztahuje nejen na skutkové a právní jazykové vyjádření právního případu, ale i na společenské souvislosti, rozložení zájmů, strukturu životních vztahů, na něž se právní normy vztahují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Z předporozumění vzniká </a:t>
            </a:r>
            <a:r>
              <a:rPr lang="cs-CZ" sz="2400" b="1"/>
              <a:t>tzv. očekávání smyslu </a:t>
            </a:r>
            <a:r>
              <a:rPr lang="cs-CZ" sz="2400" i="1"/>
              <a:t>(Sinnerwartung)</a:t>
            </a:r>
            <a:r>
              <a:rPr lang="cs-CZ" sz="2400"/>
              <a:t> práva v konkrétním případě, příbuznou kategorií je též intuice (</a:t>
            </a:r>
            <a:r>
              <a:rPr lang="cs-CZ" sz="2400" i="1"/>
              <a:t>Rechtsgefühl </a:t>
            </a:r>
            <a:r>
              <a:rPr lang="cs-CZ" sz="2400"/>
              <a:t>- právní cit) interpreta (srv. v angloamerickém pojetí  - hunch theory, intuitivismus)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V aplikaci práva má předporozumění institucionální rozměr vytvářený řídícími idejemi orgánů aplikace práva (ústavnost, zákonnost, služební vázanost)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Soudcovské </a:t>
            </a:r>
            <a:r>
              <a:rPr lang="cs-CZ" dirty="0" err="1"/>
              <a:t>předporozumění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  <a:p>
            <a:pPr lvl="1"/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Gadamer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: odlišení soudcovského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od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historika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paralela s </a:t>
            </a:r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Posnerem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(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judge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is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 not a 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competent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000" i="1" dirty="0" err="1">
                <a:solidFill>
                  <a:schemeClr val="tx1"/>
                </a:solidFill>
                <a:effectLst/>
                <a:latin typeface="+mn-lt"/>
              </a:rPr>
              <a:t>historian</a:t>
            </a:r>
            <a:r>
              <a:rPr lang="cs-CZ" sz="2000" i="1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cílem porozumění soudce je účast na myšlence zákona, její zpřítomnění a konkretizace (inspirace </a:t>
            </a:r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Engischem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1"/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P.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Mastronardi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 -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Juristisches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Denken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(s. 168 – 171)</a:t>
            </a:r>
          </a:p>
          <a:p>
            <a:pPr lvl="2"/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je první mínění o věci, které nás nasměruje k dalším metodickým krokům v hermeneutickém kruhu (spirále)</a:t>
            </a:r>
          </a:p>
        </p:txBody>
      </p:sp>
    </p:spTree>
    <p:extLst>
      <p:ext uri="{BB962C8B-B14F-4D97-AF65-F5344CB8AC3E}">
        <p14:creationId xmlns:p14="http://schemas.microsoft.com/office/powerpoint/2010/main" val="979398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Soudcovské </a:t>
            </a:r>
            <a:r>
              <a:rPr lang="cs-CZ" dirty="0" err="1"/>
              <a:t>předporozumění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Dworkinovi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soudci a jejich </a:t>
            </a:r>
            <a:r>
              <a:rPr lang="cs-CZ" sz="2400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sz="2400" dirty="0">
                <a:solidFill>
                  <a:schemeClr val="tx1"/>
                </a:solidFill>
                <a:effectLst/>
                <a:latin typeface="+mn-lt"/>
              </a:rPr>
              <a:t> (Říše práva, s. 404 a násl.)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představa ideálního interpreta, který má „svou“ teorii, jak funguje právo a jak je možné ho vykládat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Herkules (teorie integrity) 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má v arzenálu nejen principy, pravidla a politiky, ale je také schopen aktualizace práva na podmínky života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Hermés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(intencionalismus)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odkaz na </a:t>
            </a:r>
            <a:r>
              <a:rPr lang="cs-CZ" sz="1800" dirty="0" err="1">
                <a:solidFill>
                  <a:schemeClr val="tx1"/>
                </a:solidFill>
                <a:effectLst/>
                <a:latin typeface="+mn-lt"/>
              </a:rPr>
              <a:t>rekonstruktivní</a:t>
            </a:r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 poslání tradiční hermeneutiky 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effectLst/>
                <a:latin typeface="+mn-lt"/>
              </a:rPr>
              <a:t>postupně poznává, že musí změnit svá interpretační východiska a posouvá se směrem k Herkulovi</a:t>
            </a:r>
          </a:p>
          <a:p>
            <a:pPr lvl="1"/>
            <a:r>
              <a:rPr lang="cs-CZ" sz="2000" dirty="0" err="1">
                <a:solidFill>
                  <a:schemeClr val="tx1"/>
                </a:solidFill>
                <a:effectLst/>
                <a:latin typeface="+mn-lt"/>
              </a:rPr>
              <a:t>Dworkin</a:t>
            </a:r>
            <a:r>
              <a:rPr lang="cs-CZ" sz="2000" dirty="0">
                <a:solidFill>
                  <a:schemeClr val="tx1"/>
                </a:solidFill>
                <a:effectLst/>
                <a:latin typeface="+mn-lt"/>
              </a:rPr>
              <a:t> favorizuje (už předem) soudce Herkula, neboť považuje teorii práva jako integrity za silnější než legislativní intencionalismus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06440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Soudcovské </a:t>
            </a:r>
            <a:r>
              <a:rPr lang="cs-CZ" dirty="0" err="1"/>
              <a:t>předporozumění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Richard. A.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Posner</a:t>
            </a:r>
            <a:endParaRPr lang="cs-CZ" dirty="0">
              <a:solidFill>
                <a:schemeClr val="tx1"/>
              </a:solidFill>
              <a:effectLst/>
              <a:latin typeface="+mn-lt"/>
            </a:endParaRPr>
          </a:p>
          <a:p>
            <a:pPr lvl="2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dělení typů soudců podle jejich vlastností 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(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How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judges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think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2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kritika převažujících teorií výkladu (či ideologií?)  -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Reflections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on </a:t>
            </a:r>
            <a:r>
              <a:rPr lang="cs-CZ" i="1" dirty="0" err="1">
                <a:solidFill>
                  <a:schemeClr val="tx1"/>
                </a:solidFill>
                <a:effectLst/>
                <a:latin typeface="+mn-lt"/>
              </a:rPr>
              <a:t>Judging</a:t>
            </a:r>
            <a:r>
              <a:rPr lang="cs-CZ" i="1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(terčem soudce Nejvyššího soudu USA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Antonin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Scalia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)</a:t>
            </a:r>
          </a:p>
          <a:p>
            <a:pPr lvl="3"/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textualismus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(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literalismus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) +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originalismus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(historicismus)</a:t>
            </a:r>
          </a:p>
          <a:p>
            <a:pPr lvl="3"/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slovníkový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textualismus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je beznadějný (s. 200)</a:t>
            </a:r>
          </a:p>
          <a:p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obsah soudcovského </a:t>
            </a:r>
            <a:r>
              <a:rPr lang="cs-CZ" dirty="0" err="1">
                <a:solidFill>
                  <a:schemeClr val="tx1"/>
                </a:solidFill>
                <a:effectLst/>
                <a:latin typeface="+mn-lt"/>
              </a:rPr>
              <a:t>předporozumění</a:t>
            </a:r>
            <a:r>
              <a:rPr lang="cs-CZ" dirty="0">
                <a:solidFill>
                  <a:schemeClr val="tx1"/>
                </a:solidFill>
                <a:effectLst/>
                <a:latin typeface="+mn-lt"/>
              </a:rPr>
              <a:t> potenciálně determinuje správnost, plauzibilitu a spravedlnost řešení případu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100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Předsudek</a:t>
            </a:r>
          </a:p>
          <a:p>
            <a:pPr lvl="1" eaLnBrk="1" hangingPunct="1">
              <a:defRPr/>
            </a:pPr>
            <a:r>
              <a:rPr lang="cs-CZ" sz="2400" dirty="0"/>
              <a:t>Navazuje na </a:t>
            </a:r>
            <a:r>
              <a:rPr lang="cs-CZ" sz="2400" dirty="0" err="1"/>
              <a:t>předporozumění</a:t>
            </a:r>
            <a:r>
              <a:rPr lang="cs-CZ" sz="2400" dirty="0"/>
              <a:t> interpreta</a:t>
            </a:r>
          </a:p>
          <a:p>
            <a:pPr lvl="1" eaLnBrk="1" hangingPunct="1">
              <a:defRPr/>
            </a:pPr>
            <a:r>
              <a:rPr lang="cs-CZ" sz="2400" dirty="0"/>
              <a:t>V negativní podobě může být zdrojem </a:t>
            </a:r>
            <a:r>
              <a:rPr lang="cs-CZ" sz="2400" b="1" dirty="0"/>
              <a:t>tendenčního výkladu</a:t>
            </a:r>
            <a:r>
              <a:rPr lang="cs-CZ" sz="2400" dirty="0"/>
              <a:t> či </a:t>
            </a:r>
            <a:r>
              <a:rPr lang="cs-CZ" sz="2400" b="1" dirty="0"/>
              <a:t>falzifikace</a:t>
            </a:r>
            <a:r>
              <a:rPr lang="cs-CZ" sz="2400" dirty="0"/>
              <a:t>(tzn. interpret záměrně přetváří a přizpůsobuje vykládaný objekt svému předsudku)</a:t>
            </a:r>
          </a:p>
          <a:p>
            <a:pPr lvl="1" eaLnBrk="1" hangingPunct="1">
              <a:defRPr/>
            </a:pPr>
            <a:r>
              <a:rPr lang="cs-CZ" sz="2400" dirty="0"/>
              <a:t>Nemusí vždy vést k nesprávnému řešení</a:t>
            </a:r>
          </a:p>
          <a:p>
            <a:pPr lvl="1" eaLnBrk="1" hangingPunct="1">
              <a:defRPr/>
            </a:pPr>
            <a:r>
              <a:rPr lang="cs-CZ" sz="2400" dirty="0"/>
              <a:t>Právní interpretace by se měla s předsudky vyrovnávat</a:t>
            </a:r>
          </a:p>
          <a:p>
            <a:pPr lvl="1" eaLnBrk="1" hangingPunct="1">
              <a:defRPr/>
            </a:pPr>
            <a:r>
              <a:rPr lang="cs-CZ" sz="2400" dirty="0"/>
              <a:t>Platná právní úprava soudci zakazuje mít některé typy „předsudků“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Magie, nebo věda?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Terminologie</a:t>
            </a:r>
          </a:p>
          <a:p>
            <a:pPr lvl="1" eaLnBrk="1" hangingPunct="1">
              <a:defRPr/>
            </a:pPr>
            <a:r>
              <a:rPr lang="cs-CZ" dirty="0"/>
              <a:t>Hermeneutika ( vs. Hermetika </a:t>
            </a:r>
            <a:r>
              <a:rPr lang="cs-CZ" i="1" dirty="0"/>
              <a:t>(Hermes </a:t>
            </a:r>
            <a:r>
              <a:rPr lang="cs-CZ" i="1" dirty="0" err="1"/>
              <a:t>Trismegistos</a:t>
            </a:r>
            <a:r>
              <a:rPr lang="cs-CZ" i="1" dirty="0"/>
              <a:t>)</a:t>
            </a:r>
          </a:p>
          <a:p>
            <a:pPr eaLnBrk="1" hangingPunct="1">
              <a:defRPr/>
            </a:pPr>
            <a:r>
              <a:rPr lang="cs-CZ" dirty="0"/>
              <a:t>Některé termíny hermeneutického myšlení jsou poněkud „zvláštní“</a:t>
            </a:r>
          </a:p>
          <a:p>
            <a:pPr lvl="1" eaLnBrk="1" hangingPunct="1">
              <a:defRPr/>
            </a:pPr>
            <a:r>
              <a:rPr lang="cs-CZ" dirty="0"/>
              <a:t>Hermeneutický kruh</a:t>
            </a:r>
          </a:p>
          <a:p>
            <a:pPr lvl="1" eaLnBrk="1" hangingPunct="1">
              <a:defRPr/>
            </a:pPr>
            <a:r>
              <a:rPr lang="cs-CZ" dirty="0"/>
              <a:t>Horizont porozumění</a:t>
            </a:r>
          </a:p>
          <a:p>
            <a:pPr lvl="1" eaLnBrk="1" hangingPunct="1">
              <a:defRPr/>
            </a:pPr>
            <a:r>
              <a:rPr lang="cs-CZ" dirty="0"/>
              <a:t>Předvědění</a:t>
            </a:r>
          </a:p>
          <a:p>
            <a:pPr lvl="1" eaLnBrk="1" hangingPunct="1">
              <a:defRPr/>
            </a:pPr>
            <a:r>
              <a:rPr lang="cs-CZ" dirty="0" err="1"/>
              <a:t>Předporozumění</a:t>
            </a:r>
            <a:endParaRPr lang="cs-CZ" dirty="0"/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636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Soudce a předsudek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562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dirty="0"/>
              <a:t>§ 80 zákona č. 6/2002 Sb., o soudech a soudcích: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(2) V zájmu záruk nezávislosti a nestrannosti výkonu soudcovské funkce soudce zejména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a) je povinen prosazovat a obhajovat nezávislost soudnictví a jeho dobrou pověst,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b) je povinen chovat se tak, aby nezavdal příčinu ke snížení důvěry v soudnictví a důstojnosti soudcovské funkce,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c) je povinen odmítnout jakýkoliv zásah, nátlak, vliv, přání nebo žádost, jejichž důsledkem by mohlo být ohrožení nezávislosti soudnictví,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d) se nesmí při výkonu své funkce nechat ovlivnit zájmy politických stran, veřejným míněním a sdělovacími prostředky,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e) musí vystupovat nezaujatě a </a:t>
            </a:r>
            <a:r>
              <a:rPr lang="cs-CZ" sz="1800" b="1" dirty="0"/>
              <a:t>ke stranám nebo účastníkům řízení přistupovat bez ekonomických, sociálních, rasových, etnických, sexuálních, náboženských nebo jiných předsudků,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b="1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1800" dirty="0"/>
              <a:t>f) dbá svým chováním o to, aby jeho nestrannost nebyla důvodně zpochybňována.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800" dirty="0"/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Právně-hermeneutické kategorie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0768"/>
            <a:ext cx="8229600" cy="518385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Hermeneutický kruh (spirála)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kruhová struktura duchovního porozumění dějinným skutečnostem, tedy i právního rozumění / metoda porozumění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od celku k části a od části k celku (kruh)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>
                <a:latin typeface="Arial" charset="0"/>
              </a:rPr>
              <a:t>J. Hroch: </a:t>
            </a:r>
            <a:r>
              <a:rPr lang="cs-CZ" sz="2000" i="1" dirty="0">
                <a:latin typeface="Arial" charset="0"/>
              </a:rPr>
              <a:t>„teze o dialektické totožnosti poznávajícího s poznávaným, interpretujícího s interpretovaným na podkladě procesu, v němž opětovně postupujeme od části k celku, od celku k části, abychom mohli najít cestu ke stanovení jednotného smyslu interpretovaného textu.“</a:t>
            </a:r>
            <a:endParaRPr lang="cs-CZ" sz="20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Časový a kvalitativní faktor – tzv. hermeneutická spirála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Transcendentní model právního myšlení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 err="1"/>
              <a:t>předporozumění</a:t>
            </a:r>
            <a:r>
              <a:rPr lang="cs-CZ" sz="1800" dirty="0"/>
              <a:t> interpreta - normativní text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právní norma (normy) - systém práva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Skutkové okolnost – skutkový stav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právní norma - skutkový stav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200" dirty="0"/>
              <a:t>Teze o přibližování </a:t>
            </a:r>
            <a:r>
              <a:rPr lang="cs-CZ" sz="2200" i="1" dirty="0"/>
              <a:t>(</a:t>
            </a:r>
            <a:r>
              <a:rPr lang="cs-CZ" sz="2200" i="1" dirty="0" err="1"/>
              <a:t>Annäherungsthese</a:t>
            </a:r>
            <a:r>
              <a:rPr lang="cs-CZ" sz="2200" i="1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Náhled tradiční metodologie na hermeneutický kruh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lvl="1" eaLnBrk="1" hangingPunct="1">
              <a:lnSpc>
                <a:spcPct val="90000"/>
              </a:lnSpc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Anglo</a:t>
            </a:r>
            <a:r>
              <a:rPr lang="cs-CZ" dirty="0"/>
              <a:t>-americké právní myšlení a hermeneutický kruh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Fred </a:t>
            </a:r>
            <a:r>
              <a:rPr lang="cs-CZ" dirty="0" err="1"/>
              <a:t>Dallmayr</a:t>
            </a:r>
            <a:r>
              <a:rPr lang="cs-CZ" dirty="0"/>
              <a:t>:</a:t>
            </a:r>
          </a:p>
          <a:p>
            <a:pPr lvl="1" eaLnBrk="1" hangingPunct="1">
              <a:defRPr/>
            </a:pPr>
            <a:r>
              <a:rPr lang="cs-CZ" dirty="0"/>
              <a:t>Kritika </a:t>
            </a:r>
            <a:r>
              <a:rPr lang="cs-CZ" dirty="0" err="1"/>
              <a:t>Stanleyho</a:t>
            </a:r>
            <a:r>
              <a:rPr lang="cs-CZ" dirty="0"/>
              <a:t> Rosena </a:t>
            </a:r>
            <a:r>
              <a:rPr lang="cs-CZ" i="1" dirty="0"/>
              <a:t>(</a:t>
            </a:r>
            <a:r>
              <a:rPr lang="cs-CZ" i="1" dirty="0" err="1"/>
              <a:t>Hermeneutics</a:t>
            </a:r>
            <a:r>
              <a:rPr lang="cs-CZ" i="1" dirty="0"/>
              <a:t> as </a:t>
            </a:r>
            <a:r>
              <a:rPr lang="cs-CZ" i="1" dirty="0" err="1"/>
              <a:t>Politics</a:t>
            </a:r>
            <a:r>
              <a:rPr lang="cs-CZ" i="1" dirty="0"/>
              <a:t>)</a:t>
            </a:r>
          </a:p>
          <a:p>
            <a:pPr lvl="2" eaLnBrk="1" hangingPunct="1">
              <a:defRPr/>
            </a:pPr>
            <a:r>
              <a:rPr lang="cs-CZ" dirty="0"/>
              <a:t>Neznamená přijetí hermeneutického kruhu naprostou rezignaci na zákaz libovůle (svévole)?</a:t>
            </a:r>
          </a:p>
          <a:p>
            <a:pPr lvl="2" eaLnBrk="1" hangingPunct="1">
              <a:defRPr/>
            </a:pPr>
            <a:r>
              <a:rPr lang="cs-CZ" dirty="0"/>
              <a:t>Nejsme svědky vítězství vůle (</a:t>
            </a:r>
            <a:r>
              <a:rPr lang="cs-CZ" dirty="0" err="1"/>
              <a:t>voluntas</a:t>
            </a:r>
            <a:r>
              <a:rPr lang="cs-CZ" dirty="0"/>
              <a:t>) nad racionalitou (ratio), která měla být skrze hermeneutický kruh zjevena?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Současné právní myšlení a hermeneutický kruh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/>
              <a:t>Aharon</a:t>
            </a:r>
            <a:r>
              <a:rPr lang="cs-CZ" dirty="0"/>
              <a:t> </a:t>
            </a:r>
            <a:r>
              <a:rPr lang="cs-CZ" dirty="0" err="1"/>
              <a:t>Barak</a:t>
            </a:r>
            <a:r>
              <a:rPr lang="cs-CZ" dirty="0"/>
              <a:t> </a:t>
            </a:r>
            <a:r>
              <a:rPr lang="cs-CZ" i="1" dirty="0"/>
              <a:t>(</a:t>
            </a:r>
            <a:r>
              <a:rPr lang="cs-CZ" i="1" dirty="0" err="1"/>
              <a:t>Purposive</a:t>
            </a:r>
            <a:r>
              <a:rPr lang="cs-CZ" i="1" dirty="0"/>
              <a:t> </a:t>
            </a:r>
            <a:r>
              <a:rPr lang="cs-CZ" i="1" dirty="0" err="1"/>
              <a:t>Interpretation</a:t>
            </a:r>
            <a:r>
              <a:rPr lang="cs-CZ" i="1" dirty="0"/>
              <a:t> in </a:t>
            </a:r>
            <a:r>
              <a:rPr lang="cs-CZ" i="1" dirty="0" err="1"/>
              <a:t>Law</a:t>
            </a:r>
            <a:r>
              <a:rPr lang="cs-CZ" i="1" dirty="0"/>
              <a:t>)</a:t>
            </a:r>
          </a:p>
          <a:p>
            <a:pPr lvl="1" eaLnBrk="1" hangingPunct="1">
              <a:defRPr/>
            </a:pPr>
            <a:r>
              <a:rPr lang="cs-CZ" dirty="0"/>
              <a:t>Opatrný přístup k hermeneutickým strukturám</a:t>
            </a:r>
          </a:p>
          <a:p>
            <a:pPr lvl="1" eaLnBrk="1" hangingPunct="1">
              <a:defRPr/>
            </a:pPr>
            <a:r>
              <a:rPr lang="cs-CZ" dirty="0"/>
              <a:t>Hermeneutika představuje </a:t>
            </a:r>
            <a:r>
              <a:rPr lang="cs-CZ" dirty="0" err="1"/>
              <a:t>interpretativní</a:t>
            </a:r>
            <a:r>
              <a:rPr lang="cs-CZ" dirty="0"/>
              <a:t> doktrínu, nelze bez dalšího užít pro non-</a:t>
            </a:r>
            <a:r>
              <a:rPr lang="cs-CZ" dirty="0" err="1"/>
              <a:t>interpretativní</a:t>
            </a:r>
            <a:r>
              <a:rPr lang="cs-CZ" dirty="0"/>
              <a:t> postupy (dotváření práva)</a:t>
            </a:r>
          </a:p>
          <a:p>
            <a:pPr lvl="1" eaLnBrk="1" hangingPunct="1">
              <a:defRPr/>
            </a:pPr>
            <a:r>
              <a:rPr lang="cs-CZ" dirty="0"/>
              <a:t>Paradox hermeneutického kruhu je základem výkladu právního textu, ale svoboda interpreta je omezena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Vztah hermeneutických struktur a právní argumentace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/>
              <a:t>Každá dílčí premisa (skutková, právní) je výkladovou větou (skutkovou, právní)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/>
              <a:t>Výkladové věty jsou prostředkem i výsledkem výkladu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/>
              <a:t>Schémata právního porozumění jsou skryta v argumentačních řetězcích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/>
              <a:t>Hermeneutická spirála je podstatou jak jednotlivých argumentů, tak i celého právního porozumění případu.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492375"/>
            <a:ext cx="8229600" cy="1800225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Děkuji za pozornost.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Hermeneutika jako filosofický směr I.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776"/>
            <a:ext cx="8229600" cy="52563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nauka o porozumění, výkladu a interpretaci (</a:t>
            </a:r>
            <a:r>
              <a:rPr lang="cs-CZ" sz="2400" dirty="0" err="1"/>
              <a:t>ars</a:t>
            </a:r>
            <a:r>
              <a:rPr lang="cs-CZ" sz="2400" dirty="0"/>
              <a:t> </a:t>
            </a:r>
            <a:r>
              <a:rPr lang="cs-CZ" sz="2400" dirty="0" err="1"/>
              <a:t>interpretandi</a:t>
            </a:r>
            <a:r>
              <a:rPr lang="cs-CZ" sz="2400" dirty="0"/>
              <a:t>, </a:t>
            </a:r>
            <a:r>
              <a:rPr lang="cs-CZ" sz="2400" dirty="0" err="1"/>
              <a:t>techné</a:t>
            </a:r>
            <a:r>
              <a:rPr lang="cs-CZ" sz="2400" dirty="0"/>
              <a:t> </a:t>
            </a:r>
            <a:r>
              <a:rPr lang="cs-CZ" sz="2400" dirty="0" err="1"/>
              <a:t>hermeneutiké</a:t>
            </a:r>
            <a:r>
              <a:rPr lang="cs-CZ" sz="2400" dirty="0"/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Kořeny hermeneutického myšlení v antickém myšlení (</a:t>
            </a:r>
            <a:r>
              <a:rPr lang="cs-CZ" sz="2400" dirty="0" err="1"/>
              <a:t>Hérakleitos</a:t>
            </a:r>
            <a:r>
              <a:rPr lang="cs-CZ" sz="2400" dirty="0"/>
              <a:t>, Sokrates, Platón…) – zejména tzv. sokratovsko-platónský dialog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Bůh </a:t>
            </a:r>
            <a:r>
              <a:rPr lang="cs-CZ" sz="2400" dirty="0" err="1"/>
              <a:t>Hermés</a:t>
            </a:r>
            <a:r>
              <a:rPr lang="cs-CZ" sz="2400" dirty="0"/>
              <a:t>, termín „</a:t>
            </a:r>
            <a:r>
              <a:rPr lang="cs-CZ" sz="2400" i="1" dirty="0" err="1"/>
              <a:t>hermenéus</a:t>
            </a:r>
            <a:r>
              <a:rPr lang="cs-CZ" sz="2400" dirty="0"/>
              <a:t> “ (skrytý smysl)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/>
              <a:t>Hermeneutica</a:t>
            </a:r>
            <a:r>
              <a:rPr lang="cs-CZ" sz="2400" dirty="0"/>
              <a:t> </a:t>
            </a:r>
            <a:r>
              <a:rPr lang="cs-CZ" sz="2400" dirty="0" err="1"/>
              <a:t>specialis</a:t>
            </a:r>
            <a:r>
              <a:rPr lang="cs-CZ" sz="2400" dirty="0"/>
              <a:t> x </a:t>
            </a:r>
            <a:r>
              <a:rPr lang="cs-CZ" sz="2400" dirty="0" err="1"/>
              <a:t>hermeneutica</a:t>
            </a:r>
            <a:r>
              <a:rPr lang="cs-CZ" sz="2400" dirty="0"/>
              <a:t> </a:t>
            </a:r>
            <a:r>
              <a:rPr lang="cs-CZ" sz="2400" dirty="0" err="1"/>
              <a:t>generalis</a:t>
            </a:r>
            <a:endParaRPr lang="cs-CZ" sz="24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Od 17. století snaha najít obecnou teorii výkladu dějinných skutečností (skutečností souvisejících s činností lidského ducha)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Moderní hermeneutické myšlení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F. D. E. </a:t>
            </a:r>
            <a:r>
              <a:rPr lang="cs-CZ" sz="1800" dirty="0" err="1"/>
              <a:t>Schleiermacher</a:t>
            </a:r>
            <a:r>
              <a:rPr lang="cs-CZ" sz="1800" dirty="0"/>
              <a:t> (1768 – 1834)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i="1" dirty="0"/>
              <a:t>„úkol hermeneutiky se objevuje všude kde zachycujeme myšlenky nebo řady myšlenek pomocí slov.“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dirty="0"/>
              <a:t>Hermeneutika jako umění porozumění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 dirty="0"/>
              <a:t>Gramatický a psychologický rozměr porozumění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/>
              <a:t>Hermeneutika jako filosofický směr II.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776"/>
            <a:ext cx="8229600" cy="4530725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2400" dirty="0" err="1">
                <a:latin typeface="Arial" charset="0"/>
              </a:rPr>
              <a:t>Wilhelm</a:t>
            </a:r>
            <a:r>
              <a:rPr lang="cs-CZ" sz="2400" dirty="0">
                <a:latin typeface="Arial" charset="0"/>
              </a:rPr>
              <a:t> </a:t>
            </a:r>
            <a:r>
              <a:rPr lang="cs-CZ" sz="2400" dirty="0" err="1">
                <a:latin typeface="Arial" charset="0"/>
              </a:rPr>
              <a:t>Dilthey</a:t>
            </a:r>
            <a:r>
              <a:rPr lang="cs-CZ" sz="2400" dirty="0">
                <a:latin typeface="Arial" charset="0"/>
              </a:rPr>
              <a:t> (1833 – 1911)</a:t>
            </a:r>
          </a:p>
          <a:p>
            <a:pPr lvl="2" eaLnBrk="1" hangingPunct="1">
              <a:defRPr/>
            </a:pPr>
            <a:r>
              <a:rPr lang="cs-CZ" sz="2000" dirty="0">
                <a:latin typeface="Arial" charset="0"/>
              </a:rPr>
              <a:t>Rozlišení „rozumění“ jako metody poznávání typické pro duchovní disciplíny</a:t>
            </a:r>
            <a:r>
              <a:rPr lang="cs-CZ" sz="2000" i="1" dirty="0"/>
              <a:t>(</a:t>
            </a:r>
            <a:r>
              <a:rPr lang="cs-CZ" sz="2000" i="1" dirty="0" err="1"/>
              <a:t>Geisteswissenschaften</a:t>
            </a:r>
            <a:r>
              <a:rPr lang="cs-CZ" sz="2000" i="1" dirty="0"/>
              <a:t>)</a:t>
            </a:r>
            <a:r>
              <a:rPr lang="cs-CZ" sz="2000" i="1" dirty="0">
                <a:latin typeface="Arial" charset="0"/>
              </a:rPr>
              <a:t> </a:t>
            </a:r>
            <a:r>
              <a:rPr lang="cs-CZ" sz="2000" dirty="0">
                <a:latin typeface="Arial" charset="0"/>
              </a:rPr>
              <a:t>proti metodě „vysvětlení“ typické pro vědecké poznání v přírodních vědách</a:t>
            </a:r>
          </a:p>
          <a:p>
            <a:pPr lvl="2" eaLnBrk="1" hangingPunct="1">
              <a:defRPr/>
            </a:pPr>
            <a:r>
              <a:rPr lang="cs-CZ" sz="2000" dirty="0">
                <a:latin typeface="Arial" charset="0"/>
              </a:rPr>
              <a:t>Význam dějinné skutečnosti je tvořen „</a:t>
            </a:r>
            <a:r>
              <a:rPr lang="cs-CZ" sz="2000" dirty="0" err="1">
                <a:latin typeface="Arial" charset="0"/>
              </a:rPr>
              <a:t>souvislostním</a:t>
            </a:r>
            <a:r>
              <a:rPr lang="cs-CZ" sz="2000" dirty="0">
                <a:latin typeface="Arial" charset="0"/>
              </a:rPr>
              <a:t> působením“</a:t>
            </a:r>
          </a:p>
          <a:p>
            <a:pPr lvl="2" eaLnBrk="1" hangingPunct="1">
              <a:defRPr/>
            </a:pPr>
            <a:r>
              <a:rPr lang="cs-CZ" sz="2000" dirty="0"/>
              <a:t>Právní věda je jednou z tzv. </a:t>
            </a:r>
            <a:r>
              <a:rPr lang="cs-CZ" sz="2000" dirty="0" err="1"/>
              <a:t>duchověd</a:t>
            </a:r>
            <a:r>
              <a:rPr lang="cs-CZ" sz="2000" dirty="0"/>
              <a:t> </a:t>
            </a:r>
          </a:p>
          <a:p>
            <a:pPr lvl="1" eaLnBrk="1" hangingPunct="1">
              <a:defRPr/>
            </a:pPr>
            <a:r>
              <a:rPr lang="cs-CZ" sz="2400" dirty="0"/>
              <a:t>Max Weber </a:t>
            </a:r>
            <a:r>
              <a:rPr lang="cs-CZ" sz="2000" dirty="0"/>
              <a:t>(tzv. chápající sociologie)</a:t>
            </a:r>
          </a:p>
          <a:p>
            <a:pPr lvl="2" eaLnBrk="1" hangingPunct="1">
              <a:defRPr/>
            </a:pPr>
            <a:r>
              <a:rPr lang="de-DE" i="1" dirty="0"/>
              <a:t>Die 'Objektivität' sozialwissenschaftlicher und sozialpolitischer Erkenntnis</a:t>
            </a:r>
            <a:r>
              <a:rPr lang="cs-CZ" i="1" dirty="0"/>
              <a:t> (1904)</a:t>
            </a:r>
            <a:endParaRPr lang="cs-CZ" dirty="0"/>
          </a:p>
          <a:p>
            <a:pPr eaLnBrk="1" hangingPunct="1">
              <a:defRPr/>
            </a:pPr>
            <a:r>
              <a:rPr lang="cs-CZ" sz="2400" dirty="0">
                <a:latin typeface="Arial" charset="0"/>
              </a:rPr>
              <a:t>20. století – tzv. hermeneutický obrat</a:t>
            </a:r>
          </a:p>
          <a:p>
            <a:pPr lvl="1" eaLnBrk="1" hangingPunct="1">
              <a:defRPr/>
            </a:pPr>
            <a:r>
              <a:rPr lang="cs-CZ" sz="1800" dirty="0">
                <a:latin typeface="Arial" charset="0"/>
              </a:rPr>
              <a:t>Podmíněn tzv. jazykovým obratem </a:t>
            </a:r>
            <a:r>
              <a:rPr lang="cs-CZ" sz="1800" i="1" dirty="0">
                <a:latin typeface="Arial" charset="0"/>
              </a:rPr>
              <a:t>(</a:t>
            </a:r>
            <a:r>
              <a:rPr lang="cs-CZ" sz="1800" i="1" dirty="0" err="1">
                <a:latin typeface="Arial" charset="0"/>
              </a:rPr>
              <a:t>linguistic</a:t>
            </a:r>
            <a:r>
              <a:rPr lang="cs-CZ" sz="1800" i="1" dirty="0">
                <a:latin typeface="Arial" charset="0"/>
              </a:rPr>
              <a:t> </a:t>
            </a:r>
            <a:r>
              <a:rPr lang="cs-CZ" sz="1800" i="1" dirty="0" err="1">
                <a:latin typeface="Arial" charset="0"/>
              </a:rPr>
              <a:t>turn</a:t>
            </a:r>
            <a:r>
              <a:rPr lang="cs-CZ" sz="1800" i="1" dirty="0">
                <a:latin typeface="Arial" charset="0"/>
              </a:rPr>
              <a:t>)</a:t>
            </a:r>
          </a:p>
          <a:p>
            <a:pPr lvl="1" eaLnBrk="1" hangingPunct="1">
              <a:defRPr/>
            </a:pPr>
            <a:r>
              <a:rPr lang="cs-CZ" sz="1800" dirty="0">
                <a:latin typeface="Arial" charset="0"/>
              </a:rPr>
              <a:t>Centrem pozornosti sociálních věd se stává pragmatická dimenze porozumění (vztah komunikace a lidského jednání)</a:t>
            </a:r>
          </a:p>
          <a:p>
            <a:pPr eaLnBrk="1" hangingPunct="1"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Základní hermeneutické pojmy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1800" dirty="0"/>
              <a:t>Porozumění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Jeden z poznávacích (kognitivních) procesů, terminus </a:t>
            </a:r>
            <a:r>
              <a:rPr lang="cs-CZ" sz="1800" dirty="0" err="1"/>
              <a:t>technicus</a:t>
            </a:r>
            <a:r>
              <a:rPr lang="cs-CZ" sz="1800" dirty="0"/>
              <a:t> pro poznávání tzv. dějinných skutečností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a) předpoklad interpretačního procesu (</a:t>
            </a:r>
            <a:r>
              <a:rPr lang="cs-CZ" sz="1800" dirty="0" err="1"/>
              <a:t>předporozumění</a:t>
            </a:r>
            <a:r>
              <a:rPr lang="cs-CZ" sz="18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b) dílčí fázi interpretačního procesu (částečné porozumění)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c) konečný cíl interpretačního procesu (konečné porozumění, je shodné s interpretačním závěrem)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dirty="0"/>
              <a:t>Interpretace (výklad)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Synonymum rozumění, anebo širší pojem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 err="1"/>
              <a:t>Def</a:t>
            </a:r>
            <a:r>
              <a:rPr lang="cs-CZ" sz="1800" dirty="0"/>
              <a:t>.: </a:t>
            </a:r>
            <a:r>
              <a:rPr lang="cs-CZ" sz="1800" i="1" dirty="0"/>
              <a:t>„přiřazování (udělování) významu znakům“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Někdy užívána jako ekvivalent porozumění (interpretace </a:t>
            </a:r>
            <a:r>
              <a:rPr lang="cs-CZ" sz="1800" dirty="0" err="1"/>
              <a:t>sensu</a:t>
            </a:r>
            <a:r>
              <a:rPr lang="cs-CZ" sz="1800" dirty="0"/>
              <a:t> largo), nebo jen ve významu vysvětlování nejasností (interpretace </a:t>
            </a:r>
            <a:r>
              <a:rPr lang="cs-CZ" sz="1800" dirty="0" err="1"/>
              <a:t>sensu</a:t>
            </a:r>
            <a:r>
              <a:rPr lang="cs-CZ" sz="1800" dirty="0"/>
              <a:t> </a:t>
            </a:r>
            <a:r>
              <a:rPr lang="cs-CZ" sz="1800" dirty="0" err="1"/>
              <a:t>stricto</a:t>
            </a:r>
            <a:r>
              <a:rPr lang="cs-CZ" sz="1800" dirty="0"/>
              <a:t>) – např. W. </a:t>
            </a:r>
            <a:r>
              <a:rPr lang="cs-CZ" sz="1800" dirty="0" err="1"/>
              <a:t>Kriele</a:t>
            </a:r>
            <a:r>
              <a:rPr lang="cs-CZ" sz="1800" dirty="0"/>
              <a:t>, A. Kaufmann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1800" dirty="0"/>
              <a:t>„</a:t>
            </a:r>
            <a:r>
              <a:rPr lang="cs-CZ" sz="1800" dirty="0" err="1"/>
              <a:t>Sens-clair</a:t>
            </a:r>
            <a:r>
              <a:rPr lang="cs-CZ" sz="1800" dirty="0"/>
              <a:t>“ doktrína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i="1" dirty="0" err="1"/>
              <a:t>Interpretatio</a:t>
            </a:r>
            <a:r>
              <a:rPr lang="cs-CZ" sz="1800" i="1" dirty="0"/>
              <a:t> </a:t>
            </a:r>
            <a:r>
              <a:rPr lang="cs-CZ" sz="1800" i="1" dirty="0" err="1"/>
              <a:t>cessat</a:t>
            </a:r>
            <a:r>
              <a:rPr lang="cs-CZ" sz="1800" i="1" dirty="0"/>
              <a:t> in </a:t>
            </a:r>
            <a:r>
              <a:rPr lang="cs-CZ" sz="1800" i="1" dirty="0" err="1"/>
              <a:t>claris</a:t>
            </a:r>
            <a:r>
              <a:rPr lang="cs-CZ" sz="1800" i="1" dirty="0"/>
              <a:t> (</a:t>
            </a:r>
            <a:r>
              <a:rPr lang="cs-CZ" sz="1800" i="1" dirty="0" err="1"/>
              <a:t>clara</a:t>
            </a:r>
            <a:r>
              <a:rPr lang="cs-CZ" sz="1800" i="1" dirty="0"/>
              <a:t> non </a:t>
            </a:r>
            <a:r>
              <a:rPr lang="cs-CZ" sz="1800" i="1" dirty="0" err="1"/>
              <a:t>sunt</a:t>
            </a:r>
            <a:r>
              <a:rPr lang="cs-CZ" sz="1800" i="1" dirty="0"/>
              <a:t> </a:t>
            </a:r>
            <a:r>
              <a:rPr lang="cs-CZ" sz="1800" i="1" dirty="0" err="1"/>
              <a:t>intepretanda</a:t>
            </a:r>
            <a:r>
              <a:rPr lang="cs-CZ" sz="1800" i="1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K. </a:t>
            </a:r>
            <a:r>
              <a:rPr lang="cs-CZ" sz="1800" dirty="0" err="1"/>
              <a:t>Larenz</a:t>
            </a:r>
            <a:r>
              <a:rPr lang="cs-CZ" sz="1800" dirty="0"/>
              <a:t>, J. </a:t>
            </a:r>
            <a:r>
              <a:rPr lang="cs-CZ" sz="1800" dirty="0" err="1"/>
              <a:t>Wróblewski</a:t>
            </a:r>
            <a:endParaRPr lang="cs-CZ" sz="1800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Rezonance v právní praxi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1800" dirty="0"/>
              <a:t>V současné době u nás zejm. Žák-</a:t>
            </a:r>
            <a:r>
              <a:rPr lang="cs-CZ" sz="1800" dirty="0" err="1"/>
              <a:t>Krzyzánková</a:t>
            </a:r>
            <a:r>
              <a:rPr lang="cs-CZ" sz="1800" dirty="0"/>
              <a:t> </a:t>
            </a:r>
            <a:r>
              <a:rPr lang="cs-CZ" sz="1800" i="1" dirty="0"/>
              <a:t>(Právní interpretace mezi vysvětlováním a rozuměním)</a:t>
            </a:r>
            <a:endParaRPr lang="cs-CZ" sz="2000" i="1" dirty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Právní hermeneutika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právní hermeneutika se zabývá právní interpretací a právním porozuměním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Vývoj od dob antiky jako pomocná disciplína právní vědy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Předmět zkoumání právní hermeneutiky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výklad textových a netextových právně relevantních skutečností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Textové skutečnosti (zejména právní otázky)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Normativní texty (právní předpisy), judikatura, doktrína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Netextové skutečnosti: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Skutkové otázky </a:t>
            </a:r>
            <a:r>
              <a:rPr lang="cs-CZ" sz="2000" i="1" dirty="0"/>
              <a:t>(</a:t>
            </a:r>
            <a:r>
              <a:rPr lang="cs-CZ" sz="2000" i="1" dirty="0" err="1"/>
              <a:t>brute</a:t>
            </a:r>
            <a:r>
              <a:rPr lang="cs-CZ" sz="2000" i="1" dirty="0"/>
              <a:t> </a:t>
            </a:r>
            <a:r>
              <a:rPr lang="cs-CZ" sz="2000" i="1" dirty="0" err="1"/>
              <a:t>facts</a:t>
            </a:r>
            <a:r>
              <a:rPr lang="cs-CZ" sz="2000" i="1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I skutkové okolnosti bývají často vyjádřeny v podobě textu, které vypovídají o skutkových okolnostech právních případů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Směry právní hermeneutiky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Dělení zastávané polskou teorií práva (</a:t>
            </a:r>
            <a:r>
              <a:rPr lang="cs-CZ" sz="2800" dirty="0" err="1"/>
              <a:t>Brozek</a:t>
            </a:r>
            <a:r>
              <a:rPr lang="cs-CZ" sz="2800" dirty="0"/>
              <a:t>, </a:t>
            </a:r>
            <a:r>
              <a:rPr lang="cs-CZ" sz="2800" dirty="0" err="1"/>
              <a:t>Stelmach</a:t>
            </a:r>
            <a:r>
              <a:rPr lang="cs-CZ" sz="2800" dirty="0"/>
              <a:t>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/>
              <a:t>Metodologická právní hermeneutika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tzn. právní metodologie či metodologie výkladu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Subjekt – objektové schéma porozumění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Moderním zakladatelem F. C. </a:t>
            </a:r>
            <a:r>
              <a:rPr lang="cs-CZ" sz="2400" dirty="0" err="1"/>
              <a:t>von</a:t>
            </a:r>
            <a:r>
              <a:rPr lang="cs-CZ" sz="2400" dirty="0"/>
              <a:t> </a:t>
            </a:r>
            <a:r>
              <a:rPr lang="cs-CZ" sz="2400" dirty="0" err="1"/>
              <a:t>Savigny</a:t>
            </a:r>
            <a:r>
              <a:rPr lang="cs-CZ" sz="2400" dirty="0"/>
              <a:t> (1779 – 1861)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Dílo </a:t>
            </a:r>
            <a:r>
              <a:rPr lang="cs-CZ" sz="2000" i="1" dirty="0" err="1"/>
              <a:t>System</a:t>
            </a:r>
            <a:r>
              <a:rPr lang="cs-CZ" sz="2000" i="1" dirty="0"/>
              <a:t> des </a:t>
            </a:r>
            <a:r>
              <a:rPr lang="cs-CZ" sz="2000" i="1" dirty="0" err="1"/>
              <a:t>heutigen</a:t>
            </a:r>
            <a:r>
              <a:rPr lang="cs-CZ" sz="2000" i="1" dirty="0"/>
              <a:t> </a:t>
            </a:r>
            <a:r>
              <a:rPr lang="cs-CZ" sz="2000" i="1" dirty="0" err="1"/>
              <a:t>römischen</a:t>
            </a:r>
            <a:r>
              <a:rPr lang="cs-CZ" sz="2000" i="1" dirty="0"/>
              <a:t> </a:t>
            </a:r>
            <a:r>
              <a:rPr lang="cs-CZ" sz="2000" i="1" dirty="0" err="1"/>
              <a:t>Rechts</a:t>
            </a:r>
            <a:endParaRPr lang="cs-CZ" sz="2000" i="1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Interpretace = „rekonstrukce“ myšlenky obsažené v zákoně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/>
              <a:t>Emilio</a:t>
            </a:r>
            <a:r>
              <a:rPr lang="cs-CZ" sz="2400" dirty="0"/>
              <a:t> </a:t>
            </a:r>
            <a:r>
              <a:rPr lang="cs-CZ" sz="2400" dirty="0" err="1"/>
              <a:t>Betti</a:t>
            </a:r>
            <a:r>
              <a:rPr lang="cs-CZ" sz="2400" dirty="0"/>
              <a:t> (italský právník, </a:t>
            </a:r>
            <a:r>
              <a:rPr lang="cs-CZ" altLang="ja-JP" sz="2400" dirty="0"/>
              <a:t>1890 - 1968) </a:t>
            </a:r>
            <a:endParaRPr lang="cs-CZ" sz="24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i="1" dirty="0" err="1"/>
              <a:t>Allgemeine</a:t>
            </a:r>
            <a:r>
              <a:rPr lang="cs-CZ" sz="2000" i="1" dirty="0"/>
              <a:t> </a:t>
            </a:r>
            <a:r>
              <a:rPr lang="cs-CZ" sz="2000" i="1" dirty="0" err="1"/>
              <a:t>Auslegungslehre</a:t>
            </a:r>
            <a:r>
              <a:rPr lang="cs-CZ" sz="2000" i="1" dirty="0"/>
              <a:t> </a:t>
            </a:r>
            <a:r>
              <a:rPr lang="cs-CZ" sz="2000" i="1" dirty="0" err="1"/>
              <a:t>als</a:t>
            </a:r>
            <a:r>
              <a:rPr lang="cs-CZ" sz="2000" i="1" dirty="0"/>
              <a:t> </a:t>
            </a:r>
            <a:r>
              <a:rPr lang="cs-CZ" sz="2000" i="1" dirty="0" err="1"/>
              <a:t>Methodik</a:t>
            </a:r>
            <a:r>
              <a:rPr lang="cs-CZ" sz="2000" i="1" dirty="0"/>
              <a:t> der </a:t>
            </a:r>
            <a:r>
              <a:rPr lang="cs-CZ" sz="2000" i="1" dirty="0" err="1"/>
              <a:t>Geisteswissenschaften</a:t>
            </a:r>
            <a:r>
              <a:rPr lang="cs-CZ" sz="2000" dirty="0"/>
              <a:t> (1955)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Snaha vytvořit metodologii všech humanitních věd (</a:t>
            </a:r>
            <a:r>
              <a:rPr lang="cs-CZ" sz="2000" dirty="0" err="1"/>
              <a:t>hermeneutica</a:t>
            </a:r>
            <a:r>
              <a:rPr lang="cs-CZ" sz="2000" dirty="0"/>
              <a:t> </a:t>
            </a:r>
            <a:r>
              <a:rPr lang="cs-CZ" sz="2000" dirty="0" err="1"/>
              <a:t>generalis</a:t>
            </a:r>
            <a:r>
              <a:rPr lang="cs-CZ" sz="2000" dirty="0"/>
              <a:t>) na půdorysu zásad právní interpretace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Směry právní hermeneutiky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latin typeface="Arial" charset="0"/>
              </a:rPr>
              <a:t>Ad metodologická „stará“ hermeneutika:</a:t>
            </a:r>
          </a:p>
          <a:p>
            <a:pPr lvl="1" eaLnBrk="1" hangingPunct="1">
              <a:defRPr/>
            </a:pPr>
            <a:r>
              <a:rPr lang="cs-CZ" sz="3200" dirty="0">
                <a:latin typeface="Arial" charset="0"/>
              </a:rPr>
              <a:t>H. </a:t>
            </a:r>
            <a:r>
              <a:rPr lang="cs-CZ" sz="3200" dirty="0" err="1">
                <a:latin typeface="Arial" charset="0"/>
              </a:rPr>
              <a:t>Coing</a:t>
            </a:r>
            <a:r>
              <a:rPr lang="cs-CZ" sz="3200" dirty="0">
                <a:latin typeface="Arial" charset="0"/>
              </a:rPr>
              <a:t>, Karl </a:t>
            </a:r>
            <a:r>
              <a:rPr lang="cs-CZ" sz="3200" dirty="0" err="1">
                <a:latin typeface="Arial" charset="0"/>
              </a:rPr>
              <a:t>Larenz</a:t>
            </a:r>
            <a:r>
              <a:rPr lang="cs-CZ" sz="3200" dirty="0">
                <a:latin typeface="Arial" charset="0"/>
              </a:rPr>
              <a:t>, Josef </a:t>
            </a:r>
            <a:r>
              <a:rPr lang="cs-CZ" sz="3200" dirty="0" err="1">
                <a:latin typeface="Arial" charset="0"/>
              </a:rPr>
              <a:t>Esser</a:t>
            </a:r>
            <a:r>
              <a:rPr lang="cs-CZ" sz="3200" dirty="0">
                <a:latin typeface="Arial" charset="0"/>
              </a:rPr>
              <a:t>, Karl </a:t>
            </a:r>
            <a:r>
              <a:rPr lang="cs-CZ" sz="3200" dirty="0" err="1">
                <a:latin typeface="Arial" charset="0"/>
              </a:rPr>
              <a:t>Engisch</a:t>
            </a:r>
            <a:r>
              <a:rPr lang="cs-CZ" sz="3200" dirty="0">
                <a:latin typeface="Arial" charset="0"/>
              </a:rPr>
              <a:t>, Ernst </a:t>
            </a:r>
            <a:r>
              <a:rPr lang="cs-CZ" sz="3200" dirty="0" err="1">
                <a:latin typeface="Arial" charset="0"/>
              </a:rPr>
              <a:t>Forsthoff</a:t>
            </a:r>
            <a:r>
              <a:rPr lang="cs-CZ" sz="3200" dirty="0">
                <a:latin typeface="Arial" charset="0"/>
              </a:rPr>
              <a:t>, Friedrich </a:t>
            </a:r>
            <a:r>
              <a:rPr lang="cs-CZ" sz="3200" dirty="0" err="1">
                <a:latin typeface="Arial" charset="0"/>
              </a:rPr>
              <a:t>Müller</a:t>
            </a:r>
            <a:r>
              <a:rPr lang="cs-CZ" sz="3200" dirty="0">
                <a:latin typeface="Arial" charset="0"/>
              </a:rPr>
              <a:t> a Martin </a:t>
            </a:r>
            <a:r>
              <a:rPr lang="cs-CZ" sz="3200" dirty="0" err="1">
                <a:latin typeface="Arial" charset="0"/>
              </a:rPr>
              <a:t>Kriele</a:t>
            </a:r>
            <a:r>
              <a:rPr lang="cs-CZ" sz="3200" dirty="0">
                <a:latin typeface="Arial" charset="0"/>
              </a:rPr>
              <a:t>.</a:t>
            </a:r>
            <a:r>
              <a:rPr lang="cs-CZ" sz="3200" dirty="0"/>
              <a:t> </a:t>
            </a:r>
            <a:endParaRPr lang="cs-CZ" sz="3200" dirty="0">
              <a:latin typeface="Arial" charset="0"/>
            </a:endParaRPr>
          </a:p>
          <a:p>
            <a:pPr lvl="1" eaLnBrk="1" hangingPunct="1">
              <a:defRPr/>
            </a:pPr>
            <a:r>
              <a:rPr lang="cs-CZ" sz="3200" dirty="0">
                <a:latin typeface="Arial" charset="0"/>
              </a:rPr>
              <a:t>Alternativa k pozitivismu (zejména v jeho „ryzí“ podobě)</a:t>
            </a:r>
            <a:endParaRPr lang="cs-CZ" dirty="0">
              <a:latin typeface="Arial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Směry právní hermeneutiky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b="1" dirty="0"/>
              <a:t>Fenomenologická „nová“ právní hermeneutika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Tzv. „nová hermeneutika“ nebo také filosofická hermeneutika (H. G. </a:t>
            </a:r>
            <a:r>
              <a:rPr lang="cs-CZ" sz="2400" dirty="0" err="1"/>
              <a:t>Gadamer</a:t>
            </a:r>
            <a:r>
              <a:rPr lang="cs-CZ" sz="2400" dirty="0"/>
              <a:t> – </a:t>
            </a:r>
            <a:r>
              <a:rPr lang="cs-CZ" sz="2400" i="1" dirty="0" err="1"/>
              <a:t>Wahrheit</a:t>
            </a:r>
            <a:r>
              <a:rPr lang="cs-CZ" sz="2400" i="1" dirty="0"/>
              <a:t> </a:t>
            </a:r>
            <a:r>
              <a:rPr lang="cs-CZ" sz="2400" i="1" dirty="0" err="1"/>
              <a:t>und</a:t>
            </a:r>
            <a:r>
              <a:rPr lang="cs-CZ" sz="2400" i="1" dirty="0"/>
              <a:t> </a:t>
            </a:r>
            <a:r>
              <a:rPr lang="cs-CZ" sz="2400" i="1" dirty="0" err="1"/>
              <a:t>Methode</a:t>
            </a:r>
            <a:r>
              <a:rPr lang="cs-CZ" sz="24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>
                <a:latin typeface="Arial" charset="0"/>
              </a:rPr>
              <a:t>Gadamer</a:t>
            </a:r>
            <a:r>
              <a:rPr lang="cs-CZ" sz="2400" dirty="0">
                <a:latin typeface="Arial" charset="0"/>
              </a:rPr>
              <a:t> vymezuje hermeneutický problém takto: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dirty="0">
                <a:latin typeface="Arial" charset="0"/>
              </a:rPr>
              <a:t>tři propojené momenty: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porozumění (</a:t>
            </a:r>
            <a:r>
              <a:rPr lang="cs-CZ" sz="2400" i="1" dirty="0" err="1">
                <a:latin typeface="Arial" charset="0"/>
              </a:rPr>
              <a:t>subtilitas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intelligendi</a:t>
            </a:r>
            <a:r>
              <a:rPr lang="cs-CZ" sz="2400" dirty="0">
                <a:latin typeface="Arial" charset="0"/>
              </a:rPr>
              <a:t>),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vysvětlení (</a:t>
            </a:r>
            <a:r>
              <a:rPr lang="cs-CZ" sz="2400" i="1" dirty="0" err="1">
                <a:latin typeface="Arial" charset="0"/>
              </a:rPr>
              <a:t>subtilitas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explicandi</a:t>
            </a:r>
            <a:r>
              <a:rPr lang="cs-CZ" sz="2400" dirty="0">
                <a:latin typeface="Arial" charset="0"/>
              </a:rPr>
              <a:t>)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2400" dirty="0">
                <a:latin typeface="Arial" charset="0"/>
              </a:rPr>
              <a:t>aplikace (</a:t>
            </a:r>
            <a:r>
              <a:rPr lang="cs-CZ" sz="2400" i="1" dirty="0" err="1">
                <a:latin typeface="Arial" charset="0"/>
              </a:rPr>
              <a:t>subtilitas</a:t>
            </a:r>
            <a:r>
              <a:rPr lang="cs-CZ" sz="2400" i="1" dirty="0">
                <a:latin typeface="Arial" charset="0"/>
              </a:rPr>
              <a:t> </a:t>
            </a:r>
            <a:r>
              <a:rPr lang="cs-CZ" sz="2400" i="1" dirty="0" err="1">
                <a:latin typeface="Arial" charset="0"/>
              </a:rPr>
              <a:t>applicandi</a:t>
            </a:r>
            <a:r>
              <a:rPr lang="cs-CZ" sz="2400" dirty="0">
                <a:latin typeface="Arial" charset="0"/>
              </a:rPr>
              <a:t>).</a:t>
            </a:r>
            <a:r>
              <a:rPr lang="cs-CZ" sz="2400" dirty="0"/>
              <a:t> </a:t>
            </a:r>
            <a:endParaRPr lang="cs-CZ" sz="2400" dirty="0">
              <a:latin typeface="Arial" charset="0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Navazuje na fenomenologickou filosofii (E. </a:t>
            </a:r>
            <a:r>
              <a:rPr lang="cs-CZ" sz="2400" dirty="0" err="1"/>
              <a:t>Husserl</a:t>
            </a:r>
            <a:r>
              <a:rPr lang="cs-CZ" sz="2400" dirty="0"/>
              <a:t> – </a:t>
            </a:r>
            <a:r>
              <a:rPr lang="cs-CZ" sz="2400" i="1" dirty="0" err="1"/>
              <a:t>Logische</a:t>
            </a:r>
            <a:r>
              <a:rPr lang="cs-CZ" sz="2400" i="1" dirty="0"/>
              <a:t> </a:t>
            </a:r>
            <a:r>
              <a:rPr lang="cs-CZ" sz="2400" i="1" dirty="0" err="1"/>
              <a:t>Untersuchungen</a:t>
            </a:r>
            <a:r>
              <a:rPr lang="cs-CZ" sz="2400" dirty="0"/>
              <a:t>, M. </a:t>
            </a:r>
            <a:r>
              <a:rPr lang="cs-CZ" sz="2400" dirty="0" err="1"/>
              <a:t>Heidegger</a:t>
            </a:r>
            <a:r>
              <a:rPr lang="cs-CZ" sz="2400" dirty="0"/>
              <a:t> – </a:t>
            </a:r>
            <a:r>
              <a:rPr lang="cs-CZ" sz="2400" i="1" dirty="0"/>
              <a:t>Sein </a:t>
            </a:r>
            <a:r>
              <a:rPr lang="cs-CZ" sz="2400" i="1" dirty="0" err="1"/>
              <a:t>und</a:t>
            </a:r>
            <a:r>
              <a:rPr lang="cs-CZ" sz="2400" i="1" dirty="0"/>
              <a:t> </a:t>
            </a:r>
            <a:r>
              <a:rPr lang="cs-CZ" sz="2400" i="1" dirty="0" err="1"/>
              <a:t>Zeit</a:t>
            </a:r>
            <a:r>
              <a:rPr lang="cs-CZ" sz="2400" dirty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883</TotalTime>
  <Words>1889</Words>
  <Application>Microsoft Office PowerPoint</Application>
  <PresentationFormat>Předvádění na obrazovce (4:3)</PresentationFormat>
  <Paragraphs>197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Tahoma</vt:lpstr>
      <vt:lpstr>Wingdings</vt:lpstr>
      <vt:lpstr>Váhy</vt:lpstr>
      <vt:lpstr>Právní hermeneutika  -  magie, nebo věda?</vt:lpstr>
      <vt:lpstr>Magie, nebo věda?</vt:lpstr>
      <vt:lpstr>Hermeneutika jako filosofický směr I. </vt:lpstr>
      <vt:lpstr>Hermeneutika jako filosofický směr II.</vt:lpstr>
      <vt:lpstr>Základní hermeneutické pojmy</vt:lpstr>
      <vt:lpstr>Právní hermeneutika</vt:lpstr>
      <vt:lpstr>Směry právní hermeneutiky</vt:lpstr>
      <vt:lpstr>Směry právní hermeneutiky</vt:lpstr>
      <vt:lpstr>Směry právní hermeneutiky</vt:lpstr>
      <vt:lpstr>Směry právní hermeneutiky</vt:lpstr>
      <vt:lpstr>Kritika „nové“ právní hermeneutiky</vt:lpstr>
      <vt:lpstr>Směry právní hermeneutiky</vt:lpstr>
      <vt:lpstr>Směry právní hermeneutiky</vt:lpstr>
      <vt:lpstr>Právně-hermeneutické kategorie</vt:lpstr>
      <vt:lpstr>Právně-hermeneutické kategorie</vt:lpstr>
      <vt:lpstr>Soudcovské předporozumění</vt:lpstr>
      <vt:lpstr>Soudcovské předporozumění</vt:lpstr>
      <vt:lpstr>Soudcovské předporozumění</vt:lpstr>
      <vt:lpstr>Právně-hermeneutické kategorie</vt:lpstr>
      <vt:lpstr>Soudce a předsudek</vt:lpstr>
      <vt:lpstr>Právně-hermeneutické kategorie</vt:lpstr>
      <vt:lpstr>Anglo-americké právní myšlení a hermeneutický kruh</vt:lpstr>
      <vt:lpstr>Současné právní myšlení a hermeneutický kruh</vt:lpstr>
      <vt:lpstr>Vztah hermeneutických struktur a právní argumentace</vt:lpstr>
      <vt:lpstr>Děkuji za pozornost.</vt:lpstr>
    </vt:vector>
  </TitlesOfParts>
  <Company>NSS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hermeneutika a právní argumentace</dc:title>
  <dc:creator>Asistent_2</dc:creator>
  <cp:lastModifiedBy>Lukáš Hlouch</cp:lastModifiedBy>
  <cp:revision>28</cp:revision>
  <dcterms:created xsi:type="dcterms:W3CDTF">2010-03-13T13:56:30Z</dcterms:created>
  <dcterms:modified xsi:type="dcterms:W3CDTF">2020-11-30T23:05:06Z</dcterms:modified>
</cp:coreProperties>
</file>