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0"/>
  </p:notesMasterIdLst>
  <p:sldIdLst>
    <p:sldId id="1143" r:id="rId2"/>
    <p:sldId id="308" r:id="rId3"/>
    <p:sldId id="422" r:id="rId4"/>
    <p:sldId id="458" r:id="rId5"/>
    <p:sldId id="569" r:id="rId6"/>
    <p:sldId id="384" r:id="rId7"/>
    <p:sldId id="677" r:id="rId8"/>
    <p:sldId id="674" r:id="rId9"/>
    <p:sldId id="679" r:id="rId10"/>
    <p:sldId id="676" r:id="rId11"/>
    <p:sldId id="1140" r:id="rId12"/>
    <p:sldId id="1142" r:id="rId13"/>
    <p:sldId id="1141" r:id="rId14"/>
    <p:sldId id="1144" r:id="rId15"/>
    <p:sldId id="378" r:id="rId16"/>
    <p:sldId id="379" r:id="rId17"/>
    <p:sldId id="680" r:id="rId18"/>
    <p:sldId id="305" r:id="rId19"/>
    <p:sldId id="681" r:id="rId20"/>
    <p:sldId id="715" r:id="rId21"/>
    <p:sldId id="355" r:id="rId22"/>
    <p:sldId id="685" r:id="rId23"/>
    <p:sldId id="683" r:id="rId24"/>
    <p:sldId id="682" r:id="rId25"/>
    <p:sldId id="710" r:id="rId26"/>
    <p:sldId id="686" r:id="rId27"/>
    <p:sldId id="694" r:id="rId28"/>
    <p:sldId id="711" r:id="rId29"/>
    <p:sldId id="687" r:id="rId30"/>
    <p:sldId id="688" r:id="rId31"/>
    <p:sldId id="690" r:id="rId32"/>
    <p:sldId id="691" r:id="rId33"/>
    <p:sldId id="705" r:id="rId34"/>
    <p:sldId id="692" r:id="rId35"/>
    <p:sldId id="706" r:id="rId36"/>
    <p:sldId id="689" r:id="rId37"/>
    <p:sldId id="693" r:id="rId38"/>
    <p:sldId id="696" r:id="rId39"/>
    <p:sldId id="697" r:id="rId40"/>
    <p:sldId id="698" r:id="rId41"/>
    <p:sldId id="699" r:id="rId42"/>
    <p:sldId id="700" r:id="rId43"/>
    <p:sldId id="701" r:id="rId44"/>
    <p:sldId id="702" r:id="rId45"/>
    <p:sldId id="703" r:id="rId46"/>
    <p:sldId id="704" r:id="rId47"/>
    <p:sldId id="678" r:id="rId48"/>
    <p:sldId id="301" r:id="rId49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51"/>
      <p:bold r:id="rId52"/>
      <p:italic r:id="rId53"/>
      <p:boldItalic r:id="rId54"/>
    </p:embeddedFont>
    <p:embeddedFont>
      <p:font typeface="Impact" panose="020B0806030902050204" pitchFamily="34" charset="0"/>
      <p:regular r:id="rId55"/>
    </p:embeddedFont>
    <p:embeddedFont>
      <p:font typeface="Nixie One" panose="020B0604020202020204" charset="0"/>
      <p:regular r:id="rId56"/>
    </p:embeddedFont>
    <p:embeddedFont>
      <p:font typeface="Roboto Slab" panose="020B0604020202020204" charset="0"/>
      <p:regular r:id="rId57"/>
      <p:bold r:id="rId58"/>
    </p:embeddedFont>
    <p:embeddedFont>
      <p:font typeface="Verdana" panose="020B0604030504040204" pitchFamily="34" charset="0"/>
      <p:regular r:id="rId59"/>
      <p:bold r:id="rId60"/>
      <p:italic r:id="rId61"/>
      <p:boldItalic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" initials="M" lastIdx="1" clrIdx="0">
    <p:extLst>
      <p:ext uri="{19B8F6BF-5375-455C-9EA6-DF929625EA0E}">
        <p15:presenceInfo xmlns:p15="http://schemas.microsoft.com/office/powerpoint/2012/main" userId="Microsof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1AD3B4A-EFA4-49ED-A349-4A4B431667C7}">
  <a:tblStyle styleId="{71AD3B4A-EFA4-49ED-A349-4A4B431667C7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55069" autoAdjust="0"/>
  </p:normalViewPr>
  <p:slideViewPr>
    <p:cSldViewPr snapToGrid="0">
      <p:cViewPr varScale="1">
        <p:scale>
          <a:sx n="95" d="100"/>
          <a:sy n="95" d="100"/>
        </p:scale>
        <p:origin x="1812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205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1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9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431395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2275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3101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C6ADE-1FDF-40D9-B207-214CD88C9867}" type="slidenum">
              <a:rPr lang="de-AT" smtClean="0"/>
              <a:pPr/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90899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5019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972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8575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61631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5524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93756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25587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5874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09502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14809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66031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50257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33870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6242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08138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47756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1057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50000"/>
              </a:spcBef>
              <a:buFontTx/>
              <a:buNone/>
            </a:pPr>
            <a:endParaRPr lang="cs-CZ" sz="110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100" dirty="0">
                <a:latin typeface="Verdana" pitchFamily="34" charset="0"/>
              </a:rPr>
              <a:t>(Řízení o odstranění stavby </a:t>
            </a: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100" dirty="0">
                <a:latin typeface="Verdana" pitchFamily="34" charset="0"/>
              </a:rPr>
              <a:t>Řízení o dodatečném povolení stavby</a:t>
            </a:r>
            <a:endParaRPr lang="en-US" sz="1100" dirty="0">
              <a:latin typeface="Verdana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1955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9535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3605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5097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2079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3309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4234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0" y="0"/>
            <a:ext cx="91440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500625"/>
            <a:ext cx="9144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4493604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0" y="4584075"/>
            <a:ext cx="9144000" cy="5594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6000"/>
            </a:lvl2pPr>
            <a:lvl3pPr lvl="2" algn="ctr">
              <a:spcBef>
                <a:spcPts val="0"/>
              </a:spcBef>
              <a:buSzPct val="100000"/>
              <a:defRPr sz="6000"/>
            </a:lvl3pPr>
            <a:lvl4pPr lvl="3" algn="ctr">
              <a:spcBef>
                <a:spcPts val="0"/>
              </a:spcBef>
              <a:buSzPct val="100000"/>
              <a:defRPr sz="6000"/>
            </a:lvl4pPr>
            <a:lvl5pPr lvl="4" algn="ctr">
              <a:spcBef>
                <a:spcPts val="0"/>
              </a:spcBef>
              <a:buSzPct val="100000"/>
              <a:defRPr sz="6000"/>
            </a:lvl5pPr>
            <a:lvl6pPr lvl="5" algn="ctr">
              <a:spcBef>
                <a:spcPts val="0"/>
              </a:spcBef>
              <a:buSzPct val="100000"/>
              <a:defRPr sz="6000"/>
            </a:lvl6pPr>
            <a:lvl7pPr lvl="6" algn="ctr">
              <a:spcBef>
                <a:spcPts val="0"/>
              </a:spcBef>
              <a:buSzPct val="100000"/>
              <a:defRPr sz="6000"/>
            </a:lvl7pPr>
            <a:lvl8pPr lvl="7" algn="ctr">
              <a:spcBef>
                <a:spcPts val="0"/>
              </a:spcBef>
              <a:buSzPct val="100000"/>
              <a:defRPr sz="6000"/>
            </a:lvl8pPr>
            <a:lvl9pPr lvl="8" algn="ctr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1148250"/>
            <a:ext cx="9144000" cy="28470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3398537" y="1599537"/>
            <a:ext cx="2346925" cy="19444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038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26" name="Shape 26"/>
          <p:cNvSpPr/>
          <p:nvPr/>
        </p:nvSpPr>
        <p:spPr>
          <a:xfrm>
            <a:off x="0" y="0"/>
            <a:ext cx="91440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7" name="Shape 27"/>
          <p:cNvSpPr/>
          <p:nvPr/>
        </p:nvSpPr>
        <p:spPr>
          <a:xfrm>
            <a:off x="0" y="500624"/>
            <a:ext cx="9144000" cy="7320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0" y="4333125"/>
            <a:ext cx="9144000" cy="8102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defRPr sz="2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2472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42" name="Shape 42"/>
          <p:cNvSpPr/>
          <p:nvPr/>
        </p:nvSpPr>
        <p:spPr>
          <a:xfrm>
            <a:off x="0" y="500625"/>
            <a:ext cx="4572000" cy="10586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0" y="1553405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0" y="3691500"/>
            <a:ext cx="247200" cy="1451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6" name="Shape 46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3660300" cy="3158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5026623" y="1767275"/>
            <a:ext cx="3660300" cy="3158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0" y="0"/>
            <a:ext cx="2472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78" name="Shape 78"/>
          <p:cNvSpPr/>
          <p:nvPr/>
        </p:nvSpPr>
        <p:spPr>
          <a:xfrm>
            <a:off x="0" y="500625"/>
            <a:ext cx="247200" cy="10586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0" y="1553405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0" y="3691500"/>
            <a:ext cx="247200" cy="1451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A6A9-9E08-4458-8F66-37D58F05BFB3}" type="datetimeFigureOut">
              <a:rPr lang="cs-CZ" smtClean="0"/>
              <a:pPr/>
              <a:t>22.09.2021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FF7BF-90D5-4328-A7D3-83853A676C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648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+ Inhal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49600" y="930230"/>
            <a:ext cx="5537200" cy="3717971"/>
          </a:xfrm>
        </p:spPr>
        <p:txBody>
          <a:bodyPr>
            <a:normAutofit/>
          </a:bodyPr>
          <a:lstStyle>
            <a:lvl1pPr marL="0" marR="0" indent="0" algn="l" defTabSz="411480" rtl="0" eaLnBrk="1" fontAlgn="auto" latinLnBrk="0" hangingPunct="1">
              <a:lnSpc>
                <a:spcPct val="120000"/>
              </a:lnSpc>
              <a:spcBef>
                <a:spcPts val="886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30" b="1" i="1">
                <a:solidFill>
                  <a:schemeClr val="tx2"/>
                </a:solidFill>
              </a:defRPr>
            </a:lvl1pPr>
            <a:lvl2pPr marL="0" indent="0">
              <a:lnSpc>
                <a:spcPct val="120000"/>
              </a:lnSpc>
              <a:spcAft>
                <a:spcPts val="720"/>
              </a:spcAft>
              <a:buFont typeface="Arial"/>
              <a:buNone/>
              <a:defRPr sz="153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60020" indent="-160020">
              <a:lnSpc>
                <a:spcPct val="120000"/>
              </a:lnSpc>
              <a:spcAft>
                <a:spcPts val="720"/>
              </a:spcAft>
              <a:buFont typeface="Arial"/>
              <a:buChar char="•"/>
              <a:defRPr sz="153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82930" indent="-257175">
              <a:spcAft>
                <a:spcPts val="0"/>
              </a:spcAft>
              <a:buFont typeface="Symbol" charset="2"/>
              <a:buChar char="-"/>
              <a:defRPr/>
            </a:lvl4pPr>
            <a:lvl5pPr marL="805815" indent="-160020">
              <a:spcAft>
                <a:spcPts val="0"/>
              </a:spcAft>
              <a:buFont typeface="Symbol" charset="2"/>
              <a:buChar char="-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lnSpc>
                <a:spcPct val="120000"/>
              </a:lnSpc>
              <a:spcAft>
                <a:spcPts val="720"/>
              </a:spcAft>
              <a:defRPr sz="153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>
              <a:lnSpc>
                <a:spcPct val="120000"/>
              </a:lnSpc>
              <a:spcAft>
                <a:spcPts val="720"/>
              </a:spcAft>
              <a:defRPr sz="153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B2B6-68E5-2D46-B060-FE1D3366BF4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Bildplatzhalter 2"/>
          <p:cNvSpPr>
            <a:spLocks noGrp="1"/>
          </p:cNvSpPr>
          <p:nvPr>
            <p:ph type="pic" idx="13" hasCustomPrompt="1"/>
          </p:nvPr>
        </p:nvSpPr>
        <p:spPr>
          <a:xfrm>
            <a:off x="0" y="762001"/>
            <a:ext cx="2861733" cy="4012881"/>
          </a:xfrm>
        </p:spPr>
        <p:txBody>
          <a:bodyPr>
            <a:normAutofit/>
          </a:bodyPr>
          <a:lstStyle>
            <a:lvl1pPr marL="0" indent="0">
              <a:buNone/>
              <a:defRPr sz="162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de-DE" dirty="0"/>
              <a:t>Insert </a:t>
            </a:r>
            <a:r>
              <a:rPr lang="de-DE" dirty="0" err="1"/>
              <a:t>image</a:t>
            </a:r>
            <a:endParaRPr lang="de-DE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4"/>
          </p:nvPr>
        </p:nvSpPr>
        <p:spPr>
          <a:xfrm>
            <a:off x="3183465" y="4824050"/>
            <a:ext cx="4749802" cy="273844"/>
          </a:xfrm>
          <a:prstGeom prst="rect">
            <a:avLst/>
          </a:prstGeom>
        </p:spPr>
        <p:txBody>
          <a:bodyPr/>
          <a:lstStyle/>
          <a:p>
            <a:r>
              <a:rPr lang="en-GB"/>
              <a:t>LAF Study Tour on EU energy policy at local level – 29 January 2014, Brussels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51460"/>
            <a:ext cx="6443133" cy="449580"/>
          </a:xfrm>
        </p:spPr>
        <p:txBody>
          <a:bodyPr/>
          <a:lstStyle>
            <a:lvl1pPr marL="0" algn="l" defTabSz="411480" rtl="0" eaLnBrk="1" latinLnBrk="0" hangingPunct="1">
              <a:spcBef>
                <a:spcPct val="0"/>
              </a:spcBef>
              <a:buNone/>
              <a:defRPr lang="de-DE" sz="1980" i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8463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75783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114454"/>
              </a:buClr>
              <a:buSzPct val="100000"/>
              <a:buFont typeface="Nixie One"/>
              <a:buChar char="▪"/>
              <a:defRPr sz="30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480"/>
              </a:spcBef>
              <a:buClr>
                <a:srgbClr val="114454"/>
              </a:buClr>
              <a:buSzPct val="100000"/>
              <a:buFont typeface="Nixie One"/>
              <a:buChar char="▫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480"/>
              </a:spcBef>
              <a:buClr>
                <a:srgbClr val="114454"/>
              </a:buClr>
              <a:buSzPct val="100000"/>
              <a:buFont typeface="Nixie One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6" r:id="rId4"/>
    <p:sldLayoutId id="2147483660" r:id="rId5"/>
    <p:sldLayoutId id="2147483661" r:id="rId6"/>
    <p:sldLayoutId id="214748366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youtube.com/watch?v=GxHQHcpCWa8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ceskatelevize.cz/ct24/regiony/302143-vitkovicke-strojirny-prijmou-desitky-lidi-z-uzavrene-ocelarny/" TargetMode="Externa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mzp.cz/ippc/ippc4.nsf/appliances.xsp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zp.cz/ippc" TargetMode="External"/><Relationship Id="rId2" Type="http://schemas.openxmlformats.org/officeDocument/2006/relationships/hyperlink" Target="http://eippcb.jrc.ec.europa.eu/reference/" TargetMode="Externa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z.cz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542173" y="1974975"/>
            <a:ext cx="6637295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pt-BR" sz="4400" dirty="0">
                <a:latin typeface="Cambria" pitchFamily="18" charset="0"/>
              </a:rPr>
              <a:t>Integrované povolování </a:t>
            </a:r>
            <a:r>
              <a:rPr lang="pt-BR" sz="4400" b="0" dirty="0">
                <a:latin typeface="Cambria" pitchFamily="18" charset="0"/>
              </a:rPr>
              <a:t>a</a:t>
            </a:r>
            <a:r>
              <a:rPr lang="cs-CZ" sz="4400" b="0" dirty="0">
                <a:latin typeface="Cambria" pitchFamily="18" charset="0"/>
              </a:rPr>
              <a:t> </a:t>
            </a:r>
            <a:r>
              <a:rPr lang="pt-BR" sz="4400" b="0" dirty="0">
                <a:latin typeface="Cambria" pitchFamily="18" charset="0"/>
              </a:rPr>
              <a:t>další nástroje prevence</a:t>
            </a:r>
            <a:endParaRPr lang="en" sz="4400" b="0" dirty="0">
              <a:latin typeface="Cambria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0" y="4229100"/>
            <a:ext cx="9432758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2" y="4114799"/>
            <a:ext cx="4322480" cy="14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397213" y="3791633"/>
            <a:ext cx="418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latin typeface="Cambria" pitchFamily="18" charset="0"/>
                <a:ea typeface="Roboto Slab" panose="020B0604020202020204" charset="0"/>
              </a:rPr>
              <a:t>JUDr. Vojtěch Vomáčka, Ph.D., LL.M.</a:t>
            </a:r>
          </a:p>
          <a:p>
            <a:endParaRPr lang="cs-CZ" sz="1800" dirty="0">
              <a:solidFill>
                <a:schemeClr val="bg1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394166" y="4177816"/>
            <a:ext cx="4640787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Cambria" pitchFamily="18" charset="0"/>
              </a:rPr>
              <a:t>MP904Zk Právo životního prostředí II</a:t>
            </a:r>
          </a:p>
          <a:p>
            <a:r>
              <a:rPr lang="cs-CZ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PrF MU, Brno, 22. 9. 2021</a:t>
            </a:r>
          </a:p>
          <a:p>
            <a:r>
              <a:rPr lang="cs-CZ" sz="900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* prezentace až na výjimky používá velké písmo, aby byla lépe čitelná pro studenty se zrakovým postižením; zvažte, zda při tisku nedostačuje více snímků na jednu stranu – šetřte přírodní zdroje :-)</a:t>
            </a:r>
          </a:p>
          <a:p>
            <a:endParaRPr lang="cs-CZ" sz="1800" dirty="0">
              <a:solidFill>
                <a:schemeClr val="bg1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10" name="Picture 3" descr="logo">
            <a:extLst>
              <a:ext uri="{FF2B5EF4-FFF2-40B4-BE49-F238E27FC236}">
                <a16:creationId xmlns:a16="http://schemas.microsoft.com/office/drawing/2014/main" id="{C6CA7328-F3CC-4AEA-810B-3E683A57F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154" y="4319338"/>
            <a:ext cx="670593" cy="71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F:\vojtech\Pictures\Obrázky\logo katedry\logoENG.gif">
            <a:extLst>
              <a:ext uri="{FF2B5EF4-FFF2-40B4-BE49-F238E27FC236}">
                <a16:creationId xmlns:a16="http://schemas.microsoft.com/office/drawing/2014/main" id="{A1EE1AA6-E25F-46F6-B1ED-2FD3F8DC1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490" y="4229100"/>
            <a:ext cx="1851580" cy="81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Masarykova univerzita - Home | Facebook">
            <a:extLst>
              <a:ext uri="{FF2B5EF4-FFF2-40B4-BE49-F238E27FC236}">
                <a16:creationId xmlns:a16="http://schemas.microsoft.com/office/drawing/2014/main" id="{20832D78-4D8E-4579-9C96-6951BC74D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09" y="4288749"/>
            <a:ext cx="786702" cy="78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228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084" y="4753926"/>
            <a:ext cx="6860790" cy="34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057900" y="4683919"/>
            <a:ext cx="1600200" cy="357188"/>
          </a:xfrm>
        </p:spPr>
        <p:txBody>
          <a:bodyPr/>
          <a:lstStyle/>
          <a:p>
            <a:fld id="{2BCE163F-7B9D-4840-A966-572BBA1EC294}" type="slidenum">
              <a:rPr lang="en-GB"/>
              <a:pPr/>
              <a:t>10</a:t>
            </a:fld>
            <a:endParaRPr lang="en-GB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762359" y="109739"/>
            <a:ext cx="1576430" cy="402913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800" dirty="0">
                <a:latin typeface="Verdana" pitchFamily="34" charset="0"/>
              </a:rPr>
              <a:t>ZÚR</a:t>
            </a:r>
            <a:endParaRPr lang="en-US" sz="1800" dirty="0">
              <a:latin typeface="Verdana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71318" y="640324"/>
            <a:ext cx="1578185" cy="37875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800" dirty="0">
                <a:latin typeface="Verdana" pitchFamily="34" charset="0"/>
              </a:rPr>
              <a:t>ÚP</a:t>
            </a:r>
            <a:endParaRPr lang="en-US" sz="1800" dirty="0">
              <a:latin typeface="Verdana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773461" y="2146090"/>
            <a:ext cx="1390312" cy="364409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Územní řízení</a:t>
            </a:r>
            <a:endParaRPr lang="en-US" sz="1050" dirty="0">
              <a:latin typeface="Verdana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752351" y="2770257"/>
            <a:ext cx="1556391" cy="34423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Stavební řízení</a:t>
            </a:r>
            <a:endParaRPr lang="en-US" sz="1050" dirty="0">
              <a:latin typeface="Verdana" pitchFamily="34" charset="0"/>
            </a:endParaRPr>
          </a:p>
        </p:txBody>
      </p:sp>
      <p:cxnSp>
        <p:nvCxnSpPr>
          <p:cNvPr id="27" name="AutoShape 18"/>
          <p:cNvCxnSpPr>
            <a:cxnSpLocks noChangeShapeType="1"/>
            <a:stCxn id="11" idx="2"/>
            <a:endCxn id="12" idx="0"/>
          </p:cNvCxnSpPr>
          <p:nvPr/>
        </p:nvCxnSpPr>
        <p:spPr bwMode="auto">
          <a:xfrm>
            <a:off x="2550574" y="512651"/>
            <a:ext cx="9837" cy="12767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600" y="4785996"/>
            <a:ext cx="6860790" cy="34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 Box 5"/>
          <p:cNvSpPr txBox="1">
            <a:spLocks noChangeArrowheads="1"/>
          </p:cNvSpPr>
          <p:nvPr/>
        </p:nvSpPr>
        <p:spPr bwMode="auto">
          <a:xfrm>
            <a:off x="2746350" y="1613793"/>
            <a:ext cx="1381946" cy="409099"/>
          </a:xfrm>
          <a:prstGeom prst="rect">
            <a:avLst/>
          </a:prstGeom>
          <a:ln>
            <a:prstDash val="dashDot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EIA</a:t>
            </a:r>
            <a:endParaRPr lang="en-US" sz="1050" dirty="0">
              <a:latin typeface="Verdana" pitchFamily="34" charset="0"/>
            </a:endParaRPr>
          </a:p>
        </p:txBody>
      </p:sp>
      <p:cxnSp>
        <p:nvCxnSpPr>
          <p:cNvPr id="77" name="Přímá spojnice se šipkou 76"/>
          <p:cNvCxnSpPr/>
          <p:nvPr/>
        </p:nvCxnSpPr>
        <p:spPr>
          <a:xfrm rot="10800000">
            <a:off x="2373804" y="1818342"/>
            <a:ext cx="350966" cy="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nice se šipkou 77"/>
          <p:cNvCxnSpPr/>
          <p:nvPr/>
        </p:nvCxnSpPr>
        <p:spPr>
          <a:xfrm>
            <a:off x="4197864" y="2294291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se šipkou 78"/>
          <p:cNvCxnSpPr/>
          <p:nvPr/>
        </p:nvCxnSpPr>
        <p:spPr>
          <a:xfrm>
            <a:off x="3471414" y="393107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se šipkou 79"/>
          <p:cNvCxnSpPr/>
          <p:nvPr/>
        </p:nvCxnSpPr>
        <p:spPr>
          <a:xfrm>
            <a:off x="3437323" y="838385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se šipkou 81"/>
          <p:cNvCxnSpPr/>
          <p:nvPr/>
        </p:nvCxnSpPr>
        <p:spPr>
          <a:xfrm>
            <a:off x="4339255" y="2836886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3895697" y="248345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OOP</a:t>
            </a:r>
          </a:p>
        </p:txBody>
      </p:sp>
      <p:sp>
        <p:nvSpPr>
          <p:cNvPr id="97" name="TextovéPole 96"/>
          <p:cNvSpPr txBox="1"/>
          <p:nvPr/>
        </p:nvSpPr>
        <p:spPr>
          <a:xfrm>
            <a:off x="4582921" y="2166579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R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3895697" y="687220"/>
            <a:ext cx="1836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OOP</a:t>
            </a:r>
          </a:p>
        </p:txBody>
      </p:sp>
      <p:cxnSp>
        <p:nvCxnSpPr>
          <p:cNvPr id="56" name="AutoShape 18"/>
          <p:cNvCxnSpPr>
            <a:cxnSpLocks noChangeShapeType="1"/>
          </p:cNvCxnSpPr>
          <p:nvPr/>
        </p:nvCxnSpPr>
        <p:spPr bwMode="auto">
          <a:xfrm>
            <a:off x="3425871" y="2050183"/>
            <a:ext cx="9837" cy="12767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AutoShape 18"/>
          <p:cNvCxnSpPr>
            <a:cxnSpLocks noChangeShapeType="1"/>
          </p:cNvCxnSpPr>
          <p:nvPr/>
        </p:nvCxnSpPr>
        <p:spPr bwMode="auto">
          <a:xfrm>
            <a:off x="3430790" y="2515895"/>
            <a:ext cx="0" cy="2543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AutoShape 18"/>
          <p:cNvCxnSpPr>
            <a:cxnSpLocks noChangeShapeType="1"/>
          </p:cNvCxnSpPr>
          <p:nvPr/>
        </p:nvCxnSpPr>
        <p:spPr bwMode="auto">
          <a:xfrm flipH="1">
            <a:off x="3425871" y="3114492"/>
            <a:ext cx="4919" cy="21234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TextovéPole 64"/>
          <p:cNvSpPr txBox="1"/>
          <p:nvPr/>
        </p:nvSpPr>
        <p:spPr>
          <a:xfrm>
            <a:off x="4690221" y="2677997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R</a:t>
            </a:r>
          </a:p>
        </p:txBody>
      </p:sp>
      <p:cxnSp>
        <p:nvCxnSpPr>
          <p:cNvPr id="20" name="Zakřivená spojnice 19"/>
          <p:cNvCxnSpPr/>
          <p:nvPr/>
        </p:nvCxnSpPr>
        <p:spPr>
          <a:xfrm rot="10800000" flipV="1">
            <a:off x="1771223" y="1791742"/>
            <a:ext cx="575786" cy="627380"/>
          </a:xfrm>
          <a:prstGeom prst="curvedConnector2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Zakřivená spojnice 86"/>
          <p:cNvCxnSpPr>
            <a:cxnSpLocks/>
          </p:cNvCxnSpPr>
          <p:nvPr/>
        </p:nvCxnSpPr>
        <p:spPr>
          <a:xfrm>
            <a:off x="2460950" y="1931043"/>
            <a:ext cx="263820" cy="215047"/>
          </a:xfrm>
          <a:prstGeom prst="curvedConnector3">
            <a:avLst>
              <a:gd name="adj1" fmla="val 50000"/>
            </a:avLst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Zakřivená spojnice 87"/>
          <p:cNvCxnSpPr/>
          <p:nvPr/>
        </p:nvCxnSpPr>
        <p:spPr>
          <a:xfrm rot="16200000" flipH="1">
            <a:off x="2061738" y="2023707"/>
            <a:ext cx="935618" cy="562567"/>
          </a:xfrm>
          <a:prstGeom prst="curvedConnector3">
            <a:avLst>
              <a:gd name="adj1" fmla="val 50000"/>
            </a:avLst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2886411" y="91241"/>
            <a:ext cx="511686" cy="409099"/>
          </a:xfrm>
          <a:prstGeom prst="rect">
            <a:avLst/>
          </a:prstGeom>
          <a:ln>
            <a:prstDash val="solid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200" dirty="0">
                <a:latin typeface="Verdana" pitchFamily="34" charset="0"/>
              </a:rPr>
              <a:t>SEA</a:t>
            </a:r>
            <a:endParaRPr lang="en-US" sz="1200" dirty="0">
              <a:latin typeface="Verdana" pitchFamily="34" charset="0"/>
            </a:endParaRPr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2889433" y="617387"/>
            <a:ext cx="536438" cy="401694"/>
          </a:xfrm>
          <a:prstGeom prst="rect">
            <a:avLst/>
          </a:prstGeom>
          <a:ln>
            <a:prstDash val="sysDash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SEA</a:t>
            </a:r>
            <a:endParaRPr lang="en-US" sz="1050" dirty="0">
              <a:latin typeface="Verdana" pitchFamily="34" charset="0"/>
            </a:endParaRP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412059" y="3592282"/>
            <a:ext cx="1836204" cy="1091635"/>
          </a:xfrm>
          <a:prstGeom prst="rect">
            <a:avLst/>
          </a:prstGeom>
          <a:noFill/>
          <a:ln w="22225">
            <a:solidFill>
              <a:schemeClr val="tx1"/>
            </a:solidFill>
            <a:prstDash val="lgDashDotDot"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Povolení, závazná stanoviska a stanoviska podle zvláštních předpisů (ZOPK, ZPF, </a:t>
            </a:r>
            <a:r>
              <a:rPr lang="cs-CZ" sz="1050" dirty="0" err="1">
                <a:latin typeface="Verdana" pitchFamily="34" charset="0"/>
              </a:rPr>
              <a:t>LesZ</a:t>
            </a:r>
            <a:r>
              <a:rPr lang="cs-CZ" sz="1050" dirty="0">
                <a:latin typeface="Verdana" pitchFamily="34" charset="0"/>
              </a:rPr>
              <a:t>)</a:t>
            </a:r>
            <a:endParaRPr lang="en-US" sz="1050" dirty="0">
              <a:latin typeface="Verdana" pitchFamily="34" charset="0"/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2217438" y="1654043"/>
            <a:ext cx="20903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ZS</a:t>
            </a:r>
          </a:p>
        </p:txBody>
      </p:sp>
      <p:cxnSp>
        <p:nvCxnSpPr>
          <p:cNvPr id="53" name="AutoShape 18"/>
          <p:cNvCxnSpPr>
            <a:cxnSpLocks noChangeShapeType="1"/>
          </p:cNvCxnSpPr>
          <p:nvPr/>
        </p:nvCxnSpPr>
        <p:spPr bwMode="auto">
          <a:xfrm flipH="1">
            <a:off x="3324996" y="1437612"/>
            <a:ext cx="4919" cy="21234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 Box 5">
            <a:extLst>
              <a:ext uri="{FF2B5EF4-FFF2-40B4-BE49-F238E27FC236}">
                <a16:creationId xmlns:a16="http://schemas.microsoft.com/office/drawing/2014/main" id="{3A39D0DC-D0EA-4562-9B90-111D644FF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368" y="2124862"/>
            <a:ext cx="1783717" cy="11703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22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IPPC</a:t>
            </a:r>
          </a:p>
          <a:p>
            <a:pPr eaLnBrk="0" hangingPunct="0">
              <a:spcBef>
                <a:spcPct val="50000"/>
              </a:spcBef>
            </a:pPr>
            <a:r>
              <a:rPr lang="cs-CZ" sz="1050" dirty="0">
                <a:latin typeface="Verdana" pitchFamily="34" charset="0"/>
              </a:rPr>
              <a:t>(povolení, závazná stanoviska a stanoviska podle některých zvl. Předpisů - , </a:t>
            </a:r>
            <a:r>
              <a:rPr lang="cs-CZ" sz="1050" dirty="0" err="1">
                <a:latin typeface="Verdana" pitchFamily="34" charset="0"/>
              </a:rPr>
              <a:t>OvzdZ</a:t>
            </a:r>
            <a:r>
              <a:rPr lang="cs-CZ" sz="1050" dirty="0">
                <a:latin typeface="Verdana" pitchFamily="34" charset="0"/>
              </a:rPr>
              <a:t>, </a:t>
            </a:r>
            <a:r>
              <a:rPr lang="cs-CZ" sz="1050" dirty="0" err="1">
                <a:latin typeface="Verdana" pitchFamily="34" charset="0"/>
              </a:rPr>
              <a:t>OdpZ</a:t>
            </a:r>
            <a:r>
              <a:rPr lang="cs-CZ" sz="1050" dirty="0">
                <a:latin typeface="Verdana" pitchFamily="34" charset="0"/>
              </a:rPr>
              <a:t>, </a:t>
            </a:r>
            <a:r>
              <a:rPr lang="cs-CZ" sz="1050" dirty="0" err="1">
                <a:latin typeface="Verdana" pitchFamily="34" charset="0"/>
              </a:rPr>
              <a:t>Vodz</a:t>
            </a:r>
            <a:r>
              <a:rPr lang="cs-CZ" sz="1050" dirty="0">
                <a:latin typeface="Verdana" pitchFamily="34" charset="0"/>
              </a:rPr>
              <a:t>, </a:t>
            </a:r>
            <a:r>
              <a:rPr lang="cs-CZ" sz="1050" dirty="0" err="1">
                <a:latin typeface="Verdana" pitchFamily="34" charset="0"/>
              </a:rPr>
              <a:t>VeřZd</a:t>
            </a:r>
            <a:r>
              <a:rPr lang="cs-CZ" sz="1050" dirty="0">
                <a:latin typeface="Verdana" pitchFamily="34" charset="0"/>
              </a:rPr>
              <a:t>)</a:t>
            </a:r>
            <a:endParaRPr lang="en-US" sz="1050" dirty="0">
              <a:latin typeface="Verdana" pitchFamily="34" charset="0"/>
            </a:endParaRPr>
          </a:p>
        </p:txBody>
      </p:sp>
      <p:cxnSp>
        <p:nvCxnSpPr>
          <p:cNvPr id="50" name="Přímá spojnice se šipkou 49"/>
          <p:cNvCxnSpPr/>
          <p:nvPr/>
        </p:nvCxnSpPr>
        <p:spPr>
          <a:xfrm>
            <a:off x="2241572" y="2669271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ovéPole 58"/>
          <p:cNvSpPr txBox="1"/>
          <p:nvPr/>
        </p:nvSpPr>
        <p:spPr>
          <a:xfrm>
            <a:off x="2248263" y="2713440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R</a:t>
            </a:r>
          </a:p>
        </p:txBody>
      </p:sp>
      <p:pic>
        <p:nvPicPr>
          <p:cNvPr id="62" name="Picture 2" descr="VÃ½sledek obrÃ¡zku pro factory pict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" t="10243" r="1711" b="8045"/>
          <a:stretch/>
        </p:blipFill>
        <p:spPr bwMode="auto">
          <a:xfrm>
            <a:off x="4976804" y="203098"/>
            <a:ext cx="2576289" cy="216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 Box 7">
            <a:extLst>
              <a:ext uri="{FF2B5EF4-FFF2-40B4-BE49-F238E27FC236}">
                <a16:creationId xmlns:a16="http://schemas.microsoft.com/office/drawing/2014/main" id="{52F697ED-820E-4F3F-A231-83F530257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50" y="3312850"/>
            <a:ext cx="1802480" cy="671043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prstDash val="lgDashDot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900" dirty="0">
                <a:latin typeface="Verdana" pitchFamily="34" charset="0"/>
              </a:rPr>
              <a:t>Řízení o zkušebním provozu </a:t>
            </a: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900" dirty="0">
                <a:latin typeface="Verdana" pitchFamily="34" charset="0"/>
              </a:rPr>
              <a:t>Kolaudační rozhodnutí  </a:t>
            </a:r>
          </a:p>
        </p:txBody>
      </p:sp>
      <p:cxnSp>
        <p:nvCxnSpPr>
          <p:cNvPr id="47" name="Přímá spojnice se šipkou 46">
            <a:extLst>
              <a:ext uri="{FF2B5EF4-FFF2-40B4-BE49-F238E27FC236}">
                <a16:creationId xmlns:a16="http://schemas.microsoft.com/office/drawing/2014/main" id="{4FE82911-F567-407C-B4D2-E43C1EBD02D4}"/>
              </a:ext>
            </a:extLst>
          </p:cNvPr>
          <p:cNvCxnSpPr/>
          <p:nvPr/>
        </p:nvCxnSpPr>
        <p:spPr>
          <a:xfrm>
            <a:off x="4491064" y="3474374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0D922446-AE64-4A01-B7C8-7F142F0631F5}"/>
              </a:ext>
            </a:extLst>
          </p:cNvPr>
          <p:cNvSpPr txBox="1"/>
          <p:nvPr/>
        </p:nvSpPr>
        <p:spPr>
          <a:xfrm>
            <a:off x="4842030" y="3315484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R</a:t>
            </a:r>
          </a:p>
        </p:txBody>
      </p:sp>
      <p:cxnSp>
        <p:nvCxnSpPr>
          <p:cNvPr id="60" name="Přímá spojnice se šipkou 59">
            <a:extLst>
              <a:ext uri="{FF2B5EF4-FFF2-40B4-BE49-F238E27FC236}">
                <a16:creationId xmlns:a16="http://schemas.microsoft.com/office/drawing/2014/main" id="{49CB320E-27B7-4854-B794-A8AAE8C44925}"/>
              </a:ext>
            </a:extLst>
          </p:cNvPr>
          <p:cNvCxnSpPr/>
          <p:nvPr/>
        </p:nvCxnSpPr>
        <p:spPr>
          <a:xfrm>
            <a:off x="4504630" y="3713733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ovéPole 62">
            <a:extLst>
              <a:ext uri="{FF2B5EF4-FFF2-40B4-BE49-F238E27FC236}">
                <a16:creationId xmlns:a16="http://schemas.microsoft.com/office/drawing/2014/main" id="{E4590459-262A-419F-BB14-01FEEB44AA51}"/>
              </a:ext>
            </a:extLst>
          </p:cNvPr>
          <p:cNvSpPr txBox="1"/>
          <p:nvPr/>
        </p:nvSpPr>
        <p:spPr>
          <a:xfrm>
            <a:off x="4855595" y="3554843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4294423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13EABF3-9475-46B4-9DF7-9D06023487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9757" y="0"/>
            <a:ext cx="5004486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567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93"/>
    </mc:Choice>
    <mc:Fallback xmlns="">
      <p:transition spd="slow" advTm="4459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457200" y="61753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Příklad:</a:t>
            </a:r>
          </a:p>
          <a:p>
            <a:endParaRPr lang="cs-CZ" sz="1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cs-CZ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Výstavba vepřína o kapacitě 500 prasnic </a:t>
            </a:r>
            <a:r>
              <a:rPr lang="cs-CZ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(pod limitem zákona EIA a IPPC), umístěného ve vzdálenosti 30 m od lesa na zemědělské půdě, kde se nachází několik stromů a ohrožených živočichů; dojde k zásahu do krajinného rázu, je požadován odběr povrchové vody k užitkovým účelům (zavlažování zelené střechy staveb).</a:t>
            </a:r>
          </a:p>
          <a:p>
            <a:pPr algn="just"/>
            <a:r>
              <a:rPr lang="cs-CZ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Vyžadované akty podle stávající úpravy (zjednodušeně): </a:t>
            </a:r>
            <a:r>
              <a:rPr lang="cs-CZ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Odnětí ze ZPF (závazné stanovisko orgánu ochrany ZPF), souhlas k dotčení lesa (závazné stanovisko orgánu ochrany lesů), souhlas k zásahu do krajinného rázu (závazné stanovisko orgánu ochrany přírody), výjimka z ochrany ohroženého druhu živočicha (rozhodnutí orgánu ochrany přírody), povolení kácení dřevin (závazné stanovisko orgánu ochrany přírody), územní a stavební povolení (rozhodnutí stavebního úřadu), kolaudační souhlas (rozhodnutí stavebního úřadu), povolení k nakládání s vodami (rozhodnutí vodoprávního úřadu), povolení k provozování zařízení pro nakládání s odpady (rozhodnutí krajského úřadu).</a:t>
            </a:r>
          </a:p>
          <a:p>
            <a:endParaRPr lang="cs-CZ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endParaRPr lang="cs-CZ" sz="1800" b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847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93"/>
    </mc:Choice>
    <mc:Fallback xmlns="">
      <p:transition spd="slow" advTm="445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81BC10C-B225-4C09-B395-AF07813C7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2201" y="323287"/>
            <a:ext cx="7096557" cy="3677568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1A2F56E-5683-45AA-82B0-EA0BAFC39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168" y="4001435"/>
            <a:ext cx="889514" cy="4090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22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IPPC</a:t>
            </a:r>
            <a:endParaRPr lang="en-US" sz="1050" dirty="0">
              <a:latin typeface="Verdana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160F46-CC0B-4B4B-A5CE-931D88B89453}"/>
              </a:ext>
            </a:extLst>
          </p:cNvPr>
          <p:cNvSpPr txBox="1"/>
          <p:nvPr/>
        </p:nvSpPr>
        <p:spPr>
          <a:xfrm>
            <a:off x="451411" y="4410534"/>
            <a:ext cx="58104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při větší kapacitě vepřína by některé akty především z oblasti ochrany vod, ochrany ovzduší a nakládání s odpady nahradilo integrované povolení – vydávalo by se samostatné rozhodnutí</a:t>
            </a:r>
          </a:p>
        </p:txBody>
      </p:sp>
      <p:cxnSp>
        <p:nvCxnSpPr>
          <p:cNvPr id="6" name="Přímá spojnice se šipkou 81">
            <a:extLst>
              <a:ext uri="{FF2B5EF4-FFF2-40B4-BE49-F238E27FC236}">
                <a16:creationId xmlns:a16="http://schemas.microsoft.com/office/drawing/2014/main" id="{096082A9-5B22-4CD8-95B2-5849A013BE75}"/>
              </a:ext>
            </a:extLst>
          </p:cNvPr>
          <p:cNvCxnSpPr>
            <a:cxnSpLocks/>
          </p:cNvCxnSpPr>
          <p:nvPr/>
        </p:nvCxnSpPr>
        <p:spPr>
          <a:xfrm flipV="1">
            <a:off x="2189085" y="2571750"/>
            <a:ext cx="473092" cy="141354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81">
            <a:extLst>
              <a:ext uri="{FF2B5EF4-FFF2-40B4-BE49-F238E27FC236}">
                <a16:creationId xmlns:a16="http://schemas.microsoft.com/office/drawing/2014/main" id="{A6EE1F4D-EE36-4638-BD63-5FBF9EAF329B}"/>
              </a:ext>
            </a:extLst>
          </p:cNvPr>
          <p:cNvCxnSpPr>
            <a:cxnSpLocks/>
          </p:cNvCxnSpPr>
          <p:nvPr/>
        </p:nvCxnSpPr>
        <p:spPr>
          <a:xfrm flipV="1">
            <a:off x="2281682" y="3673318"/>
            <a:ext cx="3746799" cy="4916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81">
            <a:extLst>
              <a:ext uri="{FF2B5EF4-FFF2-40B4-BE49-F238E27FC236}">
                <a16:creationId xmlns:a16="http://schemas.microsoft.com/office/drawing/2014/main" id="{0868B3BC-9226-4E0D-9075-6808FE9E5EAF}"/>
              </a:ext>
            </a:extLst>
          </p:cNvPr>
          <p:cNvCxnSpPr>
            <a:cxnSpLocks/>
          </p:cNvCxnSpPr>
          <p:nvPr/>
        </p:nvCxnSpPr>
        <p:spPr>
          <a:xfrm flipV="1">
            <a:off x="2341485" y="2162071"/>
            <a:ext cx="4765830" cy="19756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81">
            <a:extLst>
              <a:ext uri="{FF2B5EF4-FFF2-40B4-BE49-F238E27FC236}">
                <a16:creationId xmlns:a16="http://schemas.microsoft.com/office/drawing/2014/main" id="{398CC894-3048-4F1D-9154-0DF55376AFE6}"/>
              </a:ext>
            </a:extLst>
          </p:cNvPr>
          <p:cNvCxnSpPr>
            <a:cxnSpLocks/>
          </p:cNvCxnSpPr>
          <p:nvPr/>
        </p:nvCxnSpPr>
        <p:spPr>
          <a:xfrm flipV="1">
            <a:off x="2341485" y="2708476"/>
            <a:ext cx="4765830" cy="14292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331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93"/>
    </mc:Choice>
    <mc:Fallback xmlns="">
      <p:transition spd="slow" advTm="4459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A646177-1809-4557-BB1D-65C9D9DF25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1558" y="837549"/>
            <a:ext cx="5681090" cy="24834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781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93"/>
    </mc:Choice>
    <mc:Fallback xmlns="">
      <p:transition spd="slow" advTm="445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015982" y="2560713"/>
            <a:ext cx="5745601" cy="60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cs-CZ" sz="2800" b="1" i="1" dirty="0">
                <a:latin typeface="Roboto Slab" panose="020B0604020202020204" charset="0"/>
                <a:ea typeface="Roboto Slab" panose="020B0604020202020204" charset="0"/>
              </a:rPr>
              <a:t>Integrovaná prevence (IPPC)*</a:t>
            </a:r>
          </a:p>
          <a:p>
            <a:pPr lvl="0" algn="l">
              <a:spcBef>
                <a:spcPts val="0"/>
              </a:spcBef>
              <a:buNone/>
            </a:pPr>
            <a:endParaRPr lang="cs-CZ" sz="2800" b="1" i="1" dirty="0">
              <a:latin typeface="Roboto Slab" panose="020B0604020202020204" charset="0"/>
              <a:ea typeface="Roboto Slab" panose="020B0604020202020204" charset="0"/>
            </a:endParaRPr>
          </a:p>
          <a:p>
            <a:pPr lvl="0" algn="l">
              <a:buNone/>
            </a:pPr>
            <a:r>
              <a:rPr lang="cs-CZ" sz="2800" b="1" i="1" dirty="0">
                <a:latin typeface="Roboto Slab" panose="020B0604020202020204" charset="0"/>
                <a:ea typeface="Roboto Slab" panose="020B0604020202020204" charset="0"/>
              </a:rPr>
              <a:t>* </a:t>
            </a:r>
            <a:r>
              <a:rPr lang="cs-CZ" sz="1800" i="1" dirty="0">
                <a:latin typeface="Cambria" panose="02040503050406030204" pitchFamily="18" charset="0"/>
                <a:ea typeface="Cambria" panose="02040503050406030204" pitchFamily="18" charset="0"/>
              </a:rPr>
              <a:t>Integrovaná prevence a omezování znečištění (angl. </a:t>
            </a:r>
            <a:r>
              <a:rPr lang="cs-CZ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Integrated</a:t>
            </a:r>
            <a:r>
              <a:rPr lang="cs-CZ" sz="1800" i="1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cs-CZ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Pollution</a:t>
            </a:r>
            <a:r>
              <a:rPr lang="cs-CZ" sz="1800" i="1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cs-CZ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Prevention</a:t>
            </a:r>
            <a:r>
              <a:rPr lang="cs-CZ" sz="1800" i="1" dirty="0">
                <a:latin typeface="Cambria" panose="02040503050406030204" pitchFamily="18" charset="0"/>
                <a:ea typeface="Cambria" panose="02040503050406030204" pitchFamily="18" charset="0"/>
              </a:rPr>
              <a:t> and </a:t>
            </a:r>
            <a:r>
              <a:rPr lang="cs-CZ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Control</a:t>
            </a:r>
            <a:r>
              <a:rPr lang="cs-CZ" sz="1800" i="1" dirty="0">
                <a:latin typeface="Cambria" panose="02040503050406030204" pitchFamily="18" charset="0"/>
                <a:ea typeface="Cambria" panose="02040503050406030204" pitchFamily="18" charset="0"/>
              </a:rPr>
              <a:t> - IPPC) je pokročilým způsobem regulace vybraných průmyslových a zemědělských činností při dosažení vysoké úrovně ochrany životního prostředí jako celku.</a:t>
            </a:r>
          </a:p>
          <a:p>
            <a:pPr lvl="0" algn="l">
              <a:spcBef>
                <a:spcPts val="0"/>
              </a:spcBef>
              <a:buNone/>
            </a:pPr>
            <a:endParaRPr lang="cs-CZ" sz="2800" b="1" i="1" dirty="0">
              <a:latin typeface="Roboto Slab" panose="020B0604020202020204" charset="0"/>
              <a:ea typeface="Roboto Slab" panose="020B0604020202020204" charset="0"/>
            </a:endParaRPr>
          </a:p>
          <a:p>
            <a:pPr lvl="0" algn="l">
              <a:spcBef>
                <a:spcPts val="0"/>
              </a:spcBef>
              <a:buNone/>
            </a:pPr>
            <a:endParaRPr lang="en" sz="2800" b="1" i="1" dirty="0">
              <a:latin typeface="Roboto Slab" panose="020B0604020202020204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745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</a:rPr>
              <a:t>Integrovaná prevence (IPPC)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1049772" y="1664626"/>
            <a:ext cx="7540800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Preventivní nástroj unijního původu, odlišný od </a:t>
            </a:r>
            <a:r>
              <a:rPr lang="cs-CZ" sz="1600" i="1" dirty="0">
                <a:latin typeface="Cambria" panose="02040503050406030204" pitchFamily="18" charset="0"/>
                <a:ea typeface="Cambria" panose="02040503050406030204" pitchFamily="18" charset="0"/>
              </a:rPr>
              <a:t>end-</a:t>
            </a:r>
            <a:r>
              <a:rPr lang="cs-CZ" sz="1600" i="1" dirty="0" err="1"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cs-CZ" sz="1600" i="1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cs-CZ" sz="1600" i="1" dirty="0" err="1">
                <a:latin typeface="Cambria" panose="02040503050406030204" pitchFamily="18" charset="0"/>
                <a:ea typeface="Cambria" panose="02040503050406030204" pitchFamily="18" charset="0"/>
              </a:rPr>
              <a:t>pipe</a:t>
            </a:r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regulace nebo  ekonomických nástrojů typu emisních povolenek. </a:t>
            </a:r>
            <a:endParaRPr lang="cs-CZ" sz="1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600" b="1" i="1" dirty="0">
                <a:latin typeface="Cambria" pitchFamily="18" charset="0"/>
                <a:ea typeface="Cambria" panose="02040503050406030204" pitchFamily="18" charset="0"/>
              </a:rPr>
              <a:t>Integrované povolení – </a:t>
            </a:r>
            <a:r>
              <a:rPr lang="cs-CZ" sz="1600" b="1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rozhodnutí vydávané ve správním řízení</a:t>
            </a:r>
          </a:p>
          <a:p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- kterým se </a:t>
            </a:r>
            <a:r>
              <a:rPr lang="cs-CZ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stanoví podmínky k provozu zařízení</a:t>
            </a:r>
          </a:p>
          <a:p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- a které se vydává </a:t>
            </a:r>
            <a:r>
              <a:rPr lang="cs-CZ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namísto rozhodnutí, stanovisek, vyjádření a souhlasů vydávaných podle zvláštních právních předpisů </a:t>
            </a:r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v oblasti ochrany životního prostředí, ochrany veřejného zdraví a v oblasti zemědělství, </a:t>
            </a:r>
            <a:r>
              <a:rPr lang="cs-CZ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pokud to tyto předpisy umožňují.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600" b="1" i="1" dirty="0">
                <a:latin typeface="Cambria" pitchFamily="18" charset="0"/>
                <a:ea typeface="Cambria" panose="02040503050406030204" pitchFamily="18" charset="0"/>
              </a:rPr>
              <a:t>IPPC se nevztahuje na:  </a:t>
            </a:r>
          </a:p>
          <a:p>
            <a:pPr lvl="0">
              <a:spcBef>
                <a:spcPts val="600"/>
              </a:spcBef>
            </a:pPr>
            <a:r>
              <a:rPr lang="cs-CZ" sz="1600" b="1" i="1" dirty="0">
                <a:latin typeface="Cambria" pitchFamily="18" charset="0"/>
                <a:ea typeface="Cambria" panose="02040503050406030204" pitchFamily="18" charset="0"/>
              </a:rPr>
              <a:t>- emise a imise radioaktivních látek</a:t>
            </a:r>
          </a:p>
          <a:p>
            <a:pPr lvl="0">
              <a:spcBef>
                <a:spcPts val="600"/>
              </a:spcBef>
            </a:pPr>
            <a:r>
              <a:rPr lang="cs-CZ" sz="1600" b="1" i="1" dirty="0">
                <a:latin typeface="Cambria" pitchFamily="18" charset="0"/>
                <a:ea typeface="Cambria" panose="02040503050406030204" pitchFamily="18" charset="0"/>
              </a:rPr>
              <a:t>- nakládání s GMO 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endParaRPr lang="cs-CZ" sz="1600" b="1" i="1" dirty="0">
              <a:latin typeface="Cambria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41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</a:rPr>
              <a:t>Právní úprava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935472" y="1559425"/>
            <a:ext cx="7540800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600" b="1" i="1" dirty="0">
                <a:latin typeface="Cambria" pitchFamily="18" charset="0"/>
                <a:ea typeface="Roboto Slab" panose="020B0604020202020204" charset="0"/>
              </a:rPr>
              <a:t> Směrnice 2010/75/EU o průmyslových emisích (IED)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600" b="1" i="1" dirty="0">
                <a:latin typeface="Cambria" pitchFamily="18" charset="0"/>
                <a:ea typeface="Roboto Slab" panose="020B0604020202020204" charset="0"/>
              </a:rPr>
              <a:t> Nařízení č. 166/2006, kterým se zřizuje Evropský registr úniků a přenosů znečišťujících látek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endParaRPr lang="cs-CZ" sz="100" b="1" i="1" dirty="0">
              <a:latin typeface="Cambria" pitchFamily="18" charset="0"/>
              <a:ea typeface="Roboto Slab" panose="020B0604020202020204" charset="0"/>
            </a:endParaRP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600" b="1" i="1" dirty="0">
                <a:latin typeface="Cambria" pitchFamily="18" charset="0"/>
                <a:ea typeface="Roboto Slab" panose="020B0604020202020204" charset="0"/>
              </a:rPr>
              <a:t> </a:t>
            </a:r>
            <a:r>
              <a:rPr lang="cs-CZ" sz="1800" b="1" i="1" dirty="0">
                <a:solidFill>
                  <a:schemeClr val="accent1"/>
                </a:solidFill>
                <a:latin typeface="Cambria" pitchFamily="18" charset="0"/>
                <a:ea typeface="Roboto Slab" panose="020B0604020202020204" charset="0"/>
              </a:rPr>
              <a:t>Z</a:t>
            </a:r>
            <a:r>
              <a:rPr lang="cs-CZ" sz="1600" b="1" dirty="0">
                <a:solidFill>
                  <a:schemeClr val="accent1"/>
                </a:solidFill>
                <a:latin typeface="Cambria" pitchFamily="18" charset="0"/>
                <a:ea typeface="Roboto Slab" panose="020B0604020202020204" charset="0"/>
              </a:rPr>
              <a:t>ákon č. 76/2002 Sb., o integrované prevenci a omezování znečištění,   o integrovaném registru znečišťování a o změně některých zákonů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b="1" dirty="0">
                <a:latin typeface="Cambria" pitchFamily="18" charset="0"/>
                <a:ea typeface="Roboto Slab" panose="020B0604020202020204" charset="0"/>
              </a:rPr>
              <a:t>Zákon č. 25/2008 Sb., o integrovaném registru znečišťování a integrovaném systému plnění ohlašovacích povinností v oblasti životního prostředí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b="1" dirty="0" err="1">
                <a:latin typeface="Cambria" pitchFamily="18" charset="0"/>
                <a:ea typeface="Roboto Slab" panose="020B0604020202020204" charset="0"/>
              </a:rPr>
              <a:t>Vyhl.č</a:t>
            </a:r>
            <a:r>
              <a:rPr lang="cs-CZ" b="1" dirty="0">
                <a:latin typeface="Cambria" pitchFamily="18" charset="0"/>
                <a:ea typeface="Roboto Slab" panose="020B0604020202020204" charset="0"/>
              </a:rPr>
              <a:t>. 288/2013 Sb., o provedení některých ustanovení zákona o integrované prevenci 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b="1" dirty="0" err="1">
                <a:latin typeface="Cambria" pitchFamily="18" charset="0"/>
                <a:ea typeface="Roboto Slab" panose="020B0604020202020204" charset="0"/>
              </a:rPr>
              <a:t>Nař.vl.č</a:t>
            </a:r>
            <a:r>
              <a:rPr lang="cs-CZ" b="1" dirty="0">
                <a:latin typeface="Cambria" pitchFamily="18" charset="0"/>
                <a:ea typeface="Roboto Slab" panose="020B0604020202020204" charset="0"/>
              </a:rPr>
              <a:t>. 145/2008 Sb., kterým se stanoví seznam znečišťujících látek a prahových hodnot a údaje požadované pro ohlašování do integrovaného registru znečišťování životního prostředí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b="1" dirty="0">
                <a:latin typeface="Cambria" pitchFamily="18" charset="0"/>
                <a:ea typeface="Roboto Slab" panose="020B0604020202020204" charset="0"/>
              </a:rPr>
              <a:t>žádný komentář, odborné zdroje zaměřené na technické otázky</a:t>
            </a:r>
          </a:p>
          <a:p>
            <a:pPr lvl="0">
              <a:spcBef>
                <a:spcPts val="600"/>
              </a:spcBef>
            </a:pPr>
            <a:endParaRPr lang="cs-CZ" sz="1600" b="1" i="1" dirty="0">
              <a:latin typeface="Cambria" pitchFamily="18" charset="0"/>
              <a:ea typeface="Roboto Slab" panose="020B0604020202020204" charset="0"/>
            </a:endParaRP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endParaRPr lang="cs-CZ" sz="1600" b="1" i="1" dirty="0">
              <a:latin typeface="Cambria" pitchFamily="18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55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157288" y="1051323"/>
            <a:ext cx="6657975" cy="19205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16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en-US" sz="216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en-US" sz="216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en-US" sz="216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55203" y="898870"/>
            <a:ext cx="4341972" cy="3613783"/>
          </a:xfrm>
          <a:prstGeom prst="wedgeEllipseCallout">
            <a:avLst>
              <a:gd name="adj1" fmla="val 62718"/>
              <a:gd name="adj2" fmla="val 45787"/>
            </a:avLst>
          </a:prstGeom>
          <a:solidFill>
            <a:srgbClr val="CCFFCC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GB" sz="126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79411" y="1171938"/>
            <a:ext cx="1534675" cy="5355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cs-CZ" sz="1440" b="1" dirty="0">
                <a:latin typeface="Cambria" panose="02040503050406030204" pitchFamily="18" charset="0"/>
                <a:ea typeface="Cambria" panose="02040503050406030204" pitchFamily="18" charset="0"/>
              </a:rPr>
              <a:t>Směrnice </a:t>
            </a:r>
            <a:r>
              <a:rPr lang="en-GB" sz="1440" b="1" dirty="0">
                <a:latin typeface="Cambria" panose="02040503050406030204" pitchFamily="18" charset="0"/>
                <a:ea typeface="Cambria" panose="02040503050406030204" pitchFamily="18" charset="0"/>
              </a:rPr>
              <a:t>IPPC  </a:t>
            </a:r>
            <a:r>
              <a:rPr lang="cs-CZ" sz="144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GB" sz="1440" b="1" dirty="0">
                <a:latin typeface="Cambria" panose="02040503050406030204" pitchFamily="18" charset="0"/>
                <a:ea typeface="Cambria" panose="02040503050406030204" pitchFamily="18" charset="0"/>
              </a:rPr>
              <a:t>2008/1/E</a:t>
            </a:r>
            <a:r>
              <a:rPr lang="cs-CZ" sz="1440" b="1" dirty="0">
                <a:latin typeface="Cambria" panose="02040503050406030204" pitchFamily="18" charset="0"/>
                <a:ea typeface="Cambria" panose="02040503050406030204" pitchFamily="18" charset="0"/>
              </a:rPr>
              <a:t>S)</a:t>
            </a:r>
            <a:endParaRPr lang="en-GB" sz="144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3" descr="2005-1-19-usine-raffiner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3161" y="1312578"/>
            <a:ext cx="3274695" cy="182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94695" y="1688229"/>
            <a:ext cx="3694246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60" b="1" dirty="0">
                <a:latin typeface="Cambria" panose="02040503050406030204" pitchFamily="18" charset="0"/>
                <a:ea typeface="Cambria" panose="02040503050406030204" pitchFamily="18" charset="0"/>
              </a:rPr>
              <a:t>Směrnice o omezení emisí některých znečišťujících látek do ovzduší z velkých spalovacích zařízení (LCPD, </a:t>
            </a:r>
            <a:r>
              <a:rPr lang="en-GB" sz="1260" b="1" dirty="0">
                <a:latin typeface="Cambria" panose="02040503050406030204" pitchFamily="18" charset="0"/>
                <a:ea typeface="Cambria" panose="02040503050406030204" pitchFamily="18" charset="0"/>
              </a:rPr>
              <a:t>2001/80/E</a:t>
            </a:r>
            <a:r>
              <a:rPr lang="cs-CZ" sz="1260" b="1" dirty="0">
                <a:latin typeface="Cambria" panose="02040503050406030204" pitchFamily="18" charset="0"/>
                <a:ea typeface="Cambria" panose="02040503050406030204" pitchFamily="18" charset="0"/>
              </a:rPr>
              <a:t>S)</a:t>
            </a:r>
          </a:p>
          <a:p>
            <a:pPr algn="ctr"/>
            <a:endParaRPr lang="de-AT" sz="126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6543" y="2392124"/>
            <a:ext cx="259228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60" b="1" dirty="0">
                <a:latin typeface="Cambria" panose="02040503050406030204" pitchFamily="18" charset="0"/>
                <a:ea typeface="Cambria" panose="02040503050406030204" pitchFamily="18" charset="0"/>
              </a:rPr>
              <a:t>Směrnice o spalování odpadů (</a:t>
            </a:r>
            <a:r>
              <a:rPr lang="en-GB" sz="1260" b="1" dirty="0">
                <a:latin typeface="Cambria" panose="02040503050406030204" pitchFamily="18" charset="0"/>
                <a:ea typeface="Cambria" panose="02040503050406030204" pitchFamily="18" charset="0"/>
              </a:rPr>
              <a:t>2000/76/E</a:t>
            </a:r>
            <a:r>
              <a:rPr lang="cs-CZ" sz="1260" b="1" dirty="0">
                <a:latin typeface="Cambria" panose="02040503050406030204" pitchFamily="18" charset="0"/>
                <a:ea typeface="Cambria" panose="02040503050406030204" pitchFamily="18" charset="0"/>
              </a:rPr>
              <a:t>S)</a:t>
            </a:r>
            <a:endParaRPr lang="de-AT" sz="126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7780" y="2935284"/>
            <a:ext cx="2752040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60" b="1" dirty="0">
                <a:latin typeface="Cambria" panose="02040503050406030204" pitchFamily="18" charset="0"/>
                <a:ea typeface="Cambria" panose="02040503050406030204" pitchFamily="18" charset="0"/>
              </a:rPr>
              <a:t>Směrnice o </a:t>
            </a:r>
            <a:r>
              <a:rPr lang="cs-CZ" sz="1260" b="1" dirty="0" err="1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cs-CZ" sz="1260" b="1" dirty="0">
                <a:latin typeface="Cambria" panose="02040503050406030204" pitchFamily="18" charset="0"/>
                <a:ea typeface="Cambria" panose="02040503050406030204" pitchFamily="18" charset="0"/>
              </a:rPr>
              <a:t> omezování emisí těkavých organických sloučenin (</a:t>
            </a:r>
            <a:r>
              <a:rPr lang="en-GB" sz="1260" b="1" dirty="0">
                <a:latin typeface="Cambria" panose="02040503050406030204" pitchFamily="18" charset="0"/>
                <a:ea typeface="Cambria" panose="02040503050406030204" pitchFamily="18" charset="0"/>
              </a:rPr>
              <a:t>1999/13/E</a:t>
            </a:r>
            <a:r>
              <a:rPr lang="cs-CZ" sz="1260" b="1" dirty="0">
                <a:latin typeface="Cambria" panose="02040503050406030204" pitchFamily="18" charset="0"/>
                <a:ea typeface="Cambria" panose="02040503050406030204" pitchFamily="18" charset="0"/>
              </a:rPr>
              <a:t>S)</a:t>
            </a:r>
            <a:endParaRPr lang="de-AT" sz="126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8947" y="3634546"/>
            <a:ext cx="2527481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60" b="1" dirty="0">
                <a:latin typeface="Cambria" panose="02040503050406030204" pitchFamily="18" charset="0"/>
                <a:ea typeface="Cambria" panose="02040503050406030204" pitchFamily="18" charset="0"/>
              </a:rPr>
              <a:t>Směrnice ke zpracování oxidu titaničitého </a:t>
            </a:r>
          </a:p>
          <a:p>
            <a:pPr algn="ctr"/>
            <a:r>
              <a:rPr lang="cs-CZ" sz="126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GB" sz="1260" b="1" dirty="0">
                <a:latin typeface="Cambria" panose="02040503050406030204" pitchFamily="18" charset="0"/>
                <a:ea typeface="Cambria" panose="02040503050406030204" pitchFamily="18" charset="0"/>
              </a:rPr>
              <a:t>78/186, 82/883, 92/112</a:t>
            </a:r>
            <a:r>
              <a:rPr lang="cs-CZ" sz="126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de-AT" sz="126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433908" y="3400252"/>
            <a:ext cx="4480064" cy="1342406"/>
          </a:xfrm>
          <a:prstGeom prst="rect">
            <a:avLst/>
          </a:prstGeom>
          <a:solidFill>
            <a:srgbClr val="CCFFFF">
              <a:alpha val="59999"/>
            </a:srgbClr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8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Směrnice o průmyslových emisích</a:t>
            </a:r>
          </a:p>
          <a:p>
            <a:pPr algn="ctr"/>
            <a:r>
              <a:rPr lang="fr-BE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Industrial</a:t>
            </a:r>
            <a:r>
              <a:rPr lang="fr-BE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Emissions Directive (IED) </a:t>
            </a:r>
          </a:p>
          <a:p>
            <a:pPr algn="ctr"/>
            <a:r>
              <a:rPr lang="fr-BE" sz="18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2010/75/EU</a:t>
            </a:r>
            <a:endParaRPr lang="en-GB" sz="1800" b="1" dirty="0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5387676" y="333849"/>
            <a:ext cx="3526296" cy="9787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sz="144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440" b="1" dirty="0" err="1">
                <a:latin typeface="Cambria" panose="02040503050406030204" pitchFamily="18" charset="0"/>
                <a:ea typeface="Cambria" panose="02040503050406030204" pitchFamily="18" charset="0"/>
              </a:rPr>
              <a:t>Nařízení</a:t>
            </a:r>
            <a:r>
              <a:rPr lang="en-GB" sz="1440" b="1" dirty="0">
                <a:latin typeface="Cambria" panose="02040503050406030204" pitchFamily="18" charset="0"/>
                <a:ea typeface="Cambria" panose="02040503050406030204" pitchFamily="18" charset="0"/>
              </a:rPr>
              <a:t> č. 166/2006, </a:t>
            </a:r>
            <a:r>
              <a:rPr lang="en-GB" sz="1440" b="1" dirty="0" err="1">
                <a:latin typeface="Cambria" panose="02040503050406030204" pitchFamily="18" charset="0"/>
                <a:ea typeface="Cambria" panose="02040503050406030204" pitchFamily="18" charset="0"/>
              </a:rPr>
              <a:t>kterým</a:t>
            </a:r>
            <a:r>
              <a:rPr lang="en-GB" sz="1440" b="1" dirty="0">
                <a:latin typeface="Cambria" panose="02040503050406030204" pitchFamily="18" charset="0"/>
                <a:ea typeface="Cambria" panose="02040503050406030204" pitchFamily="18" charset="0"/>
              </a:rPr>
              <a:t> se </a:t>
            </a:r>
            <a:r>
              <a:rPr lang="en-GB" sz="1440" b="1" dirty="0" err="1">
                <a:latin typeface="Cambria" panose="02040503050406030204" pitchFamily="18" charset="0"/>
                <a:ea typeface="Cambria" panose="02040503050406030204" pitchFamily="18" charset="0"/>
              </a:rPr>
              <a:t>zřizuje</a:t>
            </a:r>
            <a:r>
              <a:rPr lang="en-GB" sz="144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440" b="1" dirty="0" err="1">
                <a:latin typeface="Cambria" panose="02040503050406030204" pitchFamily="18" charset="0"/>
                <a:ea typeface="Cambria" panose="02040503050406030204" pitchFamily="18" charset="0"/>
              </a:rPr>
              <a:t>Evropský</a:t>
            </a:r>
            <a:r>
              <a:rPr lang="en-GB" sz="144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440" b="1" dirty="0" err="1">
                <a:latin typeface="Cambria" panose="02040503050406030204" pitchFamily="18" charset="0"/>
                <a:ea typeface="Cambria" panose="02040503050406030204" pitchFamily="18" charset="0"/>
              </a:rPr>
              <a:t>registr</a:t>
            </a:r>
            <a:r>
              <a:rPr lang="en-GB" sz="144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440" b="1" dirty="0" err="1">
                <a:latin typeface="Cambria" panose="02040503050406030204" pitchFamily="18" charset="0"/>
                <a:ea typeface="Cambria" panose="02040503050406030204" pitchFamily="18" charset="0"/>
              </a:rPr>
              <a:t>úniků</a:t>
            </a:r>
            <a:r>
              <a:rPr lang="en-GB" sz="1440" b="1" dirty="0"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GB" sz="1440" b="1" dirty="0" err="1">
                <a:latin typeface="Cambria" panose="02040503050406030204" pitchFamily="18" charset="0"/>
                <a:ea typeface="Cambria" panose="02040503050406030204" pitchFamily="18" charset="0"/>
              </a:rPr>
              <a:t>přenosů</a:t>
            </a:r>
            <a:r>
              <a:rPr lang="en-GB" sz="144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440" b="1" dirty="0" err="1">
                <a:latin typeface="Cambria" panose="02040503050406030204" pitchFamily="18" charset="0"/>
                <a:ea typeface="Cambria" panose="02040503050406030204" pitchFamily="18" charset="0"/>
              </a:rPr>
              <a:t>znečišťujících</a:t>
            </a:r>
            <a:r>
              <a:rPr lang="en-GB" sz="144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440" b="1" dirty="0" err="1">
                <a:latin typeface="Cambria" panose="02040503050406030204" pitchFamily="18" charset="0"/>
                <a:ea typeface="Cambria" panose="02040503050406030204" pitchFamily="18" charset="0"/>
              </a:rPr>
              <a:t>látek</a:t>
            </a:r>
            <a:endParaRPr lang="en-GB" sz="144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0" hangingPunct="0"/>
            <a:r>
              <a:rPr lang="en-GB" sz="1440" b="1" dirty="0">
                <a:latin typeface="Cambria" panose="02040503050406030204" pitchFamily="18" charset="0"/>
                <a:ea typeface="Cambria" panose="02040503050406030204" pitchFamily="18" charset="0"/>
              </a:rPr>
              <a:t>(E-PRTR)</a:t>
            </a: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980815" y="251460"/>
            <a:ext cx="5686685" cy="449580"/>
          </a:xfrm>
          <a:prstGeom prst="rect">
            <a:avLst/>
          </a:prstGeom>
        </p:spPr>
        <p:txBody>
          <a:bodyPr vert="horz" lIns="82296" tIns="41148" rIns="82296" bIns="41148" rtlCol="0" anchor="t">
            <a:noAutofit/>
          </a:bodyPr>
          <a:lstStyle/>
          <a:p>
            <a:pPr defTabSz="411480">
              <a:spcBef>
                <a:spcPct val="0"/>
              </a:spcBef>
              <a:defRPr/>
            </a:pPr>
            <a:endParaRPr lang="en-GB" sz="2520" b="1" i="1" kern="12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5870" y="251460"/>
            <a:ext cx="5280615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GB" sz="1980" b="1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IPPC/LCPD/IED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04202" y="241826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cs-CZ" sz="1800" b="1" i="1" dirty="0">
                <a:solidFill>
                  <a:schemeClr val="accent3"/>
                </a:solidFill>
                <a:latin typeface="Cambria" pitchFamily="18" charset="0"/>
                <a:ea typeface="Roboto Slab" panose="020B0604020202020204" charset="0"/>
              </a:rPr>
              <a:t>Účel zákona: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endParaRPr lang="cs-CZ" b="1" i="1" dirty="0"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r>
              <a:rPr lang="cs-CZ" sz="1800" b="1" i="1" dirty="0">
                <a:latin typeface="Cambria" pitchFamily="18" charset="0"/>
                <a:ea typeface="Roboto Slab" panose="020B0604020202020204" charset="0"/>
              </a:rPr>
              <a:t>stanovit podmínky pro provoz příslušného zařízení (často s velkým množstvím navazujících činností a spojených technologických jednotek), včetně provozu činností přímo spojených s provozem tohoto zařízení v místě. (...) Smyslem povolovacího řízení </a:t>
            </a:r>
            <a:r>
              <a:rPr lang="cs-CZ" sz="1800" b="1" i="1" dirty="0">
                <a:solidFill>
                  <a:schemeClr val="accent2"/>
                </a:solidFill>
                <a:latin typeface="Cambria" pitchFamily="18" charset="0"/>
                <a:ea typeface="Roboto Slab" panose="020B0604020202020204" charset="0"/>
              </a:rPr>
              <a:t>je stanovit takové podmínky provozu, aby i přes zátěž, kterou provoz těchto zařízení z hlediska životního prostředí vyvolává, byly zajištěny základní standardy jeho ochrany</a:t>
            </a:r>
          </a:p>
          <a:p>
            <a:pPr lvl="0" algn="r">
              <a:spcBef>
                <a:spcPts val="600"/>
              </a:spcBef>
            </a:pPr>
            <a:r>
              <a:rPr lang="cs-CZ" sz="1600" dirty="0">
                <a:latin typeface="Cambria" pitchFamily="18" charset="0"/>
                <a:ea typeface="Roboto Slab" panose="020B0604020202020204" charset="0"/>
              </a:rPr>
              <a:t>(</a:t>
            </a:r>
            <a:r>
              <a:rPr lang="pl-PL" sz="1600" dirty="0">
                <a:latin typeface="Cambria" pitchFamily="18" charset="0"/>
                <a:ea typeface="Roboto Slab" panose="020B0604020202020204" charset="0"/>
              </a:rPr>
              <a:t>Rozsudek NSS z 3. 12. 2015, č. j. 9 As 113/2015-42)</a:t>
            </a:r>
          </a:p>
          <a:p>
            <a:pPr lvl="0" algn="r">
              <a:spcBef>
                <a:spcPts val="600"/>
              </a:spcBef>
            </a:pPr>
            <a:endParaRPr lang="pl-PL" sz="1600" dirty="0"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r>
              <a:rPr lang="cs-CZ" sz="1600" dirty="0">
                <a:latin typeface="Cambria" pitchFamily="18" charset="0"/>
                <a:ea typeface="Roboto Slab" panose="020B0604020202020204" charset="0"/>
              </a:rPr>
              <a:t>Takto stanovené </a:t>
            </a:r>
            <a:r>
              <a:rPr lang="cs-CZ" sz="1600" b="1" dirty="0">
                <a:solidFill>
                  <a:schemeClr val="accent2"/>
                </a:solidFill>
                <a:latin typeface="Cambria" pitchFamily="18" charset="0"/>
                <a:ea typeface="Roboto Slab" panose="020B0604020202020204" charset="0"/>
              </a:rPr>
              <a:t>emisní limity nesmějí být mírnější než emisní limity, které by jinak byly stanoveny podle zvláštních právních předpisů</a:t>
            </a:r>
            <a:r>
              <a:rPr lang="cs-CZ" sz="1600" dirty="0">
                <a:latin typeface="Cambria" pitchFamily="18" charset="0"/>
                <a:ea typeface="Roboto Slab" panose="020B0604020202020204" charset="0"/>
              </a:rPr>
              <a:t>. Provozní podmínky zařízení mají být stanovovány tak, aby nedocházelo k přenosu znečištění mezi jednotlivými složkami životního prostředí.    	(</a:t>
            </a:r>
            <a:r>
              <a:rPr lang="pl-PL" sz="1600" dirty="0">
                <a:latin typeface="Cambria" pitchFamily="18" charset="0"/>
                <a:ea typeface="Roboto Slab" panose="020B0604020202020204" charset="0"/>
              </a:rPr>
              <a:t>Rozsudek NSS z 16. 4. 2015, č. j. 5 As 201/2014-65)</a:t>
            </a:r>
            <a:endParaRPr lang="cs-CZ" sz="1600" dirty="0">
              <a:latin typeface="Cambria" pitchFamily="18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86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-CZ" dirty="0">
                <a:latin typeface="Cambria" pitchFamily="18" charset="0"/>
              </a:rPr>
              <a:t>Obsah prezentace</a:t>
            </a:r>
            <a:endParaRPr lang="en" dirty="0">
              <a:latin typeface="Cambria" pitchFamily="18" charset="0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1049772" y="1728126"/>
            <a:ext cx="7540800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800" b="1" i="1" dirty="0">
                <a:latin typeface="Cambria" pitchFamily="18" charset="0"/>
                <a:ea typeface="Roboto Slab" panose="020B0604020202020204" charset="0"/>
              </a:rPr>
              <a:t> Princip prevence a nástroje jeho uplatňování v právu životního prostředí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800" b="1" i="1" dirty="0">
                <a:latin typeface="Cambria" pitchFamily="18" charset="0"/>
                <a:ea typeface="Roboto Slab" panose="020B0604020202020204" charset="0"/>
              </a:rPr>
              <a:t> Integrované povolování – od IPPC po IED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800" b="1" i="1" dirty="0">
                <a:latin typeface="Cambria" pitchFamily="18" charset="0"/>
                <a:ea typeface="Roboto Slab" panose="020B0604020202020204" charset="0"/>
              </a:rPr>
              <a:t> Procesní zasazení IPPC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800" b="1" i="1" dirty="0">
                <a:latin typeface="Cambria" pitchFamily="18" charset="0"/>
                <a:ea typeface="Roboto Slab" panose="020B0604020202020204" charset="0"/>
              </a:rPr>
              <a:t> Důvody a rozsah integrace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800" b="1" i="1" dirty="0">
                <a:latin typeface="Cambria" pitchFamily="18" charset="0"/>
                <a:ea typeface="Roboto Slab" panose="020B0604020202020204" charset="0"/>
              </a:rPr>
              <a:t> BAT a BREF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cs-CZ" sz="1800" b="1" i="1" dirty="0">
                <a:latin typeface="Cambria" pitchFamily="18" charset="0"/>
                <a:ea typeface="Roboto Slab" panose="020B0604020202020204" charset="0"/>
              </a:rPr>
              <a:t> Soudní judikatura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04202" y="241826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cs-CZ" sz="1800" b="1" i="1" dirty="0">
                <a:solidFill>
                  <a:schemeClr val="accent3"/>
                </a:solidFill>
                <a:latin typeface="Cambria" pitchFamily="18" charset="0"/>
                <a:ea typeface="Roboto Slab" panose="020B0604020202020204" charset="0"/>
              </a:rPr>
              <a:t>Účel zákona: Flexibilita a proměnlivost podmínek v čase</a:t>
            </a:r>
          </a:p>
          <a:p>
            <a:pPr lvl="0">
              <a:spcBef>
                <a:spcPts val="600"/>
              </a:spcBef>
            </a:pPr>
            <a:endParaRPr lang="cs-CZ" b="1" i="1" dirty="0"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r>
              <a:rPr lang="cs-CZ" sz="1800" dirty="0">
                <a:latin typeface="Cambria" pitchFamily="18" charset="0"/>
                <a:ea typeface="Roboto Slab" panose="020B0604020202020204" charset="0"/>
              </a:rPr>
              <a:t>Integrované povolení je vydáváno s výhradou pozdější změny rozhodnutí. Provozovatel zařízení tedy </a:t>
            </a:r>
            <a:r>
              <a:rPr lang="cs-CZ" sz="1800" b="1" dirty="0">
                <a:latin typeface="Cambria" pitchFamily="18" charset="0"/>
                <a:ea typeface="Roboto Slab" panose="020B0604020202020204" charset="0"/>
              </a:rPr>
              <a:t>musí počítat s jeho změnou</a:t>
            </a:r>
            <a:r>
              <a:rPr lang="cs-CZ" sz="1800" dirty="0">
                <a:latin typeface="Cambria" pitchFamily="18" charset="0"/>
                <a:ea typeface="Roboto Slab" panose="020B0604020202020204" charset="0"/>
              </a:rPr>
              <a:t>, přičemž </a:t>
            </a:r>
            <a:r>
              <a:rPr lang="cs-CZ" sz="1800" b="1" dirty="0">
                <a:latin typeface="Cambria" pitchFamily="18" charset="0"/>
                <a:ea typeface="Roboto Slab" panose="020B0604020202020204" charset="0"/>
              </a:rPr>
              <a:t>k přezkumu závazných podmínek integrovaného povolení může dojít též na základě podnětu České inspekce životního prostředí nebo krajské hygienické stanice</a:t>
            </a:r>
            <a:r>
              <a:rPr lang="cs-CZ" sz="1800" dirty="0">
                <a:latin typeface="Cambria" pitchFamily="18" charset="0"/>
                <a:ea typeface="Roboto Slab" panose="020B0604020202020204" charset="0"/>
              </a:rPr>
              <a:t>, a to bez dalšího omezení (jedná se o samostatný důvod k přezkumu podmínek integrovaného povolení).</a:t>
            </a:r>
          </a:p>
          <a:p>
            <a:pPr algn="r">
              <a:spcBef>
                <a:spcPts val="600"/>
              </a:spcBef>
            </a:pPr>
            <a:r>
              <a:rPr lang="cs-CZ" dirty="0">
                <a:latin typeface="Cambria" pitchFamily="18" charset="0"/>
                <a:ea typeface="Roboto Slab" panose="020B0604020202020204" charset="0"/>
              </a:rPr>
              <a:t>(Rozsudek KS v Hradci Králové – pobočka v Pardubicích ze 4. 5. 2015, č. j. 52 A 17/2015-101)</a:t>
            </a:r>
          </a:p>
          <a:p>
            <a:pPr algn="r">
              <a:spcBef>
                <a:spcPts val="600"/>
              </a:spcBef>
            </a:pPr>
            <a:endParaRPr lang="cs-CZ" sz="1200" dirty="0">
              <a:latin typeface="Cambria" pitchFamily="18" charset="0"/>
              <a:ea typeface="Roboto Slab" panose="020B0604020202020204" charset="0"/>
            </a:endParaRPr>
          </a:p>
          <a:p>
            <a:pPr algn="just">
              <a:spcBef>
                <a:spcPts val="600"/>
              </a:spcBef>
            </a:pPr>
            <a:r>
              <a:rPr lang="cs-CZ" sz="1800" b="1" dirty="0">
                <a:latin typeface="Cambria" pitchFamily="18" charset="0"/>
                <a:ea typeface="Roboto Slab" panose="020B0604020202020204" charset="0"/>
              </a:rPr>
              <a:t>Změny v nárocích na provoz mohou přinést provozovateli nové povinnosti, které nebude moci bez zásadní rekonstrukce a technologické modernizace plnit.</a:t>
            </a:r>
          </a:p>
          <a:p>
            <a:pPr algn="r">
              <a:spcBef>
                <a:spcPts val="600"/>
              </a:spcBef>
            </a:pPr>
            <a:r>
              <a:rPr lang="cs-CZ" dirty="0">
                <a:latin typeface="Cambria" pitchFamily="18" charset="0"/>
                <a:ea typeface="Roboto Slab" panose="020B0604020202020204" charset="0"/>
              </a:rPr>
              <a:t>(V kontextu územního plánování viz argumentace odpůrce v rozsudku NSS z 24. 11. 2011, č. j. 7 </a:t>
            </a:r>
            <a:r>
              <a:rPr lang="cs-CZ" dirty="0" err="1">
                <a:latin typeface="Cambria" pitchFamily="18" charset="0"/>
                <a:ea typeface="Roboto Slab" panose="020B0604020202020204" charset="0"/>
              </a:rPr>
              <a:t>Ao</a:t>
            </a:r>
            <a:r>
              <a:rPr lang="cs-CZ" dirty="0">
                <a:latin typeface="Cambria" pitchFamily="18" charset="0"/>
                <a:ea typeface="Roboto Slab" panose="020B0604020202020204" charset="0"/>
              </a:rPr>
              <a:t> 4/2011-126.)</a:t>
            </a:r>
          </a:p>
          <a:p>
            <a:pPr lvl="0" algn="just">
              <a:spcBef>
                <a:spcPts val="600"/>
              </a:spcBef>
            </a:pPr>
            <a:endParaRPr lang="cs-CZ" sz="2800" b="1" dirty="0">
              <a:latin typeface="Cambria" pitchFamily="18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307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How does a coal-fired power plant work?</a:t>
            </a:r>
            <a:endParaRPr lang="de-DE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de-DE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Jak fungují velká spalovací zařízení?</a:t>
            </a:r>
            <a:endParaRPr lang="de-DE" b="1" dirty="0"/>
          </a:p>
        </p:txBody>
      </p:sp>
      <p:pic>
        <p:nvPicPr>
          <p:cNvPr id="16" name="Picture 2" descr="http://img.ct24.cz/cache/900x700/article/46/4566/456540.jpg?13657700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234" y="1454960"/>
            <a:ext cx="434975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3149600" y="4186402"/>
            <a:ext cx="5685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hlinkClick r:id="rId5"/>
              </a:rPr>
              <a:t>http://www.ceskatelevize.cz/ct24/regiony/302143-vitkovicke-strojirny-prijmou-desitky-lidi-z-uzavrene-ocelarny/</a:t>
            </a:r>
            <a:r>
              <a:rPr lang="cs-CZ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538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  <a:ea typeface="Roboto Slab" panose="020B0604020202020204" charset="0"/>
              </a:rPr>
              <a:t>Vymezení procesů podléhajících integraci</a:t>
            </a:r>
            <a:endParaRPr lang="cs-CZ" dirty="0">
              <a:latin typeface="Cambria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9772" y="1629927"/>
            <a:ext cx="773862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Správní akty nahrazované integrovaným povolením jsou v režimu těchto zákonů (viz MŽP Čj. /ENV/13 se zohledněním změn právní úpravy): </a:t>
            </a:r>
          </a:p>
          <a:p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• </a:t>
            </a:r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Vodní zákon (§ 126 odst. 5) </a:t>
            </a:r>
          </a:p>
          <a:p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• Zákon o ochraně ovzduší (§ 40 odst. 2)</a:t>
            </a:r>
          </a:p>
          <a:p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• Zákon o odpadech (§ 151)</a:t>
            </a:r>
          </a:p>
          <a:p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• Lázeňský zákon (§ 37 odst. 6)</a:t>
            </a:r>
          </a:p>
          <a:p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• Zákon o ochraně veřejného zdraví (§ 31 odst. 1)</a:t>
            </a:r>
          </a:p>
          <a:p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• Veterinární zákon (§ 77a)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422645D-560F-4933-BEF6-4CF50AD3E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99807"/>
            <a:ext cx="9144000" cy="108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0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04202" y="241826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Závazné podmínky provozu, které se týkají ochrany ovzduší, vod a nakládání s opady, nikoliv však z oblasti ochrany zemědělského půdního fondu, lesů nebo přírody a krajiny.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Spolehlivým vodítkem nebývá ani název zařízení, který může být výstižný („Výroba acetylenu“, „Závod 13 – Ocelárna“, „Řízená skládka TKO Český Krumlov“), méně návodný („Výroba nealkoholických nápojů, balených vod a sirupů“), ale i vcelku nekonkrétní („Výrobní zařízení Bohumín“). Rovněž nemusí být na první pohled patrné, která povolení byla skutečně nahrazena integrovaným povolením.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r>
              <a:rPr lang="cs-CZ" sz="18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Viz například rozsudek NSS z 11. 12. 2015, č. j. 5 As 150/2015-81 (NSS vytkl krajskému soudu, že přehlédl, že IPPC nahrazuje jak povolení provozu stacionárního zdroje, tak i závazné stanovisko ke stavbě a změně stavby stacionárního zdroje (ve výrokové části + v odůvodnění podle povahy).</a:t>
            </a:r>
          </a:p>
          <a:p>
            <a:pPr lvl="0">
              <a:spcBef>
                <a:spcPts val="600"/>
              </a:spcBef>
            </a:pPr>
            <a:endParaRPr lang="cs-CZ" sz="2800" b="1" dirty="0">
              <a:latin typeface="Cambria" pitchFamily="18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5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  <a:ea typeface="Roboto Slab" panose="020B0604020202020204" charset="0"/>
              </a:rPr>
              <a:t>Povinnosti provozovatele</a:t>
            </a:r>
            <a:br>
              <a:rPr lang="cs-CZ" dirty="0">
                <a:latin typeface="Cambria" pitchFamily="18" charset="0"/>
                <a:ea typeface="Roboto Slab" panose="020B0604020202020204" charset="0"/>
              </a:rPr>
            </a:br>
            <a:r>
              <a:rPr lang="cs-CZ" dirty="0">
                <a:latin typeface="Cambria" pitchFamily="18" charset="0"/>
                <a:ea typeface="Roboto Slab" panose="020B0604020202020204" charset="0"/>
              </a:rPr>
              <a:t>zařízení</a:t>
            </a:r>
            <a:endParaRPr lang="cs-CZ" dirty="0">
              <a:latin typeface="Cambria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9772" y="1790700"/>
            <a:ext cx="773862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Provozovat zařízení v souladu s vydaným povolením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Ohlásit každou plánovanou změnu v provozu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Ohlásit neprodleně všechny mimořádné situace a přijmout opatření k omezení dopadů na ŽP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Vést evidenci údajů o plnění podmínek povolení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Zákaz provozovat zařízení bez platného integrovaného povolení.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Pokuta do výše 2 000 000, resp. 10 000 000 Kč - možnost rozhodnout o zastavení řízení o uložení pokuty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Opatření k nápravě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Zastavení provozu zařízení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Specifická možnost upuštění od uložení správního trestu </a:t>
            </a:r>
          </a:p>
        </p:txBody>
      </p:sp>
    </p:spTree>
    <p:extLst>
      <p:ext uri="{BB962C8B-B14F-4D97-AF65-F5344CB8AC3E}">
        <p14:creationId xmlns:p14="http://schemas.microsoft.com/office/powerpoint/2010/main" val="337186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  <a:ea typeface="Roboto Slab" panose="020B0604020202020204" charset="0"/>
              </a:rPr>
              <a:t>Kdy se vydává integrované povolení?</a:t>
            </a:r>
            <a:endParaRPr lang="cs-CZ" dirty="0">
              <a:latin typeface="Cambria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9772" y="1790700"/>
            <a:ext cx="7738628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Pro zařízení:</a:t>
            </a:r>
          </a:p>
          <a:p>
            <a:endParaRPr lang="cs-CZ" sz="1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cs-CZ" sz="1800" i="1" dirty="0">
                <a:latin typeface="Cambria" panose="02040503050406030204" pitchFamily="18" charset="0"/>
                <a:ea typeface="Cambria" panose="02040503050406030204" pitchFamily="18" charset="0"/>
              </a:rPr>
              <a:t>„</a:t>
            </a:r>
            <a:r>
              <a:rPr lang="cs-CZ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stacionární technická jednotka, ve které probíhá jedna či více průmyslových činností </a:t>
            </a:r>
            <a:r>
              <a:rPr lang="cs-CZ" sz="1800" b="1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uvedených v příloze č. 1 </a:t>
            </a:r>
            <a:r>
              <a:rPr lang="cs-CZ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k tomuto zákonu, a jakékoli další s tím přímo spojené činnosti</a:t>
            </a:r>
            <a:r>
              <a:rPr lang="cs-CZ" sz="1800" i="1" dirty="0">
                <a:latin typeface="Cambria" panose="02040503050406030204" pitchFamily="18" charset="0"/>
                <a:ea typeface="Cambria" panose="02040503050406030204" pitchFamily="18" charset="0"/>
              </a:rPr>
              <a:t>, které po technické stránce souvisejí s průmyslovými činnostmi uvedenými v příloze č. 1 k tomuto zákonu probíhajícími v dotčeném místě a </a:t>
            </a:r>
            <a:r>
              <a:rPr lang="cs-CZ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mohly by ovlivnit emise a znečištění</a:t>
            </a:r>
            <a:r>
              <a:rPr lang="cs-CZ" sz="18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cs-CZ" sz="18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nejde-li o stacionární technickou jednotku používanou k výzkumu, vývoji a zkoušení nových výrobků a procesů</a:t>
            </a:r>
            <a:r>
              <a:rPr lang="cs-CZ" sz="1800" i="1" dirty="0">
                <a:latin typeface="Cambria" panose="02040503050406030204" pitchFamily="18" charset="0"/>
                <a:ea typeface="Cambria" panose="02040503050406030204" pitchFamily="18" charset="0"/>
              </a:rPr>
              <a:t>; za zařízení se považuje i stacionární technická jednotka, ve které neprobíhá žádná z činností uvedených v příloze č. 1 k tomuto zákonu, jestliže pro ni bylo požádáno o vydání integrovaného povolení“ </a:t>
            </a:r>
            <a:endParaRPr lang="cs-CZ" sz="1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07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  <a:ea typeface="Roboto Slab" panose="020B0604020202020204" charset="0"/>
              </a:rPr>
              <a:t>Kdy se vydává integrované povolení?</a:t>
            </a:r>
            <a:endParaRPr lang="cs-CZ" dirty="0">
              <a:latin typeface="Cambria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9772" y="1739900"/>
            <a:ext cx="7738628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Povinně: Zařízení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, ve kterém probíhá</a:t>
            </a:r>
          </a:p>
          <a:p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- jedna či více průmyslových činností vymezených </a:t>
            </a:r>
            <a:r>
              <a:rPr lang="cs-CZ" sz="20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 příloze č. 1 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zákona,</a:t>
            </a:r>
          </a:p>
          <a:p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cs-CZ" sz="20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související činnosti 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v dotčeném místě, které by mohly ovlivnit emise a znečištění,</a:t>
            </a:r>
          </a:p>
          <a:p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- ne výzkum, vývoj a zkoušení nových výrobků a procesů</a:t>
            </a:r>
          </a:p>
          <a:p>
            <a:endParaRPr lang="cs-CZ" sz="7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20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Dobrovolně</a:t>
            </a:r>
          </a:p>
          <a:p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zařízení, ve kterém neprobíhá žádná činnost uvedená v příloze č. 1 zákona</a:t>
            </a:r>
          </a:p>
          <a:p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			 důvody pro/proti?</a:t>
            </a:r>
          </a:p>
          <a:p>
            <a:endParaRPr lang="cs-CZ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64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  <a:ea typeface="Roboto Slab" panose="020B0604020202020204" charset="0"/>
              </a:rPr>
              <a:t>Kdy se vydává integrované povolení?</a:t>
            </a:r>
            <a:endParaRPr lang="cs-CZ" dirty="0">
              <a:latin typeface="Cambria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7E7D001-1BED-43E4-90DF-5BA31EFB4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928" y="1688692"/>
            <a:ext cx="6664500" cy="333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011271" y="828616"/>
            <a:ext cx="332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Cca 50 tisíc zařízení v EU, 1800 v ČR</a:t>
            </a:r>
          </a:p>
        </p:txBody>
      </p:sp>
    </p:spTree>
    <p:extLst>
      <p:ext uri="{BB962C8B-B14F-4D97-AF65-F5344CB8AC3E}">
        <p14:creationId xmlns:p14="http://schemas.microsoft.com/office/powerpoint/2010/main" val="311885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16234" y="193699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600"/>
              </a:spcBef>
            </a:pPr>
            <a:r>
              <a:rPr lang="pl-PL" sz="1800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Identifikace zařízení je </a:t>
            </a:r>
            <a:r>
              <a:rPr lang="pl-PL" sz="18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klíčová pro závěr, zda zařízení musí disponovat integrovaným povolením</a:t>
            </a:r>
            <a:r>
              <a:rPr lang="pl-PL" sz="1800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, a může být logicky otázkou předběžnou pro hodnocení toho, zda došlo ke spáchání souvisejícího správního deliktu.</a:t>
            </a:r>
          </a:p>
          <a:p>
            <a:pPr lvl="0" algn="r">
              <a:spcBef>
                <a:spcPts val="600"/>
              </a:spcBef>
            </a:pPr>
            <a:r>
              <a:rPr lang="pl-PL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(viz např. rozsudek KS v Brně z 31. 3. 2016, č. j. 30 A 4/2014-158)</a:t>
            </a:r>
          </a:p>
          <a:p>
            <a:pPr lvl="0" algn="r">
              <a:spcBef>
                <a:spcPts val="600"/>
              </a:spcBef>
            </a:pPr>
            <a:endParaRPr lang="pl-PL" sz="1100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r>
              <a:rPr lang="pl-PL" sz="16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Posouzení, co je či není předmětem integrovaného povolení</a:t>
            </a:r>
            <a:r>
              <a:rPr lang="pl-PL" sz="1600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, není otázkou skutkovou, ale </a:t>
            </a:r>
            <a:r>
              <a:rPr lang="pl-PL" sz="16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otázkou právní</a:t>
            </a:r>
            <a:r>
              <a:rPr lang="pl-PL" sz="1600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, s níž se musí správní orgán v rozhodnutí o vydání integrovaného povolení náležitě vypořádat.</a:t>
            </a:r>
          </a:p>
          <a:p>
            <a:pPr lvl="0" algn="r">
              <a:spcBef>
                <a:spcPts val="600"/>
              </a:spcBef>
            </a:pPr>
            <a:r>
              <a:rPr lang="pl-PL" sz="1600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			</a:t>
            </a:r>
            <a:r>
              <a:rPr lang="pl-PL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(např. rozsudek MS v Praze z 30. 5. 2006, č. j. 11 Ca 218/2005-37)</a:t>
            </a:r>
          </a:p>
          <a:p>
            <a:pPr algn="just">
              <a:spcBef>
                <a:spcPts val="600"/>
              </a:spcBef>
            </a:pPr>
            <a:endParaRPr lang="cs-CZ" i="1" dirty="0">
              <a:latin typeface="Cambria" pitchFamily="18" charset="0"/>
              <a:ea typeface="Roboto Slab" panose="020B0604020202020204" charset="0"/>
            </a:endParaRPr>
          </a:p>
          <a:p>
            <a:pPr algn="just">
              <a:spcBef>
                <a:spcPts val="600"/>
              </a:spcBef>
            </a:pPr>
            <a:r>
              <a:rPr lang="cs-CZ" b="1" i="1" dirty="0">
                <a:latin typeface="Cambria" pitchFamily="18" charset="0"/>
                <a:ea typeface="Roboto Slab" panose="020B0604020202020204" charset="0"/>
              </a:rPr>
              <a:t>I jediné zařízení v rámci provozu, které spadá pod zákonnou definici pojmu „zařízení“ zavazuje provozovatele integrované povolení obstarat.</a:t>
            </a:r>
          </a:p>
          <a:p>
            <a:pPr algn="just">
              <a:spcBef>
                <a:spcPts val="600"/>
              </a:spcBef>
            </a:pPr>
            <a:r>
              <a:rPr lang="cs-CZ" sz="1200" i="1" dirty="0">
                <a:latin typeface="Cambria" pitchFamily="18" charset="0"/>
                <a:ea typeface="Roboto Slab" panose="020B0604020202020204" charset="0"/>
              </a:rPr>
              <a:t>Například v rozsudku z 16. 4. 2015, č.j. </a:t>
            </a:r>
            <a:r>
              <a:rPr lang="cs-CZ" sz="1200" b="1" i="1" dirty="0">
                <a:latin typeface="Cambria" pitchFamily="18" charset="0"/>
                <a:ea typeface="Roboto Slab" panose="020B0604020202020204" charset="0"/>
              </a:rPr>
              <a:t>5 As 201/2014- 65</a:t>
            </a:r>
            <a:r>
              <a:rPr lang="cs-CZ" sz="1200" i="1" dirty="0">
                <a:latin typeface="Cambria" pitchFamily="18" charset="0"/>
                <a:ea typeface="Roboto Slab" panose="020B0604020202020204" charset="0"/>
              </a:rPr>
              <a:t>, NSS blíže vyložil smysl zákona při posuzování zařízení určeného k výrobě stavebních hmot, ovšem při současném materiálovém využití odpadů („Rekultivace území bývalého odvalu Dolu Jan </a:t>
            </a:r>
            <a:r>
              <a:rPr lang="cs-CZ" sz="1200" i="1" dirty="0" err="1">
                <a:latin typeface="Cambria" pitchFamily="18" charset="0"/>
                <a:ea typeface="Roboto Slab" panose="020B0604020202020204" charset="0"/>
              </a:rPr>
              <a:t>Šverma</a:t>
            </a:r>
            <a:r>
              <a:rPr lang="cs-CZ" sz="1200" i="1" dirty="0">
                <a:latin typeface="Cambria" pitchFamily="18" charset="0"/>
                <a:ea typeface="Roboto Slab" panose="020B0604020202020204" charset="0"/>
              </a:rPr>
              <a:t> v Ostravě – Zařízení na výrobu stavebních hmot“). Průměrné denní množství využívaného odpadu několikanásobně překračovalo prahové hodnoty denní kapacity, která je uvedena v bodu 5.1 přílohy č. 1, ovšem stěžovatel namítal, že se na něj povinnosti v zákoně o integrované prevenci nevztahují, neboť se stále jedná o zařízení k výrobě stavebních hmot. </a:t>
            </a:r>
            <a:r>
              <a:rPr lang="cs-CZ" sz="1200" b="1" i="1" dirty="0">
                <a:latin typeface="Cambria" pitchFamily="18" charset="0"/>
                <a:ea typeface="Roboto Slab" panose="020B0604020202020204" charset="0"/>
              </a:rPr>
              <a:t>NSS vyšel mimo jiné ze skutečnosti, že s odpadem zahrnujícím úletové popílky, slévárenské písky a plniva (kaly) bylo nakládáno prostřednictvím fyzikálněchemické úpravy.</a:t>
            </a:r>
          </a:p>
        </p:txBody>
      </p:sp>
    </p:spTree>
    <p:extLst>
      <p:ext uri="{BB962C8B-B14F-4D97-AF65-F5344CB8AC3E}">
        <p14:creationId xmlns:p14="http://schemas.microsoft.com/office/powerpoint/2010/main" val="54973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:\DATA\grafika\pruh 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03" y="195486"/>
            <a:ext cx="7008353" cy="71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084" y="4753926"/>
            <a:ext cx="6860790" cy="34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2411760" y="197293"/>
            <a:ext cx="48065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/>
              <a:t>IPPC – co nahrazuje?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2392" y="87474"/>
            <a:ext cx="6271439" cy="4158462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385646" y="4391345"/>
            <a:ext cx="62106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hlinkClick r:id="rId6"/>
              </a:rPr>
              <a:t>https://www.mzp.cz/ippc/ippc4.nsf/appliances.xsp</a:t>
            </a:r>
            <a:r>
              <a:rPr lang="cs-CZ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9040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597059" y="106095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600"/>
              </a:spcBef>
            </a:pPr>
            <a:r>
              <a:rPr lang="cs-CZ" sz="1800" b="1" i="1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PRINCIP PREVENCE (viz JARO 2020)</a:t>
            </a:r>
          </a:p>
          <a:p>
            <a:pPr lvl="0" algn="just">
              <a:spcBef>
                <a:spcPts val="600"/>
              </a:spcBef>
            </a:pPr>
            <a:r>
              <a:rPr lang="cs-CZ" b="1" i="1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 </a:t>
            </a:r>
            <a:r>
              <a:rPr lang="cs-CZ" b="1" i="1" dirty="0">
                <a:latin typeface="Cambria" pitchFamily="18" charset="0"/>
                <a:ea typeface="Roboto Slab" panose="020B0604020202020204" charset="0"/>
              </a:rPr>
              <a:t>Základní princip práva životního prostředí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latin typeface="Cambria" pitchFamily="18" charset="0"/>
                <a:ea typeface="Roboto Slab" panose="020B0604020202020204" charset="0"/>
              </a:rPr>
              <a:t>Zakotven v ústavně právní rovině (čl. 7 Ústavy, čl. 11/3,  a 35/3 LZPS) </a:t>
            </a:r>
          </a:p>
          <a:p>
            <a:pPr lvl="0" algn="just">
              <a:spcBef>
                <a:spcPts val="600"/>
              </a:spcBef>
            </a:pPr>
            <a:r>
              <a:rPr lang="cs-CZ" b="1" i="1" dirty="0">
                <a:latin typeface="Cambria" pitchFamily="18" charset="0"/>
                <a:ea typeface="Roboto Slab" panose="020B0604020202020204" charset="0"/>
              </a:rPr>
              <a:t>Na úrovni zákonných předpisů  - </a:t>
            </a:r>
            <a:r>
              <a:rPr lang="cs-CZ" b="1" i="1" dirty="0">
                <a:solidFill>
                  <a:schemeClr val="accent3"/>
                </a:solidFill>
                <a:latin typeface="Cambria" pitchFamily="18" charset="0"/>
                <a:ea typeface="Roboto Slab" panose="020B0604020202020204" charset="0"/>
              </a:rPr>
              <a:t>§ 17 zákona č. 17/1992 Sb.</a:t>
            </a:r>
            <a:r>
              <a:rPr lang="cs-CZ" b="1" i="1" dirty="0">
                <a:latin typeface="Cambria" pitchFamily="18" charset="0"/>
                <a:ea typeface="Roboto Slab" panose="020B0604020202020204" charset="0"/>
              </a:rPr>
              <a:t>, o životním prostředí: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i="1" dirty="0">
                <a:latin typeface="Cambria" pitchFamily="18" charset="0"/>
                <a:ea typeface="Roboto Slab" panose="020B0604020202020204" charset="0"/>
              </a:rPr>
              <a:t>Každý je povinen, především </a:t>
            </a:r>
            <a:r>
              <a:rPr lang="cs-CZ" i="1" u="sng" dirty="0">
                <a:latin typeface="Cambria" pitchFamily="18" charset="0"/>
                <a:ea typeface="Roboto Slab" panose="020B0604020202020204" charset="0"/>
              </a:rPr>
              <a:t>opatřeními přímo u zdroje</a:t>
            </a:r>
            <a:r>
              <a:rPr lang="cs-CZ" i="1" dirty="0">
                <a:latin typeface="Cambria" pitchFamily="18" charset="0"/>
                <a:ea typeface="Roboto Slab" panose="020B0604020202020204" charset="0"/>
              </a:rPr>
              <a:t>, </a:t>
            </a:r>
            <a:r>
              <a:rPr lang="cs-CZ" i="1" u="sng" dirty="0">
                <a:latin typeface="Cambria" pitchFamily="18" charset="0"/>
                <a:ea typeface="Roboto Slab" panose="020B0604020202020204" charset="0"/>
              </a:rPr>
              <a:t>předcházet znečišťování </a:t>
            </a:r>
            <a:r>
              <a:rPr lang="cs-CZ" i="1" dirty="0">
                <a:latin typeface="Cambria" pitchFamily="18" charset="0"/>
                <a:ea typeface="Roboto Slab" panose="020B0604020202020204" charset="0"/>
              </a:rPr>
              <a:t>nebo poškozování životního prostředí a minimalizovat nepříznivé důsledky své činnosti na životní prostředí.</a:t>
            </a:r>
          </a:p>
          <a:p>
            <a:pPr lvl="0" algn="just">
              <a:spcBef>
                <a:spcPts val="600"/>
              </a:spcBef>
            </a:pPr>
            <a:r>
              <a:rPr lang="cs-CZ" i="1" dirty="0">
                <a:latin typeface="Cambria" pitchFamily="18" charset="0"/>
                <a:ea typeface="Roboto Slab" panose="020B0604020202020204" charset="0"/>
              </a:rPr>
              <a:t> </a:t>
            </a:r>
            <a:r>
              <a:rPr lang="cs-CZ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- konkretizace zejm. ve složkových předpisech (např. regulace nakládání s odpady)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i="1" dirty="0">
                <a:latin typeface="Cambria" pitchFamily="18" charset="0"/>
                <a:ea typeface="Roboto Slab" panose="020B0604020202020204" charset="0"/>
              </a:rPr>
              <a:t>Každý, kdo využívá území nebo přírodní zdroje, projektuje, provádí nebo odstraňuje stavby, je povinen takové činnosti provádět jen po zhodnocení jejich vlivů na životní prostředí a zatížení území, a to v rozsahu stanoveném tímto zákonem a zvláštními předpisy</a:t>
            </a:r>
          </a:p>
          <a:p>
            <a:pPr lvl="0" algn="just">
              <a:spcBef>
                <a:spcPts val="600"/>
              </a:spcBef>
            </a:pPr>
            <a:r>
              <a:rPr lang="cs-CZ" i="1" dirty="0">
                <a:latin typeface="Cambria" pitchFamily="18" charset="0"/>
                <a:ea typeface="Roboto Slab" panose="020B0604020202020204" charset="0"/>
              </a:rPr>
              <a:t> </a:t>
            </a:r>
            <a:r>
              <a:rPr lang="cs-CZ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- konkretizace zejm. v procesech SEA/EIA a v procesech podle stavebního zákona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Každý, kdo hodlá zavést do výroby, oběhu či spotřeby technologie, výrobky a látky, či kdo je hodlá dovážet, je povinen zabezpečit, aby splňovaly podmínky ochrany životního prostředí a aby v případech stanovených tímto zákonem a zvláštními předpisy byly posouzeny z hlediska jejich možných vlivů na životní prostředí. </a:t>
            </a:r>
          </a:p>
          <a:p>
            <a:pPr algn="just">
              <a:spcBef>
                <a:spcPts val="600"/>
              </a:spcBef>
            </a:pPr>
            <a:r>
              <a:rPr lang="cs-CZ" i="1" dirty="0">
                <a:latin typeface="Cambria" pitchFamily="18" charset="0"/>
                <a:ea typeface="Roboto Slab" panose="020B0604020202020204" charset="0"/>
              </a:rPr>
              <a:t> </a:t>
            </a:r>
            <a:r>
              <a:rPr lang="cs-CZ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- konkretizace zejm. v procesu IPPC, registraci podle nařízení REACH, požadavky na výrobky apod.</a:t>
            </a:r>
          </a:p>
          <a:p>
            <a:pPr lvl="0" algn="just">
              <a:spcBef>
                <a:spcPts val="600"/>
              </a:spcBef>
            </a:pPr>
            <a:r>
              <a:rPr lang="cs-CZ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 +</a:t>
            </a:r>
            <a:r>
              <a:rPr lang="cs-CZ" b="1" i="1" dirty="0">
                <a:latin typeface="Cambria" pitchFamily="18" charset="0"/>
                <a:ea typeface="Roboto Slab" panose="020B0604020202020204" charset="0"/>
              </a:rPr>
              <a:t> další obecné i složkové předpisy včetně OZ (povinnost předcházet, zakročit, oznámit) </a:t>
            </a:r>
          </a:p>
        </p:txBody>
      </p:sp>
    </p:spTree>
    <p:extLst>
      <p:ext uri="{BB962C8B-B14F-4D97-AF65-F5344CB8AC3E}">
        <p14:creationId xmlns:p14="http://schemas.microsoft.com/office/powerpoint/2010/main" val="158205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  <a:ea typeface="Roboto Slab" panose="020B0604020202020204" charset="0"/>
              </a:rPr>
              <a:t>V jaké fázi realizace záměru?</a:t>
            </a:r>
            <a:endParaRPr lang="cs-CZ" dirty="0">
              <a:latin typeface="Cambria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9772" y="1739900"/>
            <a:ext cx="773862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§ 45</a:t>
            </a:r>
          </a:p>
          <a:p>
            <a:r>
              <a:rPr lang="cs-CZ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(1) Práva a povinnosti vyplývající ze stavebního povolení, nebo společného povolení, kterým se stavba umisťuje a povoluje, vydaného pro zařízení podle zvláštního právního předpisu lze vykonávat </a:t>
            </a:r>
            <a:r>
              <a:rPr lang="cs-CZ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nejdříve ode dne právní moci integrovaného povolení</a:t>
            </a:r>
            <a:r>
              <a:rPr lang="cs-CZ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cs-CZ" b="1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(...)</a:t>
            </a:r>
          </a:p>
          <a:p>
            <a:endParaRPr lang="cs-CZ" b="1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§ 4 odst. 1 písm. r)</a:t>
            </a:r>
          </a:p>
          <a:p>
            <a:r>
              <a:rPr lang="cs-CZ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r) údaj o tom, zda provozovatel žádá o vydání integrovaného povolení před vydáním, nebo po vydání stavebního povolení, nebo společného povolení, kterým se stavba umisťuje a povoluje, podle zvláštního právního předpisu</a:t>
            </a:r>
            <a:endParaRPr 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21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  <a:ea typeface="Roboto Slab" panose="020B0604020202020204" charset="0"/>
              </a:rPr>
              <a:t>IPPC: Postup</a:t>
            </a:r>
            <a:endParaRPr lang="cs-CZ" dirty="0">
              <a:latin typeface="Cambria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9772" y="1739900"/>
            <a:ext cx="77386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Žádost o vydání integrovaného povolení (předběžná informace o žádosti – na žádost provozovatele); součástí žádosti je „Základní zpráva“ </a:t>
            </a:r>
          </a:p>
          <a:p>
            <a:pPr marL="342900" indent="-342900">
              <a:buAutoNum type="arabicPeriod"/>
            </a:pPr>
            <a:r>
              <a:rPr lang="cs-CZ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Postoupení žádosti a její zveřejnění </a:t>
            </a:r>
          </a:p>
          <a:p>
            <a:pPr marL="342900" indent="-342900">
              <a:buAutoNum type="arabicPeriod"/>
            </a:pPr>
            <a:r>
              <a:rPr lang="cs-CZ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Vyjádření subjektů </a:t>
            </a:r>
          </a:p>
          <a:p>
            <a:pPr marL="342900" indent="-342900">
              <a:buAutoNum type="arabicPeriod"/>
            </a:pPr>
            <a:r>
              <a:rPr lang="cs-CZ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Ústní jednání o žádosti </a:t>
            </a:r>
          </a:p>
          <a:p>
            <a:pPr marL="342900" indent="-342900">
              <a:buAutoNum type="arabicPeriod"/>
            </a:pPr>
            <a:r>
              <a:rPr lang="cs-CZ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Rozhodnutí </a:t>
            </a:r>
          </a:p>
          <a:p>
            <a:pPr marL="342900" indent="-342900">
              <a:buAutoNum type="arabicPeriod"/>
            </a:pPr>
            <a:r>
              <a:rPr lang="cs-CZ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Opravné prostředky proti rozhodnutí</a:t>
            </a:r>
          </a:p>
          <a:p>
            <a:pPr marL="342900" indent="-342900">
              <a:buAutoNum type="arabicPeriod"/>
            </a:pPr>
            <a:r>
              <a:rPr lang="cs-CZ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Kontrola – přezkum plnění závazných podmínek</a:t>
            </a:r>
          </a:p>
          <a:p>
            <a:pPr marL="342900" indent="-342900">
              <a:buAutoNum type="arabicPeriod"/>
            </a:pPr>
            <a:r>
              <a:rPr lang="cs-CZ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Přechod, změna a zánik integrovaného povolení </a:t>
            </a:r>
            <a:endParaRPr lang="cs-CZ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68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  <a:ea typeface="Roboto Slab" panose="020B0604020202020204" charset="0"/>
              </a:rPr>
              <a:t>IPPC: Účastníci řízení - § 7</a:t>
            </a:r>
            <a:endParaRPr lang="cs-CZ" dirty="0">
              <a:latin typeface="Cambria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9772" y="1739900"/>
            <a:ext cx="77386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provozovatel zařízení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vlastník zařízení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obec a kraj, na jejichž území je nebo má být zařízení umístěno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obce nebo kraje, na jejichž území může toto zařízení ovlivnit životní prostředí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spolky, obecně prospěšné společnosti, zaměstnavatelské svazy nebo hospodářské komory,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ten, kdo by jím byl podle zvláštních právních předpisů</a:t>
            </a:r>
          </a:p>
        </p:txBody>
      </p:sp>
    </p:spTree>
    <p:extLst>
      <p:ext uri="{BB962C8B-B14F-4D97-AF65-F5344CB8AC3E}">
        <p14:creationId xmlns:p14="http://schemas.microsoft.com/office/powerpoint/2010/main" val="136428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64360" y="169636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cs-CZ" sz="1600" b="1" i="1" dirty="0">
                <a:latin typeface="Cambria" pitchFamily="18" charset="0"/>
                <a:ea typeface="Roboto Slab" panose="020B0604020202020204" charset="0"/>
              </a:rPr>
              <a:t>„…vymezuje pro účely řízení o vydání integrovaného povolení speciální okruh účastníků tohoto řízení, a tím vylučuje aplikaci obecné definice účastníků řízení dle § 27 správního řádu“				</a:t>
            </a:r>
            <a:r>
              <a:rPr lang="cs-CZ" dirty="0">
                <a:latin typeface="Cambria" pitchFamily="18" charset="0"/>
                <a:ea typeface="Roboto Slab" panose="020B0604020202020204" charset="0"/>
              </a:rPr>
              <a:t>(</a:t>
            </a:r>
            <a:r>
              <a:rPr lang="cs-CZ" dirty="0" err="1">
                <a:latin typeface="Cambria" pitchFamily="18" charset="0"/>
                <a:ea typeface="Roboto Slab" panose="020B0604020202020204" charset="0"/>
              </a:rPr>
              <a:t>roz</a:t>
            </a:r>
            <a:r>
              <a:rPr lang="pl-PL" dirty="0">
                <a:latin typeface="Cambria" pitchFamily="18" charset="0"/>
                <a:ea typeface="Roboto Slab" panose="020B0604020202020204" charset="0"/>
              </a:rPr>
              <a:t>sudek NSS ze 4. 5. 2011, č. j. 1 As 43/2011-53)</a:t>
            </a:r>
          </a:p>
          <a:p>
            <a:pPr lvl="0">
              <a:spcBef>
                <a:spcPts val="600"/>
              </a:spcBef>
            </a:pPr>
            <a:endParaRPr lang="pl-PL" dirty="0">
              <a:latin typeface="Cambria" pitchFamily="18" charset="0"/>
              <a:ea typeface="Roboto Slab" panose="020B0604020202020204" charset="0"/>
            </a:endParaRPr>
          </a:p>
          <a:p>
            <a:pPr lvl="0">
              <a:spcBef>
                <a:spcPts val="600"/>
              </a:spcBef>
            </a:pPr>
            <a:r>
              <a:rPr lang="cs-CZ" sz="16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 Účastenství ve správním řízení </a:t>
            </a:r>
            <a:r>
              <a:rPr lang="cs-CZ" sz="1600" b="1" dirty="0">
                <a:solidFill>
                  <a:schemeClr val="accent3"/>
                </a:solidFill>
                <a:latin typeface="Cambria" pitchFamily="18" charset="0"/>
                <a:ea typeface="Roboto Slab" panose="020B0604020202020204" charset="0"/>
              </a:rPr>
              <a:t>o vydání povolení nebo o podstatné změně </a:t>
            </a:r>
            <a:r>
              <a:rPr lang="cs-CZ" sz="16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nebude přiznáno např. jedincům nacházejícím se v bezprostřední blízkosti zařízení na výrobu acetylénu a plnírny technických plynů.</a:t>
            </a:r>
          </a:p>
          <a:p>
            <a:pPr lvl="0">
              <a:spcBef>
                <a:spcPts val="600"/>
              </a:spcBef>
            </a:pPr>
            <a:r>
              <a:rPr lang="cs-CZ" dirty="0">
                <a:latin typeface="Cambria" pitchFamily="18" charset="0"/>
                <a:ea typeface="Roboto Slab" panose="020B0604020202020204" charset="0"/>
              </a:rPr>
              <a:t>(</a:t>
            </a:r>
            <a:r>
              <a:rPr lang="pl-PL" dirty="0">
                <a:latin typeface="Cambria" pitchFamily="18" charset="0"/>
                <a:ea typeface="Roboto Slab" panose="020B0604020202020204" charset="0"/>
              </a:rPr>
              <a:t>rozsudek NSS z 12. 2. 2015, č. j. 9 As 152/2014-43, který navazuje na rozsudek NSS z 13. 7. 2011, č. j. 9 As 36/2011-105)</a:t>
            </a:r>
          </a:p>
          <a:p>
            <a:pPr lvl="0">
              <a:spcBef>
                <a:spcPts val="600"/>
              </a:spcBef>
            </a:pPr>
            <a:endParaRPr lang="pl-PL" dirty="0"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r>
              <a:rPr lang="cs-CZ" sz="1600" dirty="0">
                <a:latin typeface="Cambria" pitchFamily="18" charset="0"/>
                <a:ea typeface="Roboto Slab" panose="020B0604020202020204" charset="0"/>
              </a:rPr>
              <a:t>Naproti tomu </a:t>
            </a:r>
            <a:r>
              <a:rPr lang="cs-CZ" sz="1600" b="1" dirty="0">
                <a:latin typeface="Cambria" pitchFamily="18" charset="0"/>
                <a:ea typeface="Roboto Slab" panose="020B0604020202020204" charset="0"/>
              </a:rPr>
              <a:t>pokud je předmětem řízení změna integrovaného povolení, která není podstatnou změnou, vztahuje se na takové řízení úprava účastenství obsažená ve správním řádu</a:t>
            </a:r>
            <a:r>
              <a:rPr lang="cs-CZ" sz="1600" dirty="0">
                <a:latin typeface="Cambria" pitchFamily="18" charset="0"/>
                <a:ea typeface="Roboto Slab" panose="020B0604020202020204" charset="0"/>
              </a:rPr>
              <a:t>. Tu považují správní soudy za restriktivní v porovnání s vymezením účastníků v § 7, takže například spolky, jejichž předmětem činnosti je prosazování a ochrana veřejných zájmů, budou účastníky pouze řízení o podstatné změně.</a:t>
            </a:r>
            <a:endParaRPr lang="cs-CZ" dirty="0"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r>
              <a:rPr lang="cs-CZ" dirty="0">
                <a:latin typeface="Cambria" pitchFamily="18" charset="0"/>
                <a:ea typeface="Roboto Slab" panose="020B0604020202020204" charset="0"/>
              </a:rPr>
              <a:t>(</a:t>
            </a:r>
            <a:r>
              <a:rPr lang="pl-PL" dirty="0">
                <a:latin typeface="Cambria" pitchFamily="18" charset="0"/>
                <a:ea typeface="Roboto Slab" panose="020B0604020202020204" charset="0"/>
              </a:rPr>
              <a:t>rozsudek KS v Ústí nad Labem z 29. 4. 2015, č. j. 15 A 15/2012-50, který obstál před NSS se závěrem, že se v posuzované věci jednalo o změnu podstatnou, takže žalobci měli být přibráni mezi účastníky řízení. Viz rozsudek NSS z 3. 12. 2015, č. j. 9 As 113/2015-42)</a:t>
            </a:r>
          </a:p>
          <a:p>
            <a:pPr lvl="0">
              <a:spcBef>
                <a:spcPts val="600"/>
              </a:spcBef>
            </a:pPr>
            <a:endParaRPr lang="cs-CZ" dirty="0">
              <a:latin typeface="Cambria" pitchFamily="18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9937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  <a:ea typeface="Roboto Slab" panose="020B0604020202020204" charset="0"/>
              </a:rPr>
              <a:t>Změny integrovaného povolení</a:t>
            </a:r>
            <a:endParaRPr lang="cs-CZ" dirty="0">
              <a:latin typeface="Cambria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9772" y="1651000"/>
            <a:ext cx="77386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 úřední povinnosti x na žádost</a:t>
            </a:r>
          </a:p>
          <a:p>
            <a:endParaRPr lang="cs-CZ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Povinnost ohlásit „každou plánovanou změnu v užívání, způsobu provozu nebo rozsahu zařízení, která by mohla mít důsledky pro životní prostředí“.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Správní orgán zahajuje řízení na základě přezkumu, nebo dojde-li k závěru, že je třeba provést změnu integrovaného povolení. </a:t>
            </a:r>
          </a:p>
          <a:p>
            <a:endParaRPr lang="cs-CZ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Podstatná x nepodstatná změna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§ 3 písm. i)  - demonstrativní výčet; správní uvážení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b="1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Podstatná změna </a:t>
            </a:r>
            <a:r>
              <a:rPr lang="cs-CZ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navazující řízení – podobně jako v řízení o vydání 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b="1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Nepodstatná změna </a:t>
            </a:r>
            <a:r>
              <a:rPr lang="cs-CZ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účastníci: provozovatel (vlastník) a účastníci podle zvl. předpisů (§ 7 odst. 2) </a:t>
            </a:r>
          </a:p>
        </p:txBody>
      </p:sp>
    </p:spTree>
    <p:extLst>
      <p:ext uri="{BB962C8B-B14F-4D97-AF65-F5344CB8AC3E}">
        <p14:creationId xmlns:p14="http://schemas.microsoft.com/office/powerpoint/2010/main" val="308369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04202" y="241826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600"/>
              </a:spcBef>
            </a:pPr>
            <a:r>
              <a:rPr lang="cs-CZ" sz="1800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U integrovaného povolení </a:t>
            </a:r>
            <a:r>
              <a:rPr lang="cs-CZ" sz="18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se přímo předpokládá, že v průběhu času bude docházet k jeho změnám</a:t>
            </a:r>
            <a:r>
              <a:rPr lang="cs-CZ" sz="1800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, přičemž změna integrovaného povolení nebude vždy jakousi „komplexní“ změnou s dopadem na veškeré otázky, jichž se integrované povolení týká.		</a:t>
            </a:r>
            <a:r>
              <a:rPr lang="cs-CZ" sz="1600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(</a:t>
            </a:r>
            <a:r>
              <a:rPr lang="pl-PL" sz="1600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rozsudek NSS z 11. 12. 2015, č. j. 5 As 150/2015-81)</a:t>
            </a:r>
          </a:p>
          <a:p>
            <a:pPr lvl="0" algn="just">
              <a:spcBef>
                <a:spcPts val="600"/>
              </a:spcBef>
            </a:pPr>
            <a:endParaRPr lang="pl-PL" sz="1600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  <a:p>
            <a:pPr lvl="0" algn="just">
              <a:spcBef>
                <a:spcPts val="600"/>
              </a:spcBef>
            </a:pPr>
            <a:r>
              <a:rPr lang="cs-CZ" sz="1800" b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Provozovatel zařízení je povinen ohlásit každou plánovanou změnu v užívání, způsobu provozu nebo rozšíření zařízení pouze tehdy, může-li mít změna účinky pro životní prostředí: </a:t>
            </a:r>
          </a:p>
          <a:p>
            <a:pPr lvl="0" algn="just">
              <a:spcBef>
                <a:spcPts val="600"/>
              </a:spcBef>
            </a:pPr>
            <a:r>
              <a:rPr lang="cs-CZ" sz="1800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Povinnost nahlásit změnu v provozu zařízení se tedy upíná pouze ke změnám určité kvality (tj. k takovým změnám, které mohou, nejspíše negativně, ovlivnit ekosystém, včetně člověka), nikoli paušálně, k jakýmkoli myslitelným změnám. Do posledně uvedené skupiny patří nepochybně i situace, kdy dojde ke změně vlastníka provozovaného zařízení (jeho části); bez přistoupení dalších okolností tato skutečnost sama o sobě nemůže mít jakékoli důsledky pro životní prostředí.</a:t>
            </a:r>
          </a:p>
          <a:p>
            <a:pPr lvl="0" algn="r">
              <a:spcBef>
                <a:spcPts val="600"/>
              </a:spcBef>
            </a:pPr>
            <a:r>
              <a:rPr lang="cs-CZ" sz="1800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	</a:t>
            </a:r>
            <a:r>
              <a:rPr lang="cs-CZ" sz="1600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(rozsudek NSS z 15. 10. 2015, č. j. 3 As 70/2014-52) </a:t>
            </a:r>
            <a:endParaRPr lang="cs-CZ" sz="1800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8273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  <a:ea typeface="Roboto Slab" panose="020B0604020202020204" charset="0"/>
              </a:rPr>
              <a:t>BAT a BREF</a:t>
            </a:r>
            <a:endParaRPr lang="cs-CZ" dirty="0">
              <a:latin typeface="Cambria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9772" y="1739900"/>
            <a:ext cx="77386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Při stanovení závazných podmínek provozu</a:t>
            </a:r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, zejména emisních limitů, </a:t>
            </a: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úřad vychází z nejlepších dostupných technik</a:t>
            </a:r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 (</a:t>
            </a: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est </a:t>
            </a:r>
            <a:r>
              <a:rPr lang="cs-CZ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cs-CZ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vailable</a:t>
            </a:r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cs-CZ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cs-CZ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echniques</a:t>
            </a:r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 - </a:t>
            </a: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BAT</a:t>
            </a:r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) a </a:t>
            </a: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použije závěry o nejlepších dostupných technikách</a:t>
            </a:r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 (</a:t>
            </a:r>
            <a:r>
              <a:rPr lang="cs-CZ" sz="1800" b="1" u="sng" dirty="0">
                <a:latin typeface="Cambria" panose="02040503050406030204" pitchFamily="18" charset="0"/>
                <a:ea typeface="Cambria" panose="02040503050406030204" pitchFamily="18" charset="0"/>
              </a:rPr>
              <a:t>Závěry o BAT – součást BREF</a:t>
            </a:r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), aniž by však předepisoval použití jakékoliv konkrétní metody a technologie.</a:t>
            </a:r>
          </a:p>
          <a:p>
            <a:endParaRPr lang="cs-CZ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Možnost výjimek:</a:t>
            </a:r>
          </a:p>
          <a:p>
            <a:pPr marL="457200" indent="-457200">
              <a:buFontTx/>
              <a:buChar char="-"/>
            </a:pP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odborné posouzení</a:t>
            </a:r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 prokáže, že nedojde k závažnému znečištění životního prostředí,</a:t>
            </a:r>
          </a:p>
          <a:p>
            <a:pPr marL="457200" indent="-457200">
              <a:buFontTx/>
              <a:buChar char="-"/>
            </a:pPr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plus nepřiměřené náklady.</a:t>
            </a:r>
          </a:p>
        </p:txBody>
      </p:sp>
    </p:spTree>
    <p:extLst>
      <p:ext uri="{BB962C8B-B14F-4D97-AF65-F5344CB8AC3E}">
        <p14:creationId xmlns:p14="http://schemas.microsoft.com/office/powerpoint/2010/main" val="256209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04202" y="241826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cs-CZ" sz="2000" b="1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BAT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endParaRPr lang="cs-CZ" sz="2000" b="1" i="1" dirty="0">
              <a:latin typeface="Cambria" pitchFamily="18" charset="0"/>
              <a:ea typeface="Cambria" panose="02040503050406030204" pitchFamily="18" charset="0"/>
            </a:endParaRPr>
          </a:p>
          <a:p>
            <a:r>
              <a:rPr lang="cs-CZ" sz="2000" b="1" dirty="0">
                <a:latin typeface="Cambria" panose="02040503050406030204" pitchFamily="18" charset="0"/>
                <a:ea typeface="Cambria" panose="02040503050406030204" pitchFamily="18" charset="0"/>
              </a:rPr>
              <a:t>Vlastnosti:</a:t>
            </a:r>
          </a:p>
          <a:p>
            <a:endParaRPr lang="cs-CZ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cs-CZ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Vědecká vyspělost 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(nejpokročilejšího stádium, co nejvyšší účinnost výroby a kumulativně i ochrany životního prostředí jako celku,</a:t>
            </a:r>
          </a:p>
          <a:p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cs-CZ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Praktičnost 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(vyzkoušené pro praxi), </a:t>
            </a:r>
          </a:p>
          <a:p>
            <a:pPr>
              <a:buFontTx/>
              <a:buChar char="-"/>
            </a:pP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Ekonomická a technická únosnost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Nejlepší ekologická účinnost.</a:t>
            </a:r>
          </a:p>
          <a:p>
            <a:pPr>
              <a:buFontTx/>
              <a:buChar char="-"/>
            </a:pPr>
            <a:endParaRPr lang="cs-CZ" sz="2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Testování – dočasná výjimka (9 měsíců)</a:t>
            </a:r>
          </a:p>
        </p:txBody>
      </p:sp>
    </p:spTree>
    <p:extLst>
      <p:ext uri="{BB962C8B-B14F-4D97-AF65-F5344CB8AC3E}">
        <p14:creationId xmlns:p14="http://schemas.microsoft.com/office/powerpoint/2010/main" val="10794982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04202" y="241826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cs-CZ" sz="2000" b="1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Hlediska pro určování BAT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endParaRPr lang="cs-CZ" sz="2000" b="1" i="1" dirty="0">
              <a:latin typeface="Cambria" pitchFamily="18" charset="0"/>
              <a:ea typeface="Cambria" panose="02040503050406030204" pitchFamily="18" charset="0"/>
            </a:endParaRPr>
          </a:p>
          <a:p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1. Použití </a:t>
            </a:r>
            <a:r>
              <a:rPr lang="cs-CZ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nízkoodpadové</a:t>
            </a:r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 technologie.</a:t>
            </a:r>
          </a:p>
          <a:p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2. Použití látek méně nebezpečných.</a:t>
            </a:r>
          </a:p>
          <a:p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3. Podpora využívání a recyklace látek, které vznikají nebo se používají v technologickém procesu, a případně využívání a recyklace odpadu.</a:t>
            </a:r>
          </a:p>
          <a:p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4. Srovnatelné procesy, zařízení či provozní metody, které již byly úspěšně vyzkoušeny v průmyslovém měřítku.</a:t>
            </a:r>
          </a:p>
          <a:p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5. Technický pokrok.</a:t>
            </a:r>
          </a:p>
          <a:p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6. Charakter, účinky a množství příslušných emisí.</a:t>
            </a:r>
          </a:p>
          <a:p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7. Datum uvedení nových nebo existujících zařízení do provozu.</a:t>
            </a:r>
          </a:p>
          <a:p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8. Doba potřebná k zavedení nejlepší dostupné techniky.</a:t>
            </a:r>
          </a:p>
          <a:p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9. Spotřeba a druh surovin (včetně vody) používaných v technologickém procesu a energetická účinnost.</a:t>
            </a:r>
          </a:p>
          <a:p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10. Požadavek prevence nebo omezení celkových dopadů emisí na životní prostředí a rizik s nimi spojených na minimum.</a:t>
            </a:r>
          </a:p>
          <a:p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11. Požadavek prevence havárií a minimalizace jejich následků pro životní prostředí.</a:t>
            </a:r>
          </a:p>
          <a:p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12. Informace zveřejňované mezinárodními organizacemi.</a:t>
            </a:r>
          </a:p>
        </p:txBody>
      </p:sp>
    </p:spTree>
    <p:extLst>
      <p:ext uri="{BB962C8B-B14F-4D97-AF65-F5344CB8AC3E}">
        <p14:creationId xmlns:p14="http://schemas.microsoft.com/office/powerpoint/2010/main" val="39005868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04202" y="241826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cs-CZ" sz="2000" b="1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BAT – systém výměny informací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endParaRPr lang="cs-CZ" sz="2000" b="1" i="1" dirty="0">
              <a:latin typeface="Cambria" pitchFamily="18" charset="0"/>
              <a:ea typeface="Cambria" panose="02040503050406030204" pitchFamily="18" charset="0"/>
            </a:endParaRPr>
          </a:p>
          <a:p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S cílem zprostředkování informací o nejlepších dostupných technikách a nově vznikajících technikách (z angl. </a:t>
            </a:r>
            <a:r>
              <a:rPr lang="cs-CZ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Emerging</a:t>
            </a: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Techniques</a:t>
            </a: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) mezi členskými státy Evropské unie a jednotlivými odvětvími průmyslu, je organizován Systém výměny informací. </a:t>
            </a:r>
          </a:p>
          <a:p>
            <a:endParaRPr lang="cs-CZ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Na zabezpečení systému výměny informací se v rámci České republiky podílejí příslušné resorty, tj. Ministerstvo průmyslu a obchodu (MPO), Ministerstvo životního prostředí (MŽP) a Ministerstvo zemědělství (</a:t>
            </a:r>
            <a:r>
              <a:rPr lang="cs-CZ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MZe</a:t>
            </a: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37970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04202" y="241826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600"/>
              </a:spcBef>
            </a:pPr>
            <a:r>
              <a:rPr lang="cs-CZ" sz="1800" b="1" i="1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PRINCIP PREVENCE (viz JARO 2020)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accent2"/>
                </a:solidFill>
                <a:latin typeface="Cambria" pitchFamily="18" charset="0"/>
                <a:ea typeface="Roboto Slab" panose="020B0604020202020204" charset="0"/>
              </a:rPr>
              <a:t>Článek 191 SFEU</a:t>
            </a:r>
          </a:p>
          <a:p>
            <a:pPr lvl="0" algn="just">
              <a:spcBef>
                <a:spcPts val="600"/>
              </a:spcBef>
            </a:pPr>
            <a:r>
              <a:rPr lang="cs-CZ" b="1" i="1" dirty="0">
                <a:latin typeface="Cambria" pitchFamily="18" charset="0"/>
                <a:ea typeface="Roboto Slab" panose="020B0604020202020204" charset="0"/>
              </a:rPr>
              <a:t>Politika Unie v oblasti životního prostředí je zaměřena na </a:t>
            </a:r>
            <a:r>
              <a:rPr lang="cs-CZ" b="1" i="1" dirty="0">
                <a:solidFill>
                  <a:schemeClr val="accent3"/>
                </a:solidFill>
                <a:latin typeface="Cambria" pitchFamily="18" charset="0"/>
                <a:ea typeface="Roboto Slab" panose="020B0604020202020204" charset="0"/>
              </a:rPr>
              <a:t>vysokou úroveň ochrany</a:t>
            </a:r>
            <a:r>
              <a:rPr lang="cs-CZ" b="1" i="1" dirty="0">
                <a:latin typeface="Cambria" pitchFamily="18" charset="0"/>
                <a:ea typeface="Roboto Slab" panose="020B0604020202020204" charset="0"/>
              </a:rPr>
              <a:t>, přičemž přihlíží k rozdílné situaci v jednotlivých regionech Unie. Je </a:t>
            </a:r>
            <a:r>
              <a:rPr lang="cs-CZ" b="1" i="1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založena na zásadách </a:t>
            </a:r>
            <a:r>
              <a:rPr lang="cs-CZ" b="1" i="1" dirty="0">
                <a:solidFill>
                  <a:schemeClr val="accent2"/>
                </a:solidFill>
                <a:latin typeface="Cambria" pitchFamily="18" charset="0"/>
                <a:ea typeface="Roboto Slab" panose="020B0604020202020204" charset="0"/>
              </a:rPr>
              <a:t>obezřetnosti a prevence</a:t>
            </a:r>
            <a:r>
              <a:rPr lang="cs-CZ" b="1" i="1" dirty="0">
                <a:latin typeface="Cambria" pitchFamily="18" charset="0"/>
                <a:ea typeface="Roboto Slab" panose="020B0604020202020204" charset="0"/>
              </a:rPr>
              <a:t>, </a:t>
            </a:r>
            <a:r>
              <a:rPr lang="cs-CZ" b="1" i="1" dirty="0">
                <a:solidFill>
                  <a:schemeClr val="accent4"/>
                </a:solidFill>
                <a:latin typeface="Cambria" pitchFamily="18" charset="0"/>
                <a:ea typeface="Roboto Slab" panose="020B0604020202020204" charset="0"/>
              </a:rPr>
              <a:t>odvracení ohrožení životního prostředí především u zdroje </a:t>
            </a: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a na zásadě </a:t>
            </a:r>
            <a:r>
              <a:rPr lang="cs-CZ" b="1" i="1" dirty="0">
                <a:solidFill>
                  <a:schemeClr val="accent3"/>
                </a:solidFill>
                <a:latin typeface="Cambria" pitchFamily="18" charset="0"/>
                <a:ea typeface="Roboto Slab" panose="020B0604020202020204" charset="0"/>
              </a:rPr>
              <a:t>"znečišťovatel platí".</a:t>
            </a:r>
          </a:p>
          <a:p>
            <a:pPr algn="just">
              <a:spcBef>
                <a:spcPts val="600"/>
              </a:spcBef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(…)</a:t>
            </a:r>
          </a:p>
          <a:p>
            <a:pPr lvl="0" algn="just">
              <a:spcBef>
                <a:spcPts val="600"/>
              </a:spcBef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Při </a:t>
            </a:r>
            <a:r>
              <a:rPr lang="cs-CZ" b="1" i="1" dirty="0">
                <a:latin typeface="Cambria" pitchFamily="18" charset="0"/>
                <a:ea typeface="Roboto Slab" panose="020B0604020202020204" charset="0"/>
              </a:rPr>
              <a:t>přípravě politiky v oblasti životního prostředí </a:t>
            </a:r>
            <a:r>
              <a:rPr lang="cs-CZ" b="1" i="1" dirty="0">
                <a:solidFill>
                  <a:schemeClr val="accent3"/>
                </a:solidFill>
                <a:latin typeface="Cambria" pitchFamily="18" charset="0"/>
                <a:ea typeface="Roboto Slab" panose="020B0604020202020204" charset="0"/>
              </a:rPr>
              <a:t>přihlédne Unie k dostupným vědeckým a technickým údajům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600" b="1" i="1" dirty="0">
                <a:solidFill>
                  <a:schemeClr val="accent2"/>
                </a:solidFill>
                <a:latin typeface="Cambria" pitchFamily="18" charset="0"/>
                <a:ea typeface="Roboto Slab" panose="020B0604020202020204" charset="0"/>
              </a:rPr>
              <a:t>Článek 37 Listiny základních práv EU (Ochrana životního prostředí)</a:t>
            </a:r>
          </a:p>
          <a:p>
            <a:pPr lvl="0" algn="just">
              <a:spcBef>
                <a:spcPts val="600"/>
              </a:spcBef>
            </a:pPr>
            <a:r>
              <a:rPr lang="cs-CZ" sz="1600" b="1" i="1" dirty="0">
                <a:latin typeface="Cambria" pitchFamily="18" charset="0"/>
                <a:ea typeface="Roboto Slab" panose="020B0604020202020204" charset="0"/>
              </a:rPr>
              <a:t>Vysoká úroveň ochrany životního prostředí a zvyšování jeho kvality musí být </a:t>
            </a:r>
            <a:r>
              <a:rPr lang="cs-CZ" sz="1600" b="1" i="1" dirty="0">
                <a:solidFill>
                  <a:schemeClr val="accent3"/>
                </a:solidFill>
                <a:latin typeface="Cambria" pitchFamily="18" charset="0"/>
                <a:ea typeface="Roboto Slab" panose="020B0604020202020204" charset="0"/>
              </a:rPr>
              <a:t>začleněny do politik Unie </a:t>
            </a:r>
            <a:r>
              <a:rPr lang="cs-CZ" sz="1600" b="1" i="1" dirty="0">
                <a:latin typeface="Cambria" pitchFamily="18" charset="0"/>
                <a:ea typeface="Roboto Slab" panose="020B0604020202020204" charset="0"/>
              </a:rPr>
              <a:t>a zajištěny v souladu se zásadou udržitelného rozvoje.</a:t>
            </a:r>
          </a:p>
          <a:p>
            <a:pPr lvl="0" algn="just">
              <a:spcBef>
                <a:spcPts val="600"/>
              </a:spcBef>
            </a:pPr>
            <a:endParaRPr lang="cs-CZ" sz="1600" b="1" i="1" dirty="0">
              <a:latin typeface="Cambria" pitchFamily="18" charset="0"/>
              <a:ea typeface="Roboto Slab" panose="020B0604020202020204" charset="0"/>
            </a:endParaRPr>
          </a:p>
          <a:p>
            <a:pPr algn="just">
              <a:spcBef>
                <a:spcPts val="600"/>
              </a:spcBef>
            </a:pPr>
            <a:r>
              <a:rPr lang="cs-CZ" sz="1600" b="1" i="1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Princip prevence ≠ princip předběžné opatrnosti (obezřetnosti)</a:t>
            </a:r>
          </a:p>
          <a:p>
            <a:pPr lvl="0" algn="just">
              <a:spcBef>
                <a:spcPts val="600"/>
              </a:spcBef>
            </a:pPr>
            <a:r>
              <a:rPr lang="cs-CZ" sz="1600" b="1" i="1" dirty="0">
                <a:latin typeface="Cambria" pitchFamily="18" charset="0"/>
                <a:ea typeface="Roboto Slab" panose="020B0604020202020204" charset="0"/>
              </a:rPr>
              <a:t>Viz § 13 zákona o životním prostředí:</a:t>
            </a:r>
          </a:p>
          <a:p>
            <a:pPr lvl="0" algn="just">
              <a:spcBef>
                <a:spcPts val="600"/>
              </a:spcBef>
            </a:pPr>
            <a:r>
              <a:rPr lang="cs-CZ" i="1" dirty="0">
                <a:latin typeface="Cambria" pitchFamily="18" charset="0"/>
                <a:ea typeface="Roboto Slab" panose="020B0604020202020204" charset="0"/>
              </a:rPr>
              <a:t>Lze-li se zřetelem ke všem okolnostem předpokládat, že hrozí nebezpečí nevratného nebo závažného poškození životního prostředí, nesmí být </a:t>
            </a:r>
            <a:r>
              <a:rPr lang="cs-CZ" b="1" i="1" dirty="0">
                <a:solidFill>
                  <a:schemeClr val="accent3"/>
                </a:solidFill>
                <a:latin typeface="Cambria" pitchFamily="18" charset="0"/>
                <a:ea typeface="Roboto Slab" panose="020B0604020202020204" charset="0"/>
              </a:rPr>
              <a:t>pochybnost</a:t>
            </a:r>
            <a:r>
              <a:rPr lang="cs-CZ" i="1" dirty="0">
                <a:latin typeface="Cambria" pitchFamily="18" charset="0"/>
                <a:ea typeface="Roboto Slab" panose="020B0604020202020204" charset="0"/>
              </a:rPr>
              <a:t> o tom, že k takovému poškození skutečně dojde, důvodem pro odklad opatření, jež mají poškození zabránit. </a:t>
            </a:r>
          </a:p>
          <a:p>
            <a:pPr lvl="0" algn="just">
              <a:spcBef>
                <a:spcPts val="600"/>
              </a:spcBef>
            </a:pPr>
            <a:r>
              <a:rPr lang="cs-CZ" sz="1600" b="1" i="1" dirty="0">
                <a:latin typeface="Cambria" pitchFamily="18" charset="0"/>
                <a:ea typeface="Roboto Slab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066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04202" y="241826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fr-FR" sz="2000" b="1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BREF (Reference Document on Best </a:t>
            </a:r>
            <a:r>
              <a:rPr lang="fr-FR" sz="2000" b="1" i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Available</a:t>
            </a:r>
            <a:r>
              <a:rPr lang="fr-FR" sz="2000" b="1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Techniques)</a:t>
            </a:r>
          </a:p>
          <a:p>
            <a:pPr lvl="0">
              <a:spcBef>
                <a:spcPts val="600"/>
              </a:spcBef>
            </a:pPr>
            <a:endParaRPr lang="cs-CZ" sz="2000" b="1" i="1" dirty="0">
              <a:latin typeface="Cambria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Všeobecné informace a souhrnné zprávy o </a:t>
            </a:r>
            <a:r>
              <a:rPr lang="cs-CZ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stavu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 dané průmyslové činnosti </a:t>
            </a:r>
            <a:r>
              <a:rPr lang="cs-CZ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 zemích EU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 a o používaných technikách (Evropský úřad pro IPPC v Seville).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Procesy a techniky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, skladování a úprava surovin až po balení, </a:t>
            </a:r>
            <a:r>
              <a:rPr lang="cs-CZ" sz="2400" b="1" dirty="0">
                <a:latin typeface="Cambria" panose="02040503050406030204" pitchFamily="18" charset="0"/>
                <a:ea typeface="Cambria" panose="02040503050406030204" pitchFamily="18" charset="0"/>
              </a:rPr>
              <a:t>monitoring.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Popisují a doporučují techniky, které splňují kritéria </a:t>
            </a:r>
            <a:r>
              <a:rPr lang="cs-CZ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BAT</a:t>
            </a:r>
            <a:r>
              <a:rPr lang="cs-CZ" sz="2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b="1" dirty="0">
                <a:latin typeface="Cambria" panose="02040503050406030204" pitchFamily="18" charset="0"/>
                <a:ea typeface="Cambria" panose="02040503050406030204" pitchFamily="18" charset="0"/>
              </a:rPr>
              <a:t>Neposkytují však detailní návody s konkrétními technologiemi</a:t>
            </a:r>
            <a:r>
              <a:rPr lang="cs-CZ" sz="2400" dirty="0">
                <a:latin typeface="Cambria" panose="02040503050406030204" pitchFamily="18" charset="0"/>
                <a:ea typeface="Cambria" panose="02040503050406030204" pitchFamily="18" charset="0"/>
              </a:rPr>
              <a:t> (rozpor s pravidly rovné hospodářské soutěže).</a:t>
            </a:r>
          </a:p>
        </p:txBody>
      </p:sp>
    </p:spTree>
    <p:extLst>
      <p:ext uri="{BB962C8B-B14F-4D97-AF65-F5344CB8AC3E}">
        <p14:creationId xmlns:p14="http://schemas.microsoft.com/office/powerpoint/2010/main" val="39184890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04202" y="241826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fr-FR" sz="2000" b="1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BREF (Reference Document on Best </a:t>
            </a:r>
            <a:r>
              <a:rPr lang="fr-FR" sz="2000" b="1" i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Available</a:t>
            </a:r>
            <a:r>
              <a:rPr lang="fr-FR" sz="2000" b="1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Techniques)</a:t>
            </a:r>
          </a:p>
          <a:p>
            <a:pPr lvl="0">
              <a:spcBef>
                <a:spcPts val="600"/>
              </a:spcBef>
            </a:pPr>
            <a:endParaRPr lang="cs-CZ" sz="2000" b="1" i="1" dirty="0">
              <a:latin typeface="Cambria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Přijímané jako ZÁVĚRY O BAT (</a:t>
            </a:r>
            <a:r>
              <a:rPr lang="cs-CZ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BATc</a:t>
            </a: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) – rozhodnutím Evropské komise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Evropská komise rozhoduje o vypracování nového referenčního dokumentu o nejlepších dostupných technikách (BREF) nebo o zahájení revize stávajícího referenčního dokumentu o BAT (BREF). Požadavkem je, aby referenční dokumenty o BAT (BREF) byly aktualizovány nejpozději osm let po zveřejnění předchozí verze.</a:t>
            </a:r>
          </a:p>
          <a:p>
            <a:pPr marL="457200" indent="-457200">
              <a:buFont typeface="Arial" pitchFamily="34" charset="0"/>
              <a:buChar char="•"/>
            </a:pPr>
            <a:endParaRPr lang="cs-CZ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BATc nejsou vydané pro všechny druhy zařízení, </a:t>
            </a:r>
          </a:p>
          <a:p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ale jejich počet rychle stoupá, takže pokrývají již</a:t>
            </a:r>
          </a:p>
          <a:p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zhruba 60 % všech zařízení. U těch mají správní</a:t>
            </a:r>
          </a:p>
          <a:p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orgány k dispozici velmi přesná a závazná kritéria</a:t>
            </a:r>
          </a:p>
          <a:p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pro stanovení používaných kritérií.</a:t>
            </a:r>
          </a:p>
          <a:p>
            <a:pPr marL="457200" indent="-457200">
              <a:buFont typeface="Arial" pitchFamily="34" charset="0"/>
              <a:buChar char="•"/>
            </a:pPr>
            <a:endParaRPr lang="cs-CZ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cs-CZ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A4C5E9C-BDF5-44E4-BCD2-FE080E329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241" y="2758163"/>
            <a:ext cx="3747878" cy="227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6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04202" y="241826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cs-CZ" sz="2000" b="1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BAT, </a:t>
            </a:r>
            <a:r>
              <a:rPr lang="fr-FR" sz="2000" b="1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BREF </a:t>
            </a:r>
            <a:r>
              <a:rPr lang="cs-CZ" sz="2000" b="1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závaznost</a:t>
            </a:r>
            <a:endParaRPr lang="fr-FR" sz="2000" b="1" i="1" dirty="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>
              <a:spcBef>
                <a:spcPts val="600"/>
              </a:spcBef>
            </a:pPr>
            <a:endParaRPr lang="cs-CZ" sz="800" b="1" i="1" dirty="0">
              <a:latin typeface="Cambria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V rozsudku z 25. 6. 2015, č. j. 1 As 13/2015-295, NSS uvedl, že </a:t>
            </a:r>
            <a:r>
              <a:rPr lang="cs-CZ" sz="2000" i="1" dirty="0">
                <a:latin typeface="Cambria" panose="02040503050406030204" pitchFamily="18" charset="0"/>
                <a:ea typeface="Cambria" panose="02040503050406030204" pitchFamily="18" charset="0"/>
              </a:rPr>
              <a:t>„</a:t>
            </a:r>
            <a:r>
              <a:rPr lang="cs-CZ" sz="2000" b="1" i="1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nesplnění kritérií uvedených v referenčních dokumentech BREF nemusí znamenat nesplnění nejlepších dostupných technik BAT</a:t>
            </a:r>
            <a:r>
              <a:rPr lang="cs-CZ" sz="2000" i="1" dirty="0">
                <a:latin typeface="Cambria" panose="02040503050406030204" pitchFamily="18" charset="0"/>
                <a:ea typeface="Cambria" panose="02040503050406030204" pitchFamily="18" charset="0"/>
              </a:rPr>
              <a:t>. Předmětný záměr splňuje kritéria BAT; nesplňuje pouze jediné indikativní kritérium čisté tepelné účinnosti uvedené v BREF, což je důsledkem zejména nekvalitního paliva, které v daných podmínkách nelze sanovat.“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cs-CZ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cs-CZ" sz="2000" i="1" dirty="0">
                <a:latin typeface="Cambria" panose="02040503050406030204" pitchFamily="18" charset="0"/>
                <a:ea typeface="Cambria" panose="02040503050406030204" pitchFamily="18" charset="0"/>
              </a:rPr>
              <a:t>Výraz </a:t>
            </a:r>
            <a:r>
              <a:rPr lang="cs-CZ" sz="2000" b="1" i="1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„vychází z použití“ </a:t>
            </a:r>
            <a:r>
              <a:rPr lang="cs-CZ" sz="2000" i="1" dirty="0">
                <a:latin typeface="Cambria" panose="02040503050406030204" pitchFamily="18" charset="0"/>
                <a:ea typeface="Cambria" panose="02040503050406030204" pitchFamily="18" charset="0"/>
              </a:rPr>
              <a:t>nelze vnímat jako bezvýhradné a bezpodmínečné aplikování BAT bez ohledu na konkrétní okolnosti projednávaného případu. Provoz zařízení může být povolen i tehdy, není-li okamžité dosažení BAT zaručeno.</a:t>
            </a: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	(</a:t>
            </a:r>
            <a:r>
              <a:rPr lang="pl-PL" sz="1800" dirty="0">
                <a:latin typeface="Cambria" panose="02040503050406030204" pitchFamily="18" charset="0"/>
                <a:ea typeface="Cambria" panose="02040503050406030204" pitchFamily="18" charset="0"/>
              </a:rPr>
              <a:t>rozsudek MS v Praze z 27. 11. 2014, č. j. 7 A 58/2010-53)</a:t>
            </a:r>
            <a:endParaRPr lang="cs-CZ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cs-CZ" sz="24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64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04202" y="241826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cs-CZ" sz="2000" b="1" i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Evropský úřad pro IPPC (EIPPCB)</a:t>
            </a:r>
            <a:endParaRPr lang="fr-FR" sz="2000" b="1" i="1" dirty="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>
              <a:spcBef>
                <a:spcPts val="600"/>
              </a:spcBef>
            </a:pPr>
            <a:endParaRPr lang="cs-CZ" sz="800" b="1" i="1" dirty="0">
              <a:latin typeface="Cambria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cs-CZ" sz="2000" b="1" dirty="0">
                <a:latin typeface="Cambria" panose="02040503050406030204" pitchFamily="18" charset="0"/>
                <a:ea typeface="Cambria" panose="02040503050406030204" pitchFamily="18" charset="0"/>
              </a:rPr>
              <a:t>Zpracování referenčních dokumentů o BAT (BREF)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v EU zajišťuje Evropský úřad pro IPPC (</a:t>
            </a:r>
            <a:r>
              <a:rPr lang="cs-CZ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European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Integrated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Pollution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Prevention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cs-CZ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Control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Bureau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- EIPPCB) se sídlem v </a:t>
            </a:r>
            <a:r>
              <a:rPr lang="cs-CZ" sz="2000" b="1" dirty="0">
                <a:latin typeface="Cambria" panose="02040503050406030204" pitchFamily="18" charset="0"/>
                <a:ea typeface="Cambria" panose="02040503050406030204" pitchFamily="18" charset="0"/>
              </a:rPr>
              <a:t>Seville 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http://eippcb.jrc.ec.europa.eu/reference/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</a:p>
          <a:p>
            <a:pPr marL="457200" indent="-457200">
              <a:buFont typeface="Arial" pitchFamily="34" charset="0"/>
              <a:buChar char="•"/>
            </a:pPr>
            <a:endParaRPr lang="cs-CZ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Úlohou Evropského úřadu pro IPPC (EIPPCB) tedy je koordinovat výměnu informací a zajistit, aby byly za účelem vypracování nebo přezkoumání referenčních dokumentů o BAT (BREF) informace shromažďovány a zpracovávány podle pokynů uvedených v Rozhodnutí 2012/119/EU.</a:t>
            </a:r>
          </a:p>
          <a:p>
            <a:pPr marL="457200" indent="-457200">
              <a:buFont typeface="Arial" pitchFamily="34" charset="0"/>
              <a:buChar char="•"/>
            </a:pPr>
            <a:endParaRPr lang="cs-CZ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cs-CZ" sz="2000" b="1" dirty="0">
                <a:latin typeface="Cambria" panose="02040503050406030204" pitchFamily="18" charset="0"/>
                <a:ea typeface="Cambria" panose="02040503050406030204" pitchFamily="18" charset="0"/>
              </a:rPr>
              <a:t>Závěry o BAT – prováděcí rozhodnutí Komise - viz např. </a:t>
            </a:r>
            <a:r>
              <a:rPr lang="cs-CZ" sz="2000" b="1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https://www.mzp.cz/ippc</a:t>
            </a:r>
            <a:r>
              <a:rPr lang="cs-CZ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cs-CZ" sz="24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8597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  <a:ea typeface="Roboto Slab" panose="020B0604020202020204" charset="0"/>
              </a:rPr>
              <a:t>Kontrola</a:t>
            </a:r>
            <a:endParaRPr lang="cs-CZ" dirty="0">
              <a:latin typeface="Cambria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9772" y="1739900"/>
            <a:ext cx="77386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Obligatorní </a:t>
            </a:r>
          </a:p>
          <a:p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		Pravidelná (každých 8 let) </a:t>
            </a:r>
          </a:p>
          <a:p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		Mimořádná (§ 18 odst. 2, 3 a 4) </a:t>
            </a:r>
          </a:p>
          <a:p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Fakultativní </a:t>
            </a:r>
          </a:p>
          <a:p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		Právní skutečnosti dle § 18 odst. 6 </a:t>
            </a:r>
          </a:p>
          <a:p>
            <a:endParaRPr lang="cs-CZ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	Důsledky </a:t>
            </a:r>
          </a:p>
          <a:p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		Opatření k nápravě </a:t>
            </a:r>
          </a:p>
          <a:p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		Omezení nebo zastavení provozu zařízení </a:t>
            </a:r>
          </a:p>
          <a:p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		Správní delikt </a:t>
            </a:r>
          </a:p>
          <a:p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		Řízení o změně IP - na žádost, z moci úřední </a:t>
            </a:r>
          </a:p>
        </p:txBody>
      </p:sp>
    </p:spTree>
    <p:extLst>
      <p:ext uri="{BB962C8B-B14F-4D97-AF65-F5344CB8AC3E}">
        <p14:creationId xmlns:p14="http://schemas.microsoft.com/office/powerpoint/2010/main" val="230819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  <a:ea typeface="Roboto Slab" panose="020B0604020202020204" charset="0"/>
              </a:rPr>
              <a:t>Zánik</a:t>
            </a:r>
            <a:endParaRPr lang="cs-CZ" dirty="0">
              <a:latin typeface="Cambria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9772" y="1739900"/>
            <a:ext cx="77386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 Zánik provozovatele zařízení bez právního nástupce.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 Ukončení provozu zařízení v souladu s IP.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 Nevyužívání integrovaného povolení bez vážného důvodu po dobu delší 4 let.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 Vynětí zařízení z režimu zákona.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 Sloučení IP.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 Integrované povolení se může vztahovat jen na zařízení, které je jako celek provozováno jedním provozovatelem.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 Co dělat v případě převodu či přechodu části zařízení na jinou osobu?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94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  <a:ea typeface="Roboto Slab" panose="020B0604020202020204" charset="0"/>
              </a:rPr>
              <a:t>Integrovaný registr znečištění</a:t>
            </a:r>
            <a:endParaRPr lang="cs-CZ" dirty="0">
              <a:latin typeface="Cambria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9772" y="1739900"/>
            <a:ext cx="77386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Podle zákona č. 25/2008 Sb., o integrovaném registru znečišťování životního prostředí a integrovaném systému plnění ohlašovacích povinností v oblasti životního prostředí a o změně některých zákonů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Ohlašovací povinnost do IRZ je povinen plnit provozovatel (fyzická nebo právnická osoba), který provozuje provozovnu, ze které vznikají úniky a přenosy sledovaných znečišťujících látek nebo přenosy odpadů, které jsou přenášeny mimo provozovnu.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http://www.irz.cz/</a:t>
            </a:r>
            <a:r>
              <a:rPr lang="cs-CZ" sz="18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65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049772" y="530725"/>
            <a:ext cx="3810986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cs-CZ" dirty="0">
                <a:latin typeface="Cambria" pitchFamily="18" charset="0"/>
              </a:rPr>
              <a:t>Judikatura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1049772" y="1728126"/>
            <a:ext cx="7540800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600" b="1" dirty="0">
                <a:latin typeface="Cambria" pitchFamily="18" charset="0"/>
                <a:ea typeface="Roboto Slab" panose="020B0604020202020204" charset="0"/>
              </a:rPr>
              <a:t> Do roku 2013 celkem 3 věci před českými správními soudy, od roku 2014 asi 60, SDEU cca 50 zmínek o IED a 400 o IPPC</a:t>
            </a:r>
          </a:p>
          <a:p>
            <a:pPr lvl="0">
              <a:spcBef>
                <a:spcPts val="600"/>
              </a:spcBef>
            </a:pPr>
            <a:endParaRPr lang="cs-CZ" sz="1800" b="1" i="1" dirty="0">
              <a:latin typeface="Cambria" pitchFamily="18" charset="0"/>
              <a:ea typeface="Roboto Slab" panose="020B0604020202020204" charset="0"/>
            </a:endParaRPr>
          </a:p>
          <a:p>
            <a:pPr lvl="0">
              <a:spcBef>
                <a:spcPts val="600"/>
              </a:spcBef>
            </a:pPr>
            <a:r>
              <a:rPr lang="cs-CZ" sz="1800" b="1" i="1" dirty="0">
                <a:solidFill>
                  <a:schemeClr val="accent3"/>
                </a:solidFill>
                <a:latin typeface="Cambria" pitchFamily="18" charset="0"/>
                <a:ea typeface="Roboto Slab" panose="020B0604020202020204" charset="0"/>
              </a:rPr>
              <a:t>Otázky posuzované českými soudy: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800" b="1" i="1" dirty="0">
                <a:latin typeface="Cambria" pitchFamily="18" charset="0"/>
                <a:ea typeface="Roboto Slab" panose="020B0604020202020204" charset="0"/>
              </a:rPr>
              <a:t> </a:t>
            </a:r>
            <a:r>
              <a:rPr lang="cs-CZ" sz="1600" b="1" dirty="0">
                <a:latin typeface="Cambria" pitchFamily="18" charset="0"/>
                <a:ea typeface="Roboto Slab" panose="020B0604020202020204" charset="0"/>
              </a:rPr>
              <a:t>vymezení procesů podléhajících integraci,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600" b="1" dirty="0">
                <a:latin typeface="Cambria" pitchFamily="18" charset="0"/>
                <a:ea typeface="Roboto Slab" panose="020B0604020202020204" charset="0"/>
              </a:rPr>
              <a:t> kdy je třeba integrované povolení doložit,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600" b="1" dirty="0">
                <a:latin typeface="Cambria" pitchFamily="18" charset="0"/>
                <a:ea typeface="Roboto Slab" panose="020B0604020202020204" charset="0"/>
              </a:rPr>
              <a:t> identifikace zařízení,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600" b="1" dirty="0">
                <a:latin typeface="Cambria" pitchFamily="18" charset="0"/>
                <a:ea typeface="Roboto Slab" panose="020B0604020202020204" charset="0"/>
              </a:rPr>
              <a:t> nastavení podmínek (BAT a BREF),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600" b="1" dirty="0">
                <a:latin typeface="Cambria" pitchFamily="18" charset="0"/>
                <a:ea typeface="Roboto Slab" panose="020B0604020202020204" charset="0"/>
              </a:rPr>
              <a:t> změny integrovaného povolení (účast veřejnosti a soudní ochrana),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cs-CZ" sz="1600" b="1" dirty="0">
                <a:latin typeface="Cambria" pitchFamily="18" charset="0"/>
                <a:ea typeface="Roboto Slab" panose="020B0604020202020204" charset="0"/>
              </a:rPr>
              <a:t> specifika trestání.</a:t>
            </a:r>
          </a:p>
          <a:p>
            <a:pPr lvl="0">
              <a:spcBef>
                <a:spcPts val="600"/>
              </a:spcBef>
            </a:pPr>
            <a:endParaRPr lang="cs-CZ" sz="1600" b="1" i="1" dirty="0">
              <a:latin typeface="Cambria" pitchFamily="18" charset="0"/>
              <a:ea typeface="Roboto Slab" panose="020B0604020202020204" charset="0"/>
            </a:endParaRP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endParaRPr lang="cs-CZ" sz="1600" b="1" i="1" dirty="0">
              <a:latin typeface="Cambria" pitchFamily="18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90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4229100"/>
            <a:ext cx="9432758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2" y="4114799"/>
            <a:ext cx="4322480" cy="14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Shape 406"/>
          <p:cNvSpPr txBox="1">
            <a:spLocks/>
          </p:cNvSpPr>
          <p:nvPr/>
        </p:nvSpPr>
        <p:spPr>
          <a:xfrm>
            <a:off x="692834" y="761701"/>
            <a:ext cx="7884600" cy="381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cs-CZ" sz="1800" b="1" dirty="0">
                <a:solidFill>
                  <a:schemeClr val="lt1"/>
                </a:solidFill>
                <a:latin typeface="Cambria" pitchFamily="18" charset="0"/>
                <a:ea typeface="Roboto Slab"/>
                <a:cs typeface="Arial" pitchFamily="34" charset="0"/>
                <a:sym typeface="Roboto Slab"/>
              </a:rPr>
              <a:t>DĚKUJI ZA POZORNOST</a:t>
            </a:r>
            <a:r>
              <a:rPr lang="en-US" sz="1800" b="1" dirty="0">
                <a:solidFill>
                  <a:schemeClr val="lt1"/>
                </a:solidFill>
                <a:latin typeface="Cambria" pitchFamily="18" charset="0"/>
                <a:ea typeface="Roboto Slab"/>
                <a:cs typeface="Arial" pitchFamily="34" charset="0"/>
                <a:sym typeface="Roboto Slab"/>
              </a:rPr>
              <a:t>!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1800" dirty="0">
                <a:solidFill>
                  <a:srgbClr val="FFFFFF"/>
                </a:solidFill>
                <a:latin typeface="Roboto Slab" panose="020B0604020202020204" charset="0"/>
                <a:ea typeface="Roboto Slab" panose="020B0604020202020204" charset="0"/>
              </a:rPr>
              <a:t>vomacka@mail.muni.cz</a:t>
            </a:r>
          </a:p>
        </p:txBody>
      </p:sp>
      <p:pic>
        <p:nvPicPr>
          <p:cNvPr id="8" name="Picture 3" descr="logo">
            <a:extLst>
              <a:ext uri="{FF2B5EF4-FFF2-40B4-BE49-F238E27FC236}">
                <a16:creationId xmlns:a16="http://schemas.microsoft.com/office/drawing/2014/main" id="{639EA2ED-02C3-4A4D-898B-A78BB93C7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154" y="4319338"/>
            <a:ext cx="670593" cy="71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F:\vojtech\Pictures\Obrázky\logo katedry\logoENG.gif">
            <a:extLst>
              <a:ext uri="{FF2B5EF4-FFF2-40B4-BE49-F238E27FC236}">
                <a16:creationId xmlns:a16="http://schemas.microsoft.com/office/drawing/2014/main" id="{20A73B3E-C7C2-4EC7-9032-591A51262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490" y="4229100"/>
            <a:ext cx="1851580" cy="81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asarykova univerzita - Home | Facebook">
            <a:extLst>
              <a:ext uri="{FF2B5EF4-FFF2-40B4-BE49-F238E27FC236}">
                <a16:creationId xmlns:a16="http://schemas.microsoft.com/office/drawing/2014/main" id="{33EF4DFB-4AD0-474C-99AB-4EFE03897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09" y="4288749"/>
            <a:ext cx="786702" cy="78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762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57" y="154542"/>
            <a:ext cx="4649538" cy="3341012"/>
          </a:xfrm>
          <a:prstGeom prst="rect">
            <a:avLst/>
          </a:prstGeom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6147607" y="235049"/>
            <a:ext cx="4820036" cy="2959805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900" b="1" dirty="0">
                <a:latin typeface="Cambria" panose="02040503050406030204" pitchFamily="18" charset="0"/>
                <a:ea typeface="Cambria" panose="02040503050406030204" pitchFamily="18" charset="0"/>
              </a:rPr>
              <a:t>C‑333/14 (</a:t>
            </a:r>
            <a:r>
              <a:rPr lang="cs-CZ" sz="9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cs-CZ" sz="9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9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Scotch</a:t>
            </a:r>
            <a:r>
              <a:rPr lang="cs-CZ" sz="900" b="1" i="1" dirty="0">
                <a:latin typeface="Cambria" panose="02040503050406030204" pitchFamily="18" charset="0"/>
                <a:ea typeface="Cambria" panose="02040503050406030204" pitchFamily="18" charset="0"/>
              </a:rPr>
              <a:t> Whisky </a:t>
            </a:r>
            <a:r>
              <a:rPr lang="cs-CZ" sz="9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Association</a:t>
            </a:r>
            <a:r>
              <a:rPr lang="cs-CZ" sz="900" b="1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endParaRPr lang="cs-CZ" sz="9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244" y="472772"/>
            <a:ext cx="2971239" cy="1784291"/>
          </a:xfrm>
          <a:prstGeom prst="rect">
            <a:avLst/>
          </a:prstGeom>
        </p:spPr>
      </p:pic>
      <p:sp>
        <p:nvSpPr>
          <p:cNvPr id="9" name="TextovéPole 4"/>
          <p:cNvSpPr txBox="1"/>
          <p:nvPr/>
        </p:nvSpPr>
        <p:spPr>
          <a:xfrm>
            <a:off x="5968837" y="4762531"/>
            <a:ext cx="37669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1050" b="1" dirty="0">
                <a:latin typeface="Cambria" panose="02040503050406030204" pitchFamily="18" charset="0"/>
                <a:ea typeface="Cambria" panose="02040503050406030204" pitchFamily="18" charset="0"/>
              </a:rPr>
              <a:t>112/84 (</a:t>
            </a:r>
            <a:r>
              <a:rPr lang="cs-CZ" sz="105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Humblot</a:t>
            </a:r>
            <a:r>
              <a:rPr lang="cs-CZ" sz="105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pic>
        <p:nvPicPr>
          <p:cNvPr id="10" name="Picture 2" descr="Znalezione obrazy dla zapytania 1984 FRENCH CARS"/>
          <p:cNvPicPr>
            <a:picLocks noGrp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657" y="2423449"/>
            <a:ext cx="2612179" cy="259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6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084" y="4753926"/>
            <a:ext cx="6860790" cy="34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48281" y="43416"/>
            <a:ext cx="8847438" cy="3237470"/>
          </a:xfrm>
        </p:spPr>
        <p:txBody>
          <a:bodyPr/>
          <a:lstStyle/>
          <a:p>
            <a:pPr>
              <a:buNone/>
            </a:pP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§ 45i</a:t>
            </a:r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 zákona č. 114/1992 Sb., o ochraně přírody a krajiny (NATUROVÉ HODNOCENÍ)</a:t>
            </a:r>
            <a:endParaRPr lang="en-US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None/>
            </a:pPr>
            <a:endParaRPr lang="en-US" sz="7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None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(1) Ten,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kdo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zamýšlí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pořídit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koncepci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nebo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uskutečnit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záměr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uvedený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v § 45h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odst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 1 (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dále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jen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„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předkladatel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“), je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povinen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návrh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koncepce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nebo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záměru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předložit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orgánu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ochrany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přírody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stanovisku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zda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může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mít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samostatně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nebo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spojení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jinými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koncepcemi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nebo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záměry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významný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vliv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předmět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ochrany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nebo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celistvost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evropsky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významné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lokality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nebo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ptačí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oblasti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Orgán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ochrany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přírody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vydá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odůvodněné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stanovisko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do 30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dnů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ode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dne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doručení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žádosti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 V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případě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politiky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územního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rozvoje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územně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plánovací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dokumentace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se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předkládá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zpráva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o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jejím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uplatňování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nebo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její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zadání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anebo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návrh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obsahu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aktualizace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či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změny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územně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plánovací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dokumentace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buNone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(2)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Jestliže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orgán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ochrany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přírody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svým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stanoviskem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podle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odstavce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významný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vliv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podle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§ 45h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odst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1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nevyloučí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musí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být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daná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koncepce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nebo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záměr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předmětem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posouzení</a:t>
            </a:r>
            <a:r>
              <a:rPr lang="en-US" sz="16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podle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tohoto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odstavce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postupem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podle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zákona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o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posuzování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vlivů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životní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prostředí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16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Nevyloučí</a:t>
            </a:r>
            <a:r>
              <a:rPr lang="en-US" sz="16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-li </a:t>
            </a:r>
            <a:r>
              <a:rPr lang="en-US" sz="16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výsledek</a:t>
            </a:r>
            <a:r>
              <a:rPr lang="en-US" sz="16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posouzení</a:t>
            </a:r>
            <a:r>
              <a:rPr lang="en-US" sz="16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podle</a:t>
            </a:r>
            <a:r>
              <a:rPr lang="en-US" sz="16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tohoto</a:t>
            </a:r>
            <a:r>
              <a:rPr lang="en-US" sz="16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odstavce</a:t>
            </a:r>
            <a:r>
              <a:rPr lang="en-US" sz="16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významný</a:t>
            </a:r>
            <a:r>
              <a:rPr lang="en-US" sz="16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negativní</a:t>
            </a:r>
            <a:r>
              <a:rPr lang="en-US" sz="16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vliv</a:t>
            </a:r>
            <a:r>
              <a:rPr lang="en-US" sz="16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koncepce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nebo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záměru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předmět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ochrany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nebo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celistvost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evropsky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významné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lokality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nebo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ptačí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oblasti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musí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předkladatel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zpracovat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varianty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řešení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jejichž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cílem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je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významný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negativní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vliv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vyloučit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nebo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případě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že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vyloučení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není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možné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alespoň</a:t>
            </a:r>
            <a:r>
              <a:rPr lang="en-US" sz="1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zmírnit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tyto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varianty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musí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být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také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předmětem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posouzení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podle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tohoto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odstavce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postupem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podle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zákona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o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posuzování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vlivů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životní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prostředí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Politika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územního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rozvoje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územně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plánovací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dokumentace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se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posuzují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podle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zvláštního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právního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předpisu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cs-CZ" sz="1600" b="1" dirty="0">
                <a:latin typeface="Cambria" panose="02040503050406030204" pitchFamily="18" charset="0"/>
                <a:ea typeface="Cambria" panose="02040503050406030204" pitchFamily="18" charset="0"/>
              </a:rPr>
              <a:t>PŘÍKLAD UPLATNĚNÍ ZÁSADY PŘEDBĚŽNÉ OPATRNOSTI</a:t>
            </a:r>
            <a:endParaRPr lang="cs-CZ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028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9"/>
          <p:cNvSpPr txBox="1"/>
          <p:nvPr/>
        </p:nvSpPr>
        <p:spPr>
          <a:xfrm>
            <a:off x="604202" y="241826"/>
            <a:ext cx="8185668" cy="300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600"/>
              </a:spcBef>
            </a:pPr>
            <a:r>
              <a:rPr lang="cs-CZ" sz="1800" b="1" i="1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PRÁVNÍ PROSTŘEDKY REALIZACE PRINCIPU PREVENCE </a:t>
            </a:r>
          </a:p>
          <a:p>
            <a:pPr lvl="0" algn="just">
              <a:spcBef>
                <a:spcPts val="600"/>
              </a:spcBef>
            </a:pPr>
            <a:r>
              <a:rPr lang="cs-CZ" sz="900" b="1" i="1" dirty="0">
                <a:solidFill>
                  <a:schemeClr val="accent6"/>
                </a:solidFill>
                <a:latin typeface="Cambria" pitchFamily="18" charset="0"/>
                <a:ea typeface="Roboto Slab" panose="020B0604020202020204" charset="0"/>
              </a:rPr>
              <a:t> 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standardy kvality životního prostředí (složek),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limity znečišťování,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koncepční nástroje (plány, programy, apod.),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posuzování vlivů na životní prostředí (EIA, SEA),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příkazy, zákazy, omezení (stanovené přímo právním předpisem nebo  rozhodnutím nebo jiným aktem např. opatřením obecné povahy),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administrativní nástroje (souhlasy v podobě stanovisek či závazných stanovisek, vyjádření, povolení včetně IPPC, rozhodování o nápravných opatřeních či omezení, resp. zastavení provozu),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ekonomické nástroje,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nástroje evidenční,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kontrola, dozor,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právní odpovědnost,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  <a:latin typeface="Cambria" pitchFamily="18" charset="0"/>
                <a:ea typeface="Roboto Slab" panose="020B0604020202020204" charset="0"/>
              </a:rPr>
              <a:t>pravidla pro řešení mimořádných situací  (živelní události, havárie, havarijní plánování). </a:t>
            </a:r>
            <a:endParaRPr lang="cs-CZ" sz="1200" b="1" i="1" dirty="0">
              <a:solidFill>
                <a:schemeClr val="tx1"/>
              </a:solidFill>
              <a:latin typeface="Cambria" pitchFamily="18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22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084" y="4753926"/>
            <a:ext cx="6860790" cy="34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057900" y="4683919"/>
            <a:ext cx="1600200" cy="357188"/>
          </a:xfrm>
        </p:spPr>
        <p:txBody>
          <a:bodyPr/>
          <a:lstStyle/>
          <a:p>
            <a:fld id="{2BCE163F-7B9D-4840-A966-572BBA1EC294}" type="slidenum">
              <a:rPr lang="en-GB"/>
              <a:pPr/>
              <a:t>8</a:t>
            </a:fld>
            <a:endParaRPr lang="en-GB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71318" y="640324"/>
            <a:ext cx="1578185" cy="37875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800" dirty="0">
                <a:latin typeface="Verdana" pitchFamily="34" charset="0"/>
              </a:rPr>
              <a:t>ÚP</a:t>
            </a:r>
            <a:endParaRPr lang="en-US" sz="1800" dirty="0">
              <a:latin typeface="Verdana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773461" y="2146090"/>
            <a:ext cx="1390312" cy="364409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Územní řízení</a:t>
            </a:r>
            <a:endParaRPr lang="en-US" sz="1050" dirty="0">
              <a:latin typeface="Verdana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752351" y="2770257"/>
            <a:ext cx="1556391" cy="34423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Stavební řízení</a:t>
            </a:r>
            <a:endParaRPr lang="en-US" sz="1050" dirty="0">
              <a:latin typeface="Verdana" pitchFamily="34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2746350" y="3312850"/>
            <a:ext cx="1802480" cy="408527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prstDash val="lgDashDot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900" dirty="0">
                <a:latin typeface="Verdana" pitchFamily="34" charset="0"/>
              </a:rPr>
              <a:t>Kolaudační souhlas </a:t>
            </a:r>
          </a:p>
        </p:txBody>
      </p:sp>
      <p:pic>
        <p:nvPicPr>
          <p:cNvPr id="31" name="Picture 3" descr="F:\DATA\grafika\spode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600" y="4785996"/>
            <a:ext cx="6860790" cy="34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8" name="Přímá spojnice se šipkou 77"/>
          <p:cNvCxnSpPr/>
          <p:nvPr/>
        </p:nvCxnSpPr>
        <p:spPr>
          <a:xfrm>
            <a:off x="4197864" y="2294291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se šipkou 79"/>
          <p:cNvCxnSpPr/>
          <p:nvPr/>
        </p:nvCxnSpPr>
        <p:spPr>
          <a:xfrm>
            <a:off x="3437323" y="838385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se šipkou 81"/>
          <p:cNvCxnSpPr/>
          <p:nvPr/>
        </p:nvCxnSpPr>
        <p:spPr>
          <a:xfrm>
            <a:off x="4339255" y="2836886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ovéPole 96"/>
          <p:cNvSpPr txBox="1"/>
          <p:nvPr/>
        </p:nvSpPr>
        <p:spPr>
          <a:xfrm>
            <a:off x="4582921" y="2166579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R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3895697" y="687220"/>
            <a:ext cx="1836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OOP</a:t>
            </a:r>
          </a:p>
        </p:txBody>
      </p:sp>
      <p:cxnSp>
        <p:nvCxnSpPr>
          <p:cNvPr id="56" name="AutoShape 18"/>
          <p:cNvCxnSpPr>
            <a:cxnSpLocks noChangeShapeType="1"/>
          </p:cNvCxnSpPr>
          <p:nvPr/>
        </p:nvCxnSpPr>
        <p:spPr bwMode="auto">
          <a:xfrm>
            <a:off x="3425871" y="2050183"/>
            <a:ext cx="9837" cy="12767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AutoShape 18"/>
          <p:cNvCxnSpPr>
            <a:cxnSpLocks noChangeShapeType="1"/>
          </p:cNvCxnSpPr>
          <p:nvPr/>
        </p:nvCxnSpPr>
        <p:spPr bwMode="auto">
          <a:xfrm>
            <a:off x="3430790" y="2515895"/>
            <a:ext cx="0" cy="2543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AutoShape 18"/>
          <p:cNvCxnSpPr>
            <a:cxnSpLocks noChangeShapeType="1"/>
          </p:cNvCxnSpPr>
          <p:nvPr/>
        </p:nvCxnSpPr>
        <p:spPr bwMode="auto">
          <a:xfrm flipH="1">
            <a:off x="3425871" y="3114492"/>
            <a:ext cx="4919" cy="21234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TextovéPole 64"/>
          <p:cNvSpPr txBox="1"/>
          <p:nvPr/>
        </p:nvSpPr>
        <p:spPr>
          <a:xfrm>
            <a:off x="4690221" y="2677997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R</a:t>
            </a:r>
          </a:p>
        </p:txBody>
      </p:sp>
      <p:cxnSp>
        <p:nvCxnSpPr>
          <p:cNvPr id="69" name="Přímá spojnice se šipkou 68"/>
          <p:cNvCxnSpPr/>
          <p:nvPr/>
        </p:nvCxnSpPr>
        <p:spPr>
          <a:xfrm>
            <a:off x="4491064" y="3474374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ovéPole 69"/>
          <p:cNvSpPr txBox="1"/>
          <p:nvPr/>
        </p:nvSpPr>
        <p:spPr>
          <a:xfrm>
            <a:off x="4842030" y="3315484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R</a:t>
            </a: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317208" y="2660880"/>
            <a:ext cx="1390308" cy="1563123"/>
          </a:xfrm>
          <a:prstGeom prst="rect">
            <a:avLst/>
          </a:prstGeom>
          <a:noFill/>
          <a:ln w="22225">
            <a:solidFill>
              <a:schemeClr val="tx1"/>
            </a:solidFill>
            <a:prstDash val="lgDashDotDot"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Povolení, závazná stanoviska a stanoviska podle zvláštních předpisů (ZOPK, </a:t>
            </a:r>
            <a:r>
              <a:rPr lang="cs-CZ" sz="1050" dirty="0" err="1">
                <a:latin typeface="Verdana" pitchFamily="34" charset="0"/>
              </a:rPr>
              <a:t>OvzdZ</a:t>
            </a:r>
            <a:r>
              <a:rPr lang="cs-CZ" sz="1050" dirty="0">
                <a:latin typeface="Verdana" pitchFamily="34" charset="0"/>
              </a:rPr>
              <a:t>, </a:t>
            </a:r>
            <a:r>
              <a:rPr lang="cs-CZ" sz="1050" dirty="0" err="1">
                <a:latin typeface="Verdana" pitchFamily="34" charset="0"/>
              </a:rPr>
              <a:t>OdpZ</a:t>
            </a:r>
            <a:r>
              <a:rPr lang="cs-CZ" sz="1050" dirty="0">
                <a:latin typeface="Verdana" pitchFamily="34" charset="0"/>
              </a:rPr>
              <a:t>, </a:t>
            </a:r>
            <a:r>
              <a:rPr lang="cs-CZ" sz="1050" dirty="0" err="1">
                <a:latin typeface="Verdana" pitchFamily="34" charset="0"/>
              </a:rPr>
              <a:t>Vodz</a:t>
            </a:r>
            <a:r>
              <a:rPr lang="cs-CZ" sz="1050" dirty="0">
                <a:latin typeface="Verdana" pitchFamily="34" charset="0"/>
              </a:rPr>
              <a:t>, ZPF, </a:t>
            </a:r>
            <a:r>
              <a:rPr lang="cs-CZ" sz="1050" dirty="0" err="1">
                <a:latin typeface="Verdana" pitchFamily="34" charset="0"/>
              </a:rPr>
              <a:t>LesZ</a:t>
            </a:r>
            <a:r>
              <a:rPr lang="cs-CZ" sz="1050" dirty="0">
                <a:latin typeface="Verdana" pitchFamily="34" charset="0"/>
              </a:rPr>
              <a:t>)</a:t>
            </a:r>
            <a:endParaRPr lang="en-US" sz="1050" dirty="0">
              <a:latin typeface="Verdana" pitchFamily="34" charset="0"/>
            </a:endParaRPr>
          </a:p>
        </p:txBody>
      </p:sp>
      <p:pic>
        <p:nvPicPr>
          <p:cNvPr id="8194" name="Picture 2" descr="VÃ½sledek obrÃ¡zku pro house 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674" y="1283890"/>
            <a:ext cx="1329132" cy="110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974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084" y="4753926"/>
            <a:ext cx="6860790" cy="34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057900" y="4683919"/>
            <a:ext cx="1600200" cy="357188"/>
          </a:xfrm>
        </p:spPr>
        <p:txBody>
          <a:bodyPr/>
          <a:lstStyle/>
          <a:p>
            <a:fld id="{2BCE163F-7B9D-4840-A966-572BBA1EC294}" type="slidenum">
              <a:rPr lang="en-GB"/>
              <a:pPr/>
              <a:t>9</a:t>
            </a:fld>
            <a:endParaRPr lang="en-GB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762359" y="109739"/>
            <a:ext cx="1576430" cy="402913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800" dirty="0">
                <a:latin typeface="Verdana" pitchFamily="34" charset="0"/>
              </a:rPr>
              <a:t>ZÚR</a:t>
            </a:r>
            <a:endParaRPr lang="en-US" sz="1800" dirty="0">
              <a:latin typeface="Verdana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71318" y="640324"/>
            <a:ext cx="1578185" cy="37875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800" dirty="0">
                <a:latin typeface="Verdana" pitchFamily="34" charset="0"/>
              </a:rPr>
              <a:t>ÚP</a:t>
            </a:r>
            <a:endParaRPr lang="en-US" sz="1800" dirty="0">
              <a:latin typeface="Verdana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773461" y="2146090"/>
            <a:ext cx="1390312" cy="364409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Územní řízení</a:t>
            </a:r>
            <a:endParaRPr lang="en-US" sz="1050" dirty="0">
              <a:latin typeface="Verdana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752351" y="2770257"/>
            <a:ext cx="1556391" cy="34423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Stavební řízení</a:t>
            </a:r>
            <a:endParaRPr lang="en-US" sz="1050" dirty="0">
              <a:latin typeface="Verdana" pitchFamily="34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2746350" y="3312850"/>
            <a:ext cx="1802480" cy="671043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prstDash val="lgDashDot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900" dirty="0">
                <a:latin typeface="Verdana" pitchFamily="34" charset="0"/>
              </a:rPr>
              <a:t>Řízení o zkušebním provozu </a:t>
            </a: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900" dirty="0">
                <a:latin typeface="Verdana" pitchFamily="34" charset="0"/>
              </a:rPr>
              <a:t>Kolaudační rozhodnutí  </a:t>
            </a:r>
          </a:p>
        </p:txBody>
      </p:sp>
      <p:cxnSp>
        <p:nvCxnSpPr>
          <p:cNvPr id="27" name="AutoShape 18"/>
          <p:cNvCxnSpPr>
            <a:cxnSpLocks noChangeShapeType="1"/>
            <a:stCxn id="11" idx="2"/>
            <a:endCxn id="12" idx="0"/>
          </p:cNvCxnSpPr>
          <p:nvPr/>
        </p:nvCxnSpPr>
        <p:spPr bwMode="auto">
          <a:xfrm>
            <a:off x="2550574" y="512651"/>
            <a:ext cx="9837" cy="12767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1" name="Picture 3" descr="F:\DATA\grafika\spode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600" y="4785996"/>
            <a:ext cx="6860790" cy="34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8" name="Přímá spojnice se šipkou 77"/>
          <p:cNvCxnSpPr/>
          <p:nvPr/>
        </p:nvCxnSpPr>
        <p:spPr>
          <a:xfrm>
            <a:off x="4197864" y="2294291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se šipkou 78"/>
          <p:cNvCxnSpPr/>
          <p:nvPr/>
        </p:nvCxnSpPr>
        <p:spPr>
          <a:xfrm>
            <a:off x="3471414" y="393107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se šipkou 79"/>
          <p:cNvCxnSpPr/>
          <p:nvPr/>
        </p:nvCxnSpPr>
        <p:spPr>
          <a:xfrm>
            <a:off x="3437323" y="838385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se šipkou 81"/>
          <p:cNvCxnSpPr/>
          <p:nvPr/>
        </p:nvCxnSpPr>
        <p:spPr>
          <a:xfrm>
            <a:off x="4339255" y="2836886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3895697" y="248345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OOP</a:t>
            </a:r>
          </a:p>
        </p:txBody>
      </p:sp>
      <p:sp>
        <p:nvSpPr>
          <p:cNvPr id="97" name="TextovéPole 96"/>
          <p:cNvSpPr txBox="1"/>
          <p:nvPr/>
        </p:nvSpPr>
        <p:spPr>
          <a:xfrm>
            <a:off x="4582921" y="2166579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R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3895697" y="687220"/>
            <a:ext cx="1836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OOP</a:t>
            </a:r>
          </a:p>
        </p:txBody>
      </p:sp>
      <p:cxnSp>
        <p:nvCxnSpPr>
          <p:cNvPr id="56" name="AutoShape 18"/>
          <p:cNvCxnSpPr>
            <a:cxnSpLocks noChangeShapeType="1"/>
          </p:cNvCxnSpPr>
          <p:nvPr/>
        </p:nvCxnSpPr>
        <p:spPr bwMode="auto">
          <a:xfrm>
            <a:off x="3425871" y="2050183"/>
            <a:ext cx="9837" cy="12767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AutoShape 18"/>
          <p:cNvCxnSpPr>
            <a:cxnSpLocks noChangeShapeType="1"/>
          </p:cNvCxnSpPr>
          <p:nvPr/>
        </p:nvCxnSpPr>
        <p:spPr bwMode="auto">
          <a:xfrm>
            <a:off x="3430790" y="2515895"/>
            <a:ext cx="0" cy="2543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AutoShape 18"/>
          <p:cNvCxnSpPr>
            <a:cxnSpLocks noChangeShapeType="1"/>
          </p:cNvCxnSpPr>
          <p:nvPr/>
        </p:nvCxnSpPr>
        <p:spPr bwMode="auto">
          <a:xfrm flipH="1">
            <a:off x="3425871" y="3114492"/>
            <a:ext cx="4919" cy="21234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TextovéPole 64"/>
          <p:cNvSpPr txBox="1"/>
          <p:nvPr/>
        </p:nvSpPr>
        <p:spPr>
          <a:xfrm>
            <a:off x="4690221" y="2677997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R</a:t>
            </a:r>
          </a:p>
        </p:txBody>
      </p:sp>
      <p:cxnSp>
        <p:nvCxnSpPr>
          <p:cNvPr id="69" name="Přímá spojnice se šipkou 68"/>
          <p:cNvCxnSpPr/>
          <p:nvPr/>
        </p:nvCxnSpPr>
        <p:spPr>
          <a:xfrm>
            <a:off x="4491064" y="3474374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ovéPole 69"/>
          <p:cNvSpPr txBox="1"/>
          <p:nvPr/>
        </p:nvSpPr>
        <p:spPr>
          <a:xfrm>
            <a:off x="4842030" y="3315484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R</a:t>
            </a:r>
          </a:p>
        </p:txBody>
      </p:sp>
      <p:cxnSp>
        <p:nvCxnSpPr>
          <p:cNvPr id="71" name="Přímá spojnice se šipkou 70"/>
          <p:cNvCxnSpPr/>
          <p:nvPr/>
        </p:nvCxnSpPr>
        <p:spPr>
          <a:xfrm>
            <a:off x="4504630" y="3713733"/>
            <a:ext cx="350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ovéPole 71"/>
          <p:cNvSpPr txBox="1"/>
          <p:nvPr/>
        </p:nvSpPr>
        <p:spPr>
          <a:xfrm>
            <a:off x="4855595" y="3554843"/>
            <a:ext cx="18362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R</a:t>
            </a: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382391" y="2942375"/>
            <a:ext cx="1802480" cy="1358153"/>
          </a:xfrm>
          <a:prstGeom prst="rect">
            <a:avLst/>
          </a:prstGeom>
          <a:noFill/>
          <a:ln w="22225">
            <a:solidFill>
              <a:schemeClr val="tx1"/>
            </a:solidFill>
            <a:prstDash val="lgDashDotDot"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ct val="50000"/>
              </a:spcBef>
              <a:buFontTx/>
              <a:buNone/>
            </a:pPr>
            <a:endParaRPr lang="cs-CZ" sz="1050" dirty="0"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cs-CZ" sz="1050" dirty="0">
                <a:latin typeface="Verdana" pitchFamily="34" charset="0"/>
              </a:rPr>
              <a:t>Povolení, závazná stanoviska a stanoviska podle zvláštních předpisů (ZOPK, </a:t>
            </a:r>
            <a:r>
              <a:rPr lang="cs-CZ" sz="1050" dirty="0" err="1">
                <a:latin typeface="Verdana" pitchFamily="34" charset="0"/>
              </a:rPr>
              <a:t>OvzdZ</a:t>
            </a:r>
            <a:r>
              <a:rPr lang="cs-CZ" sz="1050" dirty="0">
                <a:latin typeface="Verdana" pitchFamily="34" charset="0"/>
              </a:rPr>
              <a:t>, </a:t>
            </a:r>
            <a:r>
              <a:rPr lang="cs-CZ" sz="1050" dirty="0" err="1">
                <a:latin typeface="Verdana" pitchFamily="34" charset="0"/>
              </a:rPr>
              <a:t>OdpZ</a:t>
            </a:r>
            <a:r>
              <a:rPr lang="cs-CZ" sz="1050" dirty="0">
                <a:latin typeface="Verdana" pitchFamily="34" charset="0"/>
              </a:rPr>
              <a:t>, </a:t>
            </a:r>
            <a:r>
              <a:rPr lang="cs-CZ" sz="1050" dirty="0" err="1">
                <a:latin typeface="Verdana" pitchFamily="34" charset="0"/>
              </a:rPr>
              <a:t>Vodz</a:t>
            </a:r>
            <a:r>
              <a:rPr lang="cs-CZ" sz="1050" dirty="0">
                <a:latin typeface="Verdana" pitchFamily="34" charset="0"/>
              </a:rPr>
              <a:t>, ZPF, </a:t>
            </a:r>
            <a:r>
              <a:rPr lang="cs-CZ" sz="1050" dirty="0" err="1">
                <a:latin typeface="Verdana" pitchFamily="34" charset="0"/>
              </a:rPr>
              <a:t>LesZ</a:t>
            </a:r>
            <a:r>
              <a:rPr lang="cs-CZ" sz="1050" dirty="0">
                <a:latin typeface="Verdana" pitchFamily="34" charset="0"/>
              </a:rPr>
              <a:t>)</a:t>
            </a:r>
            <a:endParaRPr lang="en-US" sz="1050" dirty="0">
              <a:latin typeface="Verdana" pitchFamily="34" charset="0"/>
            </a:endParaRPr>
          </a:p>
        </p:txBody>
      </p:sp>
      <p:pic>
        <p:nvPicPr>
          <p:cNvPr id="7170" name="Picture 2" descr="VÃ½sledek obrÃ¡zku pro factory pict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" t="10243" r="1711" b="8045"/>
          <a:stretch/>
        </p:blipFill>
        <p:spPr bwMode="auto">
          <a:xfrm>
            <a:off x="631903" y="1030221"/>
            <a:ext cx="2062686" cy="173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8800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0.6|1.4|4.8|2|9.1|2|2.3|2.9|5.3|0.8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0.6|1.4|4.8|2|9.1|2|2.3|2.9|5.3|0.8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0.6|1.4|4.8|2|9.1|2|2.3|2.9|5.3|0.8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0.6|1.4|4.8|2|9.1|2|2.3|2.9|5.3|0.8|0.2"/>
</p:tagLst>
</file>

<file path=ppt/theme/theme1.xml><?xml version="1.0" encoding="utf-8"?>
<a:theme xmlns:a="http://schemas.openxmlformats.org/drawingml/2006/main" name="Warwi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12482</TotalTime>
  <Words>4563</Words>
  <Application>Microsoft Office PowerPoint</Application>
  <PresentationFormat>Předvádění na obrazovce (16:9)</PresentationFormat>
  <Paragraphs>372</Paragraphs>
  <Slides>48</Slides>
  <Notes>27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6" baseType="lpstr">
      <vt:lpstr>Impact</vt:lpstr>
      <vt:lpstr>Symbol</vt:lpstr>
      <vt:lpstr>Verdana</vt:lpstr>
      <vt:lpstr>Roboto Slab</vt:lpstr>
      <vt:lpstr>Nixie One</vt:lpstr>
      <vt:lpstr>Arial</vt:lpstr>
      <vt:lpstr>Cambria</vt:lpstr>
      <vt:lpstr>Warwick template</vt:lpstr>
      <vt:lpstr>Integrované povolování a další nástroje prevence</vt:lpstr>
      <vt:lpstr>Obsah prezentace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Integrovaná prevence (IPPC)</vt:lpstr>
      <vt:lpstr>Právní úprava</vt:lpstr>
      <vt:lpstr>Prezentace aplikace PowerPoint</vt:lpstr>
      <vt:lpstr>Prezentace aplikace PowerPoint</vt:lpstr>
      <vt:lpstr>Prezentace aplikace PowerPoint</vt:lpstr>
      <vt:lpstr>Jak fungují velká spalovací zařízení?</vt:lpstr>
      <vt:lpstr>Vymezení procesů podléhajících integraci</vt:lpstr>
      <vt:lpstr>Prezentace aplikace PowerPoint</vt:lpstr>
      <vt:lpstr>Povinnosti provozovatele zařízení</vt:lpstr>
      <vt:lpstr>Kdy se vydává integrované povolení?</vt:lpstr>
      <vt:lpstr>Kdy se vydává integrované povolení?</vt:lpstr>
      <vt:lpstr>Kdy se vydává integrované povolení?</vt:lpstr>
      <vt:lpstr>Prezentace aplikace PowerPoint</vt:lpstr>
      <vt:lpstr>Prezentace aplikace PowerPoint</vt:lpstr>
      <vt:lpstr>V jaké fázi realizace záměru?</vt:lpstr>
      <vt:lpstr>IPPC: Postup</vt:lpstr>
      <vt:lpstr>IPPC: Účastníci řízení - § 7</vt:lpstr>
      <vt:lpstr>Prezentace aplikace PowerPoint</vt:lpstr>
      <vt:lpstr>Změny integrovaného povolení</vt:lpstr>
      <vt:lpstr>Prezentace aplikace PowerPoint</vt:lpstr>
      <vt:lpstr>BAT a BREF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Kontrola</vt:lpstr>
      <vt:lpstr>Zánik</vt:lpstr>
      <vt:lpstr>Integrovaný registr znečištění</vt:lpstr>
      <vt:lpstr>Judikatura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to Justice in the Czech Republic: Statistics and Data Analysis</dc:title>
  <dc:creator>Vomáčka Crew</dc:creator>
  <cp:lastModifiedBy>Vojtěch Vomáčka</cp:lastModifiedBy>
  <cp:revision>283</cp:revision>
  <dcterms:modified xsi:type="dcterms:W3CDTF">2021-09-22T13:39:29Z</dcterms:modified>
</cp:coreProperties>
</file>