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4"/>
  </p:notesMasterIdLst>
  <p:sldIdLst>
    <p:sldId id="494" r:id="rId2"/>
    <p:sldId id="683" r:id="rId3"/>
    <p:sldId id="672" r:id="rId4"/>
    <p:sldId id="673" r:id="rId5"/>
    <p:sldId id="674" r:id="rId6"/>
    <p:sldId id="675" r:id="rId7"/>
    <p:sldId id="677" r:id="rId8"/>
    <p:sldId id="678" r:id="rId9"/>
    <p:sldId id="676" r:id="rId10"/>
    <p:sldId id="680" r:id="rId11"/>
    <p:sldId id="681" r:id="rId12"/>
    <p:sldId id="686" r:id="rId13"/>
    <p:sldId id="687" r:id="rId14"/>
    <p:sldId id="689" r:id="rId15"/>
    <p:sldId id="690" r:id="rId16"/>
    <p:sldId id="692" r:id="rId17"/>
    <p:sldId id="693" r:id="rId18"/>
    <p:sldId id="798" r:id="rId19"/>
    <p:sldId id="694" r:id="rId20"/>
    <p:sldId id="696" r:id="rId21"/>
    <p:sldId id="717" r:id="rId22"/>
    <p:sldId id="649" r:id="rId23"/>
    <p:sldId id="700" r:id="rId24"/>
    <p:sldId id="799" r:id="rId25"/>
    <p:sldId id="701" r:id="rId26"/>
    <p:sldId id="755" r:id="rId27"/>
    <p:sldId id="599" r:id="rId28"/>
    <p:sldId id="671" r:id="rId29"/>
    <p:sldId id="702" r:id="rId30"/>
    <p:sldId id="703" r:id="rId31"/>
    <p:sldId id="704" r:id="rId32"/>
    <p:sldId id="707" r:id="rId33"/>
    <p:sldId id="708" r:id="rId34"/>
    <p:sldId id="709" r:id="rId35"/>
    <p:sldId id="710" r:id="rId36"/>
    <p:sldId id="711" r:id="rId37"/>
    <p:sldId id="712" r:id="rId38"/>
    <p:sldId id="713" r:id="rId39"/>
    <p:sldId id="715" r:id="rId40"/>
    <p:sldId id="716" r:id="rId41"/>
    <p:sldId id="800" r:id="rId42"/>
    <p:sldId id="719" r:id="rId43"/>
    <p:sldId id="724" r:id="rId44"/>
    <p:sldId id="757" r:id="rId45"/>
    <p:sldId id="728" r:id="rId46"/>
    <p:sldId id="749" r:id="rId47"/>
    <p:sldId id="751" r:id="rId48"/>
    <p:sldId id="729" r:id="rId49"/>
    <p:sldId id="752" r:id="rId50"/>
    <p:sldId id="753" r:id="rId51"/>
    <p:sldId id="761" r:id="rId52"/>
    <p:sldId id="762" r:id="rId53"/>
    <p:sldId id="765" r:id="rId54"/>
    <p:sldId id="766" r:id="rId55"/>
    <p:sldId id="767" r:id="rId56"/>
    <p:sldId id="763" r:id="rId57"/>
    <p:sldId id="764" r:id="rId58"/>
    <p:sldId id="803" r:id="rId59"/>
    <p:sldId id="768" r:id="rId60"/>
    <p:sldId id="773" r:id="rId61"/>
    <p:sldId id="774" r:id="rId62"/>
    <p:sldId id="775" r:id="rId63"/>
    <p:sldId id="776" r:id="rId64"/>
    <p:sldId id="777" r:id="rId65"/>
    <p:sldId id="793" r:id="rId66"/>
    <p:sldId id="797" r:id="rId67"/>
    <p:sldId id="794" r:id="rId68"/>
    <p:sldId id="795" r:id="rId69"/>
    <p:sldId id="796" r:id="rId70"/>
    <p:sldId id="785" r:id="rId71"/>
    <p:sldId id="786" r:id="rId72"/>
    <p:sldId id="583" r:id="rId73"/>
  </p:sldIdLst>
  <p:sldSz cx="9144000" cy="5143500" type="screen16x9"/>
  <p:notesSz cx="6858000" cy="9144000"/>
  <p:embeddedFontLst>
    <p:embeddedFont>
      <p:font typeface="Cambria" panose="02040503050406030204" pitchFamily="18" charset="0"/>
      <p:regular r:id="rId75"/>
      <p:bold r:id="rId76"/>
      <p:italic r:id="rId77"/>
      <p:boldItalic r:id="rId78"/>
    </p:embeddedFont>
    <p:embeddedFont>
      <p:font typeface="Consolas" panose="020B0609020204030204" pitchFamily="49" charset="0"/>
      <p:regular r:id="rId79"/>
      <p:bold r:id="rId80"/>
      <p:italic r:id="rId81"/>
      <p:boldItalic r:id="rId82"/>
    </p:embeddedFont>
    <p:embeddedFont>
      <p:font typeface="Nixie One" panose="020B0604020202020204" charset="0"/>
      <p:regular r:id="rId83"/>
    </p:embeddedFont>
    <p:embeddedFont>
      <p:font typeface="Roboto Slab" panose="020B0604020202020204" charset="0"/>
      <p:regular r:id="rId84"/>
      <p:bold r:id="rId85"/>
    </p:embeddedFont>
    <p:embeddedFont>
      <p:font typeface="Verdana" panose="020B0604030504040204" pitchFamily="34" charset="0"/>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06" autoAdjust="0"/>
  </p:normalViewPr>
  <p:slideViewPr>
    <p:cSldViewPr snapToGrid="0">
      <p:cViewPr varScale="1">
        <p:scale>
          <a:sx n="111" d="100"/>
          <a:sy n="111" d="100"/>
        </p:scale>
        <p:origin x="1614" y="10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852016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8739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997549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9966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471008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80548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54467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20865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73216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53696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63094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39823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2276873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90846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24151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56301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51463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747809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691400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250004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25259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3991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792106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365898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147111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09027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212870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305643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06603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80596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974578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679686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682267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890408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0341765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672079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459806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710452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66113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8161560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337806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674683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46052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8762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186211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539116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9130089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16860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573305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01193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718145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1881321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57943378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744817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616589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354834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11395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760647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5305743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0271924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48744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74453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467099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381000" y="685800"/>
            <a:ext cx="6096000" cy="3429000"/>
          </a:xfrm>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536674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C4DA6A9-9E08-4458-8F66-37D58F05BFB3}" type="datetimeFigureOut">
              <a:rPr lang="cs-CZ" smtClean="0"/>
              <a:pPr/>
              <a:t>8. 12. 2021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1523291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6" r:id="rId2"/>
    <p:sldLayoutId id="214748366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uact=8&amp;ved=0CAcQjRw&amp;url=http://www.lhnet.org/brown-bear/&amp;ei=4qcGVbL9L8yAPOjFgfgG&amp;bvm=bv.88198703,d.bGQ&amp;psig=AFQjCNGDh1fxoYDvSBObFXOjwlAnZC1Y6Q&amp;ust=1426585950138721"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spzp.com/dokumenty/casopis/cislo_44.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539633" y="2826724"/>
            <a:ext cx="6470768" cy="1159799"/>
          </a:xfrm>
          <a:prstGeom prst="rect">
            <a:avLst/>
          </a:prstGeom>
        </p:spPr>
        <p:txBody>
          <a:bodyPr lIns="91425" tIns="91425" rIns="91425" bIns="91425" anchor="b" anchorCtr="0">
            <a:noAutofit/>
          </a:bodyPr>
          <a:lstStyle/>
          <a:p>
            <a:pPr lvl="0"/>
            <a:br>
              <a:rPr lang="en-US" sz="2400" dirty="0">
                <a:latin typeface="Cambria" panose="02040503050406030204" pitchFamily="18" charset="0"/>
                <a:ea typeface="Cambria" panose="02040503050406030204" pitchFamily="18" charset="0"/>
              </a:rPr>
            </a:br>
            <a:r>
              <a:rPr lang="en-US" sz="3200" dirty="0" err="1">
                <a:latin typeface="Cambria" panose="02040503050406030204" pitchFamily="18" charset="0"/>
                <a:ea typeface="Cambria" panose="02040503050406030204" pitchFamily="18" charset="0"/>
              </a:rPr>
              <a:t>Účast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veřejnosti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ochraně</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životního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prostředí</a:t>
            </a:r>
            <a:r>
              <a:rPr lang="en-US" sz="3200" dirty="0">
                <a:latin typeface="Cambria" panose="02040503050406030204" pitchFamily="18" charset="0"/>
                <a:ea typeface="Cambria" panose="02040503050406030204" pitchFamily="18" charset="0"/>
              </a:rPr>
              <a:t> </a:t>
            </a:r>
            <a:br>
              <a:rPr lang="en-US" sz="2000" b="0" dirty="0">
                <a:latin typeface="Cambria" panose="02040503050406030204" pitchFamily="18" charset="0"/>
                <a:ea typeface="Cambria" panose="02040503050406030204" pitchFamily="18" charset="0"/>
              </a:rPr>
            </a:br>
            <a:r>
              <a:rPr lang="en-US" sz="2000" b="0" dirty="0">
                <a:latin typeface="Cambria" panose="02040503050406030204" pitchFamily="18" charset="0"/>
                <a:ea typeface="Cambria" panose="02040503050406030204" pitchFamily="18" charset="0"/>
              </a:rPr>
              <a:t>	</a:t>
            </a:r>
            <a:br>
              <a:rPr lang="cs-CZ" sz="2000" b="0" dirty="0">
                <a:latin typeface="Cambria" panose="02040503050406030204" pitchFamily="18" charset="0"/>
                <a:ea typeface="Cambria" panose="02040503050406030204" pitchFamily="18" charset="0"/>
              </a:rPr>
            </a:br>
            <a:r>
              <a:rPr lang="en-US" sz="2000" b="0" dirty="0" err="1">
                <a:latin typeface="Cambria" panose="02040503050406030204" pitchFamily="18" charset="0"/>
                <a:ea typeface="Cambria" panose="02040503050406030204" pitchFamily="18" charset="0"/>
              </a:rPr>
              <a:t>Východiska</a:t>
            </a:r>
            <a:r>
              <a:rPr lang="en-US" sz="2000" b="0" dirty="0">
                <a:latin typeface="Cambria" panose="02040503050406030204" pitchFamily="18" charset="0"/>
                <a:ea typeface="Cambria" panose="02040503050406030204" pitchFamily="18" charset="0"/>
              </a:rPr>
              <a:t> a </a:t>
            </a:r>
            <a:r>
              <a:rPr lang="en-US" sz="2000" b="0" dirty="0" err="1">
                <a:latin typeface="Cambria" panose="02040503050406030204" pitchFamily="18" charset="0"/>
                <a:ea typeface="Cambria" panose="02040503050406030204" pitchFamily="18" charset="0"/>
              </a:rPr>
              <a:t>základní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pojmy</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přístup</a:t>
            </a:r>
            <a:br>
              <a:rPr lang="en-US" sz="2000" b="0" dirty="0">
                <a:latin typeface="Cambria" panose="02040503050406030204" pitchFamily="18" charset="0"/>
                <a:ea typeface="Cambria" panose="02040503050406030204" pitchFamily="18" charset="0"/>
              </a:rPr>
            </a:br>
            <a:r>
              <a:rPr lang="en-US" sz="2000" b="0" dirty="0">
                <a:latin typeface="Cambria" panose="02040503050406030204" pitchFamily="18" charset="0"/>
                <a:ea typeface="Cambria" panose="02040503050406030204" pitchFamily="18" charset="0"/>
              </a:rPr>
              <a:t>k </a:t>
            </a:r>
            <a:r>
              <a:rPr lang="en-US" sz="2000" b="0" dirty="0" err="1">
                <a:latin typeface="Cambria" panose="02040503050406030204" pitchFamily="18" charset="0"/>
                <a:ea typeface="Cambria" panose="02040503050406030204" pitchFamily="18" charset="0"/>
              </a:rPr>
              <a:t>informacím</a:t>
            </a:r>
            <a:r>
              <a:rPr lang="en-US" sz="2000" b="0" dirty="0">
                <a:latin typeface="Cambria" panose="02040503050406030204" pitchFamily="18" charset="0"/>
                <a:ea typeface="Cambria" panose="02040503050406030204" pitchFamily="18" charset="0"/>
              </a:rPr>
              <a:t> o </a:t>
            </a:r>
            <a:r>
              <a:rPr lang="en-US" sz="2000" b="0" dirty="0" err="1">
                <a:latin typeface="Cambria" panose="02040503050406030204" pitchFamily="18" charset="0"/>
                <a:ea typeface="Cambria" panose="02040503050406030204" pitchFamily="18" charset="0"/>
              </a:rPr>
              <a:t>životním</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prostředí</a:t>
            </a:r>
            <a:r>
              <a:rPr lang="cs-CZ" sz="2000" b="0" dirty="0">
                <a:latin typeface="Cambria" panose="02040503050406030204" pitchFamily="18" charset="0"/>
                <a:ea typeface="Cambria" panose="02040503050406030204" pitchFamily="18" charset="0"/>
              </a:rPr>
              <a:t>, ú</a:t>
            </a:r>
            <a:r>
              <a:rPr lang="en-US" sz="2000" b="0" dirty="0" err="1">
                <a:latin typeface="Cambria" panose="02040503050406030204" pitchFamily="18" charset="0"/>
                <a:ea typeface="Cambria" panose="02040503050406030204" pitchFamily="18" charset="0"/>
              </a:rPr>
              <a:t>čast</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na</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rozhodování</a:t>
            </a:r>
            <a:r>
              <a:rPr lang="en-US" sz="2000" b="0" dirty="0">
                <a:latin typeface="Cambria" panose="02040503050406030204" pitchFamily="18" charset="0"/>
                <a:ea typeface="Cambria" panose="02040503050406030204" pitchFamily="18" charset="0"/>
              </a:rPr>
              <a:t> a </a:t>
            </a:r>
            <a:r>
              <a:rPr lang="en-US" sz="2000" b="0" dirty="0" err="1">
                <a:latin typeface="Cambria" panose="02040503050406030204" pitchFamily="18" charset="0"/>
                <a:ea typeface="Cambria" panose="02040503050406030204" pitchFamily="18" charset="0"/>
              </a:rPr>
              <a:t>přístup</a:t>
            </a:r>
            <a:r>
              <a:rPr lang="en-US" sz="2000" b="0" dirty="0">
                <a:latin typeface="Cambria" panose="02040503050406030204" pitchFamily="18" charset="0"/>
                <a:ea typeface="Cambria" panose="02040503050406030204" pitchFamily="18" charset="0"/>
              </a:rPr>
              <a:t> k </a:t>
            </a:r>
            <a:r>
              <a:rPr lang="en-US" sz="2000" b="0" dirty="0" err="1">
                <a:latin typeface="Cambria" panose="02040503050406030204" pitchFamily="18" charset="0"/>
                <a:ea typeface="Cambria" panose="02040503050406030204" pitchFamily="18" charset="0"/>
              </a:rPr>
              <a:t>soudní</a:t>
            </a:r>
            <a:r>
              <a:rPr lang="en-US" sz="2000" b="0" dirty="0">
                <a:latin typeface="Cambria" panose="02040503050406030204" pitchFamily="18" charset="0"/>
                <a:ea typeface="Cambria" panose="02040503050406030204" pitchFamily="18" charset="0"/>
              </a:rPr>
              <a:t> </a:t>
            </a:r>
            <a:r>
              <a:rPr lang="en-US" sz="2000" b="0" dirty="0" err="1">
                <a:latin typeface="Cambria" panose="02040503050406030204" pitchFamily="18" charset="0"/>
                <a:ea typeface="Cambria" panose="02040503050406030204" pitchFamily="18" charset="0"/>
              </a:rPr>
              <a:t>ochraně</a:t>
            </a:r>
            <a:br>
              <a:rPr lang="en-US" sz="2400" b="0" dirty="0">
                <a:latin typeface="Cambria" panose="02040503050406030204" pitchFamily="18" charset="0"/>
                <a:ea typeface="Cambria" panose="02040503050406030204" pitchFamily="18" charset="0"/>
              </a:rPr>
            </a:br>
            <a:endParaRPr lang="en" sz="2400" b="0" dirty="0">
              <a:latin typeface="Cambria" panose="02040503050406030204" pitchFamily="18" charset="0"/>
              <a:ea typeface="Cambria" panose="02040503050406030204" pitchFamily="18" charset="0"/>
            </a:endParaRPr>
          </a:p>
        </p:txBody>
      </p:sp>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6" name="TextovéPole 5"/>
          <p:cNvSpPr txBox="1"/>
          <p:nvPr/>
        </p:nvSpPr>
        <p:spPr>
          <a:xfrm>
            <a:off x="4417378" y="3743946"/>
            <a:ext cx="4186990" cy="615553"/>
          </a:xfrm>
          <a:prstGeom prst="rect">
            <a:avLst/>
          </a:prstGeom>
          <a:noFill/>
        </p:spPr>
        <p:txBody>
          <a:bodyPr wrap="square" rtlCol="0">
            <a:spAutoFit/>
          </a:bodyPr>
          <a:lstStyle/>
          <a:p>
            <a:r>
              <a:rPr lang="cs-CZ" sz="1600" b="1" dirty="0">
                <a:solidFill>
                  <a:schemeClr val="bg1"/>
                </a:solidFill>
                <a:latin typeface="Cambria" panose="02040503050406030204" pitchFamily="18" charset="0"/>
                <a:ea typeface="Cambria" panose="02040503050406030204" pitchFamily="18" charset="0"/>
              </a:rPr>
              <a:t>JUDr. Vojtěch Vomáčka, Ph.D., LL.M.</a:t>
            </a:r>
          </a:p>
          <a:p>
            <a:endParaRPr lang="cs-CZ" sz="1800" dirty="0">
              <a:solidFill>
                <a:schemeClr val="bg1"/>
              </a:solidFill>
              <a:latin typeface="Cambria" panose="02040503050406030204" pitchFamily="18" charset="0"/>
              <a:ea typeface="Cambria" panose="02040503050406030204" pitchFamily="18" charset="0"/>
            </a:endParaRPr>
          </a:p>
        </p:txBody>
      </p:sp>
      <p:sp>
        <p:nvSpPr>
          <p:cNvPr id="9" name="TextovéPole 8"/>
          <p:cNvSpPr txBox="1"/>
          <p:nvPr/>
        </p:nvSpPr>
        <p:spPr>
          <a:xfrm>
            <a:off x="4540208" y="4475321"/>
            <a:ext cx="4767071" cy="738664"/>
          </a:xfrm>
          <a:prstGeom prst="rect">
            <a:avLst/>
          </a:prstGeom>
          <a:noFill/>
        </p:spPr>
        <p:txBody>
          <a:bodyPr wrap="square" rtlCol="0">
            <a:spAutoFit/>
          </a:bodyPr>
          <a:lstStyle/>
          <a:p>
            <a:r>
              <a:rPr lang="en-US" sz="1200" b="1" dirty="0" err="1">
                <a:solidFill>
                  <a:schemeClr val="tx1"/>
                </a:solidFill>
                <a:latin typeface="Cambria" pitchFamily="18" charset="0"/>
                <a:ea typeface="Roboto Slab" panose="020B0604020202020204" charset="0"/>
              </a:rPr>
              <a:t>Právo</a:t>
            </a:r>
            <a:r>
              <a:rPr lang="en-US" sz="1200" b="1" dirty="0">
                <a:solidFill>
                  <a:schemeClr val="tx1"/>
                </a:solidFill>
                <a:latin typeface="Cambria" pitchFamily="18" charset="0"/>
                <a:ea typeface="Roboto Slab" panose="020B0604020202020204" charset="0"/>
              </a:rPr>
              <a:t> </a:t>
            </a:r>
            <a:r>
              <a:rPr lang="en-US" sz="1200" b="1" dirty="0" err="1">
                <a:solidFill>
                  <a:schemeClr val="tx1"/>
                </a:solidFill>
                <a:latin typeface="Cambria" pitchFamily="18" charset="0"/>
                <a:ea typeface="Roboto Slab" panose="020B0604020202020204" charset="0"/>
              </a:rPr>
              <a:t>životního</a:t>
            </a:r>
            <a:r>
              <a:rPr lang="en-US" sz="1200" b="1" dirty="0">
                <a:solidFill>
                  <a:schemeClr val="tx1"/>
                </a:solidFill>
                <a:latin typeface="Cambria" pitchFamily="18" charset="0"/>
                <a:ea typeface="Roboto Slab" panose="020B0604020202020204" charset="0"/>
              </a:rPr>
              <a:t> </a:t>
            </a:r>
            <a:r>
              <a:rPr lang="en-US" sz="1200" b="1" dirty="0" err="1">
                <a:solidFill>
                  <a:schemeClr val="tx1"/>
                </a:solidFill>
                <a:latin typeface="Cambria" pitchFamily="18" charset="0"/>
                <a:ea typeface="Roboto Slab" panose="020B0604020202020204" charset="0"/>
              </a:rPr>
              <a:t>prostředí</a:t>
            </a:r>
            <a:r>
              <a:rPr lang="en-US" sz="1200" b="1" dirty="0">
                <a:solidFill>
                  <a:schemeClr val="tx1"/>
                </a:solidFill>
                <a:latin typeface="Cambria" pitchFamily="18" charset="0"/>
                <a:ea typeface="Roboto Slab" panose="020B0604020202020204" charset="0"/>
              </a:rPr>
              <a:t> II</a:t>
            </a:r>
            <a:endParaRPr lang="cs-CZ" sz="1200" b="1" dirty="0">
              <a:solidFill>
                <a:schemeClr val="tx1"/>
              </a:solidFill>
              <a:latin typeface="Cambria" pitchFamily="18" charset="0"/>
              <a:ea typeface="Roboto Slab" panose="020B0604020202020204" charset="0"/>
            </a:endParaRPr>
          </a:p>
          <a:p>
            <a:r>
              <a:rPr lang="cs-CZ" sz="1200" b="1" dirty="0">
                <a:solidFill>
                  <a:schemeClr val="tx1"/>
                </a:solidFill>
                <a:latin typeface="Cambria" pitchFamily="18" charset="0"/>
                <a:ea typeface="Roboto Slab" panose="020B0604020202020204" charset="0"/>
              </a:rPr>
              <a:t>1. 12. 2021</a:t>
            </a:r>
          </a:p>
          <a:p>
            <a:endParaRPr lang="cs-CZ" sz="1800" dirty="0">
              <a:solidFill>
                <a:schemeClr val="bg1"/>
              </a:solidFill>
              <a:latin typeface="Roboto Slab" panose="020B0604020202020204" charset="0"/>
              <a:ea typeface="Roboto Slab" panose="020B0604020202020204" charset="0"/>
            </a:endParaRPr>
          </a:p>
        </p:txBody>
      </p:sp>
      <p:pic>
        <p:nvPicPr>
          <p:cNvPr id="12" name="Picture 3" descr="F:\vojtech\Pictures\Obrázky\logo katedry\logoCZ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344" y="4229100"/>
            <a:ext cx="1856345" cy="8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55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petičního</a:t>
            </a:r>
            <a:endParaRPr lang="en-US" sz="2400" b="1" dirty="0">
              <a:solidFill>
                <a:schemeClr val="tx1"/>
              </a:solidFill>
              <a:latin typeface="Cambria" panose="02040503050406030204" pitchFamily="18" charset="0"/>
              <a:ea typeface="Cambria" panose="02040503050406030204" pitchFamily="18" charset="0"/>
            </a:endParaRPr>
          </a:p>
          <a:p>
            <a:endParaRPr lang="cs-CZ" sz="1200" b="1" dirty="0">
              <a:solidFill>
                <a:schemeClr val="accent6"/>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čl. 18 Listiny a zákon č. 85/1990 Sb., o právu petičním. </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Podle § 5 zákona o právu petičním musí být petice písemná a musí pod ní být uvedeno jméno, příjmení a bydliště toho, kdo ji podává. V praxi se stále častěji lze setkat i s různými elektronickými peticemi.</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Zákon stanoví, že petice musí obsahovat: • požadavek (žádost, návrh, stížnost s označením „text petice“), • petiční archy, • informace o tom, kdo petici sestavil (petiční výbor, jednotlivec, nevládní organizace).</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Petice se může týkat v zásadě jakéhokoliv tématu s výjimkou zasahování do nezávislosti soudu, vyzývání k porušování ústavy a zákonů, popírání nebo omezování osobních, politických nebo jiných práv občanů pro jejich národnost, pohlaví, rasu, původ, politické nebo jiné smýšlení, náboženské vyznání a sociální postavení nebo k podněcování nenávisti a nesnášenlivosti z těchto důvodů, anebo k násilí nebo hrubé neslušnosti.</a:t>
            </a:r>
          </a:p>
          <a:p>
            <a:pPr marL="285750" indent="-285750">
              <a:buFont typeface="Arial" panose="020B0604020202020204" pitchFamily="34" charset="0"/>
              <a:buChar char="•"/>
            </a:pPr>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73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petičního</a:t>
            </a:r>
            <a:endParaRPr lang="en-US" sz="2400" b="1" dirty="0">
              <a:solidFill>
                <a:schemeClr val="tx1"/>
              </a:solidFill>
              <a:latin typeface="Cambria" panose="02040503050406030204" pitchFamily="18" charset="0"/>
              <a:ea typeface="Cambria" panose="02040503050406030204" pitchFamily="18" charset="0"/>
            </a:endParaRPr>
          </a:p>
          <a:p>
            <a:endParaRPr lang="cs-CZ" sz="1200" b="1" dirty="0">
              <a:solidFill>
                <a:schemeClr val="accent6"/>
              </a:solidFill>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Správní orgán, jemuž je petice adresována, je povinen ji přijmout, a pokud obsah petice patří do jeho působnosti, je povinen jej posoudit  a </a:t>
            </a:r>
            <a:r>
              <a:rPr lang="cs-CZ" sz="1800" b="1" dirty="0">
                <a:solidFill>
                  <a:schemeClr val="accent3"/>
                </a:solidFill>
                <a:latin typeface="Cambria" panose="02040503050406030204" pitchFamily="18" charset="0"/>
                <a:ea typeface="Cambria" panose="02040503050406030204" pitchFamily="18" charset="0"/>
              </a:rPr>
              <a:t>do 30 odpovědět</a:t>
            </a:r>
            <a:r>
              <a:rPr lang="cs-CZ" sz="1800" dirty="0">
                <a:latin typeface="Cambria" panose="02040503050406030204" pitchFamily="18" charset="0"/>
                <a:ea typeface="Cambria" panose="02040503050406030204" pitchFamily="18" charset="0"/>
              </a:rPr>
              <a:t> tomu, kdo petici podal, anebo tomu, kdo zastupuje členy petičního výboru.</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V odpovědi uvede stanovisko k obsahu petice a způsob jejího vyřízení. Požadavek petice není bez ohledu na velikost jeho podpory závazný a neexistuje právní nárok na to, aby mu správní orgán vyhověl.</a:t>
            </a:r>
          </a:p>
          <a:p>
            <a:pPr marL="285750" indent="-285750">
              <a:buFont typeface="Arial" panose="020B0604020202020204" pitchFamily="34" charset="0"/>
              <a:buChar char="•"/>
            </a:pPr>
            <a:endParaRPr lang="cs-CZ" sz="1800" dirty="0">
              <a:latin typeface="Cambria" panose="02040503050406030204" pitchFamily="18" charset="0"/>
              <a:ea typeface="Cambria" panose="02040503050406030204" pitchFamily="18" charset="0"/>
            </a:endParaRPr>
          </a:p>
          <a:p>
            <a:pPr algn="just"/>
            <a:r>
              <a:rPr lang="cs-CZ" sz="1800" i="1" dirty="0">
                <a:latin typeface="Cambria" panose="02040503050406030204" pitchFamily="18" charset="0"/>
                <a:ea typeface="Cambria" panose="02040503050406030204" pitchFamily="18" charset="0"/>
              </a:rPr>
              <a:t>„Soud souhlasí se závěrem orgánu ochrany přírody, že </a:t>
            </a:r>
            <a:r>
              <a:rPr lang="cs-CZ" sz="1800" b="1" i="1" dirty="0">
                <a:solidFill>
                  <a:schemeClr val="accent2"/>
                </a:solidFill>
                <a:latin typeface="Cambria" panose="02040503050406030204" pitchFamily="18" charset="0"/>
                <a:ea typeface="Cambria" panose="02040503050406030204" pitchFamily="18" charset="0"/>
              </a:rPr>
              <a:t>při umístění sochařského díla do otevřené krajiny měl být zkoumán názor veřejnosti</a:t>
            </a:r>
            <a:r>
              <a:rPr lang="cs-CZ" sz="1800" i="1" dirty="0">
                <a:latin typeface="Cambria" panose="02040503050406030204" pitchFamily="18" charset="0"/>
                <a:ea typeface="Cambria" panose="02040503050406030204" pitchFamily="18" charset="0"/>
              </a:rPr>
              <a:t>. Uvedený požadavek se opírá o základní východiska Evropské úmluvy o krajině vyhlášené pod č. 13/2005 Sb. m. s., podle jejíž preambule je krajina důležitou součástí kvality života lidí, proto by lidé měli hrát aktivní úlohu při jejím rozvoji. </a:t>
            </a:r>
            <a:r>
              <a:rPr lang="cs-CZ" sz="1800" dirty="0">
                <a:latin typeface="Cambria" panose="02040503050406030204" pitchFamily="18" charset="0"/>
                <a:ea typeface="Cambria" panose="02040503050406030204" pitchFamily="18" charset="0"/>
              </a:rPr>
              <a:t>“    (rozsudek KS v Brně ze dne 11. 12. 2018, č. j. 29 A 119/2016-78)</a:t>
            </a:r>
          </a:p>
          <a:p>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2728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Evropská občanská iniciativa</a:t>
            </a:r>
          </a:p>
          <a:p>
            <a:endParaRPr lang="cs-CZ" sz="1200" b="1" dirty="0">
              <a:solidFill>
                <a:schemeClr val="accent6"/>
              </a:solidFill>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endParaRPr lang="cs-CZ" sz="2000" dirty="0"/>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4" name="Obrázek 3"/>
          <p:cNvPicPr>
            <a:picLocks noChangeAspect="1"/>
          </p:cNvPicPr>
          <p:nvPr/>
        </p:nvPicPr>
        <p:blipFill>
          <a:blip r:embed="rId3"/>
          <a:stretch>
            <a:fillRect/>
          </a:stretch>
        </p:blipFill>
        <p:spPr>
          <a:xfrm>
            <a:off x="1082351" y="517195"/>
            <a:ext cx="6307494" cy="4533770"/>
          </a:xfrm>
          <a:prstGeom prst="rect">
            <a:avLst/>
          </a:prstGeom>
        </p:spPr>
      </p:pic>
    </p:spTree>
    <p:extLst>
      <p:ext uri="{BB962C8B-B14F-4D97-AF65-F5344CB8AC3E}">
        <p14:creationId xmlns:p14="http://schemas.microsoft.com/office/powerpoint/2010/main" val="374032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Výkon práva shromažďovacího</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čl. 19 Listiny a zákon č. 84/1990 Sb., o právu shromažďovacím</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Výkon práva shromažďovacího vychází z oznamovacího principu (minimálně 5 dnů předem a maximálně 6 měsíců před konáním shromáždění).</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Shromáždění je možné ze zákonných důvodů omezit, a to v případě shromáždění na veřejných místech a za podmínky, že je to nezbytné pro ochranu práv a svobod druhých, ochranu veřejného pořádku, zdraví, mravnosti, majetku nebo pro bezpečnost státu.</a:t>
            </a:r>
          </a:p>
          <a:p>
            <a:pPr marL="342900" indent="-342900">
              <a:buFont typeface="Arial" panose="020B0604020202020204" pitchFamily="34" charset="0"/>
              <a:buChar char="•"/>
            </a:pPr>
            <a:endParaRPr lang="cs-CZ" sz="20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Výkon práva sdružovacího</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čl. 20 Listiny a zejm. zákon č. 89/2012 Sb., občanský zákoník.</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V oblasti ochrany životního prostředí se uplatňují vedle ekologických spolků i různá specifická sdružení, například </a:t>
            </a:r>
            <a:r>
              <a:rPr lang="cs-CZ" sz="2000" b="1" dirty="0">
                <a:solidFill>
                  <a:schemeClr val="accent2"/>
                </a:solidFill>
                <a:latin typeface="Cambria" panose="02040503050406030204" pitchFamily="18" charset="0"/>
                <a:ea typeface="Cambria" panose="02040503050406030204" pitchFamily="18" charset="0"/>
              </a:rPr>
              <a:t>honební společenstva </a:t>
            </a:r>
            <a:r>
              <a:rPr lang="cs-CZ" sz="2000" dirty="0">
                <a:latin typeface="Cambria" panose="02040503050406030204" pitchFamily="18" charset="0"/>
                <a:ea typeface="Cambria" panose="02040503050406030204" pitchFamily="18" charset="0"/>
              </a:rPr>
              <a:t>zakládaná na základě zákona č. 449/2001 Sb., o myslivosti.</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8338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Místní a krajská referenda</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Zákony č. 22/2004 Sb., o místním referendu, a č. 118/2010 Sb., o krajském referendu a o změně některých zákonů.</a:t>
            </a:r>
          </a:p>
          <a:p>
            <a:pPr marL="342900" indent="-342900">
              <a:buFont typeface="Arial" panose="020B0604020202020204" pitchFamily="34" charset="0"/>
              <a:buChar char="•"/>
            </a:pPr>
            <a:r>
              <a:rPr lang="cs-CZ" sz="2000" b="1" dirty="0">
                <a:solidFill>
                  <a:schemeClr val="accent5"/>
                </a:solidFill>
                <a:latin typeface="Cambria" panose="02040503050406030204" pitchFamily="18" charset="0"/>
                <a:ea typeface="Cambria" panose="02040503050406030204" pitchFamily="18" charset="0"/>
              </a:rPr>
              <a:t>Místní referendum </a:t>
            </a:r>
            <a:r>
              <a:rPr lang="cs-CZ" sz="2000" dirty="0">
                <a:latin typeface="Cambria" panose="02040503050406030204" pitchFamily="18" charset="0"/>
                <a:ea typeface="Cambria" panose="02040503050406030204" pitchFamily="18" charset="0"/>
              </a:rPr>
              <a:t>vyhlašuje </a:t>
            </a:r>
            <a:r>
              <a:rPr lang="cs-CZ" sz="2000" b="1" dirty="0">
                <a:solidFill>
                  <a:schemeClr val="accent6"/>
                </a:solidFill>
                <a:latin typeface="Cambria" panose="02040503050406030204" pitchFamily="18" charset="0"/>
                <a:ea typeface="Cambria" panose="02040503050406030204" pitchFamily="18" charset="0"/>
              </a:rPr>
              <a:t>zastupitelstvo obce z vlastní iniciativy, nebo na základě návrhu, který mu předloží tzv. přípravný výbor</a:t>
            </a:r>
            <a:r>
              <a:rPr lang="cs-CZ" sz="2000" dirty="0">
                <a:latin typeface="Cambria" panose="02040503050406030204" pitchFamily="18" charset="0"/>
                <a:ea typeface="Cambria" panose="02040503050406030204" pitchFamily="18" charset="0"/>
              </a:rPr>
              <a:t>.</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Aby zastupitelstvo mohlo na základě návrhu vyhlásit místní referendum, musí podpisové listiny podepsat zákonem stanovený počet osob zapsaných v seznamu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3 000 obyvatel 30 %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20 000 obyvatel 20 % oprávněných osob, </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do 200 000 obyvatel 10 % oprávněných osob,</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u obcí nad 200 000 obyvatel 6 % oprávněných osob.</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6402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41402" y="0"/>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Místní a krajská referenda</a:t>
            </a:r>
          </a:p>
          <a:p>
            <a:endParaRPr lang="cs-CZ" sz="1200" b="1" dirty="0">
              <a:solidFill>
                <a:schemeClr val="accent6"/>
              </a:solidFill>
              <a:latin typeface="Cambria" panose="02040503050406030204" pitchFamily="18" charset="0"/>
              <a:ea typeface="Cambria" panose="02040503050406030204" pitchFamily="18" charset="0"/>
            </a:endParaRPr>
          </a:p>
          <a:p>
            <a:endParaRPr lang="cs-CZ" sz="8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K </a:t>
            </a:r>
            <a:r>
              <a:rPr lang="cs-CZ" sz="2400" b="1" dirty="0">
                <a:solidFill>
                  <a:srgbClr val="FF0000"/>
                </a:solidFill>
                <a:latin typeface="Cambria" panose="02040503050406030204" pitchFamily="18" charset="0"/>
                <a:ea typeface="Cambria" panose="02040503050406030204" pitchFamily="18" charset="0"/>
              </a:rPr>
              <a:t>platnosti výsledku referenda </a:t>
            </a:r>
            <a:r>
              <a:rPr lang="cs-CZ" sz="1800" dirty="0">
                <a:latin typeface="Cambria" panose="02040503050406030204" pitchFamily="18" charset="0"/>
                <a:ea typeface="Cambria" panose="02040503050406030204" pitchFamily="18" charset="0"/>
              </a:rPr>
              <a:t>je zapotřebí, aby se jej zúčastnilo alespoň </a:t>
            </a:r>
            <a:r>
              <a:rPr lang="cs-CZ" sz="1800" b="1" dirty="0">
                <a:solidFill>
                  <a:schemeClr val="accent5"/>
                </a:solidFill>
                <a:latin typeface="Cambria" panose="02040503050406030204" pitchFamily="18" charset="0"/>
                <a:ea typeface="Cambria" panose="02040503050406030204" pitchFamily="18" charset="0"/>
              </a:rPr>
              <a:t>35 % oprávněných občanů</a:t>
            </a:r>
            <a:r>
              <a:rPr lang="cs-CZ" sz="1800" dirty="0">
                <a:latin typeface="Cambria" panose="02040503050406030204" pitchFamily="18" charset="0"/>
                <a:ea typeface="Cambria" panose="02040503050406030204" pitchFamily="18" charset="0"/>
              </a:rPr>
              <a:t>. V referendu zvítězí varianta, pro kterou hlasovala </a:t>
            </a:r>
            <a:r>
              <a:rPr lang="cs-CZ" sz="1800" b="1" dirty="0">
                <a:solidFill>
                  <a:schemeClr val="accent6"/>
                </a:solidFill>
                <a:latin typeface="Cambria" panose="02040503050406030204" pitchFamily="18" charset="0"/>
                <a:ea typeface="Cambria" panose="02040503050406030204" pitchFamily="18" charset="0"/>
              </a:rPr>
              <a:t>nadpoloviční většina</a:t>
            </a:r>
            <a:r>
              <a:rPr lang="cs-CZ" sz="1800" dirty="0">
                <a:latin typeface="Cambria" panose="02040503050406030204" pitchFamily="18" charset="0"/>
                <a:ea typeface="Cambria" panose="02040503050406030204" pitchFamily="18" charset="0"/>
              </a:rPr>
              <a:t> oprávněných občanů, kteří se referenda zúčastnili, a </a:t>
            </a:r>
            <a:r>
              <a:rPr lang="cs-CZ" sz="1800" b="1" dirty="0">
                <a:solidFill>
                  <a:schemeClr val="accent6"/>
                </a:solidFill>
                <a:latin typeface="Cambria" panose="02040503050406030204" pitchFamily="18" charset="0"/>
                <a:ea typeface="Cambria" panose="02040503050406030204" pitchFamily="18" charset="0"/>
              </a:rPr>
              <a:t>alespoň 25 % všech oprávněných občanů</a:t>
            </a:r>
            <a:r>
              <a:rPr lang="cs-CZ" sz="1800" dirty="0">
                <a:latin typeface="Cambria" panose="02040503050406030204" pitchFamily="18" charset="0"/>
                <a:ea typeface="Cambria" panose="02040503050406030204" pitchFamily="18" charset="0"/>
              </a:rPr>
              <a:t>.</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V místním referendu se rozhoduje </a:t>
            </a:r>
            <a:r>
              <a:rPr lang="cs-CZ" sz="1800" b="1" dirty="0">
                <a:solidFill>
                  <a:schemeClr val="accent5"/>
                </a:solidFill>
                <a:latin typeface="Cambria" panose="02040503050406030204" pitchFamily="18" charset="0"/>
                <a:ea typeface="Cambria" panose="02040503050406030204" pitchFamily="18" charset="0"/>
              </a:rPr>
              <a:t>toliko o věcech, které patří do samostatné působnosti obce</a:t>
            </a:r>
            <a:r>
              <a:rPr lang="cs-CZ" sz="1800" dirty="0">
                <a:latin typeface="Cambria" panose="02040503050406030204" pitchFamily="18" charset="0"/>
                <a:ea typeface="Cambria" panose="02040503050406030204" pitchFamily="18" charset="0"/>
              </a:rPr>
              <a:t>. Proto je potřeba vždy rozlišovat, zda řešená otázka spadá do samostatné či přenesené působnosti, přičemž východiskem je zejména § 35 zákona o obcích.</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Pro oblast ochrany životního prostředí je důležité také vymezení působnosti v § 6 odst. 5 </a:t>
            </a:r>
            <a:r>
              <a:rPr lang="cs-CZ" sz="1800" dirty="0" err="1">
                <a:latin typeface="Cambria" panose="02040503050406030204" pitchFamily="18" charset="0"/>
                <a:ea typeface="Cambria" panose="02040503050406030204" pitchFamily="18" charset="0"/>
              </a:rPr>
              <a:t>StavZ</a:t>
            </a:r>
            <a:r>
              <a:rPr lang="cs-CZ" sz="1800" dirty="0">
                <a:latin typeface="Cambria" panose="02040503050406030204" pitchFamily="18" charset="0"/>
                <a:ea typeface="Cambria" panose="02040503050406030204" pitchFamily="18" charset="0"/>
              </a:rPr>
              <a:t>, podle kterého zastupitelstvo obce v samostatné působnosti zejména rozhoduje o pořízení územního plánu a regulačního plánu, vydává územní plán a regulační plán.</a:t>
            </a:r>
          </a:p>
          <a:p>
            <a:pPr marL="285750" indent="-285750">
              <a:buFont typeface="Arial" panose="020B0604020202020204" pitchFamily="34" charset="0"/>
              <a:buChar char="•"/>
            </a:pPr>
            <a:endParaRPr lang="cs-CZ" sz="1600" dirty="0">
              <a:latin typeface="Cambria" panose="02040503050406030204" pitchFamily="18" charset="0"/>
              <a:ea typeface="Cambria" panose="02040503050406030204" pitchFamily="18" charset="0"/>
            </a:endParaRPr>
          </a:p>
          <a:p>
            <a:r>
              <a:rPr lang="cs-CZ" sz="1800" b="1" dirty="0">
                <a:solidFill>
                  <a:srgbClr val="00B050"/>
                </a:solidFill>
                <a:latin typeface="Cambria" panose="02040503050406030204" pitchFamily="18" charset="0"/>
                <a:ea typeface="Cambria" panose="02040503050406030204" pitchFamily="18" charset="0"/>
              </a:rPr>
              <a:t>Krajské referendum</a:t>
            </a:r>
            <a:r>
              <a:rPr lang="cs-CZ" dirty="0">
                <a:latin typeface="Cambria" panose="02040503050406030204" pitchFamily="18" charset="0"/>
                <a:ea typeface="Cambria" panose="02040503050406030204" pitchFamily="18" charset="0"/>
              </a:rPr>
              <a:t>: </a:t>
            </a:r>
            <a:r>
              <a:rPr lang="cs-CZ" b="1" dirty="0">
                <a:solidFill>
                  <a:srgbClr val="FF0000"/>
                </a:solidFill>
                <a:latin typeface="Cambria" panose="02040503050406030204" pitchFamily="18" charset="0"/>
                <a:ea typeface="Cambria" panose="02040503050406030204" pitchFamily="18" charset="0"/>
              </a:rPr>
              <a:t>podobné podmínky </a:t>
            </a:r>
            <a:r>
              <a:rPr lang="cs-CZ" dirty="0">
                <a:latin typeface="Cambria" panose="02040503050406030204" pitchFamily="18" charset="0"/>
                <a:ea typeface="Cambria" panose="02040503050406030204" pitchFamily="18" charset="0"/>
              </a:rPr>
              <a:t>- usnesení zastupitelstva kraje nebo návrh přípravného výboru podpořený podpisem alespoň 6 % oprávněných osob s trvalým pobytem v kraji, v němž má být referendum konáno. </a:t>
            </a:r>
          </a:p>
          <a:p>
            <a:endParaRPr lang="cs-CZ" sz="2000" dirty="0">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6158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649804" y="68940"/>
            <a:ext cx="8363272" cy="532353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800" b="1" dirty="0">
                <a:latin typeface="Cambria" panose="02040503050406030204" pitchFamily="18" charset="0"/>
                <a:ea typeface="Cambria" panose="02040503050406030204" pitchFamily="18" charset="0"/>
              </a:rPr>
              <a:t>Příklady referend vyhlášených spolu s volbami do Poslanecké sněmovny:</a:t>
            </a:r>
          </a:p>
          <a:p>
            <a:r>
              <a:rPr lang="cs-CZ" sz="1800" b="1" dirty="0">
                <a:latin typeface="Cambria" panose="02040503050406030204" pitchFamily="18" charset="0"/>
                <a:ea typeface="Cambria" panose="02040503050406030204" pitchFamily="18" charset="0"/>
              </a:rPr>
              <a:t>Velké Meziříčí </a:t>
            </a:r>
            <a:r>
              <a:rPr lang="cs-CZ" sz="1800" dirty="0">
                <a:latin typeface="Cambria" panose="02040503050406030204" pitchFamily="18" charset="0"/>
                <a:ea typeface="Cambria" panose="02040503050406030204" pitchFamily="18" charset="0"/>
              </a:rPr>
              <a:t>(projektová příprava </a:t>
            </a:r>
            <a:r>
              <a:rPr lang="cs-CZ" sz="1800" b="1" dirty="0">
                <a:solidFill>
                  <a:schemeClr val="accent3"/>
                </a:solidFill>
                <a:latin typeface="Cambria" panose="02040503050406030204" pitchFamily="18" charset="0"/>
                <a:ea typeface="Cambria" panose="02040503050406030204" pitchFamily="18" charset="0"/>
              </a:rPr>
              <a:t>obnovy historického centra</a:t>
            </a:r>
            <a:r>
              <a:rPr lang="cs-CZ" sz="1800" dirty="0">
                <a:latin typeface="Cambria" panose="02040503050406030204" pitchFamily="18" charset="0"/>
                <a:ea typeface="Cambria" panose="02040503050406030204" pitchFamily="18" charset="0"/>
              </a:rPr>
              <a:t>): platné, nezávazné</a:t>
            </a:r>
          </a:p>
          <a:p>
            <a:r>
              <a:rPr lang="cs-CZ" sz="1800" b="1" dirty="0">
                <a:latin typeface="Cambria" panose="02040503050406030204" pitchFamily="18" charset="0"/>
                <a:ea typeface="Cambria" panose="02040503050406030204" pitchFamily="18" charset="0"/>
              </a:rPr>
              <a:t>Chropyně</a:t>
            </a:r>
            <a:r>
              <a:rPr lang="cs-CZ" sz="1800" dirty="0">
                <a:latin typeface="Cambria" panose="02040503050406030204" pitchFamily="18" charset="0"/>
                <a:ea typeface="Cambria" panose="02040503050406030204" pitchFamily="18" charset="0"/>
              </a:rPr>
              <a:t> (plán na </a:t>
            </a:r>
            <a:r>
              <a:rPr lang="cs-CZ" sz="1800" b="1" dirty="0">
                <a:solidFill>
                  <a:schemeClr val="accent3"/>
                </a:solidFill>
                <a:latin typeface="Cambria" panose="02040503050406030204" pitchFamily="18" charset="0"/>
                <a:ea typeface="Cambria" panose="02040503050406030204" pitchFamily="18" charset="0"/>
              </a:rPr>
              <a:t>těžbu štěrkopísku</a:t>
            </a:r>
            <a:r>
              <a:rPr lang="cs-CZ" sz="1800" dirty="0">
                <a:latin typeface="Cambria" panose="02040503050406030204" pitchFamily="18" charset="0"/>
                <a:ea typeface="Cambria" panose="02040503050406030204" pitchFamily="18" charset="0"/>
              </a:rPr>
              <a:t>): jasné a závazné ne</a:t>
            </a:r>
          </a:p>
          <a:p>
            <a:r>
              <a:rPr lang="cs-CZ" sz="1800" b="1" dirty="0">
                <a:latin typeface="Cambria" panose="02040503050406030204" pitchFamily="18" charset="0"/>
                <a:ea typeface="Cambria" panose="02040503050406030204" pitchFamily="18" charset="0"/>
              </a:rPr>
              <a:t>Dobřejovice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výstavba betonárky</a:t>
            </a:r>
            <a:r>
              <a:rPr lang="cs-CZ" sz="1800" dirty="0">
                <a:latin typeface="Cambria" panose="02040503050406030204" pitchFamily="18" charset="0"/>
                <a:ea typeface="Cambria" panose="02040503050406030204" pitchFamily="18" charset="0"/>
              </a:rPr>
              <a:t>): jasné a závazné ne</a:t>
            </a:r>
          </a:p>
          <a:p>
            <a:r>
              <a:rPr lang="cs-CZ" sz="1800" b="1" dirty="0">
                <a:latin typeface="Cambria" panose="02040503050406030204" pitchFamily="18" charset="0"/>
                <a:ea typeface="Cambria" panose="02040503050406030204" pitchFamily="18" charset="0"/>
              </a:rPr>
              <a:t>Jilemnice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přestavba koupaliště</a:t>
            </a:r>
            <a:r>
              <a:rPr lang="cs-CZ" sz="1800" dirty="0">
                <a:latin typeface="Cambria" panose="02040503050406030204" pitchFamily="18" charset="0"/>
                <a:ea typeface="Cambria" panose="02040503050406030204" pitchFamily="18" charset="0"/>
              </a:rPr>
              <a:t>): závazné ne (43/81)</a:t>
            </a:r>
          </a:p>
          <a:p>
            <a:r>
              <a:rPr lang="cs-CZ" sz="1800" dirty="0">
                <a:latin typeface="Cambria" panose="02040503050406030204" pitchFamily="18" charset="0"/>
                <a:ea typeface="Cambria" panose="02040503050406030204" pitchFamily="18" charset="0"/>
              </a:rPr>
              <a:t>Zastupitelstvu nezbývá než projekt zastavit, řekla starostka Jilemnice Jana Čechová.</a:t>
            </a:r>
          </a:p>
          <a:p>
            <a:r>
              <a:rPr lang="cs-CZ" sz="1800" b="1" dirty="0">
                <a:latin typeface="Cambria" panose="02040503050406030204" pitchFamily="18" charset="0"/>
                <a:ea typeface="Cambria" panose="02040503050406030204" pitchFamily="18" charset="0"/>
              </a:rPr>
              <a:t>Mimoň</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stavba silničního průtahu</a:t>
            </a:r>
            <a:r>
              <a:rPr lang="cs-CZ" sz="1800" dirty="0">
                <a:latin typeface="Cambria" panose="02040503050406030204" pitchFamily="18" charset="0"/>
                <a:ea typeface="Cambria" panose="02040503050406030204" pitchFamily="18" charset="0"/>
              </a:rPr>
              <a:t>): závazné ne</a:t>
            </a:r>
          </a:p>
          <a:p>
            <a:r>
              <a:rPr lang="cs-CZ" sz="1800" b="1" dirty="0">
                <a:latin typeface="Cambria" panose="02040503050406030204" pitchFamily="18" charset="0"/>
                <a:ea typeface="Cambria" panose="02040503050406030204" pitchFamily="18" charset="0"/>
              </a:rPr>
              <a:t>Vědomice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trasa obchvatu </a:t>
            </a:r>
            <a:r>
              <a:rPr lang="cs-CZ" sz="1800" dirty="0">
                <a:latin typeface="Cambria" panose="02040503050406030204" pitchFamily="18" charset="0"/>
                <a:ea typeface="Cambria" panose="02040503050406030204" pitchFamily="18" charset="0"/>
              </a:rPr>
              <a:t>sousední Roudnice): závazné ne</a:t>
            </a:r>
          </a:p>
          <a:p>
            <a:r>
              <a:rPr lang="cs-CZ" sz="1800" b="1" dirty="0">
                <a:latin typeface="Cambria" panose="02040503050406030204" pitchFamily="18" charset="0"/>
                <a:ea typeface="Cambria" panose="02040503050406030204" pitchFamily="18" charset="0"/>
              </a:rPr>
              <a:t>Velké Přílepy </a:t>
            </a:r>
            <a:r>
              <a:rPr lang="cs-CZ" sz="1800" dirty="0">
                <a:latin typeface="Cambria" panose="02040503050406030204" pitchFamily="18" charset="0"/>
                <a:ea typeface="Cambria" panose="02040503050406030204" pitchFamily="18" charset="0"/>
              </a:rPr>
              <a:t>(</a:t>
            </a:r>
            <a:r>
              <a:rPr lang="cs-CZ" sz="1800" b="1" dirty="0">
                <a:solidFill>
                  <a:schemeClr val="accent3"/>
                </a:solidFill>
                <a:latin typeface="Cambria" panose="02040503050406030204" pitchFamily="18" charset="0"/>
                <a:ea typeface="Cambria" panose="02040503050406030204" pitchFamily="18" charset="0"/>
              </a:rPr>
              <a:t>trasa obchvatu</a:t>
            </a:r>
            <a:r>
              <a:rPr lang="cs-CZ" sz="1800" dirty="0">
                <a:latin typeface="Cambria" panose="02040503050406030204" pitchFamily="18" charset="0"/>
                <a:ea typeface="Cambria" panose="02040503050406030204" pitchFamily="18" charset="0"/>
              </a:rPr>
              <a:t> v rámci zkapacitnění D8 a D7): závazné ne</a:t>
            </a:r>
          </a:p>
          <a:p>
            <a:r>
              <a:rPr lang="cs-CZ" sz="1800" dirty="0">
                <a:latin typeface="Cambria" panose="02040503050406030204" pitchFamily="18" charset="0"/>
                <a:ea typeface="Cambria" panose="02040503050406030204" pitchFamily="18" charset="0"/>
              </a:rPr>
              <a:t>Výsledek obec předá kraji, který stavbu propojky dálnic D7 a D8 chystá.</a:t>
            </a:r>
          </a:p>
          <a:p>
            <a:r>
              <a:rPr lang="cs-CZ" sz="1800" b="1" dirty="0">
                <a:latin typeface="Cambria" panose="02040503050406030204" pitchFamily="18" charset="0"/>
                <a:ea typeface="Cambria" panose="02040503050406030204" pitchFamily="18" charset="0"/>
              </a:rPr>
              <a:t>Cerhenice</a:t>
            </a:r>
            <a:r>
              <a:rPr lang="cs-CZ" sz="1800" dirty="0">
                <a:latin typeface="Cambria" panose="02040503050406030204" pitchFamily="18" charset="0"/>
                <a:ea typeface="Cambria" panose="02040503050406030204" pitchFamily="18" charset="0"/>
              </a:rPr>
              <a:t> (</a:t>
            </a:r>
            <a:r>
              <a:rPr lang="cs-CZ" sz="1800" b="1" dirty="0">
                <a:solidFill>
                  <a:schemeClr val="accent3"/>
                </a:solidFill>
                <a:latin typeface="Cambria" panose="02040503050406030204" pitchFamily="18" charset="0"/>
                <a:ea typeface="Cambria" panose="02040503050406030204" pitchFamily="18" charset="0"/>
              </a:rPr>
              <a:t>odkoupení Sokolovny</a:t>
            </a:r>
            <a:r>
              <a:rPr lang="cs-CZ" sz="1800" dirty="0">
                <a:latin typeface="Cambria" panose="02040503050406030204" pitchFamily="18" charset="0"/>
                <a:ea typeface="Cambria" panose="02040503050406030204" pitchFamily="18" charset="0"/>
              </a:rPr>
              <a:t>): nezávazné ano</a:t>
            </a:r>
          </a:p>
          <a:p>
            <a:r>
              <a:rPr lang="cs-CZ" sz="1800" dirty="0">
                <a:latin typeface="Cambria" panose="02040503050406030204" pitchFamily="18" charset="0"/>
                <a:ea typeface="Cambria" panose="02040503050406030204" pitchFamily="18" charset="0"/>
              </a:rPr>
              <a:t>Městys chce proto o koupi pouze jednat a podle starosty Marka Semeráda (ČSSD) to ještě neznamená, že budovu koupí. </a:t>
            </a:r>
            <a:r>
              <a:rPr lang="cs-CZ" sz="1800" i="1" dirty="0">
                <a:latin typeface="Cambria" panose="02040503050406030204" pitchFamily="18" charset="0"/>
                <a:ea typeface="Cambria" panose="02040503050406030204" pitchFamily="18" charset="0"/>
              </a:rPr>
              <a:t>"Chtěli jsme hlavně vědět, co si o tom lidé myslí.“</a:t>
            </a:r>
          </a:p>
          <a:p>
            <a:r>
              <a:rPr lang="cs-CZ" sz="1800" b="1" dirty="0">
                <a:latin typeface="Cambria" panose="02040503050406030204" pitchFamily="18" charset="0"/>
                <a:ea typeface="Cambria" panose="02040503050406030204" pitchFamily="18" charset="0"/>
              </a:rPr>
              <a:t>Zubří</a:t>
            </a:r>
            <a:r>
              <a:rPr lang="cs-CZ" sz="1800" dirty="0">
                <a:latin typeface="Cambria" panose="02040503050406030204" pitchFamily="18" charset="0"/>
                <a:ea typeface="Cambria" panose="02040503050406030204" pitchFamily="18" charset="0"/>
              </a:rPr>
              <a:t> („Jste pro </a:t>
            </a:r>
            <a:r>
              <a:rPr lang="cs-CZ" sz="1800" b="1" dirty="0">
                <a:solidFill>
                  <a:schemeClr val="accent3"/>
                </a:solidFill>
                <a:latin typeface="Cambria" panose="02040503050406030204" pitchFamily="18" charset="0"/>
                <a:ea typeface="Cambria" panose="02040503050406030204" pitchFamily="18" charset="0"/>
              </a:rPr>
              <a:t>krytý bazén </a:t>
            </a:r>
            <a:r>
              <a:rPr lang="cs-CZ" sz="1800" dirty="0">
                <a:latin typeface="Cambria" panose="02040503050406030204" pitchFamily="18" charset="0"/>
                <a:ea typeface="Cambria" panose="02040503050406030204" pitchFamily="18" charset="0"/>
              </a:rPr>
              <a:t>v městě Zubří?“)</a:t>
            </a:r>
          </a:p>
          <a:p>
            <a:endParaRPr lang="cs-CZ" sz="1800" b="1" dirty="0">
              <a:latin typeface="Cambria" panose="02040503050406030204" pitchFamily="18" charset="0"/>
              <a:ea typeface="Cambria" panose="02040503050406030204" pitchFamily="18" charset="0"/>
            </a:endParaRPr>
          </a:p>
          <a:p>
            <a:endParaRPr lang="cs-CZ" sz="1800" b="1" dirty="0">
              <a:latin typeface="Cambria" panose="02040503050406030204" pitchFamily="18" charset="0"/>
              <a:ea typeface="Cambria" panose="02040503050406030204" pitchFamily="18" charset="0"/>
            </a:endParaRPr>
          </a:p>
          <a:p>
            <a:endParaRPr lang="cs-CZ" sz="1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691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fade">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fade">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fade">
                                      <p:cBhvr>
                                        <p:cTn id="62" dur="500"/>
                                        <p:tgtEl>
                                          <p:spTgt spid="6">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
                                            <p:txEl>
                                              <p:pRg st="11" end="11"/>
                                            </p:txEl>
                                          </p:spTgt>
                                        </p:tgtEl>
                                        <p:attrNameLst>
                                          <p:attrName>style.visibility</p:attrName>
                                        </p:attrNameLst>
                                      </p:cBhvr>
                                      <p:to>
                                        <p:strVal val="visible"/>
                                      </p:to>
                                    </p:set>
                                    <p:animEffect transition="in" filter="fade">
                                      <p:cBhvr>
                                        <p:cTn id="67" dur="500"/>
                                        <p:tgtEl>
                                          <p:spTgt spid="6">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
                                            <p:txEl>
                                              <p:pRg st="12" end="12"/>
                                            </p:txEl>
                                          </p:spTgt>
                                        </p:tgtEl>
                                        <p:attrNameLst>
                                          <p:attrName>style.visibility</p:attrName>
                                        </p:attrNameLst>
                                      </p:cBhvr>
                                      <p:to>
                                        <p:strVal val="visible"/>
                                      </p:to>
                                    </p:set>
                                    <p:animEffect transition="in" filter="fade">
                                      <p:cBhvr>
                                        <p:cTn id="72" dur="500"/>
                                        <p:tgtEl>
                                          <p:spTgt spid="6">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4" name="Zástupný symbol pro obsah 2"/>
          <p:cNvSpPr txBox="1">
            <a:spLocks/>
          </p:cNvSpPr>
          <p:nvPr/>
        </p:nvSpPr>
        <p:spPr>
          <a:xfrm>
            <a:off x="780728" y="685179"/>
            <a:ext cx="8363272" cy="532353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Obstrukční taktiky (typicky pražské městské části):</a:t>
            </a:r>
          </a:p>
          <a:p>
            <a:r>
              <a:rPr lang="cs-CZ" sz="2000" dirty="0">
                <a:latin typeface="Cambria" panose="02040503050406030204" pitchFamily="18" charset="0"/>
                <a:ea typeface="Cambria" panose="02040503050406030204" pitchFamily="18" charset="0"/>
              </a:rPr>
              <a:t>Vyhlášení vlastního referenda</a:t>
            </a:r>
          </a:p>
          <a:p>
            <a:r>
              <a:rPr lang="cs-CZ" sz="2000" dirty="0">
                <a:latin typeface="Cambria" panose="02040503050406030204" pitchFamily="18" charset="0"/>
                <a:ea typeface="Cambria" panose="02040503050406030204" pitchFamily="18" charset="0"/>
              </a:rPr>
              <a:t>Vyhlášení několika referend po sobě</a:t>
            </a:r>
          </a:p>
          <a:p>
            <a:r>
              <a:rPr lang="cs-CZ" sz="2000" dirty="0">
                <a:latin typeface="Cambria" panose="02040503050406030204" pitchFamily="18" charset="0"/>
                <a:ea typeface="Cambria" panose="02040503050406030204" pitchFamily="18" charset="0"/>
              </a:rPr>
              <a:t>Vyhlášení referenda na měsíce nebo dny, kdy lze čekat nízkou účast</a:t>
            </a:r>
          </a:p>
          <a:p>
            <a:r>
              <a:rPr lang="cs-CZ" sz="2000" dirty="0">
                <a:latin typeface="Cambria" panose="02040503050406030204" pitchFamily="18" charset="0"/>
                <a:ea typeface="Cambria" panose="02040503050406030204" pitchFamily="18" charset="0"/>
              </a:rPr>
              <a:t>Nevyhlášení referenda</a:t>
            </a:r>
          </a:p>
          <a:p>
            <a:endParaRPr lang="cs-CZ" sz="2000"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Soudem vyhlášená referenda (výběr)</a:t>
            </a:r>
          </a:p>
          <a:p>
            <a:r>
              <a:rPr lang="cs-CZ" sz="2000" dirty="0">
                <a:latin typeface="Cambria" panose="02040503050406030204" pitchFamily="18" charset="0"/>
                <a:ea typeface="Cambria" panose="02040503050406030204" pitchFamily="18" charset="0"/>
              </a:rPr>
              <a:t>2012: Praha 7 (výběr sídla městské části – předražená radnice)</a:t>
            </a:r>
          </a:p>
          <a:p>
            <a:r>
              <a:rPr lang="cs-CZ" sz="2000" dirty="0">
                <a:latin typeface="Cambria" panose="02040503050406030204" pitchFamily="18" charset="0"/>
                <a:ea typeface="Cambria" panose="02040503050406030204" pitchFamily="18" charset="0"/>
              </a:rPr>
              <a:t>2012: Plzeň (obchodní dům)</a:t>
            </a:r>
          </a:p>
          <a:p>
            <a:r>
              <a:rPr lang="cs-CZ" sz="2000" dirty="0">
                <a:latin typeface="Cambria" panose="02040503050406030204" pitchFamily="18" charset="0"/>
                <a:ea typeface="Cambria" panose="02040503050406030204" pitchFamily="18" charset="0"/>
              </a:rPr>
              <a:t>2014: Ústí nad Labem (referendum proti hazardu)</a:t>
            </a:r>
          </a:p>
          <a:p>
            <a:r>
              <a:rPr lang="cs-CZ" sz="2000" dirty="0">
                <a:latin typeface="Cambria" panose="02040503050406030204" pitchFamily="18" charset="0"/>
                <a:ea typeface="Cambria" panose="02040503050406030204" pitchFamily="18" charset="0"/>
              </a:rPr>
              <a:t>2017: Karlovy Vary (podoba Vřídelní kolonády)</a:t>
            </a:r>
          </a:p>
          <a:p>
            <a:endParaRPr lang="cs-CZ" sz="2000" dirty="0">
              <a:latin typeface="Cambria" panose="02040503050406030204" pitchFamily="18" charset="0"/>
              <a:ea typeface="Cambria" panose="02040503050406030204" pitchFamily="18" charset="0"/>
            </a:endParaRPr>
          </a:p>
          <a:p>
            <a:endParaRPr lang="cs-CZ" sz="2000" b="1" dirty="0">
              <a:latin typeface="Cambria" panose="02040503050406030204" pitchFamily="18" charset="0"/>
              <a:ea typeface="Cambria" panose="02040503050406030204" pitchFamily="18" charset="0"/>
            </a:endParaRPr>
          </a:p>
          <a:p>
            <a:endParaRPr lang="cs-CZ" sz="2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4305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Způsoby účasti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r>
              <a:rPr lang="cs-CZ" sz="2400" b="1" dirty="0">
                <a:solidFill>
                  <a:schemeClr val="accent6"/>
                </a:solidFill>
                <a:latin typeface="Cambria" panose="02040503050406030204" pitchFamily="18" charset="0"/>
                <a:ea typeface="Cambria" panose="02040503050406030204" pitchFamily="18" charset="0"/>
              </a:rPr>
              <a:t>Různé přímé/nepřímé, formální/neformální způsoby</a:t>
            </a:r>
          </a:p>
          <a:p>
            <a:endParaRPr lang="cs-CZ" sz="2400" b="1" dirty="0">
              <a:solidFill>
                <a:schemeClr val="accent6"/>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Petiční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Shromažďovací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Sdružovací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Referendum</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Informace</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Účast veřejnosti na rozhodování, na tvorbě plánů, programů, politik a na přípravě právních předpisů</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Soudní ochrana</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91461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5" name="Picture 6" descr="http://www.iisd.ca/crs/aarhus/mop4/images/generic/unece_conven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871" y="3733720"/>
            <a:ext cx="3330282" cy="1219541"/>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730196" y="271554"/>
            <a:ext cx="3335957" cy="3701013"/>
          </a:xfrm>
          <a:prstGeom prst="rect">
            <a:avLst/>
          </a:prstGeom>
          <a:noFill/>
        </p:spPr>
        <p:txBody>
          <a:bodyPr wrap="square" rtlCol="0">
            <a:spAutoFit/>
          </a:bodyPr>
          <a:lstStyle/>
          <a:p>
            <a:pPr algn="just"/>
            <a:r>
              <a:rPr lang="cs-CZ" b="1" dirty="0">
                <a:latin typeface="Cambria" panose="02040503050406030204" pitchFamily="18" charset="0"/>
                <a:ea typeface="Cambria" panose="02040503050406030204" pitchFamily="18" charset="0"/>
              </a:rPr>
              <a:t>Mezinárodní úmluva o přístupu k informacím, účasti veřejnosti na rozhodování a přístupu k právní ochraně v otázkách životního prostředí (</a:t>
            </a:r>
            <a:r>
              <a:rPr lang="cs-CZ" b="1" dirty="0" err="1">
                <a:latin typeface="Cambria" panose="02040503050406030204" pitchFamily="18" charset="0"/>
                <a:ea typeface="Cambria" panose="02040503050406030204" pitchFamily="18" charset="0"/>
              </a:rPr>
              <a:t>Aarhuská</a:t>
            </a:r>
            <a:r>
              <a:rPr lang="cs-CZ" b="1" dirty="0">
                <a:latin typeface="Cambria" panose="02040503050406030204" pitchFamily="18" charset="0"/>
                <a:ea typeface="Cambria" panose="02040503050406030204" pitchFamily="18" charset="0"/>
              </a:rPr>
              <a:t> úmluva).</a:t>
            </a:r>
          </a:p>
          <a:p>
            <a:pPr algn="just"/>
            <a:endParaRPr lang="cs-CZ" sz="1050" b="1" dirty="0">
              <a:latin typeface="Cambria" panose="02040503050406030204" pitchFamily="18" charset="0"/>
              <a:ea typeface="Cambria" panose="02040503050406030204" pitchFamily="18" charset="0"/>
            </a:endParaRP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Přijata na 4. ministerské konferenci Evropské hospodářské komise OSN v dánském městě </a:t>
            </a:r>
            <a:r>
              <a:rPr lang="cs-CZ" dirty="0" err="1">
                <a:latin typeface="Cambria" panose="02040503050406030204" pitchFamily="18" charset="0"/>
                <a:ea typeface="Cambria" panose="02040503050406030204" pitchFamily="18" charset="0"/>
              </a:rPr>
              <a:t>Aarhus</a:t>
            </a:r>
            <a:r>
              <a:rPr lang="cs-CZ" dirty="0">
                <a:latin typeface="Cambria" panose="02040503050406030204" pitchFamily="18" charset="0"/>
                <a:ea typeface="Cambria" panose="02040503050406030204" pitchFamily="18" charset="0"/>
              </a:rPr>
              <a:t> 25. 6. 1998.</a:t>
            </a: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Účinnosti nabyla 30. 10. 2001.</a:t>
            </a:r>
          </a:p>
          <a:p>
            <a:pPr marL="171450" indent="-171450" algn="just">
              <a:buFont typeface="Arial" panose="020B0604020202020204" pitchFamily="34" charset="0"/>
              <a:buChar char="•"/>
            </a:pPr>
            <a:r>
              <a:rPr lang="cs-CZ" dirty="0">
                <a:latin typeface="Cambria" panose="02040503050406030204" pitchFamily="18" charset="0"/>
                <a:ea typeface="Cambria" panose="02040503050406030204" pitchFamily="18" charset="0"/>
              </a:rPr>
              <a:t>Česká republika smlouvu ratifikovala 6. 7. 2004 a v následujícím roce ji ratifikovalo i tehdejší Společenství.</a:t>
            </a:r>
          </a:p>
          <a:p>
            <a:pPr marL="171450" indent="-171450" algn="just">
              <a:buFont typeface="Arial" panose="020B0604020202020204" pitchFamily="34" charset="0"/>
              <a:buChar char="•"/>
            </a:pPr>
            <a:r>
              <a:rPr lang="cs-CZ" b="1" dirty="0">
                <a:latin typeface="Cambria" panose="02040503050406030204" pitchFamily="18" charset="0"/>
                <a:ea typeface="Cambria" panose="02040503050406030204" pitchFamily="18" charset="0"/>
              </a:rPr>
              <a:t>Žádný zvláštní soud – Výbor pro dodržování </a:t>
            </a:r>
            <a:r>
              <a:rPr lang="cs-CZ" b="1" dirty="0" err="1">
                <a:latin typeface="Cambria" panose="02040503050406030204" pitchFamily="18" charset="0"/>
                <a:ea typeface="Cambria" panose="02040503050406030204" pitchFamily="18" charset="0"/>
              </a:rPr>
              <a:t>Aarhuské</a:t>
            </a:r>
            <a:r>
              <a:rPr lang="cs-CZ" b="1" dirty="0">
                <a:latin typeface="Cambria" panose="02040503050406030204" pitchFamily="18" charset="0"/>
                <a:ea typeface="Cambria" panose="02040503050406030204" pitchFamily="18" charset="0"/>
              </a:rPr>
              <a:t> úmluvy vydává doporučení a závěry</a:t>
            </a:r>
          </a:p>
          <a:p>
            <a:endParaRPr lang="cs-CZ" dirty="0">
              <a:latin typeface="Cambria" panose="02040503050406030204" pitchFamily="18" charset="0"/>
              <a:ea typeface="Cambria" panose="02040503050406030204" pitchFamily="18" charset="0"/>
            </a:endParaRPr>
          </a:p>
        </p:txBody>
      </p:sp>
      <p:pic>
        <p:nvPicPr>
          <p:cNvPr id="7" name="Obrázek 6"/>
          <p:cNvPicPr>
            <a:picLocks noChangeAspect="1"/>
          </p:cNvPicPr>
          <p:nvPr/>
        </p:nvPicPr>
        <p:blipFill>
          <a:blip r:embed="rId4"/>
          <a:stretch>
            <a:fillRect/>
          </a:stretch>
        </p:blipFill>
        <p:spPr>
          <a:xfrm>
            <a:off x="4553338" y="-107733"/>
            <a:ext cx="4590661" cy="5500212"/>
          </a:xfrm>
          <a:prstGeom prst="rect">
            <a:avLst/>
          </a:prstGeom>
        </p:spPr>
      </p:pic>
    </p:spTree>
    <p:extLst>
      <p:ext uri="{BB962C8B-B14F-4D97-AF65-F5344CB8AC3E}">
        <p14:creationId xmlns:p14="http://schemas.microsoft.com/office/powerpoint/2010/main" val="376651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Pojetí</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práva</a:t>
            </a:r>
            <a:r>
              <a:rPr lang="en-US" sz="2000" b="1" dirty="0">
                <a:solidFill>
                  <a:schemeClr val="tx1"/>
                </a:solidFill>
                <a:latin typeface="Cambria" panose="02040503050406030204" pitchFamily="18" charset="0"/>
                <a:ea typeface="Cambria" panose="02040503050406030204" pitchFamily="18" charset="0"/>
              </a:rPr>
              <a:t>: „The fish cannot go to court“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Možná řešení: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Subjektivizace chráněných zájmů</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	(</a:t>
            </a:r>
            <a:r>
              <a:rPr lang="cs-CZ" sz="2000" b="1" dirty="0" err="1">
                <a:solidFill>
                  <a:schemeClr val="tx1"/>
                </a:solidFill>
                <a:latin typeface="Cambria" panose="02040503050406030204" pitchFamily="18" charset="0"/>
                <a:ea typeface="Cambria" panose="02040503050406030204" pitchFamily="18" charset="0"/>
              </a:rPr>
              <a:t>Pacha</a:t>
            </a:r>
            <a:r>
              <a:rPr lang="cs-CZ" sz="2000" b="1" dirty="0">
                <a:solidFill>
                  <a:schemeClr val="tx1"/>
                </a:solidFill>
                <a:latin typeface="Cambria" panose="02040503050406030204" pitchFamily="18" charset="0"/>
                <a:ea typeface="Cambria" panose="02040503050406030204" pitchFamily="18" charset="0"/>
              </a:rPr>
              <a:t> Mama, Great </a:t>
            </a:r>
            <a:r>
              <a:rPr lang="cs-CZ" sz="2000" b="1" dirty="0" err="1">
                <a:solidFill>
                  <a:schemeClr val="tx1"/>
                </a:solidFill>
                <a:latin typeface="Cambria" panose="02040503050406030204" pitchFamily="18" charset="0"/>
                <a:ea typeface="Cambria" panose="02040503050406030204" pitchFamily="18" charset="0"/>
              </a:rPr>
              <a:t>Ape</a:t>
            </a:r>
            <a:r>
              <a:rPr lang="cs-CZ" sz="2000" b="1" dirty="0">
                <a:solidFill>
                  <a:schemeClr val="tx1"/>
                </a:solidFill>
                <a:latin typeface="Cambria" panose="02040503050406030204" pitchFamily="18" charset="0"/>
                <a:ea typeface="Cambria" panose="02040503050406030204" pitchFamily="18" charset="0"/>
              </a:rPr>
              <a:t> Project atd.) </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Právo na příznivé životní prostředí s širokou působností</a:t>
            </a:r>
          </a:p>
          <a:p>
            <a:pPr marL="342900" indent="-342900">
              <a:buFont typeface="Arial" panose="020B0604020202020204" pitchFamily="34" charset="0"/>
              <a:buChar char="•"/>
            </a:pPr>
            <a:r>
              <a:rPr lang="cs-CZ" sz="2000" b="1" dirty="0" err="1">
                <a:solidFill>
                  <a:schemeClr val="tx1"/>
                </a:solidFill>
                <a:latin typeface="Cambria" panose="02040503050406030204" pitchFamily="18" charset="0"/>
                <a:ea typeface="Cambria" panose="02040503050406030204" pitchFamily="18" charset="0"/>
              </a:rPr>
              <a:t>Prozeleňování</a:t>
            </a:r>
            <a:r>
              <a:rPr lang="cs-CZ" sz="2000" b="1" dirty="0">
                <a:solidFill>
                  <a:schemeClr val="tx1"/>
                </a:solidFill>
                <a:latin typeface="Cambria" panose="02040503050406030204" pitchFamily="18" charset="0"/>
                <a:ea typeface="Cambria" panose="02040503050406030204" pitchFamily="18" charset="0"/>
              </a:rPr>
              <a:t> (</a:t>
            </a:r>
            <a:r>
              <a:rPr lang="cs-CZ" sz="2000" b="1" i="1" dirty="0" err="1">
                <a:solidFill>
                  <a:schemeClr val="accent3"/>
                </a:solidFill>
                <a:latin typeface="Cambria" panose="02040503050406030204" pitchFamily="18" charset="0"/>
                <a:ea typeface="Cambria" panose="02040503050406030204" pitchFamily="18" charset="0"/>
              </a:rPr>
              <a:t>greening</a:t>
            </a:r>
            <a:r>
              <a:rPr lang="cs-CZ" sz="2000" b="1" dirty="0">
                <a:solidFill>
                  <a:schemeClr val="tx1"/>
                </a:solidFill>
                <a:latin typeface="Cambria" panose="02040503050406030204" pitchFamily="18" charset="0"/>
                <a:ea typeface="Cambria" panose="02040503050406030204" pitchFamily="18" charset="0"/>
              </a:rPr>
              <a:t>) stávajícího lidskoprávního rejstříku</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Zvolnění tradičních odpovědnostních konceptů (prokazování příčinné souvislosti)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Přiznání hmotných práv ekologickým spolkům a dalším subjektům (obec, zástupce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Procesní práva (základní nebo i specifická – </a:t>
            </a:r>
            <a:r>
              <a:rPr lang="cs-CZ" sz="2000" b="1" dirty="0" err="1">
                <a:solidFill>
                  <a:schemeClr val="tx1"/>
                </a:solidFill>
                <a:latin typeface="Cambria" panose="02040503050406030204" pitchFamily="18" charset="0"/>
                <a:ea typeface="Cambria" panose="02040503050406030204" pitchFamily="18" charset="0"/>
              </a:rPr>
              <a:t>actio</a:t>
            </a:r>
            <a:r>
              <a:rPr lang="cs-CZ" sz="2000" b="1" dirty="0">
                <a:solidFill>
                  <a:schemeClr val="tx1"/>
                </a:solidFill>
                <a:latin typeface="Cambria" panose="02040503050406030204" pitchFamily="18" charset="0"/>
                <a:ea typeface="Cambria" panose="02040503050406030204" pitchFamily="18" charset="0"/>
              </a:rPr>
              <a:t> </a:t>
            </a:r>
            <a:r>
              <a:rPr lang="cs-CZ" sz="2000" b="1" dirty="0" err="1">
                <a:solidFill>
                  <a:schemeClr val="tx1"/>
                </a:solidFill>
                <a:latin typeface="Cambria" panose="02040503050406030204" pitchFamily="18" charset="0"/>
                <a:ea typeface="Cambria" panose="02040503050406030204" pitchFamily="18" charset="0"/>
              </a:rPr>
              <a:t>popularis</a:t>
            </a:r>
            <a:r>
              <a:rPr lang="cs-CZ" sz="2000" b="1" dirty="0">
                <a:solidFill>
                  <a:schemeClr val="tx1"/>
                </a:solidFill>
                <a:latin typeface="Cambria" panose="02040503050406030204" pitchFamily="18" charset="0"/>
                <a:ea typeface="Cambria" panose="02040503050406030204" pitchFamily="18" charset="0"/>
              </a:rPr>
              <a:t>, hromadné žaloby apod.)</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420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10" name="TextovéPole 9"/>
          <p:cNvSpPr txBox="1"/>
          <p:nvPr/>
        </p:nvSpPr>
        <p:spPr>
          <a:xfrm>
            <a:off x="4019574" y="132832"/>
            <a:ext cx="6408712" cy="584775"/>
          </a:xfrm>
          <a:prstGeom prst="rect">
            <a:avLst/>
          </a:prstGeom>
          <a:noFill/>
        </p:spPr>
        <p:txBody>
          <a:bodyPr wrap="square" rtlCol="0">
            <a:spAutoFit/>
          </a:bodyPr>
          <a:lstStyle/>
          <a:p>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 - obsah</a:t>
            </a:r>
          </a:p>
        </p:txBody>
      </p:sp>
      <p:sp>
        <p:nvSpPr>
          <p:cNvPr id="6" name="Zástupný symbol pro obsah 2"/>
          <p:cNvSpPr txBox="1">
            <a:spLocks/>
          </p:cNvSpPr>
          <p:nvPr/>
        </p:nvSpPr>
        <p:spPr>
          <a:xfrm>
            <a:off x="401217" y="132832"/>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300" dirty="0">
                <a:latin typeface="Cambria" panose="02040503050406030204" pitchFamily="18" charset="0"/>
                <a:ea typeface="Cambria" panose="02040503050406030204" pitchFamily="18" charset="0"/>
              </a:rPr>
              <a:t>Článek 1 Cíl </a:t>
            </a:r>
          </a:p>
          <a:p>
            <a:r>
              <a:rPr lang="cs-CZ" sz="1300" b="1" dirty="0">
                <a:latin typeface="Cambria" panose="02040503050406030204" pitchFamily="18" charset="0"/>
                <a:ea typeface="Cambria" panose="02040503050406030204" pitchFamily="18" charset="0"/>
              </a:rPr>
              <a:t>Článek 2 Definice </a:t>
            </a:r>
          </a:p>
          <a:p>
            <a:r>
              <a:rPr lang="cs-CZ" sz="1300" b="1" dirty="0">
                <a:latin typeface="Cambria" panose="02040503050406030204" pitchFamily="18" charset="0"/>
                <a:ea typeface="Cambria" panose="02040503050406030204" pitchFamily="18" charset="0"/>
              </a:rPr>
              <a:t>Článek 3 Všeobecná ustanovení </a:t>
            </a:r>
          </a:p>
          <a:p>
            <a:r>
              <a:rPr lang="cs-CZ" sz="1300" b="1" dirty="0">
                <a:latin typeface="Cambria" panose="02040503050406030204" pitchFamily="18" charset="0"/>
                <a:ea typeface="Cambria" panose="02040503050406030204" pitchFamily="18" charset="0"/>
              </a:rPr>
              <a:t>Článek 4 Přístup k environmentálním informacím</a:t>
            </a:r>
          </a:p>
          <a:p>
            <a:r>
              <a:rPr lang="cs-CZ" sz="1300" b="1" dirty="0">
                <a:latin typeface="Cambria" panose="02040503050406030204" pitchFamily="18" charset="0"/>
                <a:ea typeface="Cambria" panose="02040503050406030204" pitchFamily="18" charset="0"/>
              </a:rPr>
              <a:t>Článek 5 Sbírání a rozšiřování informací o životním prostředí </a:t>
            </a:r>
          </a:p>
          <a:p>
            <a:r>
              <a:rPr lang="cs-CZ" sz="1300" b="1" dirty="0">
                <a:latin typeface="Cambria" panose="02040503050406030204" pitchFamily="18" charset="0"/>
                <a:ea typeface="Cambria" panose="02040503050406030204" pitchFamily="18" charset="0"/>
              </a:rPr>
              <a:t>Článek 6 Účast veřejnosti na rozhodování o specifických činnostech</a:t>
            </a:r>
          </a:p>
          <a:p>
            <a:r>
              <a:rPr lang="cs-CZ" sz="1300" b="1" dirty="0">
                <a:latin typeface="Cambria" panose="02040503050406030204" pitchFamily="18" charset="0"/>
                <a:ea typeface="Cambria" panose="02040503050406030204" pitchFamily="18" charset="0"/>
              </a:rPr>
              <a:t>Článek 7 Účast veřejnosti při tvorbě plánů, programů a politik týkajících se životního prostředí</a:t>
            </a:r>
          </a:p>
          <a:p>
            <a:r>
              <a:rPr lang="cs-CZ" sz="1300" b="1" dirty="0">
                <a:latin typeface="Cambria" panose="02040503050406030204" pitchFamily="18" charset="0"/>
                <a:ea typeface="Cambria" panose="02040503050406030204" pitchFamily="18" charset="0"/>
              </a:rPr>
              <a:t>Článek 8 Účast veřejnosti na přípravě prováděcích předpisů a obecně použitelných právně závazných normativních nástrojů</a:t>
            </a:r>
          </a:p>
          <a:p>
            <a:r>
              <a:rPr lang="cs-CZ" sz="1300" b="1" dirty="0">
                <a:latin typeface="Cambria" panose="02040503050406030204" pitchFamily="18" charset="0"/>
                <a:ea typeface="Cambria" panose="02040503050406030204" pitchFamily="18" charset="0"/>
              </a:rPr>
              <a:t>Článek 9 Přístup k právní ochraně</a:t>
            </a:r>
          </a:p>
          <a:p>
            <a:r>
              <a:rPr lang="cs-CZ" sz="1300" dirty="0">
                <a:latin typeface="Cambria" panose="02040503050406030204" pitchFamily="18" charset="0"/>
                <a:ea typeface="Cambria" panose="02040503050406030204" pitchFamily="18" charset="0"/>
              </a:rPr>
              <a:t>Článek 10 Zasedání stran</a:t>
            </a:r>
          </a:p>
          <a:p>
            <a:r>
              <a:rPr lang="cs-CZ" sz="1300" dirty="0">
                <a:latin typeface="Cambria" panose="02040503050406030204" pitchFamily="18" charset="0"/>
                <a:ea typeface="Cambria" panose="02040503050406030204" pitchFamily="18" charset="0"/>
              </a:rPr>
              <a:t>Článek 11 Hlasovací právo</a:t>
            </a:r>
          </a:p>
          <a:p>
            <a:r>
              <a:rPr lang="cs-CZ" sz="1300" dirty="0">
                <a:latin typeface="Cambria" panose="02040503050406030204" pitchFamily="18" charset="0"/>
                <a:ea typeface="Cambria" panose="02040503050406030204" pitchFamily="18" charset="0"/>
              </a:rPr>
              <a:t>Článek 12 Sekretariát</a:t>
            </a:r>
          </a:p>
          <a:p>
            <a:r>
              <a:rPr lang="cs-CZ" sz="1300" dirty="0">
                <a:latin typeface="Cambria" panose="02040503050406030204" pitchFamily="18" charset="0"/>
                <a:ea typeface="Cambria" panose="02040503050406030204" pitchFamily="18" charset="0"/>
              </a:rPr>
              <a:t>Článek 13 Přílohy</a:t>
            </a:r>
          </a:p>
          <a:p>
            <a:r>
              <a:rPr lang="pl-PL" sz="1300" dirty="0" err="1">
                <a:latin typeface="Cambria" panose="02040503050406030204" pitchFamily="18" charset="0"/>
                <a:ea typeface="Cambria" panose="02040503050406030204" pitchFamily="18" charset="0"/>
              </a:rPr>
              <a:t>Článek</a:t>
            </a:r>
            <a:r>
              <a:rPr lang="pl-PL" sz="1300" dirty="0">
                <a:latin typeface="Cambria" panose="02040503050406030204" pitchFamily="18" charset="0"/>
                <a:ea typeface="Cambria" panose="02040503050406030204" pitchFamily="18" charset="0"/>
              </a:rPr>
              <a:t> 14 16 </a:t>
            </a:r>
            <a:r>
              <a:rPr lang="pl-PL" sz="1300" dirty="0" err="1">
                <a:latin typeface="Cambria" panose="02040503050406030204" pitchFamily="18" charset="0"/>
                <a:ea typeface="Cambria" panose="02040503050406030204" pitchFamily="18" charset="0"/>
              </a:rPr>
              <a:t>Změny</a:t>
            </a:r>
            <a:r>
              <a:rPr lang="pl-PL" sz="1300" dirty="0">
                <a:latin typeface="Cambria" panose="02040503050406030204" pitchFamily="18" charset="0"/>
                <a:ea typeface="Cambria" panose="02040503050406030204" pitchFamily="18" charset="0"/>
              </a:rPr>
              <a:t> a </a:t>
            </a:r>
            <a:r>
              <a:rPr lang="pl-PL" sz="1300" dirty="0" err="1">
                <a:latin typeface="Cambria" panose="02040503050406030204" pitchFamily="18" charset="0"/>
                <a:ea typeface="Cambria" panose="02040503050406030204" pitchFamily="18" charset="0"/>
              </a:rPr>
              <a:t>doplňky</a:t>
            </a:r>
            <a:endParaRPr lang="pl-PL" sz="1300" dirty="0">
              <a:latin typeface="Cambria" panose="02040503050406030204" pitchFamily="18" charset="0"/>
              <a:ea typeface="Cambria" panose="02040503050406030204" pitchFamily="18" charset="0"/>
            </a:endParaRPr>
          </a:p>
          <a:p>
            <a:r>
              <a:rPr lang="cs-CZ" sz="1300" dirty="0">
                <a:latin typeface="Cambria" panose="02040503050406030204" pitchFamily="18" charset="0"/>
                <a:ea typeface="Cambria" panose="02040503050406030204" pitchFamily="18" charset="0"/>
              </a:rPr>
              <a:t>Článek 15 Kontrola plnění</a:t>
            </a:r>
          </a:p>
          <a:p>
            <a:r>
              <a:rPr lang="cs-CZ" sz="1300" dirty="0">
                <a:latin typeface="Cambria" panose="02040503050406030204" pitchFamily="18" charset="0"/>
                <a:ea typeface="Cambria" panose="02040503050406030204" pitchFamily="18" charset="0"/>
              </a:rPr>
              <a:t>Článek 16 Urovnávání sporů</a:t>
            </a:r>
          </a:p>
          <a:p>
            <a:r>
              <a:rPr lang="cs-CZ" sz="1300" dirty="0">
                <a:latin typeface="Cambria" panose="02040503050406030204" pitchFamily="18" charset="0"/>
                <a:ea typeface="Cambria" panose="02040503050406030204" pitchFamily="18" charset="0"/>
              </a:rPr>
              <a:t>Článek 17 Podepsání</a:t>
            </a:r>
          </a:p>
          <a:p>
            <a:r>
              <a:rPr lang="cs-CZ" sz="1300" dirty="0">
                <a:latin typeface="Cambria" panose="02040503050406030204" pitchFamily="18" charset="0"/>
                <a:ea typeface="Cambria" panose="02040503050406030204" pitchFamily="18" charset="0"/>
              </a:rPr>
              <a:t>Článek 18 Depozitář</a:t>
            </a:r>
          </a:p>
          <a:p>
            <a:r>
              <a:rPr lang="cs-CZ" sz="1300" dirty="0">
                <a:latin typeface="Cambria" panose="02040503050406030204" pitchFamily="18" charset="0"/>
                <a:ea typeface="Cambria" panose="02040503050406030204" pitchFamily="18" charset="0"/>
              </a:rPr>
              <a:t>Článek 19 Ratifikace, přijetí, schválení a přistoupení</a:t>
            </a:r>
          </a:p>
          <a:p>
            <a:r>
              <a:rPr lang="cs-CZ" sz="1300" dirty="0">
                <a:latin typeface="Cambria" panose="02040503050406030204" pitchFamily="18" charset="0"/>
                <a:ea typeface="Cambria" panose="02040503050406030204" pitchFamily="18" charset="0"/>
              </a:rPr>
              <a:t>Článek 20 Nabytí účinnosti </a:t>
            </a:r>
          </a:p>
          <a:p>
            <a:r>
              <a:rPr lang="cs-CZ" sz="1300" dirty="0">
                <a:latin typeface="Cambria" panose="02040503050406030204" pitchFamily="18" charset="0"/>
                <a:ea typeface="Cambria" panose="02040503050406030204" pitchFamily="18" charset="0"/>
              </a:rPr>
              <a:t>Článek 21 Odstoupení</a:t>
            </a:r>
          </a:p>
          <a:p>
            <a:r>
              <a:rPr lang="cs-CZ" sz="1300" dirty="0">
                <a:latin typeface="Cambria" panose="02040503050406030204" pitchFamily="18" charset="0"/>
                <a:ea typeface="Cambria" panose="02040503050406030204" pitchFamily="18" charset="0"/>
              </a:rPr>
              <a:t>Článek 22 Autentická znění</a:t>
            </a:r>
          </a:p>
          <a:p>
            <a:r>
              <a:rPr lang="cs-CZ" sz="1300" dirty="0">
                <a:latin typeface="Cambria" panose="02040503050406030204" pitchFamily="18" charset="0"/>
                <a:ea typeface="Cambria" panose="02040503050406030204" pitchFamily="18" charset="0"/>
              </a:rPr>
              <a:t>Příloha I Seznam činností uvedených v článku 6, odstavec 1 (a)</a:t>
            </a:r>
          </a:p>
          <a:p>
            <a:r>
              <a:rPr lang="cs-CZ" sz="1300" dirty="0">
                <a:latin typeface="Cambria" panose="02040503050406030204" pitchFamily="18" charset="0"/>
                <a:ea typeface="Cambria" panose="02040503050406030204" pitchFamily="18" charset="0"/>
              </a:rPr>
              <a:t>Příloha II Rozhodčí řízení </a:t>
            </a:r>
          </a:p>
        </p:txBody>
      </p:sp>
    </p:spTree>
    <p:extLst>
      <p:ext uri="{BB962C8B-B14F-4D97-AF65-F5344CB8AC3E}">
        <p14:creationId xmlns:p14="http://schemas.microsoft.com/office/powerpoint/2010/main" val="41047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10" name="TextovéPole 9"/>
          <p:cNvSpPr txBox="1"/>
          <p:nvPr/>
        </p:nvSpPr>
        <p:spPr>
          <a:xfrm>
            <a:off x="4019574" y="132832"/>
            <a:ext cx="6408712" cy="584775"/>
          </a:xfrm>
          <a:prstGeom prst="rect">
            <a:avLst/>
          </a:prstGeom>
          <a:noFill/>
        </p:spPr>
        <p:txBody>
          <a:bodyPr wrap="square" rtlCol="0">
            <a:spAutoFit/>
          </a:bodyPr>
          <a:lstStyle/>
          <a:p>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 - obsah</a:t>
            </a:r>
          </a:p>
        </p:txBody>
      </p:sp>
      <p:sp>
        <p:nvSpPr>
          <p:cNvPr id="6" name="Zástupný symbol pro obsah 2"/>
          <p:cNvSpPr txBox="1">
            <a:spLocks/>
          </p:cNvSpPr>
          <p:nvPr/>
        </p:nvSpPr>
        <p:spPr>
          <a:xfrm>
            <a:off x="457201" y="717607"/>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u="sng" dirty="0">
                <a:latin typeface="Cambria" panose="02040503050406030204" pitchFamily="18" charset="0"/>
                <a:ea typeface="Cambria" panose="02040503050406030204" pitchFamily="18" charset="0"/>
              </a:rPr>
              <a:t>Článek 2</a:t>
            </a:r>
            <a:r>
              <a:rPr lang="cs-CZ" sz="1600" b="1" dirty="0">
                <a:latin typeface="Cambria" panose="02040503050406030204" pitchFamily="18" charset="0"/>
                <a:ea typeface="Cambria" panose="02040503050406030204" pitchFamily="18" charset="0"/>
              </a:rPr>
              <a:t> Definice</a:t>
            </a:r>
          </a:p>
          <a:p>
            <a:r>
              <a:rPr lang="cs-CZ" sz="1600" dirty="0">
                <a:latin typeface="Cambria" panose="02040503050406030204" pitchFamily="18" charset="0"/>
                <a:ea typeface="Cambria" panose="02040503050406030204" pitchFamily="18" charset="0"/>
              </a:rPr>
              <a:t>- </a:t>
            </a:r>
            <a:r>
              <a:rPr lang="cs-CZ" sz="1600" b="1" dirty="0">
                <a:solidFill>
                  <a:schemeClr val="accent6"/>
                </a:solidFill>
                <a:latin typeface="Cambria" panose="02040503050406030204" pitchFamily="18" charset="0"/>
                <a:ea typeface="Cambria" panose="02040503050406030204" pitchFamily="18" charset="0"/>
              </a:rPr>
              <a:t>veřejnost</a:t>
            </a:r>
            <a:r>
              <a:rPr lang="cs-CZ" sz="1600" dirty="0">
                <a:latin typeface="Cambria" panose="02040503050406030204" pitchFamily="18" charset="0"/>
                <a:ea typeface="Cambria" panose="02040503050406030204" pitchFamily="18" charset="0"/>
              </a:rPr>
              <a:t>, </a:t>
            </a:r>
            <a:r>
              <a:rPr lang="cs-CZ" sz="1600" b="1" dirty="0">
                <a:solidFill>
                  <a:schemeClr val="accent3"/>
                </a:solidFill>
                <a:latin typeface="Cambria" panose="02040503050406030204" pitchFamily="18" charset="0"/>
                <a:ea typeface="Cambria" panose="02040503050406030204" pitchFamily="18" charset="0"/>
              </a:rPr>
              <a:t>dotčená veřejnost</a:t>
            </a:r>
          </a:p>
          <a:p>
            <a:r>
              <a:rPr lang="cs-CZ" sz="1800" b="1" u="sng" dirty="0">
                <a:latin typeface="Cambria" panose="02040503050406030204" pitchFamily="18" charset="0"/>
                <a:ea typeface="Cambria" panose="02040503050406030204" pitchFamily="18" charset="0"/>
              </a:rPr>
              <a:t>Článek 6 </a:t>
            </a:r>
            <a:r>
              <a:rPr lang="cs-CZ" sz="1800" b="1" dirty="0">
                <a:latin typeface="Cambria" panose="02040503050406030204" pitchFamily="18" charset="0"/>
                <a:ea typeface="Cambria" panose="02040503050406030204" pitchFamily="18" charset="0"/>
              </a:rPr>
              <a:t>Účast </a:t>
            </a:r>
            <a:r>
              <a:rPr lang="cs-CZ" sz="1800" b="1" dirty="0">
                <a:solidFill>
                  <a:schemeClr val="accent3"/>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na rozhodování o specifických činnostech</a:t>
            </a:r>
          </a:p>
          <a:p>
            <a:pPr>
              <a:buFontTx/>
              <a:buChar char="-"/>
            </a:pPr>
            <a:r>
              <a:rPr lang="cs-CZ" sz="1800" dirty="0">
                <a:latin typeface="Cambria" panose="02040503050406030204" pitchFamily="18" charset="0"/>
                <a:ea typeface="Cambria" panose="02040503050406030204" pitchFamily="18" charset="0"/>
              </a:rPr>
              <a:t>Účast na rozhodování o činnostech v příloze I (</a:t>
            </a:r>
            <a:r>
              <a:rPr lang="cs-CZ" sz="1800" b="1" dirty="0">
                <a:solidFill>
                  <a:schemeClr val="accent5"/>
                </a:solidFill>
                <a:latin typeface="Cambria" panose="02040503050406030204" pitchFamily="18" charset="0"/>
                <a:ea typeface="Cambria" panose="02040503050406030204" pitchFamily="18" charset="0"/>
              </a:rPr>
              <a:t>podobné EIA a IPPC</a:t>
            </a:r>
            <a:r>
              <a:rPr lang="cs-CZ" sz="1800" dirty="0">
                <a:latin typeface="Cambria" panose="02040503050406030204" pitchFamily="18" charset="0"/>
                <a:ea typeface="Cambria" panose="02040503050406030204" pitchFamily="18" charset="0"/>
              </a:rPr>
              <a:t>)</a:t>
            </a:r>
          </a:p>
          <a:p>
            <a:pPr>
              <a:buFontTx/>
              <a:buChar char="-"/>
            </a:pPr>
            <a:r>
              <a:rPr lang="cs-CZ" sz="1800" dirty="0">
                <a:latin typeface="Cambria" panose="02040503050406030204" pitchFamily="18" charset="0"/>
                <a:ea typeface="Cambria" panose="02040503050406030204" pitchFamily="18" charset="0"/>
              </a:rPr>
              <a:t>Také další činnosti s možným významným vlivem (uvážení – </a:t>
            </a:r>
            <a:r>
              <a:rPr lang="cs-CZ" sz="1800" b="1" dirty="0">
                <a:solidFill>
                  <a:schemeClr val="accent1"/>
                </a:solidFill>
                <a:latin typeface="Cambria" panose="02040503050406030204" pitchFamily="18" charset="0"/>
                <a:ea typeface="Cambria" panose="02040503050406030204" pitchFamily="18" charset="0"/>
              </a:rPr>
              <a:t>NATURA 2000</a:t>
            </a:r>
            <a:r>
              <a:rPr lang="cs-CZ" sz="1800" dirty="0">
                <a:latin typeface="Cambria" panose="02040503050406030204" pitchFamily="18" charset="0"/>
                <a:ea typeface="Cambria" panose="02040503050406030204" pitchFamily="18" charset="0"/>
              </a:rPr>
              <a:t>)</a:t>
            </a:r>
          </a:p>
          <a:p>
            <a:r>
              <a:rPr lang="cs-CZ" sz="1800" b="1" u="sng" dirty="0">
                <a:latin typeface="Cambria" panose="02040503050406030204" pitchFamily="18" charset="0"/>
                <a:ea typeface="Cambria" panose="02040503050406030204" pitchFamily="18" charset="0"/>
              </a:rPr>
              <a:t>Článek 7</a:t>
            </a:r>
            <a:r>
              <a:rPr lang="cs-CZ" sz="1800" b="1" dirty="0">
                <a:latin typeface="Cambria" panose="02040503050406030204" pitchFamily="18" charset="0"/>
                <a:ea typeface="Cambria" panose="02040503050406030204" pitchFamily="18" charset="0"/>
              </a:rPr>
              <a:t> Účast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při tvorbě plánů, programů a politik týkajících se životního prostředí</a:t>
            </a:r>
          </a:p>
          <a:p>
            <a:r>
              <a:rPr lang="cs-CZ" sz="1800" b="1" u="sng" dirty="0">
                <a:latin typeface="Cambria" panose="02040503050406030204" pitchFamily="18" charset="0"/>
                <a:ea typeface="Cambria" panose="02040503050406030204" pitchFamily="18" charset="0"/>
              </a:rPr>
              <a:t>Článek 8</a:t>
            </a:r>
            <a:r>
              <a:rPr lang="cs-CZ" sz="1800" b="1" dirty="0">
                <a:latin typeface="Cambria" panose="02040503050406030204" pitchFamily="18" charset="0"/>
                <a:ea typeface="Cambria" panose="02040503050406030204" pitchFamily="18" charset="0"/>
              </a:rPr>
              <a:t> Účast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na přípravě prováděcích předpisů a obecně použitelných právně závazných normativních nástrojů</a:t>
            </a:r>
          </a:p>
          <a:p>
            <a:r>
              <a:rPr lang="cs-CZ" sz="1800" b="1" u="sng" dirty="0">
                <a:latin typeface="Cambria" panose="02040503050406030204" pitchFamily="18" charset="0"/>
                <a:ea typeface="Cambria" panose="02040503050406030204" pitchFamily="18" charset="0"/>
              </a:rPr>
              <a:t>Článek 9</a:t>
            </a:r>
            <a:r>
              <a:rPr lang="cs-CZ" sz="1800" b="1" dirty="0">
                <a:latin typeface="Cambria" panose="02040503050406030204" pitchFamily="18" charset="0"/>
                <a:ea typeface="Cambria" panose="02040503050406030204" pitchFamily="18" charset="0"/>
              </a:rPr>
              <a:t> Přístup k právní ochraně</a:t>
            </a:r>
          </a:p>
          <a:p>
            <a:pPr marL="457200" indent="-457200">
              <a:buAutoNum type="alphaLcParenR"/>
            </a:pPr>
            <a:r>
              <a:rPr lang="cs-CZ" sz="1800" b="1" dirty="0">
                <a:solidFill>
                  <a:schemeClr val="accent6"/>
                </a:solidFill>
                <a:latin typeface="Cambria" panose="02040503050406030204" pitchFamily="18" charset="0"/>
                <a:ea typeface="Cambria" panose="02040503050406030204" pitchFamily="18" charset="0"/>
              </a:rPr>
              <a:t>Při odepření poskytnutí informací</a:t>
            </a:r>
          </a:p>
          <a:p>
            <a:pPr marL="457200" indent="-457200">
              <a:buAutoNum type="alphaLcParenR"/>
            </a:pPr>
            <a:r>
              <a:rPr lang="cs-CZ" sz="1800" b="1" dirty="0">
                <a:solidFill>
                  <a:schemeClr val="accent3"/>
                </a:solidFill>
                <a:latin typeface="Cambria" panose="02040503050406030204" pitchFamily="18" charset="0"/>
                <a:ea typeface="Cambria" panose="02040503050406030204" pitchFamily="18" charset="0"/>
              </a:rPr>
              <a:t>Rozhodnutí nebo nečinnost podle čl. 6</a:t>
            </a:r>
          </a:p>
          <a:p>
            <a:pPr marL="457200" indent="-457200">
              <a:buAutoNum type="alphaLcParenR"/>
            </a:pPr>
            <a:r>
              <a:rPr lang="cs-CZ" sz="1800" b="1" dirty="0">
                <a:latin typeface="Cambria" panose="02040503050406030204" pitchFamily="18" charset="0"/>
                <a:ea typeface="Cambria" panose="02040503050406030204" pitchFamily="18" charset="0"/>
              </a:rPr>
              <a:t>Jiná porušení vnitrostátní úpravy ochrany životního prostředí</a:t>
            </a:r>
          </a:p>
          <a:p>
            <a:r>
              <a:rPr lang="cs-CZ" sz="1800" b="1" dirty="0">
                <a:latin typeface="Cambria" panose="02040503050406030204" pitchFamily="18" charset="0"/>
                <a:ea typeface="Cambria" panose="02040503050406030204" pitchFamily="18" charset="0"/>
              </a:rPr>
              <a:t>	(členové </a:t>
            </a:r>
            <a:r>
              <a:rPr lang="cs-CZ" sz="1800" b="1" dirty="0">
                <a:solidFill>
                  <a:schemeClr val="accent6"/>
                </a:solidFill>
                <a:latin typeface="Cambria" panose="02040503050406030204" pitchFamily="18" charset="0"/>
                <a:ea typeface="Cambria" panose="02040503050406030204" pitchFamily="18" charset="0"/>
              </a:rPr>
              <a:t>veřejnosti</a:t>
            </a:r>
            <a:r>
              <a:rPr lang="cs-CZ" sz="1800" b="1" dirty="0">
                <a:latin typeface="Cambria" panose="02040503050406030204" pitchFamily="18" charset="0"/>
                <a:ea typeface="Cambria" panose="02040503050406030204" pitchFamily="18" charset="0"/>
              </a:rPr>
              <a:t>, kteří splňují kritéria, pokud jsou nějaká 	stanovena ve vnitrostátním právu)</a:t>
            </a:r>
          </a:p>
          <a:p>
            <a:endParaRPr lang="cs-CZ" sz="2000" b="1" dirty="0">
              <a:latin typeface="Cambria" panose="02040503050406030204" pitchFamily="18" charset="0"/>
              <a:ea typeface="Cambria" panose="02040503050406030204" pitchFamily="18" charset="0"/>
            </a:endParaRPr>
          </a:p>
          <a:p>
            <a:pPr marL="285750" indent="-285750">
              <a:buFontTx/>
              <a:buChar char="-"/>
            </a:pPr>
            <a:endParaRPr lang="cs-CZ" sz="13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5082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fade">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fade">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fade">
                                      <p:cBhvr>
                                        <p:cTn id="6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2400" b="1" dirty="0" err="1">
                <a:solidFill>
                  <a:schemeClr val="accent6"/>
                </a:solidFill>
                <a:latin typeface="Cambria" panose="02040503050406030204" pitchFamily="18" charset="0"/>
                <a:ea typeface="Cambria" panose="02040503050406030204" pitchFamily="18" charset="0"/>
              </a:rPr>
              <a:t>Třípilířová</a:t>
            </a:r>
            <a:r>
              <a:rPr lang="cs-CZ" sz="2400" b="1" dirty="0">
                <a:solidFill>
                  <a:schemeClr val="accent6"/>
                </a:solidFill>
                <a:latin typeface="Cambria" panose="02040503050406030204" pitchFamily="18" charset="0"/>
                <a:ea typeface="Cambria" panose="02040503050406030204" pitchFamily="18" charset="0"/>
              </a:rPr>
              <a:t> struktura </a:t>
            </a:r>
            <a:r>
              <a:rPr lang="cs-CZ" sz="2400" b="1" dirty="0" err="1">
                <a:solidFill>
                  <a:schemeClr val="accent6"/>
                </a:solidFill>
                <a:latin typeface="Cambria" panose="02040503050406030204" pitchFamily="18" charset="0"/>
                <a:ea typeface="Cambria" panose="02040503050406030204" pitchFamily="18" charset="0"/>
              </a:rPr>
              <a:t>Aarhuské</a:t>
            </a:r>
            <a:r>
              <a:rPr lang="cs-CZ" sz="2400" b="1" dirty="0">
                <a:solidFill>
                  <a:schemeClr val="accent6"/>
                </a:solidFill>
                <a:latin typeface="Cambria" panose="02040503050406030204" pitchFamily="18" charset="0"/>
                <a:ea typeface="Cambria" panose="02040503050406030204" pitchFamily="18" charset="0"/>
              </a:rPr>
              <a:t> úmluvy</a:t>
            </a:r>
            <a:endParaRPr lang="cs-CZ" sz="2400" b="1" dirty="0">
              <a:solidFill>
                <a:schemeClr val="accent3"/>
              </a:solidFill>
              <a:latin typeface="Cambria" panose="02040503050406030204" pitchFamily="18" charset="0"/>
              <a:ea typeface="Cambria" panose="02040503050406030204" pitchFamily="18" charset="0"/>
            </a:endParaRPr>
          </a:p>
          <a:p>
            <a:endParaRPr lang="cs-CZ" sz="2400" dirty="0">
              <a:latin typeface="Cambria" panose="02040503050406030204" pitchFamily="18" charset="0"/>
              <a:ea typeface="Cambria" panose="02040503050406030204" pitchFamily="18" charset="0"/>
            </a:endParaRPr>
          </a:p>
          <a:p>
            <a:endParaRPr lang="cs-CZ" sz="2400" b="1" dirty="0">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8" y="141098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3" y="141291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42937" y="1055842"/>
            <a:ext cx="7501469" cy="30777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Přístup k informacím                       Účast na rozhodování                  Přístup k soudní ochraně</a:t>
            </a:r>
            <a:r>
              <a:rPr lang="en-US" b="1" dirty="0">
                <a:latin typeface="Cambria" panose="02040503050406030204" pitchFamily="18" charset="0"/>
                <a:ea typeface="Cambria" panose="02040503050406030204" pitchFamily="18" charset="0"/>
              </a:rPr>
              <a:t> </a:t>
            </a:r>
            <a:endParaRPr lang="cs-CZ" b="1" dirty="0">
              <a:latin typeface="Cambria" panose="02040503050406030204" pitchFamily="18" charset="0"/>
              <a:ea typeface="Cambria" panose="02040503050406030204" pitchFamily="18" charset="0"/>
            </a:endParaRPr>
          </a:p>
        </p:txBody>
      </p:sp>
      <p:sp>
        <p:nvSpPr>
          <p:cNvPr id="10" name="Obdélník 9"/>
          <p:cNvSpPr/>
          <p:nvPr/>
        </p:nvSpPr>
        <p:spPr>
          <a:xfrm>
            <a:off x="3435338" y="141098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4" y="1595272"/>
            <a:ext cx="1308629" cy="116955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veřejnost</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pasivní</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aktivní</a:t>
            </a:r>
          </a:p>
        </p:txBody>
      </p:sp>
      <p:sp>
        <p:nvSpPr>
          <p:cNvPr id="17" name="Obdélník 16"/>
          <p:cNvSpPr/>
          <p:nvPr/>
        </p:nvSpPr>
        <p:spPr>
          <a:xfrm>
            <a:off x="6216271" y="181129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241734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79387" y="1419154"/>
            <a:ext cx="1903304" cy="300082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rozhodování o činnostech v příloze I a dalších činnostech s významným vlivem</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koncepcí</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právních předpisů</a:t>
            </a: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p:txBody>
      </p:sp>
      <p:sp>
        <p:nvSpPr>
          <p:cNvPr id="14" name="TextovéPole 13"/>
          <p:cNvSpPr txBox="1"/>
          <p:nvPr/>
        </p:nvSpPr>
        <p:spPr>
          <a:xfrm>
            <a:off x="6294280" y="1548433"/>
            <a:ext cx="2043328" cy="2423740"/>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105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odmítnuté informace</a:t>
            </a:r>
          </a:p>
          <a:p>
            <a:endParaRPr lang="cs-CZ" sz="100"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rozhodnutí z pilíře II </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Porušení (dalších) vnitrostátních pravidel ochrany životního prostředí</a:t>
            </a:r>
          </a:p>
        </p:txBody>
      </p:sp>
      <p:sp>
        <p:nvSpPr>
          <p:cNvPr id="15" name="Zahnutá šipka nahoru 14"/>
          <p:cNvSpPr/>
          <p:nvPr/>
        </p:nvSpPr>
        <p:spPr>
          <a:xfrm>
            <a:off x="1844518" y="391126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3" y="3909668"/>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16284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56498" y="0"/>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9" name="Obdélník 8"/>
          <p:cNvSpPr/>
          <p:nvPr/>
        </p:nvSpPr>
        <p:spPr>
          <a:xfrm>
            <a:off x="518254" y="1194332"/>
            <a:ext cx="3816424" cy="108012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cs-CZ" sz="3200" b="1" dirty="0" err="1">
                <a:latin typeface="Cambria" panose="02040503050406030204" pitchFamily="18" charset="0"/>
                <a:ea typeface="Cambria" panose="02040503050406030204" pitchFamily="18" charset="0"/>
              </a:rPr>
              <a:t>Aarhuská</a:t>
            </a:r>
            <a:r>
              <a:rPr lang="cs-CZ" sz="3200" b="1" dirty="0">
                <a:latin typeface="Cambria" panose="02040503050406030204" pitchFamily="18" charset="0"/>
                <a:ea typeface="Cambria" panose="02040503050406030204" pitchFamily="18" charset="0"/>
              </a:rPr>
              <a:t> úmluva</a:t>
            </a:r>
          </a:p>
        </p:txBody>
      </p:sp>
      <p:sp>
        <p:nvSpPr>
          <p:cNvPr id="10" name="Obdélník 9"/>
          <p:cNvSpPr/>
          <p:nvPr/>
        </p:nvSpPr>
        <p:spPr>
          <a:xfrm>
            <a:off x="4863902" y="1885808"/>
            <a:ext cx="3960440" cy="864096"/>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cs-CZ" sz="3600" b="1" dirty="0">
                <a:latin typeface="Cambria" panose="02040503050406030204" pitchFamily="18" charset="0"/>
                <a:ea typeface="Cambria" panose="02040503050406030204" pitchFamily="18" charset="0"/>
              </a:rPr>
              <a:t>Unijní právo</a:t>
            </a:r>
          </a:p>
        </p:txBody>
      </p:sp>
      <p:sp>
        <p:nvSpPr>
          <p:cNvPr id="11" name="Obdélník 10"/>
          <p:cNvSpPr/>
          <p:nvPr/>
        </p:nvSpPr>
        <p:spPr>
          <a:xfrm>
            <a:off x="1242419" y="4002644"/>
            <a:ext cx="3992359" cy="86409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cs-CZ" sz="3200" b="1" dirty="0">
                <a:latin typeface="Cambria" panose="02040503050406030204" pitchFamily="18" charset="0"/>
                <a:ea typeface="Cambria" panose="02040503050406030204" pitchFamily="18" charset="0"/>
              </a:rPr>
              <a:t>Vnitrostátní právo</a:t>
            </a:r>
          </a:p>
        </p:txBody>
      </p:sp>
      <p:cxnSp>
        <p:nvCxnSpPr>
          <p:cNvPr id="12" name="Přímá spojnice se šipkou 11"/>
          <p:cNvCxnSpPr/>
          <p:nvPr/>
        </p:nvCxnSpPr>
        <p:spPr>
          <a:xfrm>
            <a:off x="4367731" y="1410356"/>
            <a:ext cx="648072" cy="39604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3" name="Přímá spojnice se šipkou 12"/>
          <p:cNvCxnSpPr/>
          <p:nvPr/>
        </p:nvCxnSpPr>
        <p:spPr>
          <a:xfrm>
            <a:off x="1627061" y="2531739"/>
            <a:ext cx="72074" cy="127814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Přímá spojnice se šipkou 13"/>
          <p:cNvCxnSpPr/>
          <p:nvPr/>
        </p:nvCxnSpPr>
        <p:spPr>
          <a:xfrm flipH="1">
            <a:off x="4951231" y="2942667"/>
            <a:ext cx="720080" cy="936104"/>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Kruhová šipka 14"/>
          <p:cNvSpPr/>
          <p:nvPr/>
        </p:nvSpPr>
        <p:spPr>
          <a:xfrm rot="10800000">
            <a:off x="7003627" y="2392045"/>
            <a:ext cx="944858" cy="936105"/>
          </a:xfrm>
          <a:prstGeom prst="circular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cs-CZ">
              <a:solidFill>
                <a:schemeClr val="tx1"/>
              </a:solidFill>
              <a:latin typeface="Cambria" panose="02040503050406030204" pitchFamily="18" charset="0"/>
              <a:ea typeface="Cambria" panose="02040503050406030204" pitchFamily="18" charset="0"/>
            </a:endParaRPr>
          </a:p>
        </p:txBody>
      </p:sp>
      <p:sp>
        <p:nvSpPr>
          <p:cNvPr id="2" name="TextovéPole 1">
            <a:extLst>
              <a:ext uri="{FF2B5EF4-FFF2-40B4-BE49-F238E27FC236}">
                <a16:creationId xmlns:a16="http://schemas.microsoft.com/office/drawing/2014/main" id="{7CF925DE-9719-46AD-A066-D64261E1530C}"/>
              </a:ext>
            </a:extLst>
          </p:cNvPr>
          <p:cNvSpPr txBox="1"/>
          <p:nvPr/>
        </p:nvSpPr>
        <p:spPr>
          <a:xfrm>
            <a:off x="1718257" y="2804930"/>
            <a:ext cx="2341464" cy="523220"/>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Požadavky na přiznání práv v rozsahu tří pilířů</a:t>
            </a:r>
          </a:p>
        </p:txBody>
      </p:sp>
      <p:sp>
        <p:nvSpPr>
          <p:cNvPr id="16" name="TextovéPole 15">
            <a:extLst>
              <a:ext uri="{FF2B5EF4-FFF2-40B4-BE49-F238E27FC236}">
                <a16:creationId xmlns:a16="http://schemas.microsoft.com/office/drawing/2014/main" id="{7C9E795C-AA49-4C25-B8E6-950BD0AFCE77}"/>
              </a:ext>
            </a:extLst>
          </p:cNvPr>
          <p:cNvSpPr txBox="1"/>
          <p:nvPr/>
        </p:nvSpPr>
        <p:spPr>
          <a:xfrm>
            <a:off x="5714073" y="3524432"/>
            <a:ext cx="3209334" cy="1600438"/>
          </a:xfrm>
          <a:prstGeom prst="rect">
            <a:avLst/>
          </a:prstGeom>
          <a:noFill/>
        </p:spPr>
        <p:txBody>
          <a:bodyPr wrap="square" rtlCol="0">
            <a:spAutoFit/>
          </a:bodyPr>
          <a:lstStyle/>
          <a:p>
            <a:pPr marL="342900" indent="-342900">
              <a:buAutoNum type="arabicParenR"/>
            </a:pPr>
            <a:r>
              <a:rPr lang="cs-CZ" b="1" dirty="0">
                <a:latin typeface="Cambria" panose="02040503050406030204" pitchFamily="18" charset="0"/>
                <a:ea typeface="Cambria" panose="02040503050406030204" pitchFamily="18" charset="0"/>
              </a:rPr>
              <a:t>Směrnice o přístupu k informacím o ŽP 2003/4/ES </a:t>
            </a:r>
          </a:p>
          <a:p>
            <a:pPr marL="342900" indent="-342900">
              <a:buAutoNum type="arabicParenR"/>
            </a:pPr>
            <a:r>
              <a:rPr lang="cs-CZ" b="1" dirty="0">
                <a:latin typeface="Cambria" panose="02040503050406030204" pitchFamily="18" charset="0"/>
                <a:ea typeface="Cambria" panose="02040503050406030204" pitchFamily="18" charset="0"/>
              </a:rPr>
              <a:t>EIA (výslovně) +IPPC (výslovně) + Natura 2000</a:t>
            </a:r>
          </a:p>
          <a:p>
            <a:pPr marL="342900" indent="-342900">
              <a:buAutoNum type="arabicParenR"/>
            </a:pPr>
            <a:r>
              <a:rPr lang="cs-CZ" b="1" dirty="0">
                <a:latin typeface="Cambria" panose="02040503050406030204" pitchFamily="18" charset="0"/>
                <a:ea typeface="Cambria" panose="02040503050406030204" pitchFamily="18" charset="0"/>
              </a:rPr>
              <a:t>EIA (výslovně) + IPPC (výslovně) + přímý účinek dalších směrnic</a:t>
            </a:r>
          </a:p>
          <a:p>
            <a:pPr marL="342900" indent="-342900">
              <a:buAutoNum type="arabicParenR"/>
            </a:pPr>
            <a:endParaRPr lang="cs-CZ"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6296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pic>
        <p:nvPicPr>
          <p:cNvPr id="2" name="Obrázek 1">
            <a:extLst>
              <a:ext uri="{FF2B5EF4-FFF2-40B4-BE49-F238E27FC236}">
                <a16:creationId xmlns:a16="http://schemas.microsoft.com/office/drawing/2014/main" id="{A02D4347-CDB6-4CFE-A5D2-6804ECCE36C9}"/>
              </a:ext>
            </a:extLst>
          </p:cNvPr>
          <p:cNvPicPr>
            <a:picLocks noChangeAspect="1"/>
          </p:cNvPicPr>
          <p:nvPr/>
        </p:nvPicPr>
        <p:blipFill>
          <a:blip r:embed="rId3"/>
          <a:stretch>
            <a:fillRect/>
          </a:stretch>
        </p:blipFill>
        <p:spPr>
          <a:xfrm>
            <a:off x="457780" y="0"/>
            <a:ext cx="8421624" cy="5143500"/>
          </a:xfrm>
          <a:prstGeom prst="rect">
            <a:avLst/>
          </a:prstGeom>
        </p:spPr>
      </p:pic>
    </p:spTree>
    <p:extLst>
      <p:ext uri="{BB962C8B-B14F-4D97-AF65-F5344CB8AC3E}">
        <p14:creationId xmlns:p14="http://schemas.microsoft.com/office/powerpoint/2010/main" val="162400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9" name="Zástupný symbol pro obsah 4"/>
          <p:cNvSpPr txBox="1">
            <a:spLocks/>
          </p:cNvSpPr>
          <p:nvPr/>
        </p:nvSpPr>
        <p:spPr>
          <a:xfrm>
            <a:off x="458751" y="288014"/>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800" b="1" dirty="0">
                <a:latin typeface="Cambria" panose="02040503050406030204" pitchFamily="18" charset="0"/>
                <a:ea typeface="Cambria" panose="02040503050406030204" pitchFamily="18" charset="0"/>
              </a:rPr>
              <a:t>Závaznost? Přímý účinek?</a:t>
            </a:r>
          </a:p>
          <a:p>
            <a:endParaRPr lang="cs-CZ" sz="1100" dirty="0">
              <a:latin typeface="Cambria" panose="02040503050406030204" pitchFamily="18" charset="0"/>
              <a:ea typeface="Cambria" panose="02040503050406030204" pitchFamily="18" charset="0"/>
            </a:endParaRP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Úmluva je závazná pro jednotlivé státy i pro Evropskou unii s přednostními účinky mezinárodního práva, nicméně </a:t>
            </a:r>
            <a:r>
              <a:rPr lang="cs-CZ" sz="1800" b="1" dirty="0">
                <a:solidFill>
                  <a:schemeClr val="accent2"/>
                </a:solidFill>
                <a:latin typeface="Cambria" panose="02040503050406030204" pitchFamily="18" charset="0"/>
                <a:ea typeface="Cambria" panose="02040503050406030204" pitchFamily="18" charset="0"/>
              </a:rPr>
              <a:t>není přímo aplikovatelná v českém právním řádu ani v unijním právu</a:t>
            </a:r>
            <a:r>
              <a:rPr lang="cs-CZ" sz="1800" dirty="0">
                <a:latin typeface="Cambria" panose="02040503050406030204" pitchFamily="18" charset="0"/>
                <a:ea typeface="Cambria" panose="02040503050406030204" pitchFamily="18" charset="0"/>
              </a:rPr>
              <a:t>, protože podle převažujícího soudního výkladu nepřiznává veřejnosti vymahatelná práva, nýbrž zavazuje smluvní strany k úpravě a zajištění těchto práv.</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Podle judikatury však </a:t>
            </a:r>
            <a:r>
              <a:rPr lang="cs-CZ" sz="1800" b="1" dirty="0">
                <a:solidFill>
                  <a:schemeClr val="accent6"/>
                </a:solidFill>
                <a:latin typeface="Cambria" panose="02040503050406030204" pitchFamily="18" charset="0"/>
                <a:ea typeface="Cambria" panose="02040503050406030204" pitchFamily="18" charset="0"/>
              </a:rPr>
              <a:t>musí Unie i členské státy vykládat svoji úpravu účasti veřejnosti ve světle ustanovení Úmluvy</a:t>
            </a:r>
            <a:r>
              <a:rPr lang="cs-CZ" sz="1800" dirty="0">
                <a:latin typeface="Cambria" panose="02040503050406030204" pitchFamily="18" charset="0"/>
                <a:ea typeface="Cambria" panose="02040503050406030204" pitchFamily="18" charset="0"/>
              </a:rPr>
              <a:t>. Je-li tedy možné interpretovat vnitrostátní či unijní normy vícero možnými způsoby, měl by mít přednost ten výklad, který naplňuje požadavky </a:t>
            </a:r>
            <a:r>
              <a:rPr lang="cs-CZ" sz="1800" dirty="0" err="1">
                <a:latin typeface="Cambria" panose="02040503050406030204" pitchFamily="18" charset="0"/>
                <a:ea typeface="Cambria" panose="02040503050406030204" pitchFamily="18" charset="0"/>
              </a:rPr>
              <a:t>Aarhuské</a:t>
            </a:r>
            <a:r>
              <a:rPr lang="cs-CZ" sz="1800" dirty="0">
                <a:latin typeface="Cambria" panose="02040503050406030204" pitchFamily="18" charset="0"/>
                <a:ea typeface="Cambria" panose="02040503050406030204" pitchFamily="18" charset="0"/>
              </a:rPr>
              <a:t> úmluvy. </a:t>
            </a:r>
            <a:r>
              <a:rPr lang="cs-CZ" sz="1800" b="1" dirty="0">
                <a:latin typeface="Cambria" panose="02040503050406030204" pitchFamily="18" charset="0"/>
                <a:ea typeface="Cambria" panose="02040503050406030204" pitchFamily="18" charset="0"/>
              </a:rPr>
              <a:t>Viz např. C-240/09</a:t>
            </a:r>
            <a:r>
              <a:rPr lang="cs-CZ" sz="1800" dirty="0">
                <a:latin typeface="Cambria" panose="02040503050406030204" pitchFamily="18" charset="0"/>
                <a:ea typeface="Cambria" panose="02040503050406030204" pitchFamily="18" charset="0"/>
              </a:rPr>
              <a:t> (</a:t>
            </a:r>
            <a:r>
              <a:rPr lang="cs-CZ" sz="1800" dirty="0" err="1">
                <a:latin typeface="Cambria" panose="02040503050406030204" pitchFamily="18" charset="0"/>
                <a:ea typeface="Cambria" panose="02040503050406030204" pitchFamily="18" charset="0"/>
              </a:rPr>
              <a:t>Lesoochranárske</a:t>
            </a:r>
            <a:r>
              <a:rPr lang="cs-CZ" sz="1800" dirty="0">
                <a:latin typeface="Cambria" panose="02040503050406030204" pitchFamily="18" charset="0"/>
                <a:ea typeface="Cambria" panose="02040503050406030204" pitchFamily="18" charset="0"/>
              </a:rPr>
              <a:t> </a:t>
            </a:r>
            <a:r>
              <a:rPr lang="cs-CZ" sz="1800" dirty="0" err="1">
                <a:latin typeface="Cambria" panose="02040503050406030204" pitchFamily="18" charset="0"/>
                <a:ea typeface="Cambria" panose="02040503050406030204" pitchFamily="18" charset="0"/>
              </a:rPr>
              <a:t>zoskupenie</a:t>
            </a:r>
            <a:r>
              <a:rPr lang="cs-CZ" sz="1800" dirty="0">
                <a:latin typeface="Cambria" panose="02040503050406030204" pitchFamily="18" charset="0"/>
                <a:ea typeface="Cambria" panose="02040503050406030204" pitchFamily="18" charset="0"/>
              </a:rPr>
              <a:t> VLK)</a:t>
            </a:r>
          </a:p>
          <a:p>
            <a:pPr marL="285750" indent="-285750">
              <a:buFont typeface="Arial" panose="020B0604020202020204" pitchFamily="34" charset="0"/>
              <a:buChar char="•"/>
            </a:pPr>
            <a:r>
              <a:rPr lang="cs-CZ" sz="1800" dirty="0">
                <a:latin typeface="Cambria" panose="02040503050406030204" pitchFamily="18" charset="0"/>
                <a:ea typeface="Cambria" panose="02040503050406030204" pitchFamily="18" charset="0"/>
              </a:rPr>
              <a:t>Navíc </a:t>
            </a:r>
            <a:r>
              <a:rPr lang="cs-CZ" sz="1800" b="1" dirty="0">
                <a:solidFill>
                  <a:schemeClr val="accent3"/>
                </a:solidFill>
                <a:latin typeface="Cambria" panose="02040503050406030204" pitchFamily="18" charset="0"/>
                <a:ea typeface="Cambria" panose="02040503050406030204" pitchFamily="18" charset="0"/>
              </a:rPr>
              <a:t>právo EU</a:t>
            </a:r>
            <a:r>
              <a:rPr lang="cs-CZ" sz="1800" dirty="0">
                <a:latin typeface="Cambria" panose="02040503050406030204" pitchFamily="18" charset="0"/>
                <a:ea typeface="Cambria" panose="02040503050406030204" pitchFamily="18" charset="0"/>
              </a:rPr>
              <a:t>, které provádí Aarhuskou úmluvu, však </a:t>
            </a:r>
            <a:r>
              <a:rPr lang="cs-CZ" sz="1800" b="1" dirty="0">
                <a:solidFill>
                  <a:schemeClr val="accent4"/>
                </a:solidFill>
                <a:latin typeface="Cambria" panose="02040503050406030204" pitchFamily="18" charset="0"/>
                <a:ea typeface="Cambria" panose="02040503050406030204" pitchFamily="18" charset="0"/>
              </a:rPr>
              <a:t>již může být (a podle SDEU často je) přímo aplikovatelné</a:t>
            </a:r>
          </a:p>
          <a:p>
            <a:endParaRPr lang="cs-CZ" sz="1800" dirty="0">
              <a:latin typeface="Cambria" panose="02040503050406030204" pitchFamily="18" charset="0"/>
              <a:ea typeface="Cambria" panose="02040503050406030204" pitchFamily="18" charset="0"/>
            </a:endParaRPr>
          </a:p>
        </p:txBody>
      </p:sp>
      <p:pic>
        <p:nvPicPr>
          <p:cNvPr id="10" name="Picture 2" descr="http://www.lhnet.org/assets/Carnivores/Brown-bear/brown-bear-photo-Michael-Buholzer.jpg">
            <a:hlinkClick r:id="rId3"/>
          </p:cNvPr>
          <p:cNvPicPr>
            <a:picLocks noChangeAspect="1" noChangeArrowheads="1"/>
          </p:cNvPicPr>
          <p:nvPr/>
        </p:nvPicPr>
        <p:blipFill>
          <a:blip r:embed="rId4" cstate="print"/>
          <a:srcRect/>
          <a:stretch>
            <a:fillRect/>
          </a:stretch>
        </p:blipFill>
        <p:spPr bwMode="auto">
          <a:xfrm>
            <a:off x="6576132" y="3885772"/>
            <a:ext cx="2207745" cy="1506707"/>
          </a:xfrm>
          <a:prstGeom prst="rect">
            <a:avLst/>
          </a:prstGeom>
          <a:noFill/>
        </p:spPr>
      </p:pic>
    </p:spTree>
    <p:extLst>
      <p:ext uri="{BB962C8B-B14F-4D97-AF65-F5344CB8AC3E}">
        <p14:creationId xmlns:p14="http://schemas.microsoft.com/office/powerpoint/2010/main" val="39262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9"/>
          <p:cNvSpPr txBox="1"/>
          <p:nvPr/>
        </p:nvSpPr>
        <p:spPr>
          <a:xfrm>
            <a:off x="466532" y="239200"/>
            <a:ext cx="8677468" cy="3635953"/>
          </a:xfrm>
          <a:prstGeom prst="rect">
            <a:avLst/>
          </a:prstGeom>
          <a:noFill/>
          <a:ln>
            <a:noFill/>
          </a:ln>
        </p:spPr>
        <p:txBody>
          <a:bodyPr lIns="91425" tIns="91425" rIns="91425" bIns="91425" anchor="t" anchorCtr="0">
            <a:noAutofit/>
          </a:bodyPr>
          <a:lstStyle/>
          <a:p>
            <a:r>
              <a:rPr lang="cs-CZ" sz="1600" b="1" dirty="0">
                <a:solidFill>
                  <a:schemeClr val="accent6"/>
                </a:solidFill>
                <a:latin typeface="Cambria" panose="02040503050406030204" pitchFamily="18" charset="0"/>
                <a:ea typeface="Cambria" panose="02040503050406030204" pitchFamily="18" charset="0"/>
              </a:rPr>
              <a:t>Přímý účinek unijního práva životního prostředí</a:t>
            </a:r>
          </a:p>
          <a:p>
            <a:pPr marL="171450" indent="-171450">
              <a:buFont typeface="Arial" panose="020B0604020202020204" pitchFamily="34" charset="0"/>
              <a:buChar char="•"/>
            </a:pPr>
            <a:endParaRPr lang="cs-CZ" sz="1000"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cs-CZ" sz="1600" dirty="0">
                <a:latin typeface="Cambria" panose="02040503050406030204" pitchFamily="18" charset="0"/>
                <a:ea typeface="Cambria" panose="02040503050406030204" pitchFamily="18" charset="0"/>
              </a:rPr>
              <a:t>Teprve tehdy, není-li možný žádný konformní výklad tohoto ustanovení, je možné rozporné ustanovení nepoužít (C-357/06).</a:t>
            </a:r>
          </a:p>
          <a:p>
            <a:pPr marL="171450" indent="-171450">
              <a:buFont typeface="Arial" panose="020B0604020202020204" pitchFamily="34" charset="0"/>
              <a:buChar char="•"/>
            </a:pPr>
            <a:r>
              <a:rPr lang="cs-CZ" sz="1600" dirty="0">
                <a:latin typeface="Cambria" panose="02040503050406030204" pitchFamily="18" charset="0"/>
                <a:ea typeface="Cambria" panose="02040503050406030204" pitchFamily="18" charset="0"/>
              </a:rPr>
              <a:t>Zároveň je třeba prozkoumat, zda příslušné ustanovení směrnice není přímo aplikovatelné (C-97/11).</a:t>
            </a:r>
          </a:p>
          <a:p>
            <a:pPr marL="171450" indent="-171450">
              <a:buFont typeface="Arial" panose="020B0604020202020204" pitchFamily="34" charset="0"/>
              <a:buChar char="•"/>
            </a:pPr>
            <a:r>
              <a:rPr lang="cs-CZ" sz="1600" dirty="0">
                <a:latin typeface="Cambria" panose="02040503050406030204" pitchFamily="18" charset="0"/>
                <a:ea typeface="Cambria" panose="02040503050406030204" pitchFamily="18" charset="0"/>
              </a:rPr>
              <a:t>Rozvolnění obecného konceptu (nedostatečná implementace + jasná, bezpodmínečná úprava + přiznaná práva</a:t>
            </a:r>
            <a:r>
              <a:rPr lang="cs-CZ" dirty="0">
                <a:latin typeface="Cambria" panose="02040503050406030204" pitchFamily="18" charset="0"/>
                <a:ea typeface="Cambria" panose="02040503050406030204" pitchFamily="18" charset="0"/>
              </a:rPr>
              <a:t>)</a:t>
            </a:r>
          </a:p>
          <a:p>
            <a:pPr marL="171450" indent="-171450">
              <a:buFont typeface="Arial" panose="020B0604020202020204" pitchFamily="34" charset="0"/>
              <a:buChar char="•"/>
            </a:pPr>
            <a:endParaRPr lang="cs-CZ" sz="300" dirty="0">
              <a:latin typeface="Cambria" panose="02040503050406030204" pitchFamily="18" charset="0"/>
              <a:ea typeface="Cambria" panose="02040503050406030204" pitchFamily="18" charset="0"/>
            </a:endParaRPr>
          </a:p>
          <a:p>
            <a:r>
              <a:rPr lang="cs-CZ" b="1" dirty="0">
                <a:latin typeface="Cambria" panose="02040503050406030204" pitchFamily="18" charset="0"/>
                <a:ea typeface="Cambria" panose="02040503050406030204" pitchFamily="18" charset="0"/>
              </a:rPr>
              <a:t>C-72/95 (</a:t>
            </a:r>
            <a:r>
              <a:rPr lang="cs-CZ" b="1" i="1" dirty="0" err="1">
                <a:latin typeface="Cambria" panose="02040503050406030204" pitchFamily="18" charset="0"/>
                <a:ea typeface="Cambria" panose="02040503050406030204" pitchFamily="18" charset="0"/>
              </a:rPr>
              <a:t>Kraaijeveld</a:t>
            </a:r>
            <a:r>
              <a:rPr lang="cs-CZ" b="1" dirty="0">
                <a:latin typeface="Cambria" panose="02040503050406030204" pitchFamily="18" charset="0"/>
                <a:ea typeface="Cambria" panose="02040503050406030204" pitchFamily="18" charset="0"/>
              </a:rPr>
              <a:t>)</a:t>
            </a:r>
          </a:p>
          <a:p>
            <a:pPr marL="171450" indent="-171450">
              <a:buFont typeface="Arial" panose="020B0604020202020204" pitchFamily="34" charset="0"/>
              <a:buChar char="•"/>
            </a:pPr>
            <a:r>
              <a:rPr lang="cs-CZ" i="1" dirty="0">
                <a:latin typeface="Cambria" panose="02040503050406030204" pitchFamily="18" charset="0"/>
                <a:ea typeface="Cambria" panose="02040503050406030204" pitchFamily="18" charset="0"/>
              </a:rPr>
              <a:t>„</a:t>
            </a:r>
            <a:r>
              <a:rPr lang="en-US" i="1" dirty="0">
                <a:latin typeface="Cambria" panose="02040503050406030204" pitchFamily="18" charset="0"/>
                <a:ea typeface="Cambria" panose="02040503050406030204" pitchFamily="18" charset="0"/>
              </a:rPr>
              <a:t>where the Community authorities have, by directive,</a:t>
            </a:r>
            <a:r>
              <a:rPr lang="cs-CZ" i="1"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imposed on Member States the obligation to pursue a</a:t>
            </a:r>
            <a:r>
              <a:rPr lang="cs-CZ" i="1" dirty="0">
                <a:latin typeface="Cambria" panose="02040503050406030204" pitchFamily="18" charset="0"/>
                <a:ea typeface="Cambria" panose="02040503050406030204" pitchFamily="18" charset="0"/>
              </a:rPr>
              <a:t> </a:t>
            </a:r>
            <a:r>
              <a:rPr lang="en-US" i="1" dirty="0">
                <a:latin typeface="Cambria" panose="02040503050406030204" pitchFamily="18" charset="0"/>
                <a:ea typeface="Cambria" panose="02040503050406030204" pitchFamily="18" charset="0"/>
              </a:rPr>
              <a:t>particular course of conduct</a:t>
            </a:r>
            <a:r>
              <a:rPr lang="en-US" b="1" i="1" dirty="0">
                <a:latin typeface="Cambria" panose="02040503050406030204" pitchFamily="18" charset="0"/>
                <a:ea typeface="Cambria" panose="02040503050406030204" pitchFamily="18" charset="0"/>
              </a:rPr>
              <a:t>, the useful effect of such</a:t>
            </a:r>
            <a:r>
              <a:rPr lang="cs-CZ" b="1" i="1" dirty="0">
                <a:latin typeface="Cambria" panose="02040503050406030204" pitchFamily="18" charset="0"/>
                <a:ea typeface="Cambria" panose="02040503050406030204" pitchFamily="18" charset="0"/>
              </a:rPr>
              <a:t> </a:t>
            </a:r>
            <a:r>
              <a:rPr lang="en-US" b="1" i="1" dirty="0">
                <a:latin typeface="Cambria" panose="02040503050406030204" pitchFamily="18" charset="0"/>
                <a:ea typeface="Cambria" panose="02040503050406030204" pitchFamily="18" charset="0"/>
              </a:rPr>
              <a:t>an act would be weakened if individuals were</a:t>
            </a:r>
          </a:p>
          <a:p>
            <a:r>
              <a:rPr lang="cs-CZ" b="1" i="1" dirty="0">
                <a:latin typeface="Cambria" panose="02040503050406030204" pitchFamily="18" charset="0"/>
                <a:ea typeface="Cambria" panose="02040503050406030204" pitchFamily="18" charset="0"/>
              </a:rPr>
              <a:t>     </a:t>
            </a:r>
            <a:r>
              <a:rPr lang="en-US" b="1" i="1" dirty="0">
                <a:latin typeface="Cambria" panose="02040503050406030204" pitchFamily="18" charset="0"/>
                <a:ea typeface="Cambria" panose="02040503050406030204" pitchFamily="18" charset="0"/>
              </a:rPr>
              <a:t>prevented from relying on it before their national</a:t>
            </a:r>
            <a:r>
              <a:rPr lang="cs-CZ" b="1" i="1" dirty="0">
                <a:latin typeface="Cambria" panose="02040503050406030204" pitchFamily="18" charset="0"/>
                <a:ea typeface="Cambria" panose="02040503050406030204" pitchFamily="18" charset="0"/>
              </a:rPr>
              <a:t> </a:t>
            </a:r>
            <a:r>
              <a:rPr lang="en-US" b="1" i="1" dirty="0">
                <a:latin typeface="Cambria" panose="02040503050406030204" pitchFamily="18" charset="0"/>
                <a:ea typeface="Cambria" panose="02040503050406030204" pitchFamily="18" charset="0"/>
              </a:rPr>
              <a:t>courts</a:t>
            </a:r>
            <a:r>
              <a:rPr lang="en-US" i="1" dirty="0">
                <a:latin typeface="Cambria" panose="02040503050406030204" pitchFamily="18" charset="0"/>
                <a:ea typeface="Cambria" panose="02040503050406030204" pitchFamily="18" charset="0"/>
              </a:rPr>
              <a:t>…</a:t>
            </a:r>
            <a:r>
              <a:rPr lang="cs-CZ" i="1" dirty="0">
                <a:latin typeface="Cambria" panose="02040503050406030204" pitchFamily="18" charset="0"/>
                <a:ea typeface="Cambria" panose="02040503050406030204" pitchFamily="18" charset="0"/>
              </a:rPr>
              <a:t>“</a:t>
            </a:r>
          </a:p>
          <a:p>
            <a:r>
              <a:rPr lang="cs-CZ" b="1" dirty="0">
                <a:latin typeface="Cambria" panose="02040503050406030204" pitchFamily="18" charset="0"/>
                <a:ea typeface="Cambria" panose="02040503050406030204" pitchFamily="18" charset="0"/>
              </a:rPr>
              <a:t>C-237/07 </a:t>
            </a:r>
            <a:r>
              <a:rPr lang="cs-CZ" b="1" i="1" dirty="0">
                <a:latin typeface="Cambria" panose="02040503050406030204" pitchFamily="18" charset="0"/>
                <a:ea typeface="Cambria" panose="02040503050406030204" pitchFamily="18" charset="0"/>
              </a:rPr>
              <a:t>(</a:t>
            </a:r>
            <a:r>
              <a:rPr lang="cs-CZ" b="1" i="1" dirty="0" err="1">
                <a:latin typeface="Cambria" panose="02040503050406030204" pitchFamily="18" charset="0"/>
                <a:ea typeface="Cambria" panose="02040503050406030204" pitchFamily="18" charset="0"/>
              </a:rPr>
              <a:t>Janecek</a:t>
            </a:r>
            <a:r>
              <a:rPr lang="cs-CZ" b="1" dirty="0">
                <a:latin typeface="Cambria" panose="02040503050406030204" pitchFamily="18" charset="0"/>
                <a:ea typeface="Cambria" panose="02040503050406030204" pitchFamily="18" charset="0"/>
              </a:rPr>
              <a:t>)</a:t>
            </a:r>
            <a:endParaRPr lang="cs-CZ" b="1" i="1"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cs-CZ" i="1" dirty="0">
                <a:latin typeface="Cambria" panose="02040503050406030204" pitchFamily="18" charset="0"/>
                <a:ea typeface="Cambria" panose="02040503050406030204" pitchFamily="18" charset="0"/>
              </a:rPr>
              <a:t>„…je neslučitelné se závaznou povahou, kterou článek 249 ES přiznává směrnici, v zásadě vyloučit možnost dotčených osob dovolávat se povinnosti, kterou ukládá. Tato úvaha platí zejména pro směrnici, jejímž cílem je řídit, jakož i omezit znečištění ovzduší, a  která tak směřuje k  ochraně veřejného zdraví.“</a:t>
            </a:r>
          </a:p>
          <a:p>
            <a:r>
              <a:rPr lang="cs-CZ" b="1" dirty="0">
                <a:latin typeface="Cambria" panose="02040503050406030204" pitchFamily="18" charset="0"/>
                <a:ea typeface="Cambria" panose="02040503050406030204" pitchFamily="18" charset="0"/>
              </a:rPr>
              <a:t>C-243/15 (</a:t>
            </a:r>
            <a:r>
              <a:rPr lang="cs-CZ" b="1" i="1" dirty="0" err="1">
                <a:latin typeface="Cambria" panose="02040503050406030204" pitchFamily="18" charset="0"/>
                <a:ea typeface="Cambria" panose="02040503050406030204" pitchFamily="18" charset="0"/>
              </a:rPr>
              <a:t>Lesoochranárske</a:t>
            </a:r>
            <a:r>
              <a:rPr lang="cs-CZ" b="1" i="1" dirty="0">
                <a:latin typeface="Cambria" panose="02040503050406030204" pitchFamily="18" charset="0"/>
                <a:ea typeface="Cambria" panose="02040503050406030204" pitchFamily="18" charset="0"/>
              </a:rPr>
              <a:t> </a:t>
            </a:r>
            <a:r>
              <a:rPr lang="cs-CZ" b="1" i="1" dirty="0" err="1">
                <a:latin typeface="Cambria" panose="02040503050406030204" pitchFamily="18" charset="0"/>
                <a:ea typeface="Cambria" panose="02040503050406030204" pitchFamily="18" charset="0"/>
              </a:rPr>
              <a:t>zoskupenie</a:t>
            </a:r>
            <a:r>
              <a:rPr lang="cs-CZ" b="1" i="1" dirty="0">
                <a:latin typeface="Cambria" panose="02040503050406030204" pitchFamily="18" charset="0"/>
                <a:ea typeface="Cambria" panose="02040503050406030204" pitchFamily="18" charset="0"/>
              </a:rPr>
              <a:t> VLK II</a:t>
            </a:r>
            <a:r>
              <a:rPr lang="cs-CZ" b="1" dirty="0">
                <a:latin typeface="Cambria" panose="02040503050406030204" pitchFamily="18" charset="0"/>
                <a:ea typeface="Cambria" panose="02040503050406030204" pitchFamily="18" charset="0"/>
              </a:rPr>
              <a:t>)</a:t>
            </a:r>
            <a:endParaRPr lang="cs-CZ" i="1"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r>
              <a:rPr lang="cs-CZ" dirty="0">
                <a:latin typeface="Cambria" panose="02040503050406030204" pitchFamily="18" charset="0"/>
                <a:ea typeface="Cambria" panose="02040503050406030204" pitchFamily="18" charset="0"/>
              </a:rPr>
              <a:t>„</a:t>
            </a:r>
            <a:r>
              <a:rPr lang="cs-CZ" i="1" dirty="0">
                <a:latin typeface="Cambria" panose="02040503050406030204" pitchFamily="18" charset="0"/>
                <a:ea typeface="Cambria" panose="02040503050406030204" pitchFamily="18" charset="0"/>
              </a:rPr>
              <a:t>přitom neslučitelné se závazným účinkem, který článek 288 SFEU přiznává směrnici, v zásadě vyloučit, aby se dotčené osoby mohly dovolávat povinností, které ukládá“</a:t>
            </a:r>
          </a:p>
          <a:p>
            <a:r>
              <a:rPr lang="cs-CZ" b="1" dirty="0">
                <a:latin typeface="Cambria" panose="02040503050406030204" pitchFamily="18" charset="0"/>
                <a:ea typeface="Cambria" panose="02040503050406030204" pitchFamily="18" charset="0"/>
              </a:rPr>
              <a:t>C-127/02 (</a:t>
            </a:r>
            <a:r>
              <a:rPr lang="cs-CZ" b="1" i="1" dirty="0" err="1">
                <a:latin typeface="Cambria" panose="02040503050406030204" pitchFamily="18" charset="0"/>
                <a:ea typeface="Cambria" panose="02040503050406030204" pitchFamily="18" charset="0"/>
              </a:rPr>
              <a:t>Waddenvereniging</a:t>
            </a:r>
            <a:r>
              <a:rPr lang="cs-CZ" b="1" i="1" dirty="0">
                <a:latin typeface="Cambria" panose="02040503050406030204" pitchFamily="18" charset="0"/>
                <a:ea typeface="Cambria" panose="02040503050406030204" pitchFamily="18" charset="0"/>
              </a:rPr>
              <a:t> a </a:t>
            </a:r>
            <a:r>
              <a:rPr lang="cs-CZ" b="1" i="1" dirty="0" err="1">
                <a:latin typeface="Cambria" panose="02040503050406030204" pitchFamily="18" charset="0"/>
                <a:ea typeface="Cambria" panose="02040503050406030204" pitchFamily="18" charset="0"/>
              </a:rPr>
              <a:t>Vogelbeschermingsvereniging</a:t>
            </a:r>
            <a:r>
              <a:rPr lang="cs-CZ" b="1" dirty="0">
                <a:latin typeface="Cambria" panose="02040503050406030204" pitchFamily="18" charset="0"/>
                <a:ea typeface="Cambria" panose="02040503050406030204" pitchFamily="18" charset="0"/>
              </a:rPr>
              <a:t>), </a:t>
            </a:r>
            <a:r>
              <a:rPr lang="it-IT" b="1" dirty="0">
                <a:latin typeface="Cambria" panose="02040503050406030204" pitchFamily="18" charset="0"/>
                <a:ea typeface="Cambria" panose="02040503050406030204" pitchFamily="18" charset="0"/>
              </a:rPr>
              <a:t>C-118/94 (</a:t>
            </a:r>
            <a:r>
              <a:rPr lang="it-IT" b="1" i="1" dirty="0">
                <a:latin typeface="Cambria" panose="02040503050406030204" pitchFamily="18" charset="0"/>
                <a:ea typeface="Cambria" panose="02040503050406030204" pitchFamily="18" charset="0"/>
              </a:rPr>
              <a:t>Associazione Italiana per il WWF a další</a:t>
            </a:r>
            <a:r>
              <a:rPr lang="it-IT" b="1" dirty="0">
                <a:latin typeface="Cambria" panose="02040503050406030204" pitchFamily="18" charset="0"/>
                <a:ea typeface="Cambria" panose="02040503050406030204" pitchFamily="18" charset="0"/>
              </a:rPr>
              <a:t>)</a:t>
            </a:r>
            <a:endParaRPr lang="cs-CZ" b="1" i="1" dirty="0">
              <a:latin typeface="Cambria" panose="02040503050406030204" pitchFamily="18" charset="0"/>
              <a:ea typeface="Cambria" panose="02040503050406030204" pitchFamily="18" charset="0"/>
            </a:endParaRPr>
          </a:p>
          <a:p>
            <a:pPr marL="171450" indent="-171450">
              <a:buFont typeface="Arial" panose="020B0604020202020204" pitchFamily="34" charset="0"/>
              <a:buChar char="•"/>
            </a:pPr>
            <a:endParaRPr lang="cs-CZ"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a:p>
            <a:r>
              <a:rPr lang="cs-CZ" sz="12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51781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9" end="9"/>
                                            </p:txEl>
                                          </p:spTgt>
                                        </p:tgtEl>
                                        <p:attrNameLst>
                                          <p:attrName>style.visibility</p:attrName>
                                        </p:attrNameLst>
                                      </p:cBhvr>
                                      <p:to>
                                        <p:strVal val="visible"/>
                                      </p:to>
                                    </p:set>
                                    <p:animEffect transition="in" filter="fade">
                                      <p:cBhvr>
                                        <p:cTn id="37" dur="500"/>
                                        <p:tgtEl>
                                          <p:spTgt spid="4">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0" end="10"/>
                                            </p:txEl>
                                          </p:spTgt>
                                        </p:tgtEl>
                                        <p:attrNameLst>
                                          <p:attrName>style.visibility</p:attrName>
                                        </p:attrNameLst>
                                      </p:cBhvr>
                                      <p:to>
                                        <p:strVal val="visible"/>
                                      </p:to>
                                    </p:set>
                                    <p:animEffect transition="in" filter="fade">
                                      <p:cBhvr>
                                        <p:cTn id="42" dur="500"/>
                                        <p:tgtEl>
                                          <p:spTgt spid="4">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1" end="11"/>
                                            </p:txEl>
                                          </p:spTgt>
                                        </p:tgtEl>
                                        <p:attrNameLst>
                                          <p:attrName>style.visibility</p:attrName>
                                        </p:attrNameLst>
                                      </p:cBhvr>
                                      <p:to>
                                        <p:strVal val="visible"/>
                                      </p:to>
                                    </p:set>
                                    <p:animEffect transition="in" filter="fade">
                                      <p:cBhvr>
                                        <p:cTn id="47" dur="500"/>
                                        <p:tgtEl>
                                          <p:spTgt spid="4">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2" end="12"/>
                                            </p:txEl>
                                          </p:spTgt>
                                        </p:tgtEl>
                                        <p:attrNameLst>
                                          <p:attrName>style.visibility</p:attrName>
                                        </p:attrNameLst>
                                      </p:cBhvr>
                                      <p:to>
                                        <p:strVal val="visible"/>
                                      </p:to>
                                    </p:set>
                                    <p:animEffect transition="in" filter="fade">
                                      <p:cBhvr>
                                        <p:cTn id="52" dur="500"/>
                                        <p:tgtEl>
                                          <p:spTgt spid="4">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3" end="13"/>
                                            </p:txEl>
                                          </p:spTgt>
                                        </p:tgtEl>
                                        <p:attrNameLst>
                                          <p:attrName>style.visibility</p:attrName>
                                        </p:attrNameLst>
                                      </p:cBhvr>
                                      <p:to>
                                        <p:strVal val="visible"/>
                                      </p:to>
                                    </p:set>
                                    <p:animEffect transition="in" filter="fade">
                                      <p:cBhvr>
                                        <p:cTn id="57"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1203648" y="1998357"/>
            <a:ext cx="7323187" cy="523220"/>
          </a:xfrm>
          <a:prstGeom prst="rect">
            <a:avLst/>
          </a:prstGeom>
          <a:noFill/>
        </p:spPr>
        <p:txBody>
          <a:bodyPr wrap="square" rtlCol="0">
            <a:spAutoFit/>
          </a:bodyPr>
          <a:lstStyle/>
          <a:p>
            <a:r>
              <a:rPr lang="cs-CZ" sz="2800" b="1" dirty="0">
                <a:latin typeface="Cambria" panose="02040503050406030204" pitchFamily="18" charset="0"/>
                <a:ea typeface="Cambria" panose="02040503050406030204" pitchFamily="18" charset="0"/>
              </a:rPr>
              <a:t>Přístup k informacím o životním prostředí</a:t>
            </a:r>
          </a:p>
        </p:txBody>
      </p:sp>
    </p:spTree>
    <p:extLst>
      <p:ext uri="{BB962C8B-B14F-4D97-AF65-F5344CB8AC3E}">
        <p14:creationId xmlns:p14="http://schemas.microsoft.com/office/powerpoint/2010/main" val="219630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Přístup k informacím o životním prostředí</a:t>
            </a:r>
          </a:p>
        </p:txBody>
      </p:sp>
      <p:sp>
        <p:nvSpPr>
          <p:cNvPr id="8" name="Zástupný symbol pro obsah 2"/>
          <p:cNvSpPr txBox="1">
            <a:spLocks/>
          </p:cNvSpPr>
          <p:nvPr/>
        </p:nvSpPr>
        <p:spPr>
          <a:xfrm>
            <a:off x="649804" y="866516"/>
            <a:ext cx="8229600" cy="4525963"/>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solidFill>
                  <a:schemeClr val="tx1"/>
                </a:solidFill>
                <a:latin typeface="Cambria" panose="02040503050406030204" pitchFamily="18" charset="0"/>
                <a:ea typeface="Cambria" panose="02040503050406030204" pitchFamily="18" charset="0"/>
              </a:rPr>
              <a:t>Základ: </a:t>
            </a:r>
          </a:p>
          <a:p>
            <a:r>
              <a:rPr lang="cs-CZ" sz="1600" b="1" dirty="0">
                <a:solidFill>
                  <a:schemeClr val="accent2"/>
                </a:solidFill>
                <a:latin typeface="Cambria" panose="02040503050406030204" pitchFamily="18" charset="0"/>
                <a:ea typeface="Cambria" panose="02040503050406030204" pitchFamily="18" charset="0"/>
              </a:rPr>
              <a:t>čl. 17 LZPS</a:t>
            </a:r>
          </a:p>
          <a:p>
            <a:r>
              <a:rPr lang="cs-CZ" sz="1600" b="1" dirty="0">
                <a:solidFill>
                  <a:schemeClr val="accent2"/>
                </a:solidFill>
                <a:latin typeface="Cambria" panose="02040503050406030204" pitchFamily="18" charset="0"/>
                <a:ea typeface="Cambria" panose="02040503050406030204" pitchFamily="18" charset="0"/>
              </a:rPr>
              <a:t>čl. 35 odst. 2 LZPS</a:t>
            </a:r>
          </a:p>
          <a:p>
            <a:r>
              <a:rPr lang="cs-CZ" sz="1600" b="1" dirty="0">
                <a:solidFill>
                  <a:schemeClr val="accent2"/>
                </a:solidFill>
                <a:latin typeface="Cambria" panose="02040503050406030204" pitchFamily="18" charset="0"/>
                <a:ea typeface="Cambria" panose="02040503050406030204" pitchFamily="18" charset="0"/>
              </a:rPr>
              <a:t>123/1998 Sb., 106/1999 Sb. </a:t>
            </a:r>
          </a:p>
          <a:p>
            <a:endParaRPr lang="cs-CZ" sz="1600" b="1" dirty="0">
              <a:solidFill>
                <a:schemeClr val="accent2"/>
              </a:solidFill>
              <a:latin typeface="Cambria" panose="02040503050406030204" pitchFamily="18" charset="0"/>
              <a:ea typeface="Cambria" panose="02040503050406030204" pitchFamily="18" charset="0"/>
            </a:endParaRPr>
          </a:p>
          <a:p>
            <a:r>
              <a:rPr lang="cs-CZ" sz="1600" b="1" dirty="0">
                <a:solidFill>
                  <a:srgbClr val="FF0000"/>
                </a:solidFill>
                <a:latin typeface="Cambria" panose="02040503050406030204" pitchFamily="18" charset="0"/>
                <a:ea typeface="Cambria" panose="02040503050406030204" pitchFamily="18" charset="0"/>
              </a:rPr>
              <a:t>aktivní způsob zpřístupňování informací (automatické zveřejňování)</a:t>
            </a:r>
          </a:p>
          <a:p>
            <a:r>
              <a:rPr lang="cs-CZ" sz="1600" dirty="0">
                <a:latin typeface="Cambria" panose="02040503050406030204" pitchFamily="18" charset="0"/>
                <a:ea typeface="Cambria" panose="02040503050406030204" pitchFamily="18" charset="0"/>
              </a:rPr>
              <a:t>	• informováním veřejnosti v případě bezprostředního ohrožení zdraví anebo životního prostředí,</a:t>
            </a:r>
          </a:p>
          <a:p>
            <a:r>
              <a:rPr lang="cs-CZ" sz="1600" dirty="0">
                <a:latin typeface="Cambria" panose="02040503050406030204" pitchFamily="18" charset="0"/>
                <a:ea typeface="Cambria" panose="02040503050406030204" pitchFamily="18" charset="0"/>
              </a:rPr>
              <a:t>	• informováním veřejnosti o typu a rozsahu informací o životním prostředí, které mají povinné subjekty k dispozici, a o vlastním procesu zpřístupňování informací,</a:t>
            </a:r>
          </a:p>
          <a:p>
            <a:r>
              <a:rPr lang="cs-CZ" sz="1600" dirty="0">
                <a:latin typeface="Cambria" panose="02040503050406030204" pitchFamily="18" charset="0"/>
                <a:ea typeface="Cambria" panose="02040503050406030204" pitchFamily="18" charset="0"/>
              </a:rPr>
              <a:t>	• vytvářením veřejně přístupných registrů a souborů dat – v ČR více než 40 přístupných registrů či databází, včetně konkrétních správních aktů – např. SEA, EIA, IPPC; další dostupné na úrovni EU</a:t>
            </a:r>
          </a:p>
          <a:p>
            <a:endParaRPr lang="cs-CZ" sz="1600" dirty="0">
              <a:latin typeface="Cambria" panose="02040503050406030204" pitchFamily="18" charset="0"/>
              <a:ea typeface="Cambria" panose="02040503050406030204" pitchFamily="18" charset="0"/>
            </a:endParaRPr>
          </a:p>
          <a:p>
            <a:r>
              <a:rPr lang="cs-CZ" sz="1600" b="1" dirty="0">
                <a:solidFill>
                  <a:srgbClr val="FF0000"/>
                </a:solidFill>
                <a:latin typeface="Cambria" panose="02040503050406030204" pitchFamily="18" charset="0"/>
                <a:ea typeface="Cambria" panose="02040503050406030204" pitchFamily="18" charset="0"/>
              </a:rPr>
              <a:t>pasivní způsob zpřístupňování informací (na základě žádosti)</a:t>
            </a:r>
          </a:p>
          <a:p>
            <a:endParaRPr lang="cs-CZ" sz="1600" b="1" dirty="0">
              <a:solidFill>
                <a:schemeClr val="accent2"/>
              </a:solidFill>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pic>
        <p:nvPicPr>
          <p:cNvPr id="3" name="Obrázek 2"/>
          <p:cNvPicPr>
            <a:picLocks noChangeAspect="1"/>
          </p:cNvPicPr>
          <p:nvPr/>
        </p:nvPicPr>
        <p:blipFill>
          <a:blip r:embed="rId3"/>
          <a:stretch>
            <a:fillRect/>
          </a:stretch>
        </p:blipFill>
        <p:spPr>
          <a:xfrm>
            <a:off x="740241" y="541785"/>
            <a:ext cx="7934329" cy="4210212"/>
          </a:xfrm>
          <a:prstGeom prst="rect">
            <a:avLst/>
          </a:prstGeom>
        </p:spPr>
      </p:pic>
      <p:pic>
        <p:nvPicPr>
          <p:cNvPr id="6" name="Obrázek 5"/>
          <p:cNvPicPr>
            <a:picLocks noChangeAspect="1"/>
          </p:cNvPicPr>
          <p:nvPr/>
        </p:nvPicPr>
        <p:blipFill>
          <a:blip r:embed="rId4"/>
          <a:stretch>
            <a:fillRect/>
          </a:stretch>
        </p:blipFill>
        <p:spPr>
          <a:xfrm>
            <a:off x="2538703" y="157352"/>
            <a:ext cx="6416620" cy="4422885"/>
          </a:xfrm>
          <a:prstGeom prst="rect">
            <a:avLst/>
          </a:prstGeom>
        </p:spPr>
      </p:pic>
      <p:pic>
        <p:nvPicPr>
          <p:cNvPr id="7" name="Obrázek 6"/>
          <p:cNvPicPr>
            <a:picLocks noChangeAspect="1"/>
          </p:cNvPicPr>
          <p:nvPr/>
        </p:nvPicPr>
        <p:blipFill>
          <a:blip r:embed="rId5"/>
          <a:stretch>
            <a:fillRect/>
          </a:stretch>
        </p:blipFill>
        <p:spPr>
          <a:xfrm>
            <a:off x="2985318" y="0"/>
            <a:ext cx="6227865" cy="4315968"/>
          </a:xfrm>
          <a:prstGeom prst="rect">
            <a:avLst/>
          </a:prstGeom>
        </p:spPr>
      </p:pic>
    </p:spTree>
    <p:extLst>
      <p:ext uri="{BB962C8B-B14F-4D97-AF65-F5344CB8AC3E}">
        <p14:creationId xmlns:p14="http://schemas.microsoft.com/office/powerpoint/2010/main" val="422096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Přístup k informacím o životním prostředí</a:t>
            </a:r>
          </a:p>
        </p:txBody>
      </p:sp>
      <p:sp>
        <p:nvSpPr>
          <p:cNvPr id="8" name="Zástupný symbol pro obsah 2"/>
          <p:cNvSpPr txBox="1">
            <a:spLocks/>
          </p:cNvSpPr>
          <p:nvPr/>
        </p:nvSpPr>
        <p:spPr>
          <a:xfrm>
            <a:off x="649804" y="866516"/>
            <a:ext cx="8229600" cy="4525963"/>
          </a:xfrm>
          <a:prstGeom prst="rect">
            <a:avLst/>
          </a:prstGeom>
        </p:spPr>
        <p:txBody>
          <a:bodyPr>
            <a:normAutofit fontScale="7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100" b="1" dirty="0">
                <a:solidFill>
                  <a:schemeClr val="tx1"/>
                </a:solidFill>
                <a:latin typeface="Cambria" panose="02040503050406030204" pitchFamily="18" charset="0"/>
                <a:ea typeface="Cambria" panose="02040503050406030204" pitchFamily="18" charset="0"/>
              </a:rPr>
              <a:t>Kromě </a:t>
            </a:r>
            <a:r>
              <a:rPr lang="cs-CZ" sz="2100" b="1" dirty="0" err="1">
                <a:solidFill>
                  <a:schemeClr val="tx1"/>
                </a:solidFill>
                <a:latin typeface="Cambria" panose="02040503050406030204" pitchFamily="18" charset="0"/>
                <a:ea typeface="Cambria" panose="02040503050406030204" pitchFamily="18" charset="0"/>
              </a:rPr>
              <a:t>ŽPInf</a:t>
            </a:r>
            <a:r>
              <a:rPr lang="cs-CZ" sz="2100" b="1" dirty="0">
                <a:solidFill>
                  <a:schemeClr val="tx1"/>
                </a:solidFill>
                <a:latin typeface="Cambria" panose="02040503050406030204" pitchFamily="18" charset="0"/>
                <a:ea typeface="Cambria" panose="02040503050406030204" pitchFamily="18" charset="0"/>
              </a:rPr>
              <a:t> upravuje přístup k informacím o životním prostředí celá řada zvláštních složkových a jiných právních předpisů:</a:t>
            </a:r>
          </a:p>
          <a:p>
            <a:r>
              <a:rPr lang="cs-CZ" sz="2100" b="1" dirty="0">
                <a:solidFill>
                  <a:schemeClr val="tx1"/>
                </a:solidFill>
                <a:latin typeface="Cambria" panose="02040503050406030204" pitchFamily="18" charset="0"/>
                <a:ea typeface="Cambria" panose="02040503050406030204" pitchFamily="18" charset="0"/>
              </a:rPr>
              <a:t> </a:t>
            </a:r>
          </a:p>
          <a:p>
            <a:r>
              <a:rPr lang="cs-CZ" sz="2600" dirty="0">
                <a:solidFill>
                  <a:schemeClr val="tx1"/>
                </a:solidFill>
                <a:latin typeface="Cambria" panose="02040503050406030204" pitchFamily="18" charset="0"/>
                <a:ea typeface="Cambria" panose="02040503050406030204" pitchFamily="18" charset="0"/>
              </a:rPr>
              <a:t>• z. č. 224/2015 Sb., o prevenci závažných havárií, upravuje aktivní i pasivní poskytování informací o objektech, ve kterých jsou umístěny nebezpečné látky, a také informování veřejnosti informací o vzniku a dopadech závažných havárií, </a:t>
            </a:r>
          </a:p>
          <a:p>
            <a:r>
              <a:rPr lang="cs-CZ" sz="2600" dirty="0">
                <a:solidFill>
                  <a:schemeClr val="tx1"/>
                </a:solidFill>
                <a:latin typeface="Cambria" panose="02040503050406030204" pitchFamily="18" charset="0"/>
                <a:ea typeface="Cambria" panose="02040503050406030204" pitchFamily="18" charset="0"/>
              </a:rPr>
              <a:t>• z. č. 239/2000 Sb., o integrovaném záchranném systému, a z. č. 240/2000 Sb., o krizovém řízení (krizový zákon), upravují informování veřejnosti pro případ mimořádných situací, </a:t>
            </a:r>
          </a:p>
          <a:p>
            <a:r>
              <a:rPr lang="cs-CZ" sz="2600" dirty="0">
                <a:solidFill>
                  <a:schemeClr val="tx1"/>
                </a:solidFill>
                <a:latin typeface="Cambria" panose="02040503050406030204" pitchFamily="18" charset="0"/>
                <a:ea typeface="Cambria" panose="02040503050406030204" pitchFamily="18" charset="0"/>
              </a:rPr>
              <a:t>• z. č. 89/1995 Sb., o státní statistické službě, upravuje zpřístupňování údajů získaných pro statistické účely a zpřístupňování statistických informací, </a:t>
            </a:r>
          </a:p>
          <a:p>
            <a:r>
              <a:rPr lang="cs-CZ" sz="2600" dirty="0">
                <a:solidFill>
                  <a:schemeClr val="tx1"/>
                </a:solidFill>
                <a:latin typeface="Cambria" panose="02040503050406030204" pitchFamily="18" charset="0"/>
                <a:ea typeface="Cambria" panose="02040503050406030204" pitchFamily="18" charset="0"/>
              </a:rPr>
              <a:t>• z. č. 183/2006 Sb., o územním plánování a stavebním řádu (stavební zákon), </a:t>
            </a:r>
          </a:p>
          <a:p>
            <a:r>
              <a:rPr lang="cs-CZ" sz="2600" dirty="0">
                <a:solidFill>
                  <a:schemeClr val="tx1"/>
                </a:solidFill>
                <a:latin typeface="Cambria" panose="02040503050406030204" pitchFamily="18" charset="0"/>
                <a:ea typeface="Cambria" panose="02040503050406030204" pitchFamily="18" charset="0"/>
              </a:rPr>
              <a:t>• z. č. 100/2001 Sb., o posuzování vlivů na životní prostředí, </a:t>
            </a:r>
          </a:p>
          <a:p>
            <a:r>
              <a:rPr lang="cs-CZ" sz="2600" dirty="0">
                <a:solidFill>
                  <a:schemeClr val="tx1"/>
                </a:solidFill>
                <a:latin typeface="Cambria" panose="02040503050406030204" pitchFamily="18" charset="0"/>
                <a:ea typeface="Cambria" panose="02040503050406030204" pitchFamily="18" charset="0"/>
              </a:rPr>
              <a:t>• z. č. 76/2002 Sb., o integrované prevenci, </a:t>
            </a:r>
          </a:p>
          <a:p>
            <a:r>
              <a:rPr lang="cs-CZ" sz="2600" dirty="0">
                <a:solidFill>
                  <a:schemeClr val="tx1"/>
                </a:solidFill>
                <a:latin typeface="Cambria" panose="02040503050406030204" pitchFamily="18" charset="0"/>
                <a:ea typeface="Cambria" panose="02040503050406030204" pitchFamily="18" charset="0"/>
              </a:rPr>
              <a:t>• z. č. č. 263/2016 Sb. Sb., atomový zákon</a:t>
            </a:r>
          </a:p>
          <a:p>
            <a:r>
              <a:rPr lang="cs-CZ" sz="2600" dirty="0">
                <a:solidFill>
                  <a:schemeClr val="tx1"/>
                </a:solidFill>
                <a:latin typeface="Cambria" panose="02040503050406030204" pitchFamily="18" charset="0"/>
                <a:ea typeface="Cambria" panose="02040503050406030204" pitchFamily="18" charset="0"/>
              </a:rPr>
              <a:t>• z. č. 201/2012 Sb., o ochraně ovzduší.</a:t>
            </a:r>
          </a:p>
          <a:p>
            <a:endParaRPr lang="cs-CZ" sz="1600" b="1" dirty="0">
              <a:solidFill>
                <a:schemeClr val="accent2"/>
              </a:solidFill>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53772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fade">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fade">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Effect transition="in" filter="fade">
                                      <p:cBhvr>
                                        <p:cTn id="57"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Je to nutné? </a:t>
            </a:r>
          </a:p>
          <a:p>
            <a:endParaRPr lang="cs-CZ" sz="12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3"/>
                </a:solidFill>
                <a:latin typeface="Cambria" panose="02040503050406030204" pitchFamily="18" charset="0"/>
                <a:ea typeface="Cambria" panose="02040503050406030204" pitchFamily="18" charset="0"/>
              </a:rPr>
              <a:t>Klady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Environmentální demokracie – odpovědnost, transparentnost</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Znalost poměrů a blízkost ke zdroji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Pomocná ruka</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Veřejná podpora rozhodnutí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Rozvoj environmentální výchovy a vzdělání</a:t>
            </a:r>
          </a:p>
          <a:p>
            <a:pPr marL="342900" indent="-342900">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endParaRPr>
          </a:p>
          <a:p>
            <a:r>
              <a:rPr lang="cs-CZ" sz="2000" b="1" dirty="0">
                <a:solidFill>
                  <a:schemeClr val="accent3"/>
                </a:solidFill>
                <a:latin typeface="Cambria" panose="02040503050406030204" pitchFamily="18" charset="0"/>
                <a:ea typeface="Cambria" panose="02040503050406030204" pitchFamily="18" charset="0"/>
              </a:rPr>
              <a:t>Zápory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Pouze procesní práva, široký rozsah, bezplatné nebo takřka bezplatné, ne nutně ochrana životního prostředí – osobní zájmy…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Platonická láska</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5454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1" end="11"/>
                                            </p:txEl>
                                          </p:spTgt>
                                        </p:tgtEl>
                                        <p:attrNameLst>
                                          <p:attrName>style.visibility</p:attrName>
                                        </p:attrNameLst>
                                      </p:cBhvr>
                                      <p:to>
                                        <p:strVal val="visible"/>
                                      </p:to>
                                    </p:set>
                                    <p:animEffect transition="in" filter="fade">
                                      <p:cBhvr>
                                        <p:cTn id="52" dur="500"/>
                                        <p:tgtEl>
                                          <p:spTgt spid="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Effect transition="in" filter="fade">
                                      <p:cBhvr>
                                        <p:cTn id="57" dur="500"/>
                                        <p:tgtEl>
                                          <p:spTgt spid="8">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
                                            <p:txEl>
                                              <p:pRg st="2" end="2"/>
                                            </p:txEl>
                                          </p:spTgt>
                                        </p:tgtEl>
                                        <p:attrNameLst>
                                          <p:attrName>style.visibility</p:attrName>
                                        </p:attrNameLst>
                                      </p:cBhvr>
                                      <p:to>
                                        <p:strVal val="visible"/>
                                      </p:to>
                                    </p:set>
                                    <p:animEffect transition="in" filter="fade">
                                      <p:cBhvr>
                                        <p:cTn id="62" dur="500"/>
                                        <p:tgtEl>
                                          <p:spTgt spid="8">
                                            <p:txEl>
                                              <p:pRg st="2" end="2"/>
                                            </p:txEl>
                                          </p:spTgt>
                                        </p:tgtEl>
                                      </p:cBhvr>
                                    </p:animEffect>
                                  </p:childTnLst>
                                </p:cTn>
                              </p:par>
                              <p:par>
                                <p:cTn id="63" presetID="10" presetClass="entr" presetSubtype="0" fill="hold" nodeType="withEffect">
                                  <p:stCondLst>
                                    <p:cond delay="0"/>
                                  </p:stCondLst>
                                  <p:childTnLst>
                                    <p:set>
                                      <p:cBhvr>
                                        <p:cTn id="64" dur="1" fill="hold">
                                          <p:stCondLst>
                                            <p:cond delay="0"/>
                                          </p:stCondLst>
                                        </p:cTn>
                                        <p:tgtEl>
                                          <p:spTgt spid="8">
                                            <p:txEl>
                                              <p:pRg st="3" end="3"/>
                                            </p:txEl>
                                          </p:spTgt>
                                        </p:tgtEl>
                                        <p:attrNameLst>
                                          <p:attrName>style.visibility</p:attrName>
                                        </p:attrNameLst>
                                      </p:cBhvr>
                                      <p:to>
                                        <p:strVal val="visible"/>
                                      </p:to>
                                    </p:set>
                                    <p:animEffect transition="in" filter="fade">
                                      <p:cBhvr>
                                        <p:cTn id="65" dur="500"/>
                                        <p:tgtEl>
                                          <p:spTgt spid="8">
                                            <p:txEl>
                                              <p:pRg st="3" end="3"/>
                                            </p:txEl>
                                          </p:spTgt>
                                        </p:tgtEl>
                                      </p:cBhvr>
                                    </p:animEffect>
                                  </p:childTnLst>
                                </p:cTn>
                              </p:par>
                              <p:par>
                                <p:cTn id="66" presetID="10" presetClass="entr" presetSubtype="0" fill="hold" nodeType="withEffect">
                                  <p:stCondLst>
                                    <p:cond delay="0"/>
                                  </p:stCondLst>
                                  <p:childTnLst>
                                    <p:set>
                                      <p:cBhvr>
                                        <p:cTn id="67" dur="1" fill="hold">
                                          <p:stCondLst>
                                            <p:cond delay="0"/>
                                          </p:stCondLst>
                                        </p:cTn>
                                        <p:tgtEl>
                                          <p:spTgt spid="8">
                                            <p:txEl>
                                              <p:pRg st="4" end="4"/>
                                            </p:txEl>
                                          </p:spTgt>
                                        </p:tgtEl>
                                        <p:attrNameLst>
                                          <p:attrName>style.visibility</p:attrName>
                                        </p:attrNameLst>
                                      </p:cBhvr>
                                      <p:to>
                                        <p:strVal val="visible"/>
                                      </p:to>
                                    </p:set>
                                    <p:animEffect transition="in" filter="fade">
                                      <p:cBhvr>
                                        <p:cTn id="68" dur="500"/>
                                        <p:tgtEl>
                                          <p:spTgt spid="8">
                                            <p:txEl>
                                              <p:pRg st="4" end="4"/>
                                            </p:txEl>
                                          </p:spTgt>
                                        </p:tgtEl>
                                      </p:cBhvr>
                                    </p:animEffect>
                                  </p:childTnLst>
                                </p:cTn>
                              </p:par>
                              <p:par>
                                <p:cTn id="69" presetID="10" presetClass="entr" presetSubtype="0" fill="hold" nodeType="withEffect">
                                  <p:stCondLst>
                                    <p:cond delay="0"/>
                                  </p:stCondLst>
                                  <p:childTnLst>
                                    <p:set>
                                      <p:cBhvr>
                                        <p:cTn id="70" dur="1" fill="hold">
                                          <p:stCondLst>
                                            <p:cond delay="0"/>
                                          </p:stCondLst>
                                        </p:cTn>
                                        <p:tgtEl>
                                          <p:spTgt spid="8">
                                            <p:txEl>
                                              <p:pRg st="5" end="5"/>
                                            </p:txEl>
                                          </p:spTgt>
                                        </p:tgtEl>
                                        <p:attrNameLst>
                                          <p:attrName>style.visibility</p:attrName>
                                        </p:attrNameLst>
                                      </p:cBhvr>
                                      <p:to>
                                        <p:strVal val="visible"/>
                                      </p:to>
                                    </p:set>
                                    <p:animEffect transition="in" filter="fade">
                                      <p:cBhvr>
                                        <p:cTn id="71" dur="500"/>
                                        <p:tgtEl>
                                          <p:spTgt spid="8">
                                            <p:txEl>
                                              <p:pRg st="5" end="5"/>
                                            </p:txEl>
                                          </p:spTgt>
                                        </p:tgtEl>
                                      </p:cBhvr>
                                    </p:animEffect>
                                  </p:childTnLst>
                                </p:cTn>
                              </p:par>
                              <p:par>
                                <p:cTn id="72" presetID="10" presetClass="entr" presetSubtype="0" fill="hold" nodeType="withEffect">
                                  <p:stCondLst>
                                    <p:cond delay="0"/>
                                  </p:stCondLst>
                                  <p:childTnLst>
                                    <p:set>
                                      <p:cBhvr>
                                        <p:cTn id="73" dur="1" fill="hold">
                                          <p:stCondLst>
                                            <p:cond delay="0"/>
                                          </p:stCondLst>
                                        </p:cTn>
                                        <p:tgtEl>
                                          <p:spTgt spid="8">
                                            <p:txEl>
                                              <p:pRg st="6" end="6"/>
                                            </p:txEl>
                                          </p:spTgt>
                                        </p:tgtEl>
                                        <p:attrNameLst>
                                          <p:attrName>style.visibility</p:attrName>
                                        </p:attrNameLst>
                                      </p:cBhvr>
                                      <p:to>
                                        <p:strVal val="visible"/>
                                      </p:to>
                                    </p:set>
                                    <p:animEffect transition="in" filter="fade">
                                      <p:cBhvr>
                                        <p:cTn id="74" dur="500"/>
                                        <p:tgtEl>
                                          <p:spTgt spid="8">
                                            <p:txEl>
                                              <p:pRg st="6" end="6"/>
                                            </p:txEl>
                                          </p:spTgt>
                                        </p:tgtEl>
                                      </p:cBhvr>
                                    </p:animEffect>
                                  </p:childTnLst>
                                </p:cTn>
                              </p:par>
                              <p:par>
                                <p:cTn id="75" presetID="10" presetClass="entr" presetSubtype="0" fill="hold" nodeType="withEffect">
                                  <p:stCondLst>
                                    <p:cond delay="0"/>
                                  </p:stCondLst>
                                  <p:childTnLst>
                                    <p:set>
                                      <p:cBhvr>
                                        <p:cTn id="76" dur="1" fill="hold">
                                          <p:stCondLst>
                                            <p:cond delay="0"/>
                                          </p:stCondLst>
                                        </p:cTn>
                                        <p:tgtEl>
                                          <p:spTgt spid="8">
                                            <p:txEl>
                                              <p:pRg st="7" end="7"/>
                                            </p:txEl>
                                          </p:spTgt>
                                        </p:tgtEl>
                                        <p:attrNameLst>
                                          <p:attrName>style.visibility</p:attrName>
                                        </p:attrNameLst>
                                      </p:cBhvr>
                                      <p:to>
                                        <p:strVal val="visible"/>
                                      </p:to>
                                    </p:set>
                                    <p:animEffect transition="in" filter="fade">
                                      <p:cBhvr>
                                        <p:cTn id="77" dur="500"/>
                                        <p:tgtEl>
                                          <p:spTgt spid="8">
                                            <p:txEl>
                                              <p:pRg st="7" end="7"/>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8">
                                            <p:txEl>
                                              <p:pRg st="9" end="9"/>
                                            </p:txEl>
                                          </p:spTgt>
                                        </p:tgtEl>
                                        <p:attrNameLst>
                                          <p:attrName>style.visibility</p:attrName>
                                        </p:attrNameLst>
                                      </p:cBhvr>
                                      <p:to>
                                        <p:strVal val="visible"/>
                                      </p:to>
                                    </p:set>
                                    <p:animEffect transition="in" filter="fade">
                                      <p:cBhvr>
                                        <p:cTn id="80" dur="500"/>
                                        <p:tgtEl>
                                          <p:spTgt spid="8">
                                            <p:txEl>
                                              <p:pRg st="9" end="9"/>
                                            </p:txEl>
                                          </p:spTgt>
                                        </p:tgtEl>
                                      </p:cBhvr>
                                    </p:animEffect>
                                  </p:childTnLst>
                                </p:cTn>
                              </p:par>
                              <p:par>
                                <p:cTn id="81" presetID="10" presetClass="entr" presetSubtype="0" fill="hold" nodeType="withEffect">
                                  <p:stCondLst>
                                    <p:cond delay="0"/>
                                  </p:stCondLst>
                                  <p:childTnLst>
                                    <p:set>
                                      <p:cBhvr>
                                        <p:cTn id="82" dur="1" fill="hold">
                                          <p:stCondLst>
                                            <p:cond delay="0"/>
                                          </p:stCondLst>
                                        </p:cTn>
                                        <p:tgtEl>
                                          <p:spTgt spid="8">
                                            <p:txEl>
                                              <p:pRg st="10" end="10"/>
                                            </p:txEl>
                                          </p:spTgt>
                                        </p:tgtEl>
                                        <p:attrNameLst>
                                          <p:attrName>style.visibility</p:attrName>
                                        </p:attrNameLst>
                                      </p:cBhvr>
                                      <p:to>
                                        <p:strVal val="visible"/>
                                      </p:to>
                                    </p:set>
                                    <p:animEffect transition="in" filter="fade">
                                      <p:cBhvr>
                                        <p:cTn id="83" dur="500"/>
                                        <p:tgtEl>
                                          <p:spTgt spid="8">
                                            <p:txEl>
                                              <p:pRg st="10" end="10"/>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8">
                                            <p:txEl>
                                              <p:pRg st="11" end="11"/>
                                            </p:txEl>
                                          </p:spTgt>
                                        </p:tgtEl>
                                        <p:attrNameLst>
                                          <p:attrName>style.visibility</p:attrName>
                                        </p:attrNameLst>
                                      </p:cBhvr>
                                      <p:to>
                                        <p:strVal val="visible"/>
                                      </p:to>
                                    </p:set>
                                    <p:animEffect transition="in" filter="fade">
                                      <p:cBhvr>
                                        <p:cTn id="86"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Přístup k informacím o životním prostředí</a:t>
            </a:r>
          </a:p>
        </p:txBody>
      </p:sp>
      <p:sp>
        <p:nvSpPr>
          <p:cNvPr id="8" name="Zástupný symbol pro obsah 2"/>
          <p:cNvSpPr txBox="1">
            <a:spLocks/>
          </p:cNvSpPr>
          <p:nvPr/>
        </p:nvSpPr>
        <p:spPr>
          <a:xfrm>
            <a:off x="649804" y="866516"/>
            <a:ext cx="8229600" cy="452596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100" b="1" dirty="0">
                <a:solidFill>
                  <a:schemeClr val="tx1"/>
                </a:solidFill>
                <a:latin typeface="Cambria" panose="02040503050406030204" pitchFamily="18" charset="0"/>
                <a:ea typeface="Cambria" panose="02040503050406030204" pitchFamily="18" charset="0"/>
              </a:rPr>
              <a:t>123/1998 Sb., 106/1999 Sb.</a:t>
            </a:r>
          </a:p>
          <a:p>
            <a:r>
              <a:rPr lang="cs-CZ" sz="2100" b="1" dirty="0">
                <a:solidFill>
                  <a:schemeClr val="tx1"/>
                </a:solidFill>
                <a:latin typeface="Cambria" panose="02040503050406030204" pitchFamily="18" charset="0"/>
                <a:ea typeface="Cambria" panose="02040503050406030204" pitchFamily="18" charset="0"/>
              </a:rPr>
              <a:t>lex </a:t>
            </a:r>
            <a:r>
              <a:rPr lang="cs-CZ" sz="2100" b="1" dirty="0" err="1">
                <a:solidFill>
                  <a:schemeClr val="tx1"/>
                </a:solidFill>
                <a:latin typeface="Cambria" panose="02040503050406030204" pitchFamily="18" charset="0"/>
                <a:ea typeface="Cambria" panose="02040503050406030204" pitchFamily="18" charset="0"/>
              </a:rPr>
              <a:t>specialis</a:t>
            </a:r>
            <a:r>
              <a:rPr lang="cs-CZ" sz="2100" b="1" dirty="0">
                <a:solidFill>
                  <a:schemeClr val="tx1"/>
                </a:solidFill>
                <a:latin typeface="Cambria" panose="02040503050406030204" pitchFamily="18" charset="0"/>
                <a:ea typeface="Cambria" panose="02040503050406030204" pitchFamily="18" charset="0"/>
              </a:rPr>
              <a:t> x lex </a:t>
            </a:r>
            <a:r>
              <a:rPr lang="cs-CZ" sz="2100" b="1" dirty="0" err="1">
                <a:solidFill>
                  <a:schemeClr val="tx1"/>
                </a:solidFill>
                <a:latin typeface="Cambria" panose="02040503050406030204" pitchFamily="18" charset="0"/>
                <a:ea typeface="Cambria" panose="02040503050406030204" pitchFamily="18" charset="0"/>
              </a:rPr>
              <a:t>generalis</a:t>
            </a:r>
            <a:r>
              <a:rPr lang="cs-CZ" sz="2100" b="1" dirty="0">
                <a:solidFill>
                  <a:schemeClr val="tx1"/>
                </a:solidFill>
                <a:latin typeface="Cambria" panose="02040503050406030204" pitchFamily="18" charset="0"/>
                <a:ea typeface="Cambria" panose="02040503050406030204" pitchFamily="18" charset="0"/>
              </a:rPr>
              <a:t>?</a:t>
            </a:r>
          </a:p>
          <a:p>
            <a:endParaRPr lang="cs-CZ" sz="2100" b="1" dirty="0">
              <a:solidFill>
                <a:schemeClr val="tx1"/>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100" b="1" dirty="0">
                <a:solidFill>
                  <a:schemeClr val="tx1"/>
                </a:solidFill>
                <a:latin typeface="Cambria" panose="02040503050406030204" pitchFamily="18" charset="0"/>
                <a:ea typeface="Cambria" panose="02040503050406030204" pitchFamily="18" charset="0"/>
              </a:rPr>
              <a:t>Podle kterého zákona budou informace poskytnuty, musí posoudit sám povinný subjekt bez ohledu na formální označení žádosti. </a:t>
            </a:r>
          </a:p>
          <a:p>
            <a:pPr marL="342900" indent="-342900">
              <a:buFont typeface="Arial" panose="020B0604020202020204" pitchFamily="34" charset="0"/>
              <a:buChar char="•"/>
            </a:pPr>
            <a:r>
              <a:rPr lang="cs-CZ" sz="2100" b="1" dirty="0">
                <a:solidFill>
                  <a:schemeClr val="tx1"/>
                </a:solidFill>
                <a:latin typeface="Cambria" panose="02040503050406030204" pitchFamily="18" charset="0"/>
                <a:ea typeface="Cambria" panose="02040503050406030204" pitchFamily="18" charset="0"/>
              </a:rPr>
              <a:t>Jestliže shledá, že danou informaci nelze považovat za informaci o životním prostředí, musí ještě posoudit svou případnou povinnost ji poskytnout podle </a:t>
            </a:r>
            <a:r>
              <a:rPr lang="cs-CZ" sz="2100" b="1" dirty="0" err="1">
                <a:solidFill>
                  <a:schemeClr val="tx1"/>
                </a:solidFill>
                <a:latin typeface="Cambria" panose="02040503050406030204" pitchFamily="18" charset="0"/>
                <a:ea typeface="Cambria" panose="02040503050406030204" pitchFamily="18" charset="0"/>
              </a:rPr>
              <a:t>InfZ</a:t>
            </a:r>
            <a:r>
              <a:rPr lang="cs-CZ" sz="2100" b="1" dirty="0">
                <a:solidFill>
                  <a:schemeClr val="tx1"/>
                </a:solidFill>
                <a:latin typeface="Cambria" panose="02040503050406030204" pitchFamily="18" charset="0"/>
                <a:ea typeface="Cambria" panose="02040503050406030204" pitchFamily="18" charset="0"/>
              </a:rPr>
              <a:t>. Není tak možné, aby byla žádost bez dalšího zamítnuta s tím, že se vyžadovaná informace netýká životního prostředí.</a:t>
            </a:r>
          </a:p>
          <a:p>
            <a:pPr marL="342900" indent="-342900">
              <a:buFont typeface="Arial" panose="020B0604020202020204" pitchFamily="34" charset="0"/>
              <a:buChar char="•"/>
            </a:pPr>
            <a:r>
              <a:rPr lang="cs-CZ" sz="2100" b="1" dirty="0">
                <a:solidFill>
                  <a:schemeClr val="tx1"/>
                </a:solidFill>
                <a:latin typeface="Cambria" panose="02040503050406030204" pitchFamily="18" charset="0"/>
                <a:ea typeface="Cambria" panose="02040503050406030204" pitchFamily="18" charset="0"/>
              </a:rPr>
              <a:t>Určující pro postup při vyřizování konkrétní žádosti je povaha požadované informace, konkrétně zda je možné ji podřadit pod definici informace o životním prostředí podle </a:t>
            </a:r>
            <a:r>
              <a:rPr lang="cs-CZ" sz="2100" b="1" dirty="0" err="1">
                <a:solidFill>
                  <a:schemeClr val="tx1"/>
                </a:solidFill>
                <a:latin typeface="Cambria" panose="02040503050406030204" pitchFamily="18" charset="0"/>
                <a:ea typeface="Cambria" panose="02040503050406030204" pitchFamily="18" charset="0"/>
              </a:rPr>
              <a:t>ŽPInf</a:t>
            </a:r>
            <a:r>
              <a:rPr lang="cs-CZ" sz="2100" b="1" dirty="0">
                <a:solidFill>
                  <a:schemeClr val="tx1"/>
                </a:solidFill>
                <a:latin typeface="Cambria" panose="02040503050406030204" pitchFamily="18" charset="0"/>
                <a:ea typeface="Cambria" panose="02040503050406030204" pitchFamily="18" charset="0"/>
              </a:rPr>
              <a:t>.</a:t>
            </a:r>
          </a:p>
          <a:p>
            <a:endParaRPr lang="cs-CZ" sz="1600" b="1" dirty="0">
              <a:solidFill>
                <a:schemeClr val="accent2"/>
              </a:solidFill>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78828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10" end="10"/>
                                            </p:txEl>
                                          </p:spTgt>
                                        </p:tgtEl>
                                        <p:attrNameLst>
                                          <p:attrName>style.visibility</p:attrName>
                                        </p:attrNameLst>
                                      </p:cBhvr>
                                      <p:to>
                                        <p:strVal val="visible"/>
                                      </p:to>
                                    </p:set>
                                    <p:animEffect transition="in" filter="fade">
                                      <p:cBhvr>
                                        <p:cTn id="3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Přístup k informacím o životním prostředí</a:t>
            </a: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100" b="1" dirty="0">
                <a:solidFill>
                  <a:schemeClr val="tx1"/>
                </a:solidFill>
                <a:latin typeface="Cambria" panose="02040503050406030204" pitchFamily="18" charset="0"/>
                <a:ea typeface="Cambria" panose="02040503050406030204" pitchFamily="18" charset="0"/>
              </a:rPr>
              <a:t>123/1998 Sb., 106/1999 Sb.</a:t>
            </a:r>
          </a:p>
          <a:p>
            <a:endParaRPr lang="cs-CZ" sz="1600" b="1" dirty="0">
              <a:solidFill>
                <a:schemeClr val="accent2"/>
              </a:solidFill>
              <a:latin typeface="Cambria" panose="02040503050406030204" pitchFamily="18" charset="0"/>
              <a:ea typeface="Cambria" panose="02040503050406030204" pitchFamily="18" charset="0"/>
            </a:endParaRPr>
          </a:p>
          <a:p>
            <a:r>
              <a:rPr lang="cs-CZ" sz="1600" b="1" dirty="0">
                <a:solidFill>
                  <a:schemeClr val="accent2"/>
                </a:solidFill>
                <a:latin typeface="Cambria" panose="02040503050406030204" pitchFamily="18" charset="0"/>
                <a:ea typeface="Cambria" panose="02040503050406030204" pitchFamily="18" charset="0"/>
              </a:rPr>
              <a:t>Drobné odlišnosti (vymezení povinných subjektů, důvody neposkytnutí informace), </a:t>
            </a:r>
          </a:p>
          <a:p>
            <a:r>
              <a:rPr lang="cs-CZ" sz="1600" b="1" dirty="0">
                <a:solidFill>
                  <a:schemeClr val="accent2"/>
                </a:solidFill>
                <a:latin typeface="Cambria" panose="02040503050406030204" pitchFamily="18" charset="0"/>
                <a:ea typeface="Cambria" panose="02040503050406030204" pitchFamily="18" charset="0"/>
              </a:rPr>
              <a:t>Stejné zásady:</a:t>
            </a:r>
          </a:p>
          <a:p>
            <a:pPr marL="285750" indent="-285750">
              <a:buFont typeface="Arial" panose="020B0604020202020204" pitchFamily="34" charset="0"/>
              <a:buChar char="•"/>
            </a:pPr>
            <a:r>
              <a:rPr lang="cs-CZ" sz="1600" b="1" dirty="0">
                <a:solidFill>
                  <a:schemeClr val="tx1"/>
                </a:solidFill>
                <a:latin typeface="Cambria" panose="02040503050406030204" pitchFamily="18" charset="0"/>
                <a:ea typeface="Cambria" panose="02040503050406030204" pitchFamily="18" charset="0"/>
              </a:rPr>
              <a:t>Oprávněný subjekt – „každý“</a:t>
            </a:r>
          </a:p>
          <a:p>
            <a:pPr marL="285750" indent="-285750">
              <a:buFont typeface="Arial" panose="020B0604020202020204" pitchFamily="34" charset="0"/>
              <a:buChar char="•"/>
            </a:pPr>
            <a:r>
              <a:rPr lang="cs-CZ" sz="1600" b="1" dirty="0">
                <a:solidFill>
                  <a:schemeClr val="tx1"/>
                </a:solidFill>
                <a:latin typeface="Cambria" panose="02040503050406030204" pitchFamily="18" charset="0"/>
                <a:ea typeface="Cambria" panose="02040503050406030204" pitchFamily="18" charset="0"/>
              </a:rPr>
              <a:t>Formální nároky - minimální</a:t>
            </a:r>
          </a:p>
          <a:p>
            <a:pPr marL="285750" indent="-285750">
              <a:buFont typeface="Arial" panose="020B0604020202020204" pitchFamily="34" charset="0"/>
              <a:buChar char="•"/>
            </a:pPr>
            <a:r>
              <a:rPr lang="cs-CZ" sz="1600" b="1" dirty="0">
                <a:solidFill>
                  <a:schemeClr val="tx1"/>
                </a:solidFill>
                <a:latin typeface="Cambria" panose="02040503050406030204" pitchFamily="18" charset="0"/>
                <a:ea typeface="Cambria" panose="02040503050406030204" pitchFamily="18" charset="0"/>
              </a:rPr>
              <a:t>Povinné subjekty – extenzivně</a:t>
            </a:r>
          </a:p>
          <a:p>
            <a:pPr marL="285750" indent="-285750">
              <a:buFont typeface="Arial" panose="020B0604020202020204" pitchFamily="34" charset="0"/>
              <a:buChar char="•"/>
            </a:pPr>
            <a:r>
              <a:rPr lang="cs-CZ" sz="1600" b="1" dirty="0">
                <a:solidFill>
                  <a:schemeClr val="tx1"/>
                </a:solidFill>
                <a:latin typeface="Cambria" panose="02040503050406030204" pitchFamily="18" charset="0"/>
                <a:ea typeface="Cambria" panose="02040503050406030204" pitchFamily="18" charset="0"/>
              </a:rPr>
              <a:t>Informace – extenzivně</a:t>
            </a:r>
          </a:p>
          <a:p>
            <a:pPr marL="285750" indent="-285750">
              <a:buFont typeface="Arial" panose="020B0604020202020204" pitchFamily="34" charset="0"/>
              <a:buChar char="•"/>
            </a:pPr>
            <a:r>
              <a:rPr lang="cs-CZ" sz="1600" b="1" dirty="0">
                <a:solidFill>
                  <a:schemeClr val="tx1"/>
                </a:solidFill>
                <a:latin typeface="Cambria" panose="02040503050406030204" pitchFamily="18" charset="0"/>
                <a:ea typeface="Cambria" panose="02040503050406030204" pitchFamily="18" charset="0"/>
              </a:rPr>
              <a:t>Výjimky – restriktivně</a:t>
            </a:r>
          </a:p>
          <a:p>
            <a:pPr marL="285750" indent="-285750">
              <a:buFont typeface="Arial" panose="020B0604020202020204" pitchFamily="34" charset="0"/>
              <a:buChar char="•"/>
            </a:pPr>
            <a:r>
              <a:rPr lang="cs-CZ" sz="1600" b="1" dirty="0">
                <a:solidFill>
                  <a:schemeClr val="tx1"/>
                </a:solidFill>
                <a:latin typeface="Cambria" panose="02040503050406030204" pitchFamily="18" charset="0"/>
                <a:ea typeface="Cambria" panose="02040503050406030204" pitchFamily="18" charset="0"/>
              </a:rPr>
              <a:t>Zpoplatnění – restriktivně (123/1998 nezná náhrady za mimořádně rozsáhlé vyhledávání)</a:t>
            </a:r>
          </a:p>
          <a:p>
            <a:endParaRPr lang="cs-CZ" sz="1600" b="1" dirty="0">
              <a:solidFill>
                <a:schemeClr val="accent2"/>
              </a:solidFill>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391258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4" end="14"/>
                                            </p:txEl>
                                          </p:spTgt>
                                        </p:tgtEl>
                                        <p:attrNameLst>
                                          <p:attrName>style.visibility</p:attrName>
                                        </p:attrNameLst>
                                      </p:cBhvr>
                                      <p:to>
                                        <p:strVal val="visible"/>
                                      </p:to>
                                    </p:set>
                                    <p:animEffect transition="in" filter="fade">
                                      <p:cBhvr>
                                        <p:cTn id="52"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Přístup k informacím o životním prostředí</a:t>
            </a:r>
          </a:p>
        </p:txBody>
      </p:sp>
      <p:sp>
        <p:nvSpPr>
          <p:cNvPr id="8" name="Zástupný symbol pro obsah 2"/>
          <p:cNvSpPr txBox="1">
            <a:spLocks/>
          </p:cNvSpPr>
          <p:nvPr/>
        </p:nvSpPr>
        <p:spPr>
          <a:xfrm>
            <a:off x="649804" y="866516"/>
            <a:ext cx="8229600"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100" b="1" dirty="0">
                <a:solidFill>
                  <a:schemeClr val="tx1"/>
                </a:solidFill>
                <a:latin typeface="Cambria" panose="02040503050406030204" pitchFamily="18" charset="0"/>
                <a:ea typeface="Cambria" panose="02040503050406030204" pitchFamily="18" charset="0"/>
              </a:rPr>
              <a:t>123/1998 Sb., 106/1999 Sb.</a:t>
            </a:r>
          </a:p>
          <a:p>
            <a:endParaRPr lang="cs-CZ" sz="1600" b="1" dirty="0">
              <a:solidFill>
                <a:schemeClr val="accent2"/>
              </a:solidFill>
              <a:latin typeface="Cambria" panose="02040503050406030204" pitchFamily="18" charset="0"/>
              <a:ea typeface="Cambria" panose="02040503050406030204" pitchFamily="18" charset="0"/>
            </a:endParaRPr>
          </a:p>
          <a:p>
            <a:r>
              <a:rPr lang="cs-CZ" sz="1600" b="1" dirty="0">
                <a:solidFill>
                  <a:schemeClr val="accent2"/>
                </a:solidFill>
                <a:latin typeface="Cambria" panose="02040503050406030204" pitchFamily="18" charset="0"/>
                <a:ea typeface="Cambria" panose="02040503050406030204" pitchFamily="18" charset="0"/>
              </a:rPr>
              <a:t>Povinné subjekty:</a:t>
            </a:r>
          </a:p>
          <a:p>
            <a:r>
              <a:rPr lang="cs-CZ" sz="1600" b="1" dirty="0">
                <a:solidFill>
                  <a:schemeClr val="accent2"/>
                </a:solidFill>
                <a:latin typeface="Cambria" panose="02040503050406030204" pitchFamily="18" charset="0"/>
                <a:ea typeface="Cambria" panose="02040503050406030204" pitchFamily="18" charset="0"/>
              </a:rPr>
              <a:t>123: </a:t>
            </a:r>
          </a:p>
          <a:p>
            <a:r>
              <a:rPr lang="cs-CZ" b="1" dirty="0">
                <a:solidFill>
                  <a:schemeClr val="tx1"/>
                </a:solidFill>
                <a:latin typeface="Cambria" panose="02040503050406030204" pitchFamily="18" charset="0"/>
                <a:ea typeface="Cambria" panose="02040503050406030204" pitchFamily="18" charset="0"/>
              </a:rPr>
              <a:t>1. správní úřady a jiné organizační složky státu a orgány územních samosprávných celků,</a:t>
            </a:r>
          </a:p>
          <a:p>
            <a:r>
              <a:rPr lang="cs-CZ" b="1" dirty="0">
                <a:solidFill>
                  <a:schemeClr val="tx1"/>
                </a:solidFill>
                <a:latin typeface="Cambria" panose="02040503050406030204" pitchFamily="18" charset="0"/>
                <a:ea typeface="Cambria" panose="02040503050406030204" pitchFamily="18" charset="0"/>
              </a:rPr>
              <a:t>2. právnické nebo fyzické osoby, které na základě zvláštních právních předpisů vykonávají v oblasti veřejné správy působnost vztahující se přímo nebo nepřímo k životnímu prostředí,</a:t>
            </a:r>
          </a:p>
          <a:p>
            <a:r>
              <a:rPr lang="cs-CZ" b="1" dirty="0">
                <a:solidFill>
                  <a:schemeClr val="tx1"/>
                </a:solidFill>
                <a:latin typeface="Cambria" panose="02040503050406030204" pitchFamily="18" charset="0"/>
                <a:ea typeface="Cambria" panose="02040503050406030204" pitchFamily="18" charset="0"/>
              </a:rPr>
              <a:t>3. právnické osoby </a:t>
            </a:r>
            <a:r>
              <a:rPr lang="cs-CZ" b="1" dirty="0">
                <a:solidFill>
                  <a:schemeClr val="accent2"/>
                </a:solidFill>
                <a:latin typeface="Cambria" panose="02040503050406030204" pitchFamily="18" charset="0"/>
                <a:ea typeface="Cambria" panose="02040503050406030204" pitchFamily="18" charset="0"/>
              </a:rPr>
              <a:t>založené, zřízené, řízené nebo pověřené </a:t>
            </a:r>
            <a:r>
              <a:rPr lang="cs-CZ" b="1" dirty="0">
                <a:solidFill>
                  <a:schemeClr val="tx1"/>
                </a:solidFill>
                <a:latin typeface="Cambria" panose="02040503050406030204" pitchFamily="18" charset="0"/>
                <a:ea typeface="Cambria" panose="02040503050406030204" pitchFamily="18" charset="0"/>
              </a:rPr>
              <a:t>subjekty uvedenými v bodech 1 a 2, jakož i fyzické osoby pověřené těmito subjekty, které na základě právních předpisů nebo dohody s těmito subjekty </a:t>
            </a:r>
            <a:r>
              <a:rPr lang="cs-CZ" b="1" dirty="0">
                <a:solidFill>
                  <a:schemeClr val="accent4"/>
                </a:solidFill>
                <a:latin typeface="Cambria" panose="02040503050406030204" pitchFamily="18" charset="0"/>
                <a:ea typeface="Cambria" panose="02040503050406030204" pitchFamily="18" charset="0"/>
              </a:rPr>
              <a:t>poskytují služby, které ovlivňují stav životního prostředí </a:t>
            </a:r>
            <a:r>
              <a:rPr lang="cs-CZ" b="1" dirty="0">
                <a:solidFill>
                  <a:schemeClr val="tx1"/>
                </a:solidFill>
                <a:latin typeface="Cambria" panose="02040503050406030204" pitchFamily="18" charset="0"/>
                <a:ea typeface="Cambria" panose="02040503050406030204" pitchFamily="18" charset="0"/>
              </a:rPr>
              <a:t>a jeho jednotlivých složek (dále jen "pověřená osoba")</a:t>
            </a:r>
          </a:p>
          <a:p>
            <a:r>
              <a:rPr lang="cs-CZ" b="1" dirty="0">
                <a:solidFill>
                  <a:schemeClr val="accent6"/>
                </a:solidFill>
                <a:latin typeface="Cambria" panose="02040503050406030204" pitchFamily="18" charset="0"/>
                <a:ea typeface="Cambria" panose="02040503050406030204" pitchFamily="18" charset="0"/>
              </a:rPr>
              <a:t>106: </a:t>
            </a:r>
          </a:p>
          <a:p>
            <a:pPr marL="285750" indent="-285750">
              <a:buFont typeface="Arial" panose="020B0604020202020204" pitchFamily="34" charset="0"/>
              <a:buChar char="•"/>
            </a:pPr>
            <a:r>
              <a:rPr lang="cs-CZ" b="1" dirty="0">
                <a:solidFill>
                  <a:schemeClr val="accent6"/>
                </a:solidFill>
                <a:latin typeface="Cambria" panose="02040503050406030204" pitchFamily="18" charset="0"/>
                <a:ea typeface="Cambria" panose="02040503050406030204" pitchFamily="18" charset="0"/>
              </a:rPr>
              <a:t>státní orgány, územní samosprávné celky a jejich orgány a veřejné instituce.</a:t>
            </a:r>
          </a:p>
          <a:p>
            <a:pPr marL="285750" indent="-285750">
              <a:buFont typeface="Arial" panose="020B0604020202020204" pitchFamily="34" charset="0"/>
              <a:buChar char="•"/>
            </a:pPr>
            <a:r>
              <a:rPr lang="cs-CZ" b="1" dirty="0">
                <a:solidFill>
                  <a:schemeClr val="accent6"/>
                </a:solidFill>
                <a:latin typeface="Cambria" panose="02040503050406030204" pitchFamily="18" charset="0"/>
                <a:ea typeface="Cambria" panose="02040503050406030204" pitchFamily="18" charset="0"/>
              </a:rPr>
              <a:t>subjekty, kterým zákon svěřil rozhodování o právech, právem chráněných zájmech nebo povinnostech fyzických nebo právnických osob v oblasti veřejné správy, a to pouze v rozsahu této jejich rozhodovací činnosti.</a:t>
            </a:r>
          </a:p>
          <a:p>
            <a:endParaRPr lang="cs-CZ" sz="1600" b="1" dirty="0">
              <a:solidFill>
                <a:schemeClr val="accent2"/>
              </a:solidFill>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3633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8" end="8"/>
                                            </p:txEl>
                                          </p:spTgt>
                                        </p:tgtEl>
                                        <p:attrNameLst>
                                          <p:attrName>style.visibility</p:attrName>
                                        </p:attrNameLst>
                                      </p:cBhvr>
                                      <p:to>
                                        <p:strVal val="visible"/>
                                      </p:to>
                                    </p:set>
                                    <p:animEffect transition="in" filter="fade">
                                      <p:cBhvr>
                                        <p:cTn id="42" dur="500"/>
                                        <p:tgtEl>
                                          <p:spTgt spid="8">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9" end="9"/>
                                            </p:txEl>
                                          </p:spTgt>
                                        </p:tgtEl>
                                        <p:attrNameLst>
                                          <p:attrName>style.visibility</p:attrName>
                                        </p:attrNameLst>
                                      </p:cBhvr>
                                      <p:to>
                                        <p:strVal val="visible"/>
                                      </p:to>
                                    </p:set>
                                    <p:animEffect transition="in" filter="fade">
                                      <p:cBhvr>
                                        <p:cTn id="47" dur="500"/>
                                        <p:tgtEl>
                                          <p:spTgt spid="8">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4" end="14"/>
                                            </p:txEl>
                                          </p:spTgt>
                                        </p:tgtEl>
                                        <p:attrNameLst>
                                          <p:attrName>style.visibility</p:attrName>
                                        </p:attrNameLst>
                                      </p:cBhvr>
                                      <p:to>
                                        <p:strVal val="visible"/>
                                      </p:to>
                                    </p:set>
                                    <p:animEffect transition="in" filter="fade">
                                      <p:cBhvr>
                                        <p:cTn id="52"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Informace o životním prostředí</a:t>
            </a:r>
          </a:p>
        </p:txBody>
      </p:sp>
      <p:sp>
        <p:nvSpPr>
          <p:cNvPr id="8" name="Zástupný symbol pro obsah 2"/>
          <p:cNvSpPr txBox="1">
            <a:spLocks/>
          </p:cNvSpPr>
          <p:nvPr/>
        </p:nvSpPr>
        <p:spPr>
          <a:xfrm>
            <a:off x="649804" y="866516"/>
            <a:ext cx="8229600" cy="452596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800" b="1" dirty="0">
                <a:solidFill>
                  <a:srgbClr val="FF0000"/>
                </a:solidFill>
                <a:latin typeface="Cambria" panose="02040503050406030204" pitchFamily="18" charset="0"/>
                <a:ea typeface="Cambria" panose="02040503050406030204" pitchFamily="18" charset="0"/>
              </a:rPr>
              <a:t>Informace, které vypovídají </a:t>
            </a:r>
            <a:r>
              <a:rPr lang="cs-CZ" sz="2400" b="1" dirty="0">
                <a:solidFill>
                  <a:srgbClr val="00B050"/>
                </a:solidFill>
                <a:latin typeface="Cambria" panose="02040503050406030204" pitchFamily="18" charset="0"/>
                <a:ea typeface="Cambria" panose="02040503050406030204" pitchFamily="18" charset="0"/>
              </a:rPr>
              <a:t>zejména</a:t>
            </a:r>
            <a:r>
              <a:rPr lang="cs-CZ" sz="1800" b="1" dirty="0">
                <a:solidFill>
                  <a:srgbClr val="FF0000"/>
                </a:solidFill>
                <a:latin typeface="Cambria" panose="02040503050406030204" pitchFamily="18" charset="0"/>
                <a:ea typeface="Cambria" panose="02040503050406030204" pitchFamily="18" charset="0"/>
              </a:rPr>
              <a:t> o</a:t>
            </a:r>
            <a:r>
              <a:rPr lang="cs-CZ" dirty="0">
                <a:latin typeface="Cambria" panose="02040503050406030204" pitchFamily="18" charset="0"/>
                <a:ea typeface="Cambria" panose="02040503050406030204" pitchFamily="18" charset="0"/>
              </a:rPr>
              <a:t>: • stavu a vývoji životního prostředí, o příčinách a důsledcích tohoto stavu, • připravovaných nebo prováděných činnostech a opatřeních a o uzavíraných dohodách, které mají nebo by mohly mít vliv na stav životního prostředí a jeho složek, • stavu složek životního prostředí, včetně geneticky modifikovaných organismů, a o interakci mezi nimi, o látkách, energii, hluku, záření, odpadech včetně radioaktivních odpadů a dalších emisích do životního prostředí, které ovlivňují nebo mohou ovlivňovat jeho složky, a o důsledcích těchto emisí, • využívání přírodních zdrojů a jeho důsledcích na životní prostředí a rovněž údaje nezbytné pro vyhodnocování příčin a důsledků tohoto využívání a jeho vlivů na živé organismy a společnost, • vlivech staveb, činností, technologií a výrobků na životní prostředí a veřejné zdraví a o posuzování vlivů na životní prostředí, • správních řízeních ve věcech životního prostředí, posuzování vlivů na životní prostředí, peticích a stížnostech v těchto věcech a jejich vyřízení a rovněž informace obsažené v písemnostech týkajících se zvláště chráněných součástí přírody a dalších součástí životního prostředí chráněných podle zvláštních předpisů, • ekonomických a finančních analýzách použitých v rozhodování a dalších opatřeních a postupech ve věcech životního prostředí, pokud byly pořízeny zcela nebo zčásti z veřejných prostředků, • stavu veřejného zdraví, bezpečnosti a podmínkách života lidí, pokud jsou nebo mohou být ovlivněny stavem složek životního prostředí, emisemi nebo činnostmi, opatřeními a dohodami, které mají nebo by mohly mít vliv na stav životního prostředí a jeho složek, stavu kulturních a architektonických památek, pokud jsou nebo mohou být ovlivněny stavem složek životního prostředí, emisemi nebo činnostmi, opatřeními a dohodami, které mají nebo by mohly mít vliv na stav životního prostředí a jeho složek, • zprávách o provádění a plnění právních předpisů v oblasti ochrany životního prostředí, • mezinárodních, státních, regionálních a místních strategiích a programech, akčních plánech apod., jichž se Česká republika účastní, a zprávách o jejich plnění, • mezinárodních závazcích týkajících se životního prostředí a o plnění závazků vyplývajících z mezinárodních smluv, jimiž je Česká republika vázána, • zdrojích informací o stavu životního prostředí a přírodních zdrojů</a:t>
            </a:r>
            <a:endParaRPr lang="cs-CZ" sz="16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5410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Informace o životním prostředí</a:t>
            </a:r>
          </a:p>
        </p:txBody>
      </p:sp>
      <p:sp>
        <p:nvSpPr>
          <p:cNvPr id="8" name="Zástupný symbol pro obsah 2"/>
          <p:cNvSpPr txBox="1">
            <a:spLocks/>
          </p:cNvSpPr>
          <p:nvPr/>
        </p:nvSpPr>
        <p:spPr>
          <a:xfrm>
            <a:off x="649804" y="866516"/>
            <a:ext cx="8229600" cy="452596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sz="2000" b="1" dirty="0">
                <a:solidFill>
                  <a:srgbClr val="FF0000"/>
                </a:solidFill>
                <a:latin typeface="Cambria" panose="02040503050406030204" pitchFamily="18" charset="0"/>
                <a:ea typeface="Cambria" panose="02040503050406030204" pitchFamily="18" charset="0"/>
              </a:rPr>
              <a:t>Oprávněný subjekt:</a:t>
            </a:r>
          </a:p>
          <a:p>
            <a:pPr algn="just"/>
            <a:r>
              <a:rPr lang="cs-CZ" b="1" dirty="0">
                <a:latin typeface="Cambria" panose="02040503050406030204" pitchFamily="18" charset="0"/>
                <a:ea typeface="Cambria" panose="02040503050406030204" pitchFamily="18" charset="0"/>
              </a:rPr>
              <a:t>Každý</a:t>
            </a:r>
          </a:p>
          <a:p>
            <a:pPr algn="just"/>
            <a:r>
              <a:rPr lang="cs-CZ" sz="2000" b="1" dirty="0">
                <a:solidFill>
                  <a:srgbClr val="FF0000"/>
                </a:solidFill>
                <a:latin typeface="Cambria" panose="02040503050406030204" pitchFamily="18" charset="0"/>
                <a:ea typeface="Cambria" panose="02040503050406030204" pitchFamily="18" charset="0"/>
              </a:rPr>
              <a:t>Povinný subjekt:</a:t>
            </a:r>
            <a:endParaRPr lang="cs-CZ" sz="1600" dirty="0">
              <a:latin typeface="Cambria" panose="02040503050406030204" pitchFamily="18" charset="0"/>
              <a:ea typeface="Cambria" panose="02040503050406030204" pitchFamily="18" charset="0"/>
            </a:endParaRPr>
          </a:p>
          <a:p>
            <a:r>
              <a:rPr lang="cs-CZ" sz="1800" b="1" dirty="0">
                <a:latin typeface="Cambria" panose="02040503050406030204" pitchFamily="18" charset="0"/>
                <a:ea typeface="Cambria" panose="02040503050406030204" pitchFamily="18" charset="0"/>
              </a:rPr>
              <a:t>Správní úřady a jiné organizační složky státu</a:t>
            </a:r>
            <a:r>
              <a:rPr lang="cs-CZ" sz="1800" dirty="0">
                <a:latin typeface="Cambria" panose="02040503050406030204" pitchFamily="18" charset="0"/>
                <a:ea typeface="Cambria" panose="02040503050406030204" pitchFamily="18" charset="0"/>
              </a:rPr>
              <a:t>, tj. orgány moci výkonné a soudní (např. krajský úřad, Česká inspekce životního prostředí aj.), ale nikoli orgány moci zákonodárné, jejich podřízené organizační složky (např. AOPK, Správa NP) a někdejší státní rozpočtové organizace (např. Správa úložišť radioaktivních odpadů). </a:t>
            </a:r>
          </a:p>
          <a:p>
            <a:r>
              <a:rPr lang="cs-CZ" sz="1800" b="1" dirty="0">
                <a:latin typeface="Cambria" panose="02040503050406030204" pitchFamily="18" charset="0"/>
                <a:ea typeface="Cambria" panose="02040503050406030204" pitchFamily="18" charset="0"/>
              </a:rPr>
              <a:t>Orgány územních samosprávných celků </a:t>
            </a:r>
            <a:r>
              <a:rPr lang="cs-CZ" sz="1800" dirty="0">
                <a:latin typeface="Cambria" panose="02040503050406030204" pitchFamily="18" charset="0"/>
                <a:ea typeface="Cambria" panose="02040503050406030204" pitchFamily="18" charset="0"/>
              </a:rPr>
              <a:t>(tj. obecní úřad, starosta, zastupitelstvo aj.) </a:t>
            </a:r>
          </a:p>
          <a:p>
            <a:r>
              <a:rPr lang="cs-CZ" sz="1800" b="1" dirty="0">
                <a:latin typeface="Cambria" panose="02040503050406030204" pitchFamily="18" charset="0"/>
                <a:ea typeface="Cambria" panose="02040503050406030204" pitchFamily="18" charset="0"/>
              </a:rPr>
              <a:t>Právnické nebo fyzické osoby, které na základě zvláštních právních předpisů vykonávají v oblasti veřejné správy působnost vztahující se k životnímu prostředí </a:t>
            </a:r>
            <a:r>
              <a:rPr lang="cs-CZ" sz="1800" dirty="0">
                <a:latin typeface="Cambria" panose="02040503050406030204" pitchFamily="18" charset="0"/>
                <a:ea typeface="Cambria" panose="02040503050406030204" pitchFamily="18" charset="0"/>
              </a:rPr>
              <a:t>(jde např. o stráž přírody, mysliveckou stráž, rybářskou stráž nebo lesní stráž, ale může jít též o soudní exekutory vykonávající rozhodnutí ve věci ochrany životního prostředí). </a:t>
            </a:r>
          </a:p>
          <a:p>
            <a:r>
              <a:rPr lang="cs-CZ" sz="1800" dirty="0">
                <a:latin typeface="Cambria" panose="02040503050406030204" pitchFamily="18" charset="0"/>
                <a:ea typeface="Cambria" panose="02040503050406030204" pitchFamily="18" charset="0"/>
              </a:rPr>
              <a:t>Tzv. pověřené osoby; kterými mohou být </a:t>
            </a:r>
          </a:p>
          <a:p>
            <a:pPr lvl="1"/>
            <a:r>
              <a:rPr lang="cs-CZ" sz="1600" dirty="0">
                <a:latin typeface="Cambria" panose="02040503050406030204" pitchFamily="18" charset="0"/>
                <a:ea typeface="Cambria" panose="02040503050406030204" pitchFamily="18" charset="0"/>
              </a:rPr>
              <a:t>právnické osoby založené, zřízené, řízené nebo pověřené výše uvedenými subjekty (jde např. o příspěvkové organizace - školy, muzea, nemocnice; nebo státní fondy - např. Státní fond životního prostředí), </a:t>
            </a:r>
          </a:p>
          <a:p>
            <a:pPr lvl="1"/>
            <a:r>
              <a:rPr lang="cs-CZ" sz="1600" dirty="0">
                <a:latin typeface="Cambria" panose="02040503050406030204" pitchFamily="18" charset="0"/>
                <a:ea typeface="Cambria" panose="02040503050406030204" pitchFamily="18" charset="0"/>
              </a:rPr>
              <a:t>fyzické osoby poskytující služby, které mají vliv na životní prostředí, pověřené k této činnosti výše uvedenými subjekty (zejm. držitelé autorizace dle § 19 zákona EIA nebo o osoby oprávněné k nakládání s odpady dle zákona č. 185/2001 Sb., o odpadech).</a:t>
            </a:r>
          </a:p>
          <a:p>
            <a:pPr lvl="1"/>
            <a:r>
              <a:rPr lang="cs-CZ" sz="1600" dirty="0">
                <a:latin typeface="Cambria" panose="02040503050406030204" pitchFamily="18" charset="0"/>
                <a:ea typeface="Cambria" panose="02040503050406030204" pitchFamily="18" charset="0"/>
              </a:rPr>
              <a:t>(viz komentář k judikatuře SDEU  </a:t>
            </a:r>
            <a:r>
              <a:rPr lang="cs-CZ" sz="1600" dirty="0">
                <a:latin typeface="Cambria" panose="02040503050406030204" pitchFamily="18" charset="0"/>
                <a:ea typeface="Cambria" panose="02040503050406030204" pitchFamily="18" charset="0"/>
                <a:hlinkClick r:id="rId3"/>
              </a:rPr>
              <a:t>http://www.cspzp.com/dokumenty/</a:t>
            </a:r>
            <a:r>
              <a:rPr lang="cs-CZ" sz="1600" dirty="0" err="1">
                <a:latin typeface="Cambria" panose="02040503050406030204" pitchFamily="18" charset="0"/>
                <a:ea typeface="Cambria" panose="02040503050406030204" pitchFamily="18" charset="0"/>
                <a:hlinkClick r:id="rId3"/>
              </a:rPr>
              <a:t>casopis</a:t>
            </a:r>
            <a:r>
              <a:rPr lang="cs-CZ" sz="1600" dirty="0">
                <a:latin typeface="Cambria" panose="02040503050406030204" pitchFamily="18" charset="0"/>
                <a:ea typeface="Cambria" panose="02040503050406030204" pitchFamily="18" charset="0"/>
                <a:hlinkClick r:id="rId3"/>
              </a:rPr>
              <a:t>/cislo_44.pdf</a:t>
            </a:r>
            <a:r>
              <a:rPr lang="cs-CZ" sz="1600" dirty="0">
                <a:latin typeface="Cambria" panose="02040503050406030204" pitchFamily="18" charset="0"/>
                <a:ea typeface="Cambria" panose="02040503050406030204" pitchFamily="18" charset="0"/>
              </a:rPr>
              <a:t>) </a:t>
            </a:r>
          </a:p>
          <a:p>
            <a:pPr lvl="1"/>
            <a:endParaRPr lang="cs-CZ" sz="16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5223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78145" y="467140"/>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Omezení:</a:t>
            </a:r>
          </a:p>
          <a:p>
            <a:r>
              <a:rPr lang="cs-CZ" sz="2000" b="1" dirty="0">
                <a:solidFill>
                  <a:schemeClr val="accent3"/>
                </a:solidFill>
                <a:latin typeface="Cambria" panose="02040503050406030204" pitchFamily="18" charset="0"/>
                <a:ea typeface="Cambria" panose="02040503050406030204" pitchFamily="18" charset="0"/>
              </a:rPr>
              <a:t>obligatorní důvody </a:t>
            </a:r>
            <a:r>
              <a:rPr lang="cs-CZ" sz="2000" dirty="0">
                <a:latin typeface="Cambria" panose="02040503050406030204" pitchFamily="18" charset="0"/>
                <a:ea typeface="Cambria" panose="02040503050406030204" pitchFamily="18" charset="0"/>
              </a:rPr>
              <a:t>(§ 8 odst. 1)</a:t>
            </a:r>
          </a:p>
          <a:p>
            <a:r>
              <a:rPr lang="cs-CZ" sz="2000" dirty="0">
                <a:latin typeface="Cambria" panose="02040503050406030204" pitchFamily="18" charset="0"/>
                <a:ea typeface="Cambria" panose="02040503050406030204" pitchFamily="18" charset="0"/>
              </a:rPr>
              <a:t>	- utajované informace, osobní údaje, duševní vlastnictví, obchodní tajemství </a:t>
            </a:r>
          </a:p>
          <a:p>
            <a:r>
              <a:rPr lang="cs-CZ" sz="2000" b="1" dirty="0">
                <a:solidFill>
                  <a:schemeClr val="accent6"/>
                </a:solidFill>
                <a:latin typeface="Cambria" panose="02040503050406030204" pitchFamily="18" charset="0"/>
                <a:ea typeface="Cambria" panose="02040503050406030204" pitchFamily="18" charset="0"/>
              </a:rPr>
              <a:t>fakultativní důvody </a:t>
            </a:r>
            <a:r>
              <a:rPr lang="cs-CZ" sz="2000" dirty="0">
                <a:latin typeface="Cambria" panose="02040503050406030204" pitchFamily="18" charset="0"/>
                <a:ea typeface="Cambria" panose="02040503050406030204" pitchFamily="18" charset="0"/>
              </a:rPr>
              <a:t>(§ 8 odst. 2 a 3)</a:t>
            </a:r>
          </a:p>
          <a:p>
            <a:r>
              <a:rPr lang="cs-CZ" sz="2000" dirty="0">
                <a:latin typeface="Cambria" panose="02040503050406030204" pitchFamily="18" charset="0"/>
                <a:ea typeface="Cambria" panose="02040503050406030204" pitchFamily="18" charset="0"/>
              </a:rPr>
              <a:t>	- např. nepříznivý vliv na ochranu životního prostředí, 	obstrukční nebo provokativní žádost</a:t>
            </a:r>
          </a:p>
          <a:p>
            <a:endParaRPr lang="cs-CZ" sz="2000" dirty="0">
              <a:latin typeface="Cambria" panose="02040503050406030204" pitchFamily="18" charset="0"/>
              <a:ea typeface="Cambria" panose="02040503050406030204" pitchFamily="18" charset="0"/>
            </a:endParaRPr>
          </a:p>
          <a:p>
            <a:r>
              <a:rPr lang="cs-CZ" sz="2000" i="1" dirty="0">
                <a:latin typeface="Cambria" panose="02040503050406030204" pitchFamily="18" charset="0"/>
                <a:ea typeface="Cambria" panose="02040503050406030204" pitchFamily="18" charset="0"/>
              </a:rPr>
              <a:t>Jde-li o žádost o poskytnutí informace o emisích vypouštěných nebo vyzařovaných do životního prostředí, nelze použít důvody odepření zpřístupnění informace uvedené v odstavci 1 písm. b) a d) a v odstavci 2 písm. a) a b). – </a:t>
            </a:r>
            <a:r>
              <a:rPr lang="cs-CZ" sz="2000" b="1" i="1" dirty="0">
                <a:solidFill>
                  <a:schemeClr val="accent6"/>
                </a:solidFill>
                <a:latin typeface="Cambria" panose="02040503050406030204" pitchFamily="18" charset="0"/>
                <a:ea typeface="Cambria" panose="02040503050406030204" pitchFamily="18" charset="0"/>
              </a:rPr>
              <a:t>výjimka z ochrany osobnosti a obchodního tajemství!</a:t>
            </a:r>
          </a:p>
        </p:txBody>
      </p:sp>
    </p:spTree>
    <p:extLst>
      <p:ext uri="{BB962C8B-B14F-4D97-AF65-F5344CB8AC3E}">
        <p14:creationId xmlns:p14="http://schemas.microsoft.com/office/powerpoint/2010/main" val="2206448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78145" y="467140"/>
            <a:ext cx="8229600" cy="452596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Vyřizování žádosti:</a:t>
            </a:r>
          </a:p>
          <a:p>
            <a:r>
              <a:rPr lang="cs-CZ" sz="2000" b="1" dirty="0">
                <a:solidFill>
                  <a:schemeClr val="accent3"/>
                </a:solidFill>
                <a:latin typeface="Cambria" panose="02040503050406030204" pitchFamily="18" charset="0"/>
                <a:ea typeface="Cambria" panose="02040503050406030204" pitchFamily="18" charset="0"/>
              </a:rPr>
              <a:t>1. povinný subjekt nemá požadovanou informaci k dispozici,</a:t>
            </a:r>
          </a:p>
          <a:p>
            <a:r>
              <a:rPr lang="cs-CZ" sz="2000" b="1" dirty="0">
                <a:solidFill>
                  <a:schemeClr val="accent3"/>
                </a:solidFill>
                <a:latin typeface="Cambria" panose="02040503050406030204" pitchFamily="18" charset="0"/>
                <a:ea typeface="Cambria" panose="02040503050406030204" pitchFamily="18" charset="0"/>
              </a:rPr>
              <a:t>2. povinný subjekt požadovanou informaci zpřístupní,</a:t>
            </a:r>
          </a:p>
          <a:p>
            <a:r>
              <a:rPr lang="cs-CZ" sz="2000" b="1" dirty="0">
                <a:solidFill>
                  <a:schemeClr val="accent3"/>
                </a:solidFill>
                <a:latin typeface="Cambria" panose="02040503050406030204" pitchFamily="18" charset="0"/>
                <a:ea typeface="Cambria" panose="02040503050406030204" pitchFamily="18" charset="0"/>
              </a:rPr>
              <a:t>3. povinný subjekt odmítne zpřístupnit informaci, kterou má k dispozici,</a:t>
            </a:r>
          </a:p>
          <a:p>
            <a:r>
              <a:rPr lang="cs-CZ" sz="2000" b="1" dirty="0">
                <a:solidFill>
                  <a:schemeClr val="accent3"/>
                </a:solidFill>
                <a:latin typeface="Cambria" panose="02040503050406030204" pitchFamily="18" charset="0"/>
                <a:ea typeface="Cambria" panose="02040503050406030204" pitchFamily="18" charset="0"/>
              </a:rPr>
              <a:t>4. povinný subjekt na žádost nereaguje.</a:t>
            </a:r>
          </a:p>
          <a:p>
            <a:endParaRPr lang="cs-CZ" sz="2000" b="1" dirty="0">
              <a:solidFill>
                <a:schemeClr val="accent3"/>
              </a:solidFill>
              <a:latin typeface="Cambria" panose="02040503050406030204" pitchFamily="18" charset="0"/>
              <a:ea typeface="Cambria" panose="02040503050406030204" pitchFamily="18" charset="0"/>
            </a:endParaRPr>
          </a:p>
          <a:p>
            <a:pPr marL="514350" indent="-514350">
              <a:buAutoNum type="arabicPeriod"/>
            </a:pPr>
            <a:r>
              <a:rPr lang="cs-CZ" sz="2000" b="1" dirty="0">
                <a:solidFill>
                  <a:srgbClr val="FF0000"/>
                </a:solidFill>
                <a:latin typeface="Cambria" panose="02040503050406030204" pitchFamily="18" charset="0"/>
                <a:ea typeface="Cambria" panose="02040503050406030204" pitchFamily="18" charset="0"/>
              </a:rPr>
              <a:t>povinný subjekt nemá požadovanou informaci k dispozici</a:t>
            </a:r>
          </a:p>
          <a:p>
            <a:pPr marL="514350" indent="-514350">
              <a:buAutoNum type="arabicPeriod"/>
            </a:pPr>
            <a:endParaRPr lang="cs-CZ" sz="2000" dirty="0">
              <a:latin typeface="Cambria" panose="02040503050406030204" pitchFamily="18" charset="0"/>
              <a:ea typeface="Cambria" panose="02040503050406030204" pitchFamily="18" charset="0"/>
            </a:endParaRPr>
          </a:p>
          <a:p>
            <a:r>
              <a:rPr lang="cs-CZ" sz="2000" dirty="0">
                <a:latin typeface="Cambria" panose="02040503050406030204" pitchFamily="18" charset="0"/>
                <a:ea typeface="Cambria" panose="02040503050406030204" pitchFamily="18" charset="0"/>
              </a:rPr>
              <a:t>Nepříslušný subjekt:</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 4 </a:t>
            </a:r>
            <a:r>
              <a:rPr lang="cs-CZ" sz="2000" dirty="0" err="1">
                <a:latin typeface="Cambria" panose="02040503050406030204" pitchFamily="18" charset="0"/>
                <a:ea typeface="Cambria" panose="02040503050406030204" pitchFamily="18" charset="0"/>
              </a:rPr>
              <a:t>ŽPInf</a:t>
            </a:r>
            <a:r>
              <a:rPr lang="cs-CZ" sz="2000" dirty="0">
                <a:latin typeface="Cambria" panose="02040503050406030204" pitchFamily="18" charset="0"/>
                <a:ea typeface="Cambria" panose="02040503050406030204" pitchFamily="18" charset="0"/>
              </a:rPr>
              <a:t>: povinnost vyzvaného orgánu sdělit bez zbytečného odkladu žadateli, že požadovanou informaci nemůže z tohoto důvodu poskytnout. Případné postoupení žádosti</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Lhůta 15 dní</a:t>
            </a:r>
          </a:p>
          <a:p>
            <a:pPr marL="342900" indent="-342900">
              <a:buFont typeface="Arial" panose="020B0604020202020204" pitchFamily="34" charset="0"/>
              <a:buChar char="•"/>
            </a:pPr>
            <a:r>
              <a:rPr lang="cs-CZ" sz="2000" dirty="0">
                <a:latin typeface="Cambria" panose="02040503050406030204" pitchFamily="18" charset="0"/>
                <a:ea typeface="Cambria" panose="02040503050406030204" pitchFamily="18" charset="0"/>
              </a:rPr>
              <a:t>Problematická je situace, kdy je žadatel přesvědčen, že povinný subjekt požadovanou informací disponuje, ovšem z nějakého důvodu popírá či zatajuje její existenci.</a:t>
            </a:r>
          </a:p>
          <a:p>
            <a:r>
              <a:rPr lang="cs-CZ" sz="2000" dirty="0">
                <a:latin typeface="Cambria" panose="02040503050406030204" pitchFamily="18" charset="0"/>
                <a:ea typeface="Cambria" panose="02040503050406030204" pitchFamily="18" charset="0"/>
              </a:rPr>
              <a:t>Další problematická situace: subjekt není povinný, ani nemůže být nepříslušný</a:t>
            </a:r>
          </a:p>
          <a:p>
            <a:endParaRPr lang="cs-CZ" sz="2000"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0135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fade">
                                      <p:cBhvr>
                                        <p:cTn id="47" dur="500"/>
                                        <p:tgtEl>
                                          <p:spTgt spid="8">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1" end="11"/>
                                            </p:txEl>
                                          </p:spTgt>
                                        </p:tgtEl>
                                        <p:attrNameLst>
                                          <p:attrName>style.visibility</p:attrName>
                                        </p:attrNameLst>
                                      </p:cBhvr>
                                      <p:to>
                                        <p:strVal val="visible"/>
                                      </p:to>
                                    </p:set>
                                    <p:animEffect transition="in" filter="fade">
                                      <p:cBhvr>
                                        <p:cTn id="52" dur="500"/>
                                        <p:tgtEl>
                                          <p:spTgt spid="8">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2" end="12"/>
                                            </p:txEl>
                                          </p:spTgt>
                                        </p:tgtEl>
                                        <p:attrNameLst>
                                          <p:attrName>style.visibility</p:attrName>
                                        </p:attrNameLst>
                                      </p:cBhvr>
                                      <p:to>
                                        <p:strVal val="visible"/>
                                      </p:to>
                                    </p:set>
                                    <p:animEffect transition="in" filter="fade">
                                      <p:cBhvr>
                                        <p:cTn id="5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78145" y="467140"/>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5"/>
                </a:solidFill>
                <a:latin typeface="Cambria" panose="02040503050406030204" pitchFamily="18" charset="0"/>
                <a:ea typeface="Cambria" panose="02040503050406030204" pitchFamily="18" charset="0"/>
              </a:rPr>
              <a:t>2. povinný subjekt požadovanou informaci zpřístupní</a:t>
            </a:r>
          </a:p>
          <a:p>
            <a:endParaRPr lang="cs-CZ" sz="2000" b="1"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Lhůta 30 dnů, případně možné prodloužit až na 60.</a:t>
            </a:r>
          </a:p>
          <a:p>
            <a:r>
              <a:rPr lang="cs-CZ" sz="2000" b="1" dirty="0">
                <a:latin typeface="Cambria" panose="02040503050406030204" pitchFamily="18" charset="0"/>
                <a:ea typeface="Cambria" panose="02040503050406030204" pitchFamily="18" charset="0"/>
              </a:rPr>
              <a:t>Co když je poskytnutá informace nedostatečná či neúplná?</a:t>
            </a:r>
          </a:p>
          <a:p>
            <a:endParaRPr lang="cs-CZ" sz="2000" b="1"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Zpoplatnění:</a:t>
            </a:r>
          </a:p>
          <a:p>
            <a:pPr marL="342900" indent="-342900">
              <a:buFont typeface="Arial" panose="020B0604020202020204" pitchFamily="34" charset="0"/>
              <a:buChar char="•"/>
            </a:pPr>
            <a:r>
              <a:rPr lang="cs-CZ" sz="2000" b="1" dirty="0">
                <a:latin typeface="Cambria" panose="02040503050406030204" pitchFamily="18" charset="0"/>
                <a:ea typeface="Cambria" panose="02040503050406030204" pitchFamily="18" charset="0"/>
              </a:rPr>
              <a:t>Povinný subjekt může za informace žádat úhradu, ale poskytnutí informace by tím neměl podmiňovat.</a:t>
            </a:r>
          </a:p>
          <a:p>
            <a:pPr marL="342900" indent="-342900">
              <a:buFont typeface="Arial" panose="020B0604020202020204" pitchFamily="34" charset="0"/>
              <a:buChar char="•"/>
            </a:pPr>
            <a:r>
              <a:rPr lang="cs-CZ" sz="2000" b="1" dirty="0">
                <a:latin typeface="Cambria" panose="02040503050406030204" pitchFamily="18" charset="0"/>
                <a:ea typeface="Cambria" panose="02040503050406030204" pitchFamily="18" charset="0"/>
              </a:rPr>
              <a:t>Naopak podle </a:t>
            </a:r>
            <a:r>
              <a:rPr lang="cs-CZ" sz="2000" b="1" dirty="0" err="1">
                <a:latin typeface="Cambria" panose="02040503050406030204" pitchFamily="18" charset="0"/>
                <a:ea typeface="Cambria" panose="02040503050406030204" pitchFamily="18" charset="0"/>
              </a:rPr>
              <a:t>InfZ</a:t>
            </a:r>
            <a:r>
              <a:rPr lang="cs-CZ" sz="2000" b="1" dirty="0">
                <a:latin typeface="Cambria" panose="02040503050406030204" pitchFamily="18" charset="0"/>
                <a:ea typeface="Cambria" panose="02040503050406030204" pitchFamily="18" charset="0"/>
              </a:rPr>
              <a:t> může být zaplacení úhrady nebo zálohy vyžadováno předem.</a:t>
            </a:r>
          </a:p>
          <a:p>
            <a:pPr marL="342900" indent="-342900">
              <a:buFont typeface="Arial" panose="020B0604020202020204" pitchFamily="34" charset="0"/>
              <a:buChar char="•"/>
            </a:pPr>
            <a:r>
              <a:rPr lang="cs-CZ" sz="2000" b="1" dirty="0" err="1">
                <a:latin typeface="Cambria" panose="02040503050406030204" pitchFamily="18" charset="0"/>
                <a:ea typeface="Cambria" panose="02040503050406030204" pitchFamily="18" charset="0"/>
              </a:rPr>
              <a:t>InfZ</a:t>
            </a:r>
            <a:r>
              <a:rPr lang="cs-CZ" sz="2000" b="1" dirty="0">
                <a:latin typeface="Cambria" panose="02040503050406030204" pitchFamily="18" charset="0"/>
                <a:ea typeface="Cambria" panose="02040503050406030204" pitchFamily="18" charset="0"/>
              </a:rPr>
              <a:t> dále umožňuje žádat úhradu za tzv. rozsáhlé vyhledání informací, zatímco ŽPInf takový postup povinným subjektům neumožňuje </a:t>
            </a:r>
            <a:r>
              <a:rPr lang="cs-CZ" sz="2000" dirty="0">
                <a:solidFill>
                  <a:schemeClr val="tx1"/>
                </a:solidFill>
                <a:latin typeface="Cambria" panose="02040503050406030204" pitchFamily="18" charset="0"/>
                <a:ea typeface="Cambria" panose="02040503050406030204" pitchFamily="18" charset="0"/>
              </a:rPr>
              <a:t>(</a:t>
            </a:r>
            <a:r>
              <a:rPr lang="cs-CZ" sz="2000" dirty="0">
                <a:solidFill>
                  <a:schemeClr val="accent3"/>
                </a:solidFill>
                <a:latin typeface="Cambria" panose="02040503050406030204" pitchFamily="18" charset="0"/>
                <a:ea typeface="Cambria" panose="02040503050406030204" pitchFamily="18" charset="0"/>
              </a:rPr>
              <a:t>ale připravuje se novela</a:t>
            </a:r>
            <a:r>
              <a:rPr lang="cs-CZ" sz="2000" dirty="0">
                <a:solidFill>
                  <a:schemeClr val="tx1"/>
                </a:solidFill>
                <a:latin typeface="Cambria" panose="02040503050406030204" pitchFamily="18" charset="0"/>
                <a:ea typeface="Cambria" panose="02040503050406030204" pitchFamily="18" charset="0"/>
              </a:rPr>
              <a:t>).</a:t>
            </a:r>
            <a:endParaRPr lang="cs-CZ" sz="2000" b="1" dirty="0">
              <a:latin typeface="Cambria" panose="02040503050406030204" pitchFamily="18" charset="0"/>
              <a:ea typeface="Cambria" panose="02040503050406030204" pitchFamily="18" charset="0"/>
            </a:endParaRPr>
          </a:p>
          <a:p>
            <a:endParaRPr lang="cs-CZ" sz="2000" b="1" dirty="0">
              <a:latin typeface="Cambria" panose="02040503050406030204" pitchFamily="18" charset="0"/>
              <a:ea typeface="Cambria" panose="02040503050406030204" pitchFamily="18" charset="0"/>
            </a:endParaRPr>
          </a:p>
          <a:p>
            <a:endParaRPr lang="cs-CZ" sz="2000" b="1" dirty="0">
              <a:latin typeface="Cambria" panose="02040503050406030204" pitchFamily="18" charset="0"/>
              <a:ea typeface="Cambria" panose="02040503050406030204" pitchFamily="18" charset="0"/>
            </a:endParaRPr>
          </a:p>
          <a:p>
            <a:endParaRPr lang="cs-CZ" sz="2000"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021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78145" y="467140"/>
            <a:ext cx="8229600" cy="4525963"/>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rgbClr val="FF0000"/>
                </a:solidFill>
                <a:latin typeface="Cambria" panose="02040503050406030204" pitchFamily="18" charset="0"/>
                <a:ea typeface="Cambria" panose="02040503050406030204" pitchFamily="18" charset="0"/>
              </a:rPr>
              <a:t>3. povinný subjekt odmítne zpřístupnit informaci, kterou má k dispozici</a:t>
            </a:r>
          </a:p>
          <a:p>
            <a:r>
              <a:rPr lang="cs-CZ" sz="1800" dirty="0">
                <a:latin typeface="Cambria" panose="02040503050406030204" pitchFamily="18" charset="0"/>
                <a:ea typeface="Cambria" panose="02040503050406030204" pitchFamily="18" charset="0"/>
              </a:rPr>
              <a:t>Povinný subjekt </a:t>
            </a:r>
            <a:r>
              <a:rPr lang="cs-CZ" sz="1800" b="1" dirty="0">
                <a:latin typeface="Cambria" panose="02040503050406030204" pitchFamily="18" charset="0"/>
                <a:ea typeface="Cambria" panose="02040503050406030204" pitchFamily="18" charset="0"/>
              </a:rPr>
              <a:t>je povinen odepřít </a:t>
            </a:r>
            <a:r>
              <a:rPr lang="cs-CZ" sz="1800" dirty="0">
                <a:latin typeface="Cambria" panose="02040503050406030204" pitchFamily="18" charset="0"/>
                <a:ea typeface="Cambria" panose="02040503050406030204" pitchFamily="18" charset="0"/>
              </a:rPr>
              <a:t>zpřístupnění informace, pokud to vylučují předpisy:</a:t>
            </a:r>
          </a:p>
          <a:p>
            <a:r>
              <a:rPr lang="cs-CZ" sz="1800" dirty="0">
                <a:latin typeface="Cambria" panose="02040503050406030204" pitchFamily="18" charset="0"/>
                <a:ea typeface="Cambria" panose="02040503050406030204" pitchFamily="18" charset="0"/>
              </a:rPr>
              <a:t>	• ochraně utajovaných informací,</a:t>
            </a:r>
          </a:p>
          <a:p>
            <a:r>
              <a:rPr lang="cs-CZ" sz="1800" dirty="0">
                <a:latin typeface="Cambria" panose="02040503050406030204" pitchFamily="18" charset="0"/>
                <a:ea typeface="Cambria" panose="02040503050406030204" pitchFamily="18" charset="0"/>
              </a:rPr>
              <a:t>	• ochraně osobních nebo individuálních údajů 	a o ochraně osobnosti,</a:t>
            </a:r>
          </a:p>
          <a:p>
            <a:r>
              <a:rPr lang="cs-CZ" sz="1800" dirty="0">
                <a:latin typeface="Cambria" panose="02040503050406030204" pitchFamily="18" charset="0"/>
                <a:ea typeface="Cambria" panose="02040503050406030204" pitchFamily="18" charset="0"/>
              </a:rPr>
              <a:t>	• ochraně duševního vlastnictví,</a:t>
            </a:r>
          </a:p>
          <a:p>
            <a:r>
              <a:rPr lang="cs-CZ" sz="1800" dirty="0">
                <a:latin typeface="Cambria" panose="02040503050406030204" pitchFamily="18" charset="0"/>
                <a:ea typeface="Cambria" panose="02040503050406030204" pitchFamily="18" charset="0"/>
              </a:rPr>
              <a:t>	• ochraně obchodního tajemství.</a:t>
            </a:r>
          </a:p>
          <a:p>
            <a:r>
              <a:rPr lang="cs-CZ" sz="1800" dirty="0">
                <a:latin typeface="Cambria" panose="02040503050406030204" pitchFamily="18" charset="0"/>
                <a:ea typeface="Cambria" panose="02040503050406030204" pitchFamily="18" charset="0"/>
              </a:rPr>
              <a:t>Zpřístupnění informace </a:t>
            </a:r>
            <a:r>
              <a:rPr lang="cs-CZ" sz="1800" b="1" dirty="0">
                <a:latin typeface="Cambria" panose="02040503050406030204" pitchFamily="18" charset="0"/>
                <a:ea typeface="Cambria" panose="02040503050406030204" pitchFamily="18" charset="0"/>
              </a:rPr>
              <a:t>může být odmítnuto</a:t>
            </a:r>
            <a:r>
              <a:rPr lang="cs-CZ" sz="1800" dirty="0">
                <a:latin typeface="Cambria" panose="02040503050406030204" pitchFamily="18" charset="0"/>
                <a:ea typeface="Cambria" panose="02040503050406030204" pitchFamily="18" charset="0"/>
              </a:rPr>
              <a:t>:</a:t>
            </a:r>
          </a:p>
          <a:p>
            <a:pPr marL="400050" lvl="1"/>
            <a:r>
              <a:rPr lang="cs-CZ" sz="1800" dirty="0">
                <a:latin typeface="Cambria" panose="02040503050406030204" pitchFamily="18" charset="0"/>
                <a:ea typeface="Cambria" panose="02040503050406030204" pitchFamily="18" charset="0"/>
              </a:rPr>
              <a:t>• informace byla povinnému subjektu předána osobou, která k tomu nebyla podle zákona povinna a nedala předchozí písemný souhlas k zpřístupnění této informace,</a:t>
            </a:r>
          </a:p>
          <a:p>
            <a:pPr marL="400050" lvl="1"/>
            <a:r>
              <a:rPr lang="cs-CZ" sz="1800" dirty="0">
                <a:latin typeface="Cambria" panose="02040503050406030204" pitchFamily="18" charset="0"/>
                <a:ea typeface="Cambria" panose="02040503050406030204" pitchFamily="18" charset="0"/>
              </a:rPr>
              <a:t>• zpřístupnění této informace by mohlo mít nepříznivý vliv na ochranu životního prostředí v místech, kterých se informace týká,</a:t>
            </a:r>
          </a:p>
          <a:p>
            <a:pPr marL="400050" lvl="1"/>
            <a:r>
              <a:rPr lang="cs-CZ" sz="1800" dirty="0">
                <a:latin typeface="Cambria" panose="02040503050406030204" pitchFamily="18" charset="0"/>
                <a:ea typeface="Cambria" panose="02040503050406030204" pitchFamily="18" charset="0"/>
              </a:rPr>
              <a:t>• žadatel se domáhá informací opatřovaných v rámci přípravného vyšetřování v trestních věcech nebo se informace týká neukončených řízení a nepravomocných rozhodnutí o přestupcích a jiných správních deliktech,</a:t>
            </a:r>
          </a:p>
          <a:p>
            <a:pPr marL="400050" lvl="1"/>
            <a:r>
              <a:rPr lang="cs-CZ" sz="1800" dirty="0">
                <a:latin typeface="Cambria" panose="02040503050406030204" pitchFamily="18" charset="0"/>
                <a:ea typeface="Cambria" panose="02040503050406030204" pitchFamily="18" charset="0"/>
              </a:rPr>
              <a:t>• žádost byla formulována nesrozumitelně nebo příliš obecně a žadatel, ač byl k tomu vyzván, ji nedoplnil, nebo jde o anonymní žádost.</a:t>
            </a:r>
            <a:endParaRPr lang="cs-CZ" sz="1800" b="1" dirty="0">
              <a:solidFill>
                <a:srgbClr val="FF0000"/>
              </a:solidFill>
              <a:latin typeface="Cambria" panose="02040503050406030204" pitchFamily="18" charset="0"/>
              <a:ea typeface="Cambria" panose="02040503050406030204" pitchFamily="18" charset="0"/>
            </a:endParaRPr>
          </a:p>
          <a:p>
            <a:endParaRPr lang="cs-CZ" sz="2000" b="1" dirty="0">
              <a:solidFill>
                <a:srgbClr val="FF0000"/>
              </a:solidFill>
            </a:endParaRPr>
          </a:p>
          <a:p>
            <a:endParaRPr lang="cs-CZ" sz="2000" b="1" dirty="0">
              <a:latin typeface="Cambria" panose="02040503050406030204" pitchFamily="18" charset="0"/>
              <a:ea typeface="Cambria" panose="02040503050406030204" pitchFamily="18" charset="0"/>
            </a:endParaRPr>
          </a:p>
          <a:p>
            <a:endParaRPr lang="cs-CZ" sz="2000" b="1" dirty="0">
              <a:latin typeface="Cambria" panose="02040503050406030204" pitchFamily="18" charset="0"/>
              <a:ea typeface="Cambria" panose="02040503050406030204" pitchFamily="18" charset="0"/>
            </a:endParaRPr>
          </a:p>
          <a:p>
            <a:endParaRPr lang="cs-CZ" sz="2000"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3952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fade">
                                      <p:cBhvr>
                                        <p:cTn id="40" dur="500"/>
                                        <p:tgtEl>
                                          <p:spTgt spid="8">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8" end="8"/>
                                            </p:txEl>
                                          </p:spTgt>
                                        </p:tgtEl>
                                        <p:attrNameLst>
                                          <p:attrName>style.visibility</p:attrName>
                                        </p:attrNameLst>
                                      </p:cBhvr>
                                      <p:to>
                                        <p:strVal val="visible"/>
                                      </p:to>
                                    </p:set>
                                    <p:animEffect transition="in" filter="fade">
                                      <p:cBhvr>
                                        <p:cTn id="43" dur="500"/>
                                        <p:tgtEl>
                                          <p:spTgt spid="8">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xEl>
                                              <p:pRg st="9" end="9"/>
                                            </p:txEl>
                                          </p:spTgt>
                                        </p:tgtEl>
                                        <p:attrNameLst>
                                          <p:attrName>style.visibility</p:attrName>
                                        </p:attrNameLst>
                                      </p:cBhvr>
                                      <p:to>
                                        <p:strVal val="visible"/>
                                      </p:to>
                                    </p:set>
                                    <p:animEffect transition="in" filter="fade">
                                      <p:cBhvr>
                                        <p:cTn id="46" dur="500"/>
                                        <p:tgtEl>
                                          <p:spTgt spid="8">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xEl>
                                              <p:pRg st="10" end="10"/>
                                            </p:txEl>
                                          </p:spTgt>
                                        </p:tgtEl>
                                        <p:attrNameLst>
                                          <p:attrName>style.visibility</p:attrName>
                                        </p:attrNameLst>
                                      </p:cBhvr>
                                      <p:to>
                                        <p:strVal val="visible"/>
                                      </p:to>
                                    </p:set>
                                    <p:animEffect transition="in" filter="fade">
                                      <p:cBhvr>
                                        <p:cTn id="49"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578145" y="467140"/>
            <a:ext cx="8229600" cy="4525963"/>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rgbClr val="FF0000"/>
                </a:solidFill>
                <a:latin typeface="Cambria" panose="02040503050406030204" pitchFamily="18" charset="0"/>
                <a:ea typeface="Cambria" panose="02040503050406030204" pitchFamily="18" charset="0"/>
              </a:rPr>
              <a:t>3. povinný subjekt odmítne zpřístupnit informaci, kterou má k dispozici</a:t>
            </a:r>
          </a:p>
          <a:p>
            <a:r>
              <a:rPr lang="cs-CZ" sz="1800" dirty="0">
                <a:latin typeface="Cambria" panose="02040503050406030204" pitchFamily="18" charset="0"/>
                <a:ea typeface="Cambria" panose="02040503050406030204" pitchFamily="18" charset="0"/>
              </a:rPr>
              <a:t>Kromě toho lze odepřít zpřístupnění informace i v následujících případech:</a:t>
            </a:r>
          </a:p>
          <a:p>
            <a:r>
              <a:rPr lang="cs-CZ" sz="1800" dirty="0">
                <a:latin typeface="Cambria" panose="02040503050406030204" pitchFamily="18" charset="0"/>
                <a:ea typeface="Cambria" panose="02040503050406030204" pitchFamily="18" charset="0"/>
              </a:rPr>
              <a:t>• žádost se týká dosud nezpracovaných nebo nevyhodnocených údajů,</a:t>
            </a:r>
          </a:p>
          <a:p>
            <a:r>
              <a:rPr lang="cs-CZ" sz="1800" dirty="0">
                <a:latin typeface="Cambria" panose="02040503050406030204" pitchFamily="18" charset="0"/>
                <a:ea typeface="Cambria" panose="02040503050406030204" pitchFamily="18" charset="0"/>
              </a:rPr>
              <a:t>• žádost je formulována zjevně provokativně nebo obstrukčně,</a:t>
            </a:r>
          </a:p>
          <a:p>
            <a:r>
              <a:rPr lang="cs-CZ" sz="1800" dirty="0">
                <a:latin typeface="Cambria" panose="02040503050406030204" pitchFamily="18" charset="0"/>
                <a:ea typeface="Cambria" panose="02040503050406030204" pitchFamily="18" charset="0"/>
              </a:rPr>
              <a:t>• žadatel má již požadovanou informaci prokazatelně k dispozici,</a:t>
            </a:r>
          </a:p>
          <a:p>
            <a:r>
              <a:rPr lang="cs-CZ" sz="1800" dirty="0">
                <a:latin typeface="Cambria" panose="02040503050406030204" pitchFamily="18" charset="0"/>
                <a:ea typeface="Cambria" panose="02040503050406030204" pitchFamily="18" charset="0"/>
              </a:rPr>
              <a:t>• informace se týká vnitřních pokynů povinného subjektu, které se vztahují výhradně k jeho vnitřnímu chodu.</a:t>
            </a:r>
          </a:p>
          <a:p>
            <a:endParaRPr lang="cs-CZ" sz="1800" b="1" dirty="0">
              <a:solidFill>
                <a:srgbClr val="FF0000"/>
              </a:solidFill>
              <a:latin typeface="Cambria" panose="02040503050406030204" pitchFamily="18" charset="0"/>
              <a:ea typeface="Cambria" panose="02040503050406030204" pitchFamily="18" charset="0"/>
            </a:endParaRPr>
          </a:p>
          <a:p>
            <a:r>
              <a:rPr lang="cs-CZ" sz="2000" b="1" dirty="0">
                <a:solidFill>
                  <a:srgbClr val="FF0000"/>
                </a:solidFill>
                <a:latin typeface="Cambria" panose="02040503050406030204" pitchFamily="18" charset="0"/>
                <a:ea typeface="Cambria" panose="02040503050406030204" pitchFamily="18" charset="0"/>
              </a:rPr>
              <a:t>4. povinný subjekt na žádost nereaguje</a:t>
            </a:r>
          </a:p>
          <a:p>
            <a:endParaRPr lang="cs-CZ" sz="2000" b="1" dirty="0">
              <a:solidFill>
                <a:srgbClr val="FF0000"/>
              </a:solidFill>
              <a:latin typeface="Cambria" panose="02040503050406030204" pitchFamily="18" charset="0"/>
              <a:ea typeface="Cambria" panose="02040503050406030204" pitchFamily="18" charset="0"/>
            </a:endParaRPr>
          </a:p>
          <a:p>
            <a:r>
              <a:rPr lang="cs-CZ" sz="2000" dirty="0">
                <a:latin typeface="Cambria" panose="02040503050406030204" pitchFamily="18" charset="0"/>
                <a:ea typeface="Cambria" panose="02040503050406030204" pitchFamily="18" charset="0"/>
              </a:rPr>
              <a:t>Nastává tzv. </a:t>
            </a:r>
            <a:r>
              <a:rPr lang="cs-CZ" sz="2000" b="1" dirty="0">
                <a:latin typeface="Cambria" panose="02040503050406030204" pitchFamily="18" charset="0"/>
                <a:ea typeface="Cambria" panose="02040503050406030204" pitchFamily="18" charset="0"/>
              </a:rPr>
              <a:t>fikce zamítavého rozhodnutí</a:t>
            </a:r>
          </a:p>
          <a:p>
            <a:r>
              <a:rPr lang="cs-CZ" sz="2000" b="1" dirty="0">
                <a:solidFill>
                  <a:srgbClr val="FF0000"/>
                </a:solidFill>
                <a:latin typeface="Cambria" panose="02040503050406030204" pitchFamily="18" charset="0"/>
                <a:ea typeface="Cambria" panose="02040503050406030204" pitchFamily="18" charset="0"/>
              </a:rPr>
              <a:t>Co s tím? Opravné prostředky - odvolání</a:t>
            </a:r>
          </a:p>
          <a:p>
            <a:r>
              <a:rPr lang="cs-CZ" sz="2000" dirty="0">
                <a:solidFill>
                  <a:schemeClr val="tx1"/>
                </a:solidFill>
                <a:latin typeface="Cambria" panose="02040503050406030204" pitchFamily="18" charset="0"/>
                <a:ea typeface="Cambria" panose="02040503050406030204" pitchFamily="18" charset="0"/>
              </a:rPr>
              <a:t>Zatímco § 16 odst. 4 </a:t>
            </a:r>
            <a:r>
              <a:rPr lang="cs-CZ" sz="2000" dirty="0" err="1">
                <a:solidFill>
                  <a:schemeClr val="tx1"/>
                </a:solidFill>
                <a:latin typeface="Cambria" panose="02040503050406030204" pitchFamily="18" charset="0"/>
                <a:ea typeface="Cambria" panose="02040503050406030204" pitchFamily="18" charset="0"/>
              </a:rPr>
              <a:t>InfZ</a:t>
            </a:r>
            <a:r>
              <a:rPr lang="cs-CZ" sz="2000" dirty="0">
                <a:solidFill>
                  <a:schemeClr val="tx1"/>
                </a:solidFill>
                <a:latin typeface="Cambria" panose="02040503050406030204" pitchFamily="18" charset="0"/>
                <a:ea typeface="Cambria" panose="02040503050406030204" pitchFamily="18" charset="0"/>
              </a:rPr>
              <a:t> stanoví soudu, nejsou-li žádné důvody pro odmítnutí žádosti, aby povinnému subjektu nařídil požadované informace poskytnout, podle § 14 odst. 2 ŽPInf se toliko uplatní obecná úprava řízení před  správními soudy, která s možností nařízení poskytnutí informace nepočítá (</a:t>
            </a:r>
            <a:r>
              <a:rPr lang="cs-CZ" sz="2000" dirty="0">
                <a:solidFill>
                  <a:schemeClr val="accent3"/>
                </a:solidFill>
                <a:latin typeface="Cambria" panose="02040503050406030204" pitchFamily="18" charset="0"/>
                <a:ea typeface="Cambria" panose="02040503050406030204" pitchFamily="18" charset="0"/>
              </a:rPr>
              <a:t>ale připravuje se novela</a:t>
            </a:r>
            <a:r>
              <a:rPr lang="cs-CZ" sz="2000" dirty="0">
                <a:solidFill>
                  <a:schemeClr val="tx1"/>
                </a:solidFill>
                <a:latin typeface="Cambria" panose="02040503050406030204" pitchFamily="18" charset="0"/>
                <a:ea typeface="Cambria" panose="02040503050406030204" pitchFamily="18" charset="0"/>
              </a:rPr>
              <a:t>).</a:t>
            </a:r>
          </a:p>
          <a:p>
            <a:endParaRPr lang="cs-CZ" sz="2000" b="1" dirty="0">
              <a:solidFill>
                <a:srgbClr val="FF0000"/>
              </a:solidFill>
              <a:latin typeface="Cambria" panose="02040503050406030204" pitchFamily="18" charset="0"/>
              <a:ea typeface="Cambria" panose="02040503050406030204" pitchFamily="18" charset="0"/>
            </a:endParaRPr>
          </a:p>
          <a:p>
            <a:endParaRPr lang="cs-CZ" sz="2000" b="1" dirty="0">
              <a:latin typeface="Cambria" panose="02040503050406030204" pitchFamily="18" charset="0"/>
              <a:ea typeface="Cambria" panose="02040503050406030204" pitchFamily="18" charset="0"/>
            </a:endParaRPr>
          </a:p>
          <a:p>
            <a:endParaRPr lang="cs-CZ" sz="2000" b="1" dirty="0">
              <a:latin typeface="Cambria" panose="02040503050406030204" pitchFamily="18" charset="0"/>
              <a:ea typeface="Cambria" panose="02040503050406030204" pitchFamily="18" charset="0"/>
            </a:endParaRPr>
          </a:p>
          <a:p>
            <a:endParaRPr lang="cs-CZ" sz="2000" b="1" dirty="0">
              <a:solidFill>
                <a:schemeClr val="accent3"/>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0920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Obejdeme se bez veřejnosti?</a:t>
            </a:r>
          </a:p>
          <a:p>
            <a:endParaRPr lang="cs-CZ" sz="2000" b="1" dirty="0">
              <a:solidFill>
                <a:schemeClr val="accent2"/>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Preventivní průřezové procesy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Povinnosti správních orgánů příslušných k vedení různých procesů a řízení ex offo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Činnost dotčených orgánů (stanoviska a závazná stanoviska – odborné hledisko)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Přezkumné řízení, obnova řízení a další mimořádné opravné prostředky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Povinnosti orgánů činných v trestním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Aktivní legitimace Veřejného ochránce práv a Nejvyššího státního zástupce</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2"/>
                </a:solidFill>
                <a:latin typeface="Cambria" panose="02040503050406030204" pitchFamily="18" charset="0"/>
                <a:ea typeface="Cambria" panose="02040503050406030204" pitchFamily="18" charset="0"/>
              </a:rPr>
              <a:t>Ale když se věci nevyvíjí podle zákona? </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4529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Effect transition="in" filter="fade">
                                      <p:cBhvr>
                                        <p:cTn id="17" dur="500"/>
                                        <p:tgtEl>
                                          <p:spTgt spid="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4" end="4"/>
                                            </p:txEl>
                                          </p:spTgt>
                                        </p:tgtEl>
                                        <p:attrNameLst>
                                          <p:attrName>style.visibility</p:attrName>
                                        </p:attrNameLst>
                                      </p:cBhvr>
                                      <p:to>
                                        <p:strVal val="visible"/>
                                      </p:to>
                                    </p:set>
                                    <p:animEffect transition="in" filter="fade">
                                      <p:cBhvr>
                                        <p:cTn id="22" dur="500"/>
                                        <p:tgtEl>
                                          <p:spTgt spid="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animEffect transition="in" filter="fade">
                                      <p:cBhvr>
                                        <p:cTn id="37" dur="500"/>
                                        <p:tgtEl>
                                          <p:spTgt spid="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fade">
                                      <p:cBhvr>
                                        <p:cTn id="4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05209" y="207482"/>
            <a:ext cx="8238002" cy="502382"/>
          </a:xfrm>
          <a:prstGeom prst="rect">
            <a:avLst/>
          </a:prstGeom>
          <a:noFill/>
          <a:ln>
            <a:noFill/>
          </a:ln>
        </p:spPr>
        <p:txBody>
          <a:bodyPr lIns="91425" tIns="91425" rIns="91425" bIns="91425" anchor="t" anchorCtr="0">
            <a:noAutofit/>
          </a:bodyPr>
          <a:lstStyle/>
          <a:p>
            <a:r>
              <a:rPr lang="cs-CZ" sz="2400" b="1" dirty="0">
                <a:latin typeface="Cambria" panose="02040503050406030204" pitchFamily="18" charset="0"/>
                <a:ea typeface="Cambria" panose="02040503050406030204" pitchFamily="18" charset="0"/>
              </a:rPr>
              <a:t>Účast na rozhodování a přístup k soudní ochraně</a:t>
            </a:r>
          </a:p>
          <a:p>
            <a:endParaRPr lang="cs-CZ" sz="2400" b="1" dirty="0">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05209" y="617537"/>
            <a:ext cx="8346286"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en-US" dirty="0">
              <a:solidFill>
                <a:schemeClr val="tx1"/>
              </a:solidFill>
              <a:latin typeface="Roboto Slab" panose="020B0604020202020204" charset="0"/>
              <a:ea typeface="Roboto Slab" panose="020B0604020202020204" charset="0"/>
            </a:endParaRPr>
          </a:p>
        </p:txBody>
      </p:sp>
      <p:sp>
        <p:nvSpPr>
          <p:cNvPr id="3" name="Obdélník 2"/>
          <p:cNvSpPr/>
          <p:nvPr/>
        </p:nvSpPr>
        <p:spPr>
          <a:xfrm>
            <a:off x="917778" y="1410982"/>
            <a:ext cx="1682739" cy="249868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6214533" y="1412914"/>
            <a:ext cx="2123075" cy="2496754"/>
          </a:xfrm>
          <a:prstGeom prst="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742937" y="1055842"/>
            <a:ext cx="7501469" cy="30777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Přístup k informacím                       Účast na rozhodování                  Přístup k soudní ochraně</a:t>
            </a:r>
            <a:r>
              <a:rPr lang="en-US" b="1" dirty="0">
                <a:latin typeface="Cambria" panose="02040503050406030204" pitchFamily="18" charset="0"/>
                <a:ea typeface="Cambria" panose="02040503050406030204" pitchFamily="18" charset="0"/>
              </a:rPr>
              <a:t> </a:t>
            </a:r>
            <a:endParaRPr lang="cs-CZ" b="1" dirty="0">
              <a:latin typeface="Cambria" panose="02040503050406030204" pitchFamily="18" charset="0"/>
              <a:ea typeface="Cambria" panose="02040503050406030204" pitchFamily="18" charset="0"/>
            </a:endParaRPr>
          </a:p>
        </p:txBody>
      </p:sp>
      <p:sp>
        <p:nvSpPr>
          <p:cNvPr id="10" name="Obdélník 9"/>
          <p:cNvSpPr/>
          <p:nvPr/>
        </p:nvSpPr>
        <p:spPr>
          <a:xfrm>
            <a:off x="3435338" y="1410982"/>
            <a:ext cx="1915596" cy="249868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TextovéPole 10"/>
          <p:cNvSpPr txBox="1"/>
          <p:nvPr/>
        </p:nvSpPr>
        <p:spPr>
          <a:xfrm>
            <a:off x="1043054" y="1595272"/>
            <a:ext cx="1308629" cy="116955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veřejnost</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pasivní</a:t>
            </a: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aktivní</a:t>
            </a:r>
          </a:p>
        </p:txBody>
      </p:sp>
      <p:sp>
        <p:nvSpPr>
          <p:cNvPr id="17" name="Obdélník 16"/>
          <p:cNvSpPr/>
          <p:nvPr/>
        </p:nvSpPr>
        <p:spPr>
          <a:xfrm>
            <a:off x="6216271" y="1811299"/>
            <a:ext cx="2121337" cy="64233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8" name="Obdélník 17"/>
          <p:cNvSpPr/>
          <p:nvPr/>
        </p:nvSpPr>
        <p:spPr>
          <a:xfrm>
            <a:off x="6214533" y="2417343"/>
            <a:ext cx="2125134" cy="56292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TextovéPole 11"/>
          <p:cNvSpPr txBox="1"/>
          <p:nvPr/>
        </p:nvSpPr>
        <p:spPr>
          <a:xfrm>
            <a:off x="3479387" y="1419154"/>
            <a:ext cx="1903304" cy="3000821"/>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rozhodování o činnostech v příloze I a dalších činnostech s významným vlivem</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koncepcí</a:t>
            </a:r>
          </a:p>
          <a:p>
            <a:endParaRPr lang="cs-CZ" sz="1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příprava právních předpisů</a:t>
            </a: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cs-CZ" dirty="0">
              <a:latin typeface="Cambria" panose="02040503050406030204" pitchFamily="18" charset="0"/>
              <a:ea typeface="Cambria" panose="02040503050406030204" pitchFamily="18" charset="0"/>
            </a:endParaRPr>
          </a:p>
        </p:txBody>
      </p:sp>
      <p:sp>
        <p:nvSpPr>
          <p:cNvPr id="14" name="TextovéPole 13"/>
          <p:cNvSpPr txBox="1"/>
          <p:nvPr/>
        </p:nvSpPr>
        <p:spPr>
          <a:xfrm>
            <a:off x="6261561" y="1512458"/>
            <a:ext cx="2127344" cy="2454518"/>
          </a:xfrm>
          <a:prstGeom prst="rect">
            <a:avLst/>
          </a:prstGeom>
          <a:noFill/>
        </p:spPr>
        <p:txBody>
          <a:bodyPr wrap="square" rtlCol="0">
            <a:spAutoFit/>
          </a:bodyPr>
          <a:lstStyle/>
          <a:p>
            <a:pPr marL="285750" indent="-285750">
              <a:buFont typeface="Wingdings" panose="05000000000000000000" pitchFamily="2" charset="2"/>
              <a:buChar char="ü"/>
            </a:pPr>
            <a:r>
              <a:rPr lang="cs-CZ" b="1" dirty="0">
                <a:latin typeface="Cambria" panose="02040503050406030204" pitchFamily="18" charset="0"/>
                <a:ea typeface="Cambria" panose="02040503050406030204" pitchFamily="18" charset="0"/>
              </a:rPr>
              <a:t>(dotčená) veřejnost</a:t>
            </a:r>
          </a:p>
          <a:p>
            <a:endParaRPr lang="cs-CZ" sz="105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odmítnuté informace</a:t>
            </a:r>
          </a:p>
          <a:p>
            <a:endParaRPr lang="cs-CZ" sz="100" dirty="0">
              <a:latin typeface="Cambria" panose="02040503050406030204" pitchFamily="18" charset="0"/>
              <a:ea typeface="Cambria" panose="02040503050406030204" pitchFamily="18" charset="0"/>
            </a:endParaRPr>
          </a:p>
          <a:p>
            <a:endParaRPr lang="cs-CZ" sz="16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rozhodnutí z pilíře II </a:t>
            </a:r>
          </a:p>
          <a:p>
            <a:endParaRPr lang="cs-CZ" sz="1100"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r>
              <a:rPr lang="cs-CZ" dirty="0">
                <a:latin typeface="Cambria" panose="02040503050406030204" pitchFamily="18" charset="0"/>
                <a:ea typeface="Cambria" panose="02040503050406030204" pitchFamily="18" charset="0"/>
              </a:rPr>
              <a:t>Porušení (dalších) vnitrostátních pravidel ochrany životního prostředí</a:t>
            </a:r>
          </a:p>
        </p:txBody>
      </p:sp>
      <p:sp>
        <p:nvSpPr>
          <p:cNvPr id="15" name="Zahnutá šipka nahoru 14"/>
          <p:cNvSpPr/>
          <p:nvPr/>
        </p:nvSpPr>
        <p:spPr>
          <a:xfrm>
            <a:off x="1844518" y="3911265"/>
            <a:ext cx="6353066" cy="987776"/>
          </a:xfrm>
          <a:prstGeom prst="curvedUpArrow">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
        <p:nvSpPr>
          <p:cNvPr id="16" name="Zahnutá šipka nahoru 15"/>
          <p:cNvSpPr/>
          <p:nvPr/>
        </p:nvSpPr>
        <p:spPr>
          <a:xfrm>
            <a:off x="3864963" y="3909668"/>
            <a:ext cx="2689151" cy="691453"/>
          </a:xfrm>
          <a:prstGeom prst="curvedUp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solidFill>
                <a:schemeClr val="tx1"/>
              </a:solidFill>
            </a:endParaRPr>
          </a:p>
        </p:txBody>
      </p:sp>
    </p:spTree>
    <p:extLst>
      <p:ext uri="{BB962C8B-B14F-4D97-AF65-F5344CB8AC3E}">
        <p14:creationId xmlns:p14="http://schemas.microsoft.com/office/powerpoint/2010/main" val="20835800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575394" y="381775"/>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Článek 6 Účast veřejnosti na rozhodování o specifických činnostech</a:t>
            </a:r>
          </a:p>
          <a:p>
            <a:pPr>
              <a:buFontTx/>
              <a:buChar char="-"/>
            </a:pPr>
            <a:r>
              <a:rPr lang="cs-CZ" sz="2000" dirty="0">
                <a:latin typeface="Cambria" panose="02040503050406030204" pitchFamily="18" charset="0"/>
                <a:ea typeface="Cambria" panose="02040503050406030204" pitchFamily="18" charset="0"/>
              </a:rPr>
              <a:t>Účast na rozhodování o činnostech v příloze I (</a:t>
            </a:r>
            <a:r>
              <a:rPr lang="cs-CZ" sz="2000" b="1" dirty="0">
                <a:solidFill>
                  <a:schemeClr val="accent5"/>
                </a:solidFill>
                <a:latin typeface="Cambria" panose="02040503050406030204" pitchFamily="18" charset="0"/>
                <a:ea typeface="Cambria" panose="02040503050406030204" pitchFamily="18" charset="0"/>
              </a:rPr>
              <a:t>podobné EIA a IPPC</a:t>
            </a:r>
            <a:r>
              <a:rPr lang="cs-CZ" sz="2000" dirty="0">
                <a:latin typeface="Cambria" panose="02040503050406030204" pitchFamily="18" charset="0"/>
                <a:ea typeface="Cambria" panose="02040503050406030204" pitchFamily="18" charset="0"/>
              </a:rPr>
              <a:t>)</a:t>
            </a:r>
          </a:p>
          <a:p>
            <a:pPr>
              <a:buFontTx/>
              <a:buChar char="-"/>
            </a:pPr>
            <a:r>
              <a:rPr lang="cs-CZ" sz="2000" dirty="0">
                <a:latin typeface="Cambria" panose="02040503050406030204" pitchFamily="18" charset="0"/>
                <a:ea typeface="Cambria" panose="02040503050406030204" pitchFamily="18" charset="0"/>
              </a:rPr>
              <a:t>Také další činnosti s možným významným vlivem (</a:t>
            </a:r>
            <a:r>
              <a:rPr lang="cs-CZ" sz="2000" b="1" dirty="0">
                <a:solidFill>
                  <a:schemeClr val="accent1"/>
                </a:solidFill>
                <a:latin typeface="Cambria" panose="02040503050406030204" pitchFamily="18" charset="0"/>
                <a:ea typeface="Cambria" panose="02040503050406030204" pitchFamily="18" charset="0"/>
              </a:rPr>
              <a:t>uvážení – NATURA 2000</a:t>
            </a:r>
            <a:r>
              <a:rPr lang="cs-CZ" sz="2000" dirty="0">
                <a:latin typeface="Cambria" panose="02040503050406030204" pitchFamily="18" charset="0"/>
                <a:ea typeface="Cambria" panose="02040503050406030204" pitchFamily="18" charset="0"/>
              </a:rPr>
              <a:t>)</a:t>
            </a:r>
          </a:p>
          <a:p>
            <a:pPr>
              <a:buFontTx/>
              <a:buChar char="-"/>
            </a:pPr>
            <a:endParaRPr lang="cs-CZ" sz="2000"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Článek 7 Účast veřejnosti při tvorbě plánů, programů a politik týkajících se životního prostředí – </a:t>
            </a:r>
            <a:r>
              <a:rPr lang="cs-CZ" sz="2000" dirty="0">
                <a:solidFill>
                  <a:schemeClr val="accent1"/>
                </a:solidFill>
                <a:latin typeface="Cambria" panose="02040503050406030204" pitchFamily="18" charset="0"/>
                <a:ea typeface="Cambria" panose="02040503050406030204" pitchFamily="18" charset="0"/>
              </a:rPr>
              <a:t>konzultativní účast</a:t>
            </a:r>
          </a:p>
          <a:p>
            <a:endParaRPr lang="cs-CZ" sz="2000" b="1" dirty="0">
              <a:latin typeface="Cambria" panose="02040503050406030204" pitchFamily="18" charset="0"/>
              <a:ea typeface="Cambria" panose="02040503050406030204" pitchFamily="18" charset="0"/>
            </a:endParaRPr>
          </a:p>
          <a:p>
            <a:r>
              <a:rPr lang="cs-CZ" sz="2000" b="1" dirty="0">
                <a:latin typeface="Cambria" panose="02040503050406030204" pitchFamily="18" charset="0"/>
                <a:ea typeface="Cambria" panose="02040503050406030204" pitchFamily="18" charset="0"/>
              </a:rPr>
              <a:t>Článek 8 Účast veřejnosti na přípravě prováděcích předpisů a obecně použitelných právně závazných normativních nástrojů - </a:t>
            </a:r>
            <a:r>
              <a:rPr lang="cs-CZ" sz="2000" dirty="0">
                <a:solidFill>
                  <a:schemeClr val="accent1"/>
                </a:solidFill>
                <a:latin typeface="Cambria" panose="02040503050406030204" pitchFamily="18" charset="0"/>
                <a:ea typeface="Cambria" panose="02040503050406030204" pitchFamily="18" charset="0"/>
              </a:rPr>
              <a:t>konzultativní účast</a:t>
            </a:r>
          </a:p>
        </p:txBody>
      </p:sp>
    </p:spTree>
    <p:extLst>
      <p:ext uri="{BB962C8B-B14F-4D97-AF65-F5344CB8AC3E}">
        <p14:creationId xmlns:p14="http://schemas.microsoft.com/office/powerpoint/2010/main" val="1485483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
        <p:nvSpPr>
          <p:cNvPr id="6" name="Zástupný symbol pro obsah 2"/>
          <p:cNvSpPr txBox="1">
            <a:spLocks/>
          </p:cNvSpPr>
          <p:nvPr/>
        </p:nvSpPr>
        <p:spPr>
          <a:xfrm>
            <a:off x="382556" y="132832"/>
            <a:ext cx="8229600" cy="54954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latin typeface="Cambria" panose="02040503050406030204" pitchFamily="18" charset="0"/>
                <a:ea typeface="Cambria" panose="02040503050406030204" pitchFamily="18" charset="0"/>
              </a:rPr>
              <a:t>Článek 9 Přístup k právní ochraně</a:t>
            </a:r>
          </a:p>
          <a:p>
            <a:endParaRPr lang="cs-CZ" sz="1800" b="1" dirty="0">
              <a:latin typeface="Cambria" panose="02040503050406030204" pitchFamily="18" charset="0"/>
              <a:ea typeface="Cambria" panose="02040503050406030204" pitchFamily="18" charset="0"/>
            </a:endParaRPr>
          </a:p>
          <a:p>
            <a:pPr marL="457200" indent="-457200">
              <a:buAutoNum type="arabicParenR"/>
            </a:pPr>
            <a:r>
              <a:rPr lang="cs-CZ" sz="1800" dirty="0">
                <a:latin typeface="Cambria" panose="02040503050406030204" pitchFamily="18" charset="0"/>
                <a:ea typeface="Cambria" panose="02040503050406030204" pitchFamily="18" charset="0"/>
              </a:rPr>
              <a:t>Při neposkytnutí informací</a:t>
            </a:r>
          </a:p>
          <a:p>
            <a:pPr marL="457200" indent="-457200">
              <a:buAutoNum type="arabicParenR"/>
            </a:pPr>
            <a:r>
              <a:rPr lang="cs-CZ" sz="1800" dirty="0">
                <a:latin typeface="Cambria" panose="02040503050406030204" pitchFamily="18" charset="0"/>
                <a:ea typeface="Cambria" panose="02040503050406030204" pitchFamily="18" charset="0"/>
              </a:rPr>
              <a:t>Strany v rámci své vnitrostátní legislativy zajistí, aby členové zainteresované veřejnosti (a) </a:t>
            </a:r>
            <a:r>
              <a:rPr lang="cs-CZ" sz="1800" b="1" dirty="0">
                <a:latin typeface="Cambria" panose="02040503050406030204" pitchFamily="18" charset="0"/>
                <a:ea typeface="Cambria" panose="02040503050406030204" pitchFamily="18" charset="0"/>
              </a:rPr>
              <a:t>mající dostatečný důvod</a:t>
            </a:r>
            <a:r>
              <a:rPr lang="cs-CZ" sz="1800" dirty="0">
                <a:latin typeface="Cambria" panose="02040503050406030204" pitchFamily="18" charset="0"/>
                <a:ea typeface="Cambria" panose="02040503050406030204" pitchFamily="18" charset="0"/>
              </a:rPr>
              <a:t>, nebo alternativně, (b) </a:t>
            </a:r>
            <a:r>
              <a:rPr lang="cs-CZ" sz="1800" b="1" dirty="0">
                <a:latin typeface="Cambria" panose="02040503050406030204" pitchFamily="18" charset="0"/>
                <a:ea typeface="Cambria" panose="02040503050406030204" pitchFamily="18" charset="0"/>
              </a:rPr>
              <a:t>u nichž trvá omezování či porušování práva </a:t>
            </a:r>
            <a:r>
              <a:rPr lang="cs-CZ" sz="1800" dirty="0">
                <a:latin typeface="Cambria" panose="02040503050406030204" pitchFamily="18" charset="0"/>
                <a:ea typeface="Cambria" panose="02040503050406030204" pitchFamily="18" charset="0"/>
              </a:rPr>
              <a:t>v případech, kdy to správní řád strany požaduje jako předběžnou podmínku, měli možnost dosáhnout přezkoumání soudem nebo jiným nezávislým nebo nestranným orgánem zřízeným ze zákona, </a:t>
            </a:r>
            <a:r>
              <a:rPr lang="cs-CZ" sz="1800" b="1" dirty="0">
                <a:latin typeface="Cambria" panose="02040503050406030204" pitchFamily="18" charset="0"/>
                <a:ea typeface="Cambria" panose="02040503050406030204" pitchFamily="18" charset="0"/>
              </a:rPr>
              <a:t>napadat věcně a procedurálně zákonnost jakýchkoli rozhodnutí, aktů nebo opomenutí podle ustanovení článku 6</a:t>
            </a:r>
            <a:r>
              <a:rPr lang="cs-CZ" sz="1800" dirty="0">
                <a:latin typeface="Cambria" panose="02040503050406030204" pitchFamily="18" charset="0"/>
                <a:ea typeface="Cambria" panose="02040503050406030204" pitchFamily="18" charset="0"/>
              </a:rPr>
              <a:t>, a v případech, kdy je tak stanoveno vnitrostátním právem a aniž by tím byl dotčen odstavec 3 článku 9 i dalších relevantních ustanovení této úmluvy. </a:t>
            </a:r>
          </a:p>
          <a:p>
            <a:pPr marL="457200" indent="-457200">
              <a:buAutoNum type="arabicParenR"/>
            </a:pPr>
            <a:r>
              <a:rPr lang="cs-CZ" sz="1800" dirty="0">
                <a:latin typeface="Cambria" panose="02040503050406030204" pitchFamily="18" charset="0"/>
                <a:ea typeface="Cambria" panose="02040503050406030204" pitchFamily="18" charset="0"/>
              </a:rPr>
              <a:t> Navíc… měli přístup ke správním nebo soudním řízením, aby </a:t>
            </a:r>
            <a:r>
              <a:rPr lang="cs-CZ" sz="1800" b="1" dirty="0">
                <a:latin typeface="Cambria" panose="02040503050406030204" pitchFamily="18" charset="0"/>
                <a:ea typeface="Cambria" panose="02040503050406030204" pitchFamily="18" charset="0"/>
              </a:rPr>
              <a:t>mohli vznášet námitky proti jednání, aktům nebo opomenutí ze strany soukromých osob nebo státních orgánů, jež jsou v rozporu s ustanoveními jejich vnitrostátního práva týkajícího se životního prostředí</a:t>
            </a:r>
            <a:r>
              <a:rPr lang="cs-CZ" sz="1800" dirty="0">
                <a:latin typeface="Cambria" panose="02040503050406030204" pitchFamily="18" charset="0"/>
                <a:ea typeface="Cambria" panose="02040503050406030204" pitchFamily="18" charset="0"/>
              </a:rPr>
              <a:t>. </a:t>
            </a:r>
          </a:p>
          <a:p>
            <a:r>
              <a:rPr lang="cs-CZ" sz="1800" b="1" i="1" dirty="0">
                <a:solidFill>
                  <a:schemeClr val="accent5"/>
                </a:solidFill>
                <a:latin typeface="Cambria" panose="02040503050406030204" pitchFamily="18" charset="0"/>
                <a:ea typeface="Cambria" panose="02040503050406030204" pitchFamily="18" charset="0"/>
              </a:rPr>
              <a:t>Výbor pro dodržování </a:t>
            </a:r>
            <a:r>
              <a:rPr lang="cs-CZ" sz="1800" b="1" i="1" dirty="0" err="1">
                <a:solidFill>
                  <a:schemeClr val="accent5"/>
                </a:solidFill>
                <a:latin typeface="Cambria" panose="02040503050406030204" pitchFamily="18" charset="0"/>
                <a:ea typeface="Cambria" panose="02040503050406030204" pitchFamily="18" charset="0"/>
              </a:rPr>
              <a:t>Aarhuské</a:t>
            </a:r>
            <a:r>
              <a:rPr lang="cs-CZ" sz="1800" b="1" i="1" dirty="0">
                <a:solidFill>
                  <a:schemeClr val="accent5"/>
                </a:solidFill>
                <a:latin typeface="Cambria" panose="02040503050406030204" pitchFamily="18" charset="0"/>
                <a:ea typeface="Cambria" panose="02040503050406030204" pitchFamily="18" charset="0"/>
              </a:rPr>
              <a:t> úmluvy:  Česko porušuje čl. 9, EU rovněž</a:t>
            </a:r>
          </a:p>
          <a:p>
            <a:pPr marL="285750" indent="-285750">
              <a:buFontTx/>
              <a:buChar char="-"/>
            </a:pPr>
            <a:endParaRPr lang="cs-CZ" sz="1300" dirty="0">
              <a:latin typeface="Cambria" panose="02040503050406030204" pitchFamily="18" charset="0"/>
              <a:ea typeface="Cambria" panose="02040503050406030204" pitchFamily="18" charset="0"/>
            </a:endParaRPr>
          </a:p>
        </p:txBody>
      </p:sp>
      <p:pic>
        <p:nvPicPr>
          <p:cNvPr id="2" name="Obrázek 1"/>
          <p:cNvPicPr>
            <a:picLocks noChangeAspect="1"/>
          </p:cNvPicPr>
          <p:nvPr/>
        </p:nvPicPr>
        <p:blipFill>
          <a:blip r:embed="rId3"/>
          <a:stretch>
            <a:fillRect/>
          </a:stretch>
        </p:blipFill>
        <p:spPr>
          <a:xfrm>
            <a:off x="638175" y="1144714"/>
            <a:ext cx="8505825" cy="3000375"/>
          </a:xfrm>
          <a:prstGeom prst="rect">
            <a:avLst/>
          </a:prstGeom>
        </p:spPr>
      </p:pic>
    </p:spTree>
    <p:extLst>
      <p:ext uri="{BB962C8B-B14F-4D97-AF65-F5344CB8AC3E}">
        <p14:creationId xmlns:p14="http://schemas.microsoft.com/office/powerpoint/2010/main" val="294837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476481"/>
            <a:ext cx="8238002" cy="666159"/>
          </a:xfrm>
          <a:prstGeom prst="rect">
            <a:avLst/>
          </a:prstGeom>
          <a:noFill/>
          <a:ln>
            <a:noFill/>
          </a:ln>
        </p:spPr>
        <p:txBody>
          <a:bodyPr lIns="91425" tIns="91425" rIns="91425" bIns="91425" anchor="t" anchorCtr="0">
            <a:noAutofit/>
          </a:bodyPr>
          <a:lstStyle/>
          <a:p>
            <a:r>
              <a:rPr lang="cs-CZ" sz="1600" b="1" dirty="0">
                <a:solidFill>
                  <a:schemeClr val="tx1"/>
                </a:solidFill>
                <a:latin typeface="Cambria" panose="02040503050406030204" pitchFamily="18" charset="0"/>
                <a:ea typeface="Cambria" panose="02040503050406030204" pitchFamily="18" charset="0"/>
              </a:rPr>
              <a:t>Ustanovení práva EU, která se týkají účasti veřejnosti a přístupu k soudní ochraně</a:t>
            </a:r>
            <a:endParaRPr lang="de-DE" b="1" dirty="0">
              <a:solidFill>
                <a:schemeClr val="tx1"/>
              </a:solidFill>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endParaRPr lang="cs-CZ" sz="18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8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18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05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57956"/>
            <a:ext cx="8089251" cy="4525963"/>
          </a:xfrm>
          <a:prstGeom prst="rect">
            <a:avLst/>
          </a:prstGeom>
        </p:spPr>
        <p:txBody>
          <a:bodyPr>
            <a:normAutofit fontScale="8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b="1" dirty="0">
                <a:solidFill>
                  <a:schemeClr val="accent1"/>
                </a:solidFill>
                <a:latin typeface="Cambria" panose="02040503050406030204" pitchFamily="18" charset="0"/>
                <a:ea typeface="Cambria" panose="02040503050406030204" pitchFamily="18" charset="0"/>
              </a:rPr>
              <a:t>1) Směrnice, které výslovně provádí </a:t>
            </a:r>
            <a:r>
              <a:rPr lang="cs-CZ" sz="1600" b="1" dirty="0" err="1">
                <a:solidFill>
                  <a:schemeClr val="accent1"/>
                </a:solidFill>
                <a:latin typeface="Cambria" panose="02040503050406030204" pitchFamily="18" charset="0"/>
                <a:ea typeface="Cambria" panose="02040503050406030204" pitchFamily="18" charset="0"/>
              </a:rPr>
              <a:t>Aarhuskou</a:t>
            </a:r>
            <a:r>
              <a:rPr lang="cs-CZ" sz="1600" b="1" dirty="0">
                <a:solidFill>
                  <a:schemeClr val="accent1"/>
                </a:solidFill>
                <a:latin typeface="Cambria" panose="02040503050406030204" pitchFamily="18" charset="0"/>
                <a:ea typeface="Cambria" panose="02040503050406030204" pitchFamily="18" charset="0"/>
              </a:rPr>
              <a:t> úmluvu (účast na rozhodování + soudní ochrana)</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EIA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posuzování vlivu </a:t>
            </a:r>
            <a:r>
              <a:rPr lang="cs-CZ" sz="1600" dirty="0">
                <a:latin typeface="Cambria" panose="02040503050406030204" pitchFamily="18" charset="0"/>
                <a:ea typeface="Cambria" panose="02040503050406030204" pitchFamily="18" charset="0"/>
              </a:rPr>
              <a:t>záměrů na životní prostředí (stavební a další činnosti)</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IED (o průmyslových emisích)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integrované povolení (IPPC) </a:t>
            </a:r>
            <a:r>
              <a:rPr lang="cs-CZ" sz="1600" dirty="0">
                <a:latin typeface="Cambria" panose="02040503050406030204" pitchFamily="18" charset="0"/>
                <a:ea typeface="Cambria" panose="02040503050406030204" pitchFamily="18" charset="0"/>
              </a:rPr>
              <a:t>pro průmyslové činnosti</a:t>
            </a:r>
          </a:p>
          <a:p>
            <a:pPr marL="285750" indent="-285750">
              <a:buFont typeface="Arial" panose="020B0604020202020204" pitchFamily="34" charset="0"/>
              <a:buChar char="•"/>
            </a:pPr>
            <a:r>
              <a:rPr lang="en-US" sz="1600" b="1" dirty="0">
                <a:latin typeface="Cambria" panose="02040503050406030204" pitchFamily="18" charset="0"/>
                <a:ea typeface="Cambria" panose="02040503050406030204" pitchFamily="18" charset="0"/>
              </a:rPr>
              <a:t>S</a:t>
            </a:r>
            <a:r>
              <a:rPr lang="cs-CZ" sz="1600" b="1" dirty="0">
                <a:latin typeface="Cambria" panose="02040503050406030204" pitchFamily="18" charset="0"/>
                <a:ea typeface="Cambria" panose="02040503050406030204" pitchFamily="18" charset="0"/>
              </a:rPr>
              <a:t>měrnice S</a:t>
            </a:r>
            <a:r>
              <a:rPr lang="en-US" sz="1600" b="1" dirty="0" err="1">
                <a:latin typeface="Cambria" panose="02040503050406030204" pitchFamily="18" charset="0"/>
                <a:ea typeface="Cambria" panose="02040503050406030204" pitchFamily="18" charset="0"/>
              </a:rPr>
              <a:t>eveso</a:t>
            </a:r>
            <a:r>
              <a:rPr lang="en-US" sz="1600" b="1" dirty="0">
                <a:latin typeface="Cambria" panose="02040503050406030204" pitchFamily="18" charset="0"/>
                <a:ea typeface="Cambria" panose="02040503050406030204" pitchFamily="18" charset="0"/>
              </a:rPr>
              <a:t> III</a:t>
            </a:r>
            <a:r>
              <a:rPr lang="cs-CZ" sz="1600" b="1" dirty="0">
                <a:latin typeface="Cambria" panose="02040503050406030204" pitchFamily="18" charset="0"/>
                <a:ea typeface="Cambria" panose="02040503050406030204" pitchFamily="18" charset="0"/>
              </a:rPr>
              <a:t> </a:t>
            </a:r>
            <a:r>
              <a:rPr lang="cs-CZ" sz="1600" dirty="0">
                <a:latin typeface="Cambria" panose="02040503050406030204" pitchFamily="18" charset="0"/>
                <a:ea typeface="Cambria" panose="02040503050406030204" pitchFamily="18" charset="0"/>
              </a:rPr>
              <a:t>– </a:t>
            </a:r>
            <a:r>
              <a:rPr lang="cs-CZ" sz="1600" dirty="0">
                <a:solidFill>
                  <a:schemeClr val="accent3"/>
                </a:solidFill>
                <a:latin typeface="Cambria" panose="02040503050406030204" pitchFamily="18" charset="0"/>
                <a:ea typeface="Cambria" panose="02040503050406030204" pitchFamily="18" charset="0"/>
              </a:rPr>
              <a:t>prevence závažných havárií (jen účast na rozhodování)</a:t>
            </a:r>
          </a:p>
          <a:p>
            <a:endParaRPr lang="cs-CZ" sz="1600" dirty="0">
              <a:latin typeface="Cambria" panose="02040503050406030204" pitchFamily="18" charset="0"/>
              <a:ea typeface="Cambria" panose="02040503050406030204" pitchFamily="18" charset="0"/>
            </a:endParaRPr>
          </a:p>
          <a:p>
            <a:r>
              <a:rPr lang="cs-CZ" sz="1600" b="1" dirty="0">
                <a:solidFill>
                  <a:schemeClr val="accent1"/>
                </a:solidFill>
                <a:latin typeface="Cambria" panose="02040503050406030204" pitchFamily="18" charset="0"/>
                <a:ea typeface="Cambria" panose="02040503050406030204" pitchFamily="18" charset="0"/>
              </a:rPr>
              <a:t>2) Směrnice provádějící </a:t>
            </a:r>
            <a:r>
              <a:rPr lang="cs-CZ" sz="1600" b="1" dirty="0" err="1">
                <a:solidFill>
                  <a:schemeClr val="accent1"/>
                </a:solidFill>
                <a:latin typeface="Cambria" panose="02040503050406030204" pitchFamily="18" charset="0"/>
                <a:ea typeface="Cambria" panose="02040503050406030204" pitchFamily="18" charset="0"/>
              </a:rPr>
              <a:t>Arhuskou</a:t>
            </a:r>
            <a:r>
              <a:rPr lang="cs-CZ" sz="1600" b="1" dirty="0">
                <a:solidFill>
                  <a:schemeClr val="accent1"/>
                </a:solidFill>
                <a:latin typeface="Cambria" panose="02040503050406030204" pitchFamily="18" charset="0"/>
                <a:ea typeface="Cambria" panose="02040503050406030204" pitchFamily="18" charset="0"/>
              </a:rPr>
              <a:t> úmluvu podle SDEU </a:t>
            </a:r>
            <a:r>
              <a:rPr lang="cs-CZ" sz="1600" b="1" dirty="0">
                <a:solidFill>
                  <a:schemeClr val="accent2"/>
                </a:solidFill>
                <a:latin typeface="Cambria" panose="02040503050406030204" pitchFamily="18" charset="0"/>
                <a:ea typeface="Cambria" panose="02040503050406030204" pitchFamily="18" charset="0"/>
              </a:rPr>
              <a:t>(účast na rozhodování + soudní ochrana)</a:t>
            </a:r>
          </a:p>
          <a:p>
            <a:pPr marL="285750" indent="-285750">
              <a:buFont typeface="Arial" panose="020B0604020202020204" pitchFamily="34" charset="0"/>
              <a:buChar char="•"/>
            </a:pPr>
            <a:r>
              <a:rPr lang="cs-CZ" sz="1600" b="1" dirty="0">
                <a:latin typeface="Cambria" panose="02040503050406030204" pitchFamily="18" charset="0"/>
                <a:ea typeface="Cambria" panose="02040503050406030204" pitchFamily="18" charset="0"/>
              </a:rPr>
              <a:t>Směrnice o stanovištích </a:t>
            </a:r>
            <a:r>
              <a:rPr lang="cs-CZ" sz="1600" dirty="0">
                <a:latin typeface="Cambria" panose="02040503050406030204" pitchFamily="18" charset="0"/>
                <a:ea typeface="Cambria" panose="02040503050406030204" pitchFamily="18" charset="0"/>
              </a:rPr>
              <a:t>(ochrana soustavy Natura 2000) – posuzování záměrů podle čl. 6 odst. 3</a:t>
            </a:r>
          </a:p>
          <a:p>
            <a:endParaRPr lang="cs-CZ" sz="1600" dirty="0">
              <a:latin typeface="Cambria" panose="02040503050406030204" pitchFamily="18" charset="0"/>
              <a:ea typeface="Cambria" panose="02040503050406030204" pitchFamily="18" charset="0"/>
            </a:endParaRPr>
          </a:p>
          <a:p>
            <a:r>
              <a:rPr lang="cs-CZ" sz="1600" b="1" dirty="0">
                <a:solidFill>
                  <a:schemeClr val="accent2"/>
                </a:solidFill>
                <a:latin typeface="Cambria" panose="02040503050406030204" pitchFamily="18" charset="0"/>
                <a:ea typeface="Cambria" panose="02040503050406030204" pitchFamily="18" charset="0"/>
              </a:rPr>
              <a:t>3) Směrnice, které upravují přijímání různých plánů</a:t>
            </a:r>
          </a:p>
          <a:p>
            <a:r>
              <a:rPr lang="cs-CZ" sz="1600" dirty="0">
                <a:latin typeface="Cambria" panose="02040503050406030204" pitchFamily="18" charset="0"/>
                <a:ea typeface="Cambria" panose="02040503050406030204" pitchFamily="18" charset="0"/>
              </a:rPr>
              <a:t>Směrnice </a:t>
            </a:r>
            <a:r>
              <a:rPr lang="en-US" sz="1600" dirty="0">
                <a:latin typeface="Cambria" panose="02040503050406030204" pitchFamily="18" charset="0"/>
                <a:ea typeface="Cambria" panose="02040503050406030204" pitchFamily="18" charset="0"/>
              </a:rPr>
              <a:t>SEA</a:t>
            </a:r>
            <a:r>
              <a:rPr lang="cs-CZ" sz="1600" dirty="0">
                <a:latin typeface="Cambria" panose="02040503050406030204" pitchFamily="18" charset="0"/>
                <a:ea typeface="Cambria" panose="02040503050406030204" pitchFamily="18" charset="0"/>
              </a:rPr>
              <a:t>, rámcová směrnice o vodách, rámcová směrnice o ochraně ovzduší,</a:t>
            </a:r>
            <a:r>
              <a:rPr lang="en-US" sz="1600" dirty="0">
                <a:latin typeface="Cambria" panose="02040503050406030204" pitchFamily="18" charset="0"/>
                <a:ea typeface="Cambria" panose="02040503050406030204" pitchFamily="18" charset="0"/>
              </a:rPr>
              <a:t> </a:t>
            </a:r>
            <a:r>
              <a:rPr lang="cs-CZ" sz="1600" dirty="0">
                <a:latin typeface="Cambria" panose="02040503050406030204" pitchFamily="18" charset="0"/>
                <a:ea typeface="Cambria" panose="02040503050406030204" pitchFamily="18" charset="0"/>
              </a:rPr>
              <a:t>směrnice o odpadech, směrnice o hodnocení a řízení hluku ve venkovním prostředí</a:t>
            </a:r>
          </a:p>
          <a:p>
            <a:endParaRPr lang="cs-CZ" sz="1600" dirty="0">
              <a:latin typeface="Cambria" panose="02040503050406030204" pitchFamily="18" charset="0"/>
              <a:ea typeface="Cambria" panose="02040503050406030204" pitchFamily="18" charset="0"/>
            </a:endParaRPr>
          </a:p>
          <a:p>
            <a:r>
              <a:rPr lang="cs-CZ" sz="1600" b="1" dirty="0">
                <a:solidFill>
                  <a:schemeClr val="accent3"/>
                </a:solidFill>
                <a:latin typeface="Cambria" panose="02040503050406030204" pitchFamily="18" charset="0"/>
                <a:ea typeface="Cambria" panose="02040503050406030204" pitchFamily="18" charset="0"/>
              </a:rPr>
              <a:t>4) Přímý účinek účast na rozhodování</a:t>
            </a:r>
          </a:p>
          <a:p>
            <a:r>
              <a:rPr lang="cs-CZ" sz="1600" dirty="0">
                <a:solidFill>
                  <a:schemeClr val="accent1"/>
                </a:solidFill>
                <a:latin typeface="Cambria" panose="02040503050406030204" pitchFamily="18" charset="0"/>
                <a:ea typeface="Cambria" panose="02040503050406030204" pitchFamily="18" charset="0"/>
              </a:rPr>
              <a:t>Směrnice dle bodů 1) a 2) </a:t>
            </a:r>
            <a:r>
              <a:rPr lang="cs-CZ" sz="1600" dirty="0">
                <a:latin typeface="Cambria" panose="02040503050406030204" pitchFamily="18" charset="0"/>
                <a:ea typeface="Cambria" panose="02040503050406030204" pitchFamily="18" charset="0"/>
              </a:rPr>
              <a:t>+ pokud je přístup k soudní ochraně podmíněn účastí na rozhodování </a:t>
            </a:r>
            <a:r>
              <a:rPr lang="cs-CZ" sz="1600" dirty="0">
                <a:solidFill>
                  <a:schemeClr val="tx1"/>
                </a:solidFill>
                <a:latin typeface="Cambria" panose="02040503050406030204" pitchFamily="18" charset="0"/>
                <a:ea typeface="Cambria" panose="02040503050406030204" pitchFamily="18" charset="0"/>
              </a:rPr>
              <a:t>(C-664/15)</a:t>
            </a:r>
          </a:p>
          <a:p>
            <a:endParaRPr lang="cs-CZ" sz="1600" dirty="0">
              <a:latin typeface="Cambria" panose="02040503050406030204" pitchFamily="18" charset="0"/>
              <a:ea typeface="Cambria" panose="02040503050406030204" pitchFamily="18" charset="0"/>
            </a:endParaRPr>
          </a:p>
          <a:p>
            <a:r>
              <a:rPr lang="cs-CZ" sz="1600" b="1" dirty="0">
                <a:solidFill>
                  <a:schemeClr val="accent3"/>
                </a:solidFill>
                <a:latin typeface="Cambria" panose="02040503050406030204" pitchFamily="18" charset="0"/>
                <a:ea typeface="Cambria" panose="02040503050406030204" pitchFamily="18" charset="0"/>
              </a:rPr>
              <a:t>5) Přímý účinek přístup k soudní ochraně</a:t>
            </a:r>
          </a:p>
          <a:p>
            <a:r>
              <a:rPr lang="cs-CZ" sz="1600" dirty="0">
                <a:solidFill>
                  <a:schemeClr val="accent1"/>
                </a:solidFill>
                <a:latin typeface="Cambria" panose="02040503050406030204" pitchFamily="18" charset="0"/>
                <a:ea typeface="Cambria" panose="02040503050406030204" pitchFamily="18" charset="0"/>
              </a:rPr>
              <a:t>Směrnice dle bodů 1) a 2) </a:t>
            </a:r>
            <a:r>
              <a:rPr lang="cs-CZ" sz="1600" dirty="0">
                <a:latin typeface="Cambria" panose="02040503050406030204" pitchFamily="18" charset="0"/>
                <a:ea typeface="Cambria" panose="02040503050406030204" pitchFamily="18" charset="0"/>
              </a:rPr>
              <a:t>+ všemožné další směrnice na úseku ochrany životního prostředí, i když neupravují přístup k soudní ochraně a nepřiznávají žádná práva (rámcová směrnice o ochraně ovzduší, rámcová směrnice o ochraně vod, směrnice o ekologické újmě…)</a:t>
            </a:r>
          </a:p>
          <a:p>
            <a:endParaRPr lang="cs-CZ" sz="1800" dirty="0">
              <a:latin typeface="Cambria" panose="02040503050406030204" pitchFamily="18" charset="0"/>
              <a:ea typeface="Cambria" panose="02040503050406030204" pitchFamily="18" charset="0"/>
            </a:endParaRPr>
          </a:p>
          <a:p>
            <a:endParaRPr lang="cs-CZ" sz="1800" dirty="0">
              <a:latin typeface="Cambria" panose="02040503050406030204" pitchFamily="18" charset="0"/>
              <a:ea typeface="Cambria" panose="02040503050406030204" pitchFamily="18" charset="0"/>
            </a:endParaRPr>
          </a:p>
          <a:p>
            <a:r>
              <a:rPr lang="cs-CZ" sz="1800"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57766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Effect transition="in" filter="fade">
                                      <p:cBhvr>
                                        <p:cTn id="27" dur="500"/>
                                        <p:tgtEl>
                                          <p:spTgt spid="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6" end="6"/>
                                            </p:txEl>
                                          </p:spTgt>
                                        </p:tgtEl>
                                        <p:attrNameLst>
                                          <p:attrName>style.visibility</p:attrName>
                                        </p:attrNameLst>
                                      </p:cBhvr>
                                      <p:to>
                                        <p:strVal val="visible"/>
                                      </p:to>
                                    </p:set>
                                    <p:animEffect transition="in" filter="fade">
                                      <p:cBhvr>
                                        <p:cTn id="32" dur="500"/>
                                        <p:tgtEl>
                                          <p:spTgt spid="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fade">
                                      <p:cBhvr>
                                        <p:cTn id="37" dur="500"/>
                                        <p:tgtEl>
                                          <p:spTgt spid="8">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9" end="9"/>
                                            </p:txEl>
                                          </p:spTgt>
                                        </p:tgtEl>
                                        <p:attrNameLst>
                                          <p:attrName>style.visibility</p:attrName>
                                        </p:attrNameLst>
                                      </p:cBhvr>
                                      <p:to>
                                        <p:strVal val="visible"/>
                                      </p:to>
                                    </p:set>
                                    <p:animEffect transition="in" filter="fade">
                                      <p:cBhvr>
                                        <p:cTn id="42" dur="500"/>
                                        <p:tgtEl>
                                          <p:spTgt spid="8">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xEl>
                                              <p:pRg st="11" end="11"/>
                                            </p:txEl>
                                          </p:spTgt>
                                        </p:tgtEl>
                                        <p:attrNameLst>
                                          <p:attrName>style.visibility</p:attrName>
                                        </p:attrNameLst>
                                      </p:cBhvr>
                                      <p:to>
                                        <p:strVal val="visible"/>
                                      </p:to>
                                    </p:set>
                                    <p:animEffect transition="in" filter="fade">
                                      <p:cBhvr>
                                        <p:cTn id="47" dur="500"/>
                                        <p:tgtEl>
                                          <p:spTgt spid="8">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12" end="12"/>
                                            </p:txEl>
                                          </p:spTgt>
                                        </p:tgtEl>
                                        <p:attrNameLst>
                                          <p:attrName>style.visibility</p:attrName>
                                        </p:attrNameLst>
                                      </p:cBhvr>
                                      <p:to>
                                        <p:strVal val="visible"/>
                                      </p:to>
                                    </p:set>
                                    <p:animEffect transition="in" filter="fade">
                                      <p:cBhvr>
                                        <p:cTn id="52" dur="500"/>
                                        <p:tgtEl>
                                          <p:spTgt spid="8">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4" end="14"/>
                                            </p:txEl>
                                          </p:spTgt>
                                        </p:tgtEl>
                                        <p:attrNameLst>
                                          <p:attrName>style.visibility</p:attrName>
                                        </p:attrNameLst>
                                      </p:cBhvr>
                                      <p:to>
                                        <p:strVal val="visible"/>
                                      </p:to>
                                    </p:set>
                                    <p:animEffect transition="in" filter="fade">
                                      <p:cBhvr>
                                        <p:cTn id="57" dur="500"/>
                                        <p:tgtEl>
                                          <p:spTgt spid="8">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xEl>
                                              <p:pRg st="15" end="15"/>
                                            </p:txEl>
                                          </p:spTgt>
                                        </p:tgtEl>
                                        <p:attrNameLst>
                                          <p:attrName>style.visibility</p:attrName>
                                        </p:attrNameLst>
                                      </p:cBhvr>
                                      <p:to>
                                        <p:strVal val="visible"/>
                                      </p:to>
                                    </p:set>
                                    <p:animEffect transition="in" filter="fade">
                                      <p:cBhvr>
                                        <p:cTn id="62" dur="500"/>
                                        <p:tgtEl>
                                          <p:spTgt spid="8">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6 směrnice EIA (2011/92/EU)</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4.  Dotčená veřejnost musí </a:t>
            </a:r>
            <a:r>
              <a:rPr lang="cs-CZ" b="1" dirty="0">
                <a:solidFill>
                  <a:schemeClr val="accent2"/>
                </a:solidFill>
                <a:latin typeface="Cambria" panose="02040503050406030204" pitchFamily="18" charset="0"/>
                <a:ea typeface="Cambria" panose="02040503050406030204" pitchFamily="18" charset="0"/>
              </a:rPr>
              <a:t>dostat včasné a účinné možnosti účastnit se rozhodovacích řízení </a:t>
            </a:r>
            <a:r>
              <a:rPr lang="cs-CZ" b="1" dirty="0">
                <a:solidFill>
                  <a:schemeClr val="tx1"/>
                </a:solidFill>
                <a:latin typeface="Cambria" panose="02040503050406030204" pitchFamily="18" charset="0"/>
                <a:ea typeface="Cambria" panose="02040503050406030204" pitchFamily="18" charset="0"/>
              </a:rPr>
              <a:t>ve věcech životního prostředí podle čl. 2 odst. 2 a musí mít za tím účelem právo </a:t>
            </a:r>
            <a:r>
              <a:rPr lang="cs-CZ" b="1" dirty="0">
                <a:solidFill>
                  <a:schemeClr val="accent3"/>
                </a:solidFill>
                <a:latin typeface="Cambria" panose="02040503050406030204" pitchFamily="18" charset="0"/>
                <a:ea typeface="Cambria" panose="02040503050406030204" pitchFamily="18" charset="0"/>
              </a:rPr>
              <a:t>vyjádřit své připomínky a stanoviska příslušnému orgánu nebo orgánům v době, kdy jsou všechny možnosti ještě otevřené</a:t>
            </a:r>
            <a:r>
              <a:rPr lang="cs-CZ" b="1" dirty="0">
                <a:solidFill>
                  <a:schemeClr val="tx1"/>
                </a:solidFill>
                <a:latin typeface="Cambria" panose="02040503050406030204" pitchFamily="18" charset="0"/>
                <a:ea typeface="Cambria" panose="02040503050406030204" pitchFamily="18" charset="0"/>
              </a:rPr>
              <a:t>, tedy před učiněním rozhodnutí o žádosti o povolení.</a:t>
            </a:r>
          </a:p>
          <a:p>
            <a:endParaRPr lang="cs-CZ" sz="6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5.  Podrobné podmínky informování veřejnosti (například formou vývěsek v určité oblasti nebo oznámeními v místním tisku) a projednání s dotčenou veřejností (například písemným vyjádřením nebo veřejnou anketou) stanoví členské státy. Členské státy přijmou na vhodné správní úrovni nezbytná opatření s cílem zajistit, </a:t>
            </a:r>
            <a:r>
              <a:rPr lang="cs-CZ" b="1" dirty="0">
                <a:solidFill>
                  <a:schemeClr val="accent6"/>
                </a:solidFill>
                <a:latin typeface="Cambria" panose="02040503050406030204" pitchFamily="18" charset="0"/>
                <a:ea typeface="Cambria" panose="02040503050406030204" pitchFamily="18" charset="0"/>
              </a:rPr>
              <a:t>aby příslušné informace byly veřejnosti přístupné v elektronické podobě, a to alespoň prostřednictvím ústředního portálu nebo snadno dostupných přístupových míst</a:t>
            </a:r>
            <a:r>
              <a:rPr lang="cs-CZ" b="1" dirty="0">
                <a:solidFill>
                  <a:schemeClr val="tx1"/>
                </a:solidFill>
                <a:latin typeface="Cambria" panose="02040503050406030204" pitchFamily="18" charset="0"/>
                <a:ea typeface="Cambria" panose="02040503050406030204" pitchFamily="18" charset="0"/>
              </a:rPr>
              <a:t>.</a:t>
            </a:r>
          </a:p>
          <a:p>
            <a:endParaRPr lang="cs-CZ" sz="10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6.  Pro jednotlivé fáze se stanoví </a:t>
            </a:r>
            <a:r>
              <a:rPr lang="cs-CZ" b="1" dirty="0">
                <a:solidFill>
                  <a:schemeClr val="accent2"/>
                </a:solidFill>
                <a:latin typeface="Cambria" panose="02040503050406030204" pitchFamily="18" charset="0"/>
                <a:ea typeface="Cambria" panose="02040503050406030204" pitchFamily="18" charset="0"/>
              </a:rPr>
              <a:t>přiměřené lhůty </a:t>
            </a:r>
            <a:r>
              <a:rPr lang="cs-CZ" b="1" dirty="0">
                <a:solidFill>
                  <a:schemeClr val="tx1"/>
                </a:solidFill>
                <a:latin typeface="Cambria" panose="02040503050406030204" pitchFamily="18" charset="0"/>
                <a:ea typeface="Cambria" panose="02040503050406030204" pitchFamily="18" charset="0"/>
              </a:rPr>
              <a:t>poskytující dostatek času, aby</a:t>
            </a:r>
          </a:p>
          <a:p>
            <a:endParaRPr lang="cs-CZ" sz="3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a) bylo možné informovat orgány uvedené v odstavci 1 a veřejnost a</a:t>
            </a:r>
          </a:p>
          <a:p>
            <a:endParaRPr lang="cs-CZ" sz="200"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b) orgány uvedené v odstavci 1 a dotčená veřejnost měly dost času na přípravu a účinnou účast na rozhodování ve věcech životního prostředí podle ustanovení tohoto článku.</a:t>
            </a:r>
          </a:p>
          <a:p>
            <a:endParaRPr lang="cs-CZ" b="1"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7.  Lhůty pro jednání s dotčenou veřejností o dokumentaci vlivů záměru na životní prostředí uvedené v čl. 5 odst. 1 </a:t>
            </a:r>
            <a:r>
              <a:rPr lang="cs-CZ" b="1" dirty="0">
                <a:solidFill>
                  <a:schemeClr val="accent6"/>
                </a:solidFill>
                <a:latin typeface="Cambria" panose="02040503050406030204" pitchFamily="18" charset="0"/>
                <a:ea typeface="Cambria" panose="02040503050406030204" pitchFamily="18" charset="0"/>
              </a:rPr>
              <a:t>nesmí být kratší než 30 dnů</a:t>
            </a:r>
            <a:r>
              <a:rPr lang="cs-CZ" b="1" dirty="0">
                <a:solidFill>
                  <a:schemeClr val="tx1"/>
                </a:solidFill>
                <a:latin typeface="Cambria" panose="02040503050406030204" pitchFamily="18" charset="0"/>
                <a:ea typeface="Cambria" panose="02040503050406030204" pitchFamily="18" charset="0"/>
              </a:rPr>
              <a:t>.</a:t>
            </a: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33320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bdélník 19"/>
          <p:cNvSpPr/>
          <p:nvPr/>
        </p:nvSpPr>
        <p:spPr>
          <a:xfrm>
            <a:off x="5254877" y="3066033"/>
            <a:ext cx="2624008" cy="627662"/>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5228975" y="2146829"/>
            <a:ext cx="2649910" cy="69855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Shape 119"/>
          <p:cNvSpPr txBox="1"/>
          <p:nvPr/>
        </p:nvSpPr>
        <p:spPr>
          <a:xfrm>
            <a:off x="2117368" y="241241"/>
            <a:ext cx="8238002" cy="666159"/>
          </a:xfrm>
          <a:prstGeom prst="rect">
            <a:avLst/>
          </a:prstGeom>
          <a:noFill/>
          <a:ln>
            <a:noFill/>
          </a:ln>
        </p:spPr>
        <p:txBody>
          <a:bodyPr lIns="91425" tIns="91425" rIns="91425" bIns="91425" anchor="t" anchorCtr="0">
            <a:noAutofit/>
          </a:bodyPr>
          <a:lstStyle/>
          <a:p>
            <a:r>
              <a:rPr lang="cs-CZ" sz="1800" b="1" dirty="0">
                <a:solidFill>
                  <a:schemeClr val="accent1"/>
                </a:solidFill>
                <a:latin typeface="Roboto Slab" panose="020B0604020202020204" charset="0"/>
                <a:ea typeface="Roboto Slab" panose="020B0604020202020204" charset="0"/>
              </a:rPr>
              <a:t>Proces EIA a rozhodování o povolení záměru</a:t>
            </a:r>
            <a:endParaRPr lang="de-DE" sz="1800" b="1" dirty="0">
              <a:solidFill>
                <a:schemeClr val="accent1"/>
              </a:solidFill>
              <a:latin typeface="Roboto Slab" panose="020B0604020202020204" charset="0"/>
              <a:ea typeface="Roboto Slab" panose="020B0604020202020204" charset="0"/>
            </a:endParaRPr>
          </a:p>
          <a:p>
            <a:endParaRPr lang="cs-CZ" sz="1800" dirty="0">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endParaRPr lang="cs-CZ" sz="2400" b="1" dirty="0">
              <a:solidFill>
                <a:schemeClr val="accent6"/>
              </a:solidFill>
              <a:latin typeface="Roboto Slab" panose="020B0604020202020204" charset="0"/>
              <a:ea typeface="Roboto Slab" panose="020B0604020202020204" charset="0"/>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2400" b="1" dirty="0">
              <a:solidFill>
                <a:schemeClr val="tx1"/>
              </a:solidFill>
              <a:latin typeface="Roboto Slab" panose="020B0604020202020204" charset="0"/>
              <a:ea typeface="Roboto Slab" panose="020B0604020202020204" charset="0"/>
              <a:cs typeface="Nixie One"/>
              <a:sym typeface="Nixie One"/>
            </a:endParaRPr>
          </a:p>
          <a:p>
            <a:endParaRPr lang="cs-CZ" sz="2400" b="1" dirty="0">
              <a:solidFill>
                <a:schemeClr val="accent6"/>
              </a:solidFill>
              <a:latin typeface="Roboto Slab" panose="020B0604020202020204" charset="0"/>
              <a:ea typeface="Roboto Slab" panose="020B0604020202020204" charset="0"/>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Obdélník 2"/>
          <p:cNvSpPr/>
          <p:nvPr/>
        </p:nvSpPr>
        <p:spPr>
          <a:xfrm>
            <a:off x="805364" y="1412980"/>
            <a:ext cx="2624008" cy="2514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TextovéPole 5"/>
          <p:cNvSpPr txBox="1"/>
          <p:nvPr/>
        </p:nvSpPr>
        <p:spPr>
          <a:xfrm>
            <a:off x="805364" y="1040274"/>
            <a:ext cx="7809247" cy="307777"/>
          </a:xfrm>
          <a:prstGeom prst="rect">
            <a:avLst/>
          </a:prstGeom>
          <a:noFill/>
        </p:spPr>
        <p:txBody>
          <a:bodyPr wrap="square" rtlCol="0">
            <a:spAutoFit/>
          </a:bodyPr>
          <a:lstStyle/>
          <a:p>
            <a:r>
              <a:rPr lang="cs-CZ" b="1" dirty="0">
                <a:latin typeface="Cambria" panose="02040503050406030204" pitchFamily="18" charset="0"/>
                <a:ea typeface="Cambria" panose="02040503050406030204" pitchFamily="18" charset="0"/>
              </a:rPr>
              <a:t>ONE-STOP-SHOP                                                    		VÍCE NAVAZUJÍCÍCH ŘÍZENÍ</a:t>
            </a:r>
          </a:p>
        </p:txBody>
      </p:sp>
      <p:sp>
        <p:nvSpPr>
          <p:cNvPr id="9" name="Obdélník 8"/>
          <p:cNvSpPr/>
          <p:nvPr/>
        </p:nvSpPr>
        <p:spPr>
          <a:xfrm>
            <a:off x="5228975" y="1431757"/>
            <a:ext cx="2624008" cy="49771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TextovéPole 9"/>
          <p:cNvSpPr txBox="1"/>
          <p:nvPr/>
        </p:nvSpPr>
        <p:spPr>
          <a:xfrm>
            <a:off x="988725" y="2008560"/>
            <a:ext cx="2226966" cy="1015663"/>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EIA</a:t>
            </a:r>
          </a:p>
          <a:p>
            <a:pPr algn="ctr"/>
            <a:r>
              <a:rPr lang="cs-CZ" sz="2000" b="1" dirty="0">
                <a:latin typeface="Cambria" panose="02040503050406030204" pitchFamily="18" charset="0"/>
                <a:ea typeface="Cambria" panose="02040503050406030204" pitchFamily="18" charset="0"/>
              </a:rPr>
              <a:t>+</a:t>
            </a:r>
            <a:endParaRPr lang="cs-CZ" sz="2000" dirty="0">
              <a:latin typeface="Cambria" panose="02040503050406030204" pitchFamily="18" charset="0"/>
              <a:ea typeface="Cambria" panose="02040503050406030204" pitchFamily="18" charset="0"/>
            </a:endParaRPr>
          </a:p>
          <a:p>
            <a:pPr algn="ctr"/>
            <a:r>
              <a:rPr lang="cs-CZ" sz="2000" b="1" dirty="0">
                <a:latin typeface="Cambria" panose="02040503050406030204" pitchFamily="18" charset="0"/>
                <a:ea typeface="Cambria" panose="02040503050406030204" pitchFamily="18" charset="0"/>
              </a:rPr>
              <a:t>POVOLENÍ</a:t>
            </a:r>
            <a:endParaRPr lang="cs-CZ" sz="1200" dirty="0">
              <a:latin typeface="Cambria" panose="02040503050406030204" pitchFamily="18" charset="0"/>
              <a:ea typeface="Cambria" panose="02040503050406030204" pitchFamily="18" charset="0"/>
            </a:endParaRPr>
          </a:p>
        </p:txBody>
      </p:sp>
      <p:sp>
        <p:nvSpPr>
          <p:cNvPr id="11" name="TextovéPole 10"/>
          <p:cNvSpPr txBox="1"/>
          <p:nvPr/>
        </p:nvSpPr>
        <p:spPr>
          <a:xfrm>
            <a:off x="3489733" y="1548433"/>
            <a:ext cx="1903304" cy="830997"/>
          </a:xfrm>
          <a:prstGeom prst="rect">
            <a:avLst/>
          </a:prstGeom>
          <a:noFill/>
        </p:spPr>
        <p:txBody>
          <a:bodyPr wrap="square" rtlCol="0">
            <a:spAutoFit/>
          </a:bodyPr>
          <a:lstStyle/>
          <a:p>
            <a:r>
              <a:rPr lang="cs-CZ" sz="1200" b="1" dirty="0">
                <a:latin typeface="Cambria" panose="02040503050406030204" pitchFamily="18" charset="0"/>
                <a:ea typeface="Cambria" panose="02040503050406030204" pitchFamily="18" charset="0"/>
              </a:rPr>
              <a:t>DOTČENÁ VEŘEJNOST</a:t>
            </a:r>
          </a:p>
          <a:p>
            <a:endParaRPr lang="cs-CZ" sz="1200" dirty="0">
              <a:latin typeface="Cambria" panose="02040503050406030204" pitchFamily="18" charset="0"/>
              <a:ea typeface="Cambria" panose="02040503050406030204" pitchFamily="18" charset="0"/>
            </a:endParaRPr>
          </a:p>
          <a:p>
            <a:endParaRPr lang="cs-CZ" sz="12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ü"/>
            </a:pPr>
            <a:endParaRPr lang="cs-CZ" sz="1200" dirty="0">
              <a:latin typeface="Cambria" panose="02040503050406030204" pitchFamily="18" charset="0"/>
              <a:ea typeface="Cambria" panose="02040503050406030204" pitchFamily="18" charset="0"/>
            </a:endParaRPr>
          </a:p>
        </p:txBody>
      </p:sp>
      <p:cxnSp>
        <p:nvCxnSpPr>
          <p:cNvPr id="12" name="Přímá spojnice se šipkou 11"/>
          <p:cNvCxnSpPr/>
          <p:nvPr/>
        </p:nvCxnSpPr>
        <p:spPr>
          <a:xfrm flipH="1">
            <a:off x="3489733" y="1840832"/>
            <a:ext cx="300214" cy="43313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p:nvPr/>
        </p:nvCxnSpPr>
        <p:spPr>
          <a:xfrm>
            <a:off x="4468607" y="1840832"/>
            <a:ext cx="684928" cy="394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Přímá spojnice se šipkou 20"/>
          <p:cNvCxnSpPr/>
          <p:nvPr/>
        </p:nvCxnSpPr>
        <p:spPr>
          <a:xfrm>
            <a:off x="4469556" y="2075245"/>
            <a:ext cx="689005" cy="30362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Přímá spojnice se šipkou 22"/>
          <p:cNvCxnSpPr/>
          <p:nvPr/>
        </p:nvCxnSpPr>
        <p:spPr>
          <a:xfrm>
            <a:off x="4441385" y="2245888"/>
            <a:ext cx="717176" cy="9545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5393037" y="1524575"/>
            <a:ext cx="2226966" cy="2123658"/>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EIA</a:t>
            </a:r>
          </a:p>
          <a:p>
            <a:pPr algn="ctr"/>
            <a:r>
              <a:rPr lang="cs-CZ" sz="2000" b="1" dirty="0">
                <a:latin typeface="Cambria" panose="02040503050406030204" pitchFamily="18" charset="0"/>
                <a:ea typeface="Cambria" panose="02040503050406030204" pitchFamily="18" charset="0"/>
              </a:rPr>
              <a:t>+</a:t>
            </a:r>
            <a:endParaRPr lang="cs-CZ" sz="2000" dirty="0">
              <a:latin typeface="Cambria" panose="02040503050406030204" pitchFamily="18" charset="0"/>
              <a:ea typeface="Cambria" panose="02040503050406030204" pitchFamily="18" charset="0"/>
            </a:endParaRPr>
          </a:p>
          <a:p>
            <a:pPr algn="ctr"/>
            <a:r>
              <a:rPr lang="cs-CZ" sz="2000" b="1" dirty="0">
                <a:latin typeface="Cambria" panose="02040503050406030204" pitchFamily="18" charset="0"/>
                <a:ea typeface="Cambria" panose="02040503050406030204" pitchFamily="18" charset="0"/>
              </a:rPr>
              <a:t>POVOLENÍ 1</a:t>
            </a:r>
          </a:p>
          <a:p>
            <a:pPr algn="ctr"/>
            <a:endParaRPr lang="cs-CZ" sz="2000" b="1" dirty="0">
              <a:latin typeface="Cambria" panose="02040503050406030204" pitchFamily="18" charset="0"/>
              <a:ea typeface="Cambria" panose="02040503050406030204" pitchFamily="18" charset="0"/>
            </a:endParaRPr>
          </a:p>
          <a:p>
            <a:pPr algn="ctr"/>
            <a:r>
              <a:rPr lang="cs-CZ" sz="2000" b="1" dirty="0">
                <a:latin typeface="Cambria" panose="02040503050406030204" pitchFamily="18" charset="0"/>
                <a:ea typeface="Cambria" panose="02040503050406030204" pitchFamily="18" charset="0"/>
              </a:rPr>
              <a:t>+</a:t>
            </a:r>
          </a:p>
          <a:p>
            <a:pPr algn="ctr"/>
            <a:r>
              <a:rPr lang="cs-CZ" sz="2000" b="1" dirty="0">
                <a:latin typeface="Cambria" panose="02040503050406030204" pitchFamily="18" charset="0"/>
                <a:ea typeface="Cambria" panose="02040503050406030204" pitchFamily="18" charset="0"/>
              </a:rPr>
              <a:t>POVOLENÍ 2</a:t>
            </a:r>
          </a:p>
          <a:p>
            <a:pPr algn="ctr"/>
            <a:endParaRPr lang="cs-CZ" sz="1200" dirty="0">
              <a:latin typeface="Cambria" panose="02040503050406030204" pitchFamily="18" charset="0"/>
              <a:ea typeface="Cambria" panose="02040503050406030204" pitchFamily="18" charset="0"/>
            </a:endParaRPr>
          </a:p>
        </p:txBody>
      </p:sp>
      <p:sp>
        <p:nvSpPr>
          <p:cNvPr id="33" name="Obdélník 32"/>
          <p:cNvSpPr/>
          <p:nvPr/>
        </p:nvSpPr>
        <p:spPr>
          <a:xfrm>
            <a:off x="3308577" y="4465898"/>
            <a:ext cx="2589278" cy="59904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4" name="TextovéPole 33"/>
          <p:cNvSpPr txBox="1"/>
          <p:nvPr/>
        </p:nvSpPr>
        <p:spPr>
          <a:xfrm>
            <a:off x="3489733" y="4399971"/>
            <a:ext cx="2226966" cy="707886"/>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SOUDNÍ OCHRANA</a:t>
            </a:r>
            <a:endParaRPr lang="cs-CZ" sz="1200" dirty="0">
              <a:latin typeface="Cambria" panose="02040503050406030204" pitchFamily="18" charset="0"/>
              <a:ea typeface="Cambria" panose="02040503050406030204" pitchFamily="18" charset="0"/>
            </a:endParaRPr>
          </a:p>
        </p:txBody>
      </p:sp>
      <p:cxnSp>
        <p:nvCxnSpPr>
          <p:cNvPr id="35" name="Přímá spojnice se šipkou 34"/>
          <p:cNvCxnSpPr/>
          <p:nvPr/>
        </p:nvCxnSpPr>
        <p:spPr>
          <a:xfrm>
            <a:off x="3308577" y="3980171"/>
            <a:ext cx="331263" cy="36989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Přímá spojnice se šipkou 36"/>
          <p:cNvCxnSpPr/>
          <p:nvPr/>
        </p:nvCxnSpPr>
        <p:spPr>
          <a:xfrm flipH="1">
            <a:off x="5153535" y="3870219"/>
            <a:ext cx="239502" cy="4469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4855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6 odst. 3 směrnice o stanovištích</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sz="1800" b="1" dirty="0">
                <a:solidFill>
                  <a:schemeClr val="accent3"/>
                </a:solidFill>
                <a:latin typeface="Cambria" panose="02040503050406030204" pitchFamily="18" charset="0"/>
                <a:ea typeface="Cambria" panose="02040503050406030204" pitchFamily="18" charset="0"/>
              </a:rPr>
              <a:t>Jakýkoli plán nebo projekt, který s určitou lokalitou přímo nesouvisí nebo není pro péči o ni nezbytný, avšak bude mít pravděpodobně na tuto lokalitu významný vliv,</a:t>
            </a:r>
            <a:r>
              <a:rPr lang="cs-CZ" sz="1800" b="1" dirty="0">
                <a:solidFill>
                  <a:schemeClr val="tx1"/>
                </a:solidFill>
                <a:latin typeface="Cambria" panose="02040503050406030204" pitchFamily="18" charset="0"/>
                <a:ea typeface="Cambria" panose="02040503050406030204" pitchFamily="18" charset="0"/>
              </a:rPr>
              <a:t> a to buď samostatně, nebo v kombinaci s jinými plány nebo projekty, </a:t>
            </a:r>
            <a:r>
              <a:rPr lang="cs-CZ" sz="1800" b="1" dirty="0">
                <a:solidFill>
                  <a:schemeClr val="accent3"/>
                </a:solidFill>
                <a:latin typeface="Cambria" panose="02040503050406030204" pitchFamily="18" charset="0"/>
                <a:ea typeface="Cambria" panose="02040503050406030204" pitchFamily="18" charset="0"/>
              </a:rPr>
              <a:t>podléhá odpovídajícímu posouzení jeho důsledků pro lokalitu z hlediska cílů její ochrany</a:t>
            </a:r>
            <a:r>
              <a:rPr lang="cs-CZ" sz="1800" b="1" dirty="0">
                <a:solidFill>
                  <a:schemeClr val="tx1"/>
                </a:solidFill>
                <a:latin typeface="Cambria" panose="02040503050406030204" pitchFamily="18" charset="0"/>
                <a:ea typeface="Cambria" panose="02040503050406030204" pitchFamily="18" charset="0"/>
              </a:rPr>
              <a:t>. S přihlédnutím k výsledkům uvedeného hodnocení důsledků pro lokalitu a s výhradou odstavce 4 schválí příslušné orgány příslušného státu tento plán nebo projekt teprve poté, co se ujistí, že nebude mít nepříznivý účinek na celistvost příslušné lokality, </a:t>
            </a:r>
            <a:r>
              <a:rPr lang="cs-CZ" sz="1800" b="1" dirty="0">
                <a:solidFill>
                  <a:schemeClr val="accent6"/>
                </a:solidFill>
                <a:latin typeface="Cambria" panose="02040503050406030204" pitchFamily="18" charset="0"/>
                <a:ea typeface="Cambria" panose="02040503050406030204" pitchFamily="18" charset="0"/>
              </a:rPr>
              <a:t>a co si v případě potřeby opatří stanovisko široké veřejnosti</a:t>
            </a:r>
            <a:r>
              <a:rPr lang="cs-CZ" sz="1800" b="1" dirty="0">
                <a:solidFill>
                  <a:schemeClr val="tx1"/>
                </a:solidFill>
                <a:latin typeface="Cambria" panose="02040503050406030204" pitchFamily="18" charset="0"/>
                <a:ea typeface="Cambria" panose="02040503050406030204" pitchFamily="18" charset="0"/>
              </a:rPr>
              <a:t>.</a:t>
            </a:r>
          </a:p>
          <a:p>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r>
              <a:rPr lang="cs-CZ" sz="1800" b="1" dirty="0">
                <a:solidFill>
                  <a:schemeClr val="tx1"/>
                </a:solidFill>
                <a:latin typeface="Cambria" panose="02040503050406030204" pitchFamily="18" charset="0"/>
                <a:ea typeface="Cambria" panose="02040503050406030204" pitchFamily="18" charset="0"/>
                <a:cs typeface="Nixie One"/>
                <a:sym typeface="Nixie One"/>
              </a:rPr>
              <a:t>Přímý účinek: C-243/15 (</a:t>
            </a:r>
            <a:r>
              <a:rPr lang="cs-CZ" sz="1800" b="1" i="1" dirty="0" err="1">
                <a:solidFill>
                  <a:schemeClr val="tx1"/>
                </a:solidFill>
                <a:latin typeface="Cambria" panose="02040503050406030204" pitchFamily="18" charset="0"/>
                <a:ea typeface="Cambria" panose="02040503050406030204" pitchFamily="18" charset="0"/>
                <a:cs typeface="Nixie One"/>
                <a:sym typeface="Nixie One"/>
              </a:rPr>
              <a:t>Lesoochranárske</a:t>
            </a:r>
            <a:r>
              <a:rPr lang="cs-CZ" sz="1800" b="1" i="1" dirty="0">
                <a:solidFill>
                  <a:schemeClr val="tx1"/>
                </a:solidFill>
                <a:latin typeface="Cambria" panose="02040503050406030204" pitchFamily="18" charset="0"/>
                <a:ea typeface="Cambria" panose="02040503050406030204" pitchFamily="18" charset="0"/>
                <a:cs typeface="Nixie One"/>
                <a:sym typeface="Nixie One"/>
              </a:rPr>
              <a:t> </a:t>
            </a:r>
            <a:r>
              <a:rPr lang="cs-CZ" sz="1800" b="1" i="1" dirty="0" err="1">
                <a:solidFill>
                  <a:schemeClr val="tx1"/>
                </a:solidFill>
                <a:latin typeface="Cambria" panose="02040503050406030204" pitchFamily="18" charset="0"/>
                <a:ea typeface="Cambria" panose="02040503050406030204" pitchFamily="18" charset="0"/>
                <a:cs typeface="Nixie One"/>
                <a:sym typeface="Nixie One"/>
              </a:rPr>
              <a:t>zoskupenie</a:t>
            </a:r>
            <a:r>
              <a:rPr lang="cs-CZ" sz="1800" b="1" i="1" dirty="0">
                <a:solidFill>
                  <a:schemeClr val="tx1"/>
                </a:solidFill>
                <a:latin typeface="Cambria" panose="02040503050406030204" pitchFamily="18" charset="0"/>
                <a:ea typeface="Cambria" panose="02040503050406030204" pitchFamily="18" charset="0"/>
                <a:cs typeface="Nixie One"/>
                <a:sym typeface="Nixie One"/>
              </a:rPr>
              <a:t> II</a:t>
            </a:r>
            <a:r>
              <a:rPr lang="cs-CZ" sz="1800" b="1" dirty="0">
                <a:solidFill>
                  <a:schemeClr val="tx1"/>
                </a:solidFill>
                <a:latin typeface="Cambria" panose="02040503050406030204" pitchFamily="18" charset="0"/>
                <a:ea typeface="Cambria" panose="02040503050406030204" pitchFamily="18" charset="0"/>
                <a:cs typeface="Nixie One"/>
                <a:sym typeface="Nixie One"/>
              </a:rPr>
              <a:t>, para. 45 - 48)</a:t>
            </a: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91875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501927"/>
          </a:xfrm>
          <a:prstGeom prst="rect">
            <a:avLst/>
          </a:prstGeom>
          <a:noFill/>
          <a:ln>
            <a:noFill/>
          </a:ln>
        </p:spPr>
        <p:txBody>
          <a:bodyPr lIns="91425" tIns="91425" rIns="91425" bIns="91425" anchor="t" anchorCtr="0">
            <a:noAutofit/>
          </a:bodyPr>
          <a:lstStyle/>
          <a:p>
            <a:r>
              <a:rPr lang="cs-CZ" sz="1600" b="1" dirty="0">
                <a:solidFill>
                  <a:schemeClr val="accent4"/>
                </a:solidFill>
                <a:latin typeface="Cambria" panose="02040503050406030204" pitchFamily="18" charset="0"/>
                <a:ea typeface="Cambria" panose="02040503050406030204" pitchFamily="18" charset="0"/>
              </a:rPr>
              <a:t>Příklad: čl. 11 směrnice EIA (2011/92/EU)</a:t>
            </a:r>
            <a:endParaRPr lang="de-DE" sz="1600" b="1" dirty="0">
              <a:solidFill>
                <a:schemeClr val="accent4"/>
              </a:solidFill>
              <a:latin typeface="Cambria" panose="02040503050406030204" pitchFamily="18" charset="0"/>
              <a:ea typeface="Cambria" panose="02040503050406030204" pitchFamily="18" charset="0"/>
            </a:endParaRPr>
          </a:p>
          <a:p>
            <a:endParaRPr lang="cs-CZ" dirty="0">
              <a:solidFill>
                <a:schemeClr val="tx1"/>
              </a:solidFill>
              <a:latin typeface="Cambria" panose="02040503050406030204" pitchFamily="18" charset="0"/>
              <a:ea typeface="Cambria" panose="02040503050406030204" pitchFamily="18" charset="0"/>
            </a:endParaRPr>
          </a:p>
          <a:p>
            <a:r>
              <a:rPr lang="cs-CZ" b="1" dirty="0">
                <a:solidFill>
                  <a:schemeClr val="tx1"/>
                </a:solidFill>
                <a:latin typeface="Cambria" panose="02040503050406030204" pitchFamily="18" charset="0"/>
                <a:ea typeface="Cambria" panose="02040503050406030204" pitchFamily="18" charset="0"/>
              </a:rPr>
              <a:t>1.  Členské státy zajistí, aby </a:t>
            </a:r>
            <a:r>
              <a:rPr lang="cs-CZ" b="1" dirty="0">
                <a:solidFill>
                  <a:schemeClr val="accent6"/>
                </a:solidFill>
                <a:latin typeface="Cambria" panose="02040503050406030204" pitchFamily="18" charset="0"/>
                <a:ea typeface="Cambria" panose="02040503050406030204" pitchFamily="18" charset="0"/>
              </a:rPr>
              <a:t>v souladu s příslušnými předpisy vnitrostátního práva </a:t>
            </a:r>
            <a:r>
              <a:rPr lang="cs-CZ" b="1" dirty="0">
                <a:solidFill>
                  <a:schemeClr val="accent2"/>
                </a:solidFill>
                <a:latin typeface="Cambria" panose="02040503050406030204" pitchFamily="18" charset="0"/>
                <a:ea typeface="Cambria" panose="02040503050406030204" pitchFamily="18" charset="0"/>
              </a:rPr>
              <a:t>příslušníci dotčené veřejnosti</a:t>
            </a:r>
            <a:r>
              <a:rPr lang="cs-CZ" b="1" dirty="0">
                <a:solidFill>
                  <a:schemeClr val="tx1"/>
                </a:solidFill>
                <a:latin typeface="Cambria" panose="02040503050406030204" pitchFamily="18" charset="0"/>
                <a:ea typeface="Cambria" panose="02040503050406030204" pitchFamily="18" charset="0"/>
              </a:rPr>
              <a:t>, kteří:</a:t>
            </a:r>
          </a:p>
          <a:p>
            <a:r>
              <a:rPr lang="cs-CZ" b="1" dirty="0">
                <a:solidFill>
                  <a:schemeClr val="tx1"/>
                </a:solidFill>
                <a:latin typeface="Cambria" panose="02040503050406030204" pitchFamily="18" charset="0"/>
                <a:ea typeface="Cambria" panose="02040503050406030204" pitchFamily="18" charset="0"/>
              </a:rPr>
              <a:t>a) mají dostatečný zájem; nebo</a:t>
            </a:r>
          </a:p>
          <a:p>
            <a:r>
              <a:rPr lang="cs-CZ" b="1" dirty="0">
                <a:solidFill>
                  <a:schemeClr val="tx1"/>
                </a:solidFill>
                <a:latin typeface="Cambria" panose="02040503050406030204" pitchFamily="18" charset="0"/>
                <a:ea typeface="Cambria" panose="02040503050406030204" pitchFamily="18" charset="0"/>
              </a:rPr>
              <a:t>b) namítají porušování práva v případech, kdy to správní řád členského státu požaduje jako podmínku,</a:t>
            </a:r>
          </a:p>
          <a:p>
            <a:r>
              <a:rPr lang="cs-CZ" b="1" dirty="0">
                <a:solidFill>
                  <a:schemeClr val="tx1"/>
                </a:solidFill>
                <a:latin typeface="Cambria" panose="02040503050406030204" pitchFamily="18" charset="0"/>
                <a:ea typeface="Cambria" panose="02040503050406030204" pitchFamily="18" charset="0"/>
              </a:rPr>
              <a:t>měli možnost dosáhnout přezkoumání soudem nebo jiným nezávislým a nestranným orgánem zřízeným zákonem a mohli tak napadat hmotnou nebo procesní zákonnost jakýchkoli rozhodnutí, aktů nebo nečinnosti podléhajících ustanovením o účasti veřejnosti obsaženým v této směrnici.</a:t>
            </a:r>
          </a:p>
          <a:p>
            <a:r>
              <a:rPr lang="cs-CZ" b="1" dirty="0">
                <a:solidFill>
                  <a:schemeClr val="tx1"/>
                </a:solidFill>
                <a:latin typeface="Cambria" panose="02040503050406030204" pitchFamily="18" charset="0"/>
                <a:ea typeface="Cambria" panose="02040503050406030204" pitchFamily="18" charset="0"/>
              </a:rPr>
              <a:t>2.  Členské státy stanoví, v jaké fázi mohou být rozhodnutí, akty nebo nečinnost napadeny.</a:t>
            </a:r>
          </a:p>
          <a:p>
            <a:r>
              <a:rPr lang="cs-CZ" b="1" dirty="0">
                <a:solidFill>
                  <a:schemeClr val="tx1"/>
                </a:solidFill>
                <a:latin typeface="Cambria" panose="02040503050406030204" pitchFamily="18" charset="0"/>
                <a:ea typeface="Cambria" panose="02040503050406030204" pitchFamily="18" charset="0"/>
              </a:rPr>
              <a:t>3.  </a:t>
            </a:r>
            <a:r>
              <a:rPr lang="cs-CZ" b="1" dirty="0">
                <a:solidFill>
                  <a:schemeClr val="accent1"/>
                </a:solidFill>
                <a:latin typeface="Cambria" panose="02040503050406030204" pitchFamily="18" charset="0"/>
                <a:ea typeface="Cambria" panose="02040503050406030204" pitchFamily="18" charset="0"/>
              </a:rPr>
              <a:t>Co představuje dostatečný zájem a porušování práva, určí členské státy v souladu s cílem poskytnout zúčastněné veřejnosti široký přístup k právní ochraně. Za tímto účelem je zájem jakékoli nevládní organizace, která splňuje požadavky uvedené v čl. 1 odst. 2, pokládán pro účely odst. 1 písm. a) tohoto článku za dostatečný. Pro účely odst. 1 písm. b) tohoto článku se předpokládá, že tyto organizace mají práva, která mohou být porušována</a:t>
            </a:r>
            <a:r>
              <a:rPr lang="cs-CZ" b="1" dirty="0">
                <a:solidFill>
                  <a:schemeClr val="tx1"/>
                </a:solidFill>
                <a:latin typeface="Cambria" panose="02040503050406030204" pitchFamily="18" charset="0"/>
                <a:ea typeface="Cambria" panose="02040503050406030204" pitchFamily="18" charset="0"/>
              </a:rPr>
              <a:t>.</a:t>
            </a:r>
          </a:p>
          <a:p>
            <a:r>
              <a:rPr lang="cs-CZ" b="1" dirty="0">
                <a:solidFill>
                  <a:schemeClr val="tx1"/>
                </a:solidFill>
                <a:latin typeface="Cambria" panose="02040503050406030204" pitchFamily="18" charset="0"/>
                <a:ea typeface="Cambria" panose="02040503050406030204" pitchFamily="18" charset="0"/>
              </a:rPr>
              <a:t>4.  Ustanovení tohoto článku nevylučují možnost předběžného přezkoumání správním orgánem a neovlivní požadavek, aby tam, kde to vyžaduje vnitrostátní právo, byly před předáním věci k soudnímu přezkumu vyčerpány postupy správního přezkumu.</a:t>
            </a:r>
          </a:p>
          <a:p>
            <a:r>
              <a:rPr lang="cs-CZ" b="1" dirty="0">
                <a:solidFill>
                  <a:schemeClr val="accent3"/>
                </a:solidFill>
                <a:latin typeface="Cambria" panose="02040503050406030204" pitchFamily="18" charset="0"/>
                <a:ea typeface="Cambria" panose="02040503050406030204" pitchFamily="18" charset="0"/>
              </a:rPr>
              <a:t>Každé takové řízení musí být spravedlivé, nestranné a včasné a nesmí být nepřiměřeně nákladné.</a:t>
            </a:r>
          </a:p>
          <a:p>
            <a:r>
              <a:rPr lang="cs-CZ" b="1" dirty="0">
                <a:solidFill>
                  <a:schemeClr val="tx1"/>
                </a:solidFill>
                <a:latin typeface="Cambria" panose="02040503050406030204" pitchFamily="18" charset="0"/>
                <a:ea typeface="Cambria" panose="02040503050406030204" pitchFamily="18" charset="0"/>
              </a:rPr>
              <a:t>5.  K dalšímu zlepšení účinnosti ustanovení tohoto článku členské státy zajistí, aby byly veřejnosti poskytnuty praktické informace o přístupu k postupům správního a soudního přezkumu.</a:t>
            </a: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588405" y="902611"/>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endParaRPr lang="cs-CZ" sz="1800" dirty="0">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339497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Možnosti omezení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Rozsudek SDEU ve věci C-263/08 (</a:t>
            </a:r>
            <a:r>
              <a:rPr lang="cs-CZ" b="1" i="1" dirty="0" err="1">
                <a:solidFill>
                  <a:schemeClr val="tx1"/>
                </a:solidFill>
                <a:latin typeface="Cambria" panose="02040503050406030204" pitchFamily="18" charset="0"/>
                <a:ea typeface="Cambria" panose="02040503050406030204" pitchFamily="18" charset="0"/>
              </a:rPr>
              <a:t>Djurgården</a:t>
            </a:r>
            <a:r>
              <a:rPr lang="cs-CZ" b="1" i="1" dirty="0">
                <a:solidFill>
                  <a:schemeClr val="tx1"/>
                </a:solidFill>
                <a:latin typeface="Cambria" panose="02040503050406030204" pitchFamily="18" charset="0"/>
                <a:ea typeface="Cambria" panose="02040503050406030204" pitchFamily="18" charset="0"/>
              </a:rPr>
              <a:t>-Lilla </a:t>
            </a:r>
            <a:r>
              <a:rPr lang="cs-CZ" b="1" i="1" dirty="0" err="1">
                <a:solidFill>
                  <a:schemeClr val="tx1"/>
                </a:solidFill>
                <a:latin typeface="Cambria" panose="02040503050406030204" pitchFamily="18" charset="0"/>
                <a:ea typeface="Cambria" panose="02040503050406030204" pitchFamily="18" charset="0"/>
              </a:rPr>
              <a:t>Värtans</a:t>
            </a:r>
            <a:r>
              <a:rPr lang="cs-CZ" b="1" i="1" dirty="0">
                <a:solidFill>
                  <a:schemeClr val="tx1"/>
                </a:solidFill>
                <a:latin typeface="Cambria" panose="02040503050406030204" pitchFamily="18" charset="0"/>
                <a:ea typeface="Cambria" panose="02040503050406030204" pitchFamily="18" charset="0"/>
              </a:rPr>
              <a:t> </a:t>
            </a:r>
            <a:r>
              <a:rPr lang="cs-CZ" b="1" i="1" dirty="0" err="1">
                <a:solidFill>
                  <a:schemeClr val="tx1"/>
                </a:solidFill>
                <a:latin typeface="Cambria" panose="02040503050406030204" pitchFamily="18" charset="0"/>
                <a:ea typeface="Cambria" panose="02040503050406030204" pitchFamily="18" charset="0"/>
              </a:rPr>
              <a:t>Miljöskyddsförening</a:t>
            </a:r>
            <a:r>
              <a:rPr lang="cs-CZ" b="1" dirty="0">
                <a:solidFill>
                  <a:schemeClr val="tx1"/>
                </a:solidFill>
                <a:latin typeface="Cambria" panose="02040503050406030204" pitchFamily="18" charset="0"/>
                <a:ea typeface="Cambria" panose="02040503050406030204" pitchFamily="18" charset="0"/>
              </a:rPr>
              <a:t>):  </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i="1" dirty="0">
                <a:solidFill>
                  <a:schemeClr val="tx1"/>
                </a:solidFill>
                <a:latin typeface="Cambria" panose="02040503050406030204" pitchFamily="18" charset="0"/>
                <a:ea typeface="Cambria" panose="02040503050406030204" pitchFamily="18" charset="0"/>
              </a:rPr>
              <a:t>Směrnice EIA „</a:t>
            </a:r>
            <a:r>
              <a:rPr lang="cs-CZ" b="1" i="1" dirty="0">
                <a:solidFill>
                  <a:schemeClr val="accent3"/>
                </a:solidFill>
                <a:latin typeface="Cambria" panose="02040503050406030204" pitchFamily="18" charset="0"/>
                <a:ea typeface="Cambria" panose="02040503050406030204" pitchFamily="18" charset="0"/>
              </a:rPr>
              <a:t>ponechává na vnitrostátním zákonodárci, aby určil podmínky, „které mohou být požadovány“, k tomu, aby nevládní organizace podporující ochranu životního prostředí jakožto sdružení mohla mít právo dosáhnout přezkum za výše uvedených podmínek, musí vnitrostátní pravidla takto stanovená jednak zajistit „široký přístup k právní ochraně“, a jednak zajistit ustanovením směrnice 85/337 týkajícím se práva dosáhnout přezkoumání soudem jejich užitečný účinek</a:t>
            </a:r>
            <a:r>
              <a:rPr lang="cs-CZ" b="1" i="1" dirty="0">
                <a:solidFill>
                  <a:schemeClr val="tx1"/>
                </a:solidFill>
                <a:latin typeface="Cambria" panose="02040503050406030204" pitchFamily="18" charset="0"/>
                <a:ea typeface="Cambria" panose="02040503050406030204" pitchFamily="18" charset="0"/>
              </a:rPr>
              <a:t>. Nesmí tedy hrozit, že tyto vnitrostátní pravidla zbaví plné účinnosti ustanovení práva Společenství, která stanoví, že ti, kdo mají dostatečný zájem napadnout záměr, a ti, do jejichž práva je zasaženo, mezi něž patří sdružení na ochranu životního prostředí, musí mít možnost aktivní legitimace v řízeních před příslušnými soudy.“</a:t>
            </a:r>
          </a:p>
          <a:p>
            <a:pPr algn="just"/>
            <a:endParaRPr lang="cs-CZ" sz="1200" b="1" dirty="0">
              <a:solidFill>
                <a:schemeClr val="tx1"/>
              </a:solidFill>
              <a:latin typeface="Cambria" panose="02040503050406030204" pitchFamily="18" charset="0"/>
              <a:ea typeface="Cambria" panose="02040503050406030204" pitchFamily="18" charset="0"/>
            </a:endParaRPr>
          </a:p>
          <a:p>
            <a:pPr algn="just"/>
            <a:r>
              <a:rPr lang="cs-CZ" sz="1200" b="1" dirty="0">
                <a:solidFill>
                  <a:schemeClr val="tx1"/>
                </a:solidFill>
                <a:latin typeface="Cambria" panose="02040503050406030204" pitchFamily="18" charset="0"/>
                <a:ea typeface="Cambria" panose="02040503050406030204" pitchFamily="18" charset="0"/>
              </a:rPr>
              <a:t>Omezení: Podmínky doby existence, počtu členů, správních a soudních poplatků, rozsah soudního přezkumu,…</a:t>
            </a:r>
          </a:p>
          <a:p>
            <a:pPr algn="just"/>
            <a:endParaRPr lang="cs-CZ" sz="1200" b="1" dirty="0">
              <a:solidFill>
                <a:schemeClr val="tx1"/>
              </a:solidFill>
              <a:latin typeface="Cambria" panose="02040503050406030204" pitchFamily="18" charset="0"/>
              <a:ea typeface="Cambria" panose="02040503050406030204" pitchFamily="18" charset="0"/>
            </a:endParaRP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Členské státy tak mohou dle svého uvážení upravit konkrétní podmínky (např. délku procesních lhůt), ovšem ty nemohou ve výsledku omezovat širokou účast veřejnosti v působnosti unijního práva.</a:t>
            </a: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Nesmí porušovat ani zásady nediskriminace.</a:t>
            </a:r>
          </a:p>
          <a:p>
            <a:pPr marL="171450" indent="-171450" algn="just">
              <a:buFont typeface="Arial" panose="020B0604020202020204" pitchFamily="34" charset="0"/>
              <a:buChar char="•"/>
            </a:pPr>
            <a:r>
              <a:rPr lang="cs-CZ" b="1" dirty="0">
                <a:solidFill>
                  <a:schemeClr val="accent1"/>
                </a:solidFill>
                <a:latin typeface="Cambria" panose="02040503050406030204" pitchFamily="18" charset="0"/>
                <a:ea typeface="Cambria" panose="02040503050406030204" pitchFamily="18" charset="0"/>
              </a:rPr>
              <a:t>Členským státům nic nebrání rozšířit účast veřejnosti na rozhodování i nad rámec unijní úpravy.</a:t>
            </a:r>
            <a:r>
              <a:rPr lang="cs-CZ" sz="1200" b="1" dirty="0">
                <a:solidFill>
                  <a:schemeClr val="accent1"/>
                </a:solidFill>
                <a:latin typeface="Cambria" panose="02040503050406030204" pitchFamily="18" charset="0"/>
                <a:ea typeface="Cambria" panose="02040503050406030204" pitchFamily="18" charset="0"/>
              </a:rPr>
              <a:t>		</a:t>
            </a:r>
            <a:endParaRPr lang="cs-CZ" sz="1100" dirty="0">
              <a:solidFill>
                <a:schemeClr val="tx1"/>
              </a:solidFill>
              <a:latin typeface="Cambria" panose="02040503050406030204" pitchFamily="18" charset="0"/>
              <a:ea typeface="Cambria" panose="02040503050406030204" pitchFamily="18" charset="0"/>
            </a:endParaRPr>
          </a:p>
          <a:p>
            <a:pPr algn="just"/>
            <a:endParaRPr lang="en-US" sz="1200"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8544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fade">
                                      <p:cBhvr>
                                        <p:cTn id="17" dur="50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fade">
                                      <p:cBhvr>
                                        <p:cTn id="22" dur="500"/>
                                        <p:tgtEl>
                                          <p:spTgt spid="2">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Effect transition="in" filter="fade">
                                      <p:cBhvr>
                                        <p:cTn id="27" dur="500"/>
                                        <p:tgtEl>
                                          <p:spTgt spid="2">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0" end="10"/>
                                            </p:txEl>
                                          </p:spTgt>
                                        </p:tgtEl>
                                        <p:attrNameLst>
                                          <p:attrName>style.visibility</p:attrName>
                                        </p:attrNameLst>
                                      </p:cBhvr>
                                      <p:to>
                                        <p:strVal val="visible"/>
                                      </p:to>
                                    </p:set>
                                    <p:animEffect transition="in" filter="fade">
                                      <p:cBhvr>
                                        <p:cTn id="3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Česká úprava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Konzultativní činnost + účastenství</a:t>
            </a:r>
          </a:p>
          <a:p>
            <a:pPr algn="just"/>
            <a:r>
              <a:rPr lang="cs-CZ" b="1" dirty="0">
                <a:solidFill>
                  <a:schemeClr val="tx1"/>
                </a:solidFill>
                <a:latin typeface="Cambria" panose="02040503050406030204" pitchFamily="18" charset="0"/>
                <a:ea typeface="Cambria" panose="02040503050406030204" pitchFamily="18" charset="0"/>
              </a:rPr>
              <a:t>Nutné rozlišovat různé procesy, které nejsou řízením a řízeními s účastníky</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Přijímání právních předpisů </a:t>
            </a:r>
            <a:r>
              <a:rPr lang="cs-CZ" b="1" dirty="0">
                <a:solidFill>
                  <a:schemeClr val="tx1"/>
                </a:solidFill>
                <a:latin typeface="Cambria" panose="02040503050406030204" pitchFamily="18" charset="0"/>
                <a:ea typeface="Cambria" panose="02040503050406030204" pitchFamily="18" charset="0"/>
              </a:rPr>
              <a:t>– RIA, připomínkování, oslovování poslanců</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Plánování</a:t>
            </a:r>
            <a:r>
              <a:rPr lang="cs-CZ" b="1" dirty="0">
                <a:solidFill>
                  <a:schemeClr val="tx1"/>
                </a:solidFill>
                <a:latin typeface="Cambria" panose="02040503050406030204" pitchFamily="18" charset="0"/>
                <a:ea typeface="Cambria" panose="02040503050406030204" pitchFamily="18" charset="0"/>
              </a:rPr>
              <a:t> – připomínky/námitky, zástupce veřejnosti - typicky územní plánování, SEA, národní plány povodí a plány pro zvládání povodňových rizik, lesní hospodářské plány a osnovy, ale i obecně dle § 172 odst. 4 a 5 správního řádu připomínky či námitky k návrhu opatření obecné povahy</a:t>
            </a:r>
          </a:p>
          <a:p>
            <a:pPr algn="just"/>
            <a:endParaRPr lang="cs-CZ" sz="10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Účastenství v povolovacích řízeních</a:t>
            </a:r>
          </a:p>
          <a:p>
            <a:pPr algn="just"/>
            <a:r>
              <a:rPr lang="cs-CZ" sz="1200" b="1" dirty="0">
                <a:solidFill>
                  <a:schemeClr val="accent1"/>
                </a:solidFill>
                <a:latin typeface="Cambria" panose="02040503050406030204" pitchFamily="18" charset="0"/>
                <a:ea typeface="Cambria" panose="02040503050406030204" pitchFamily="18" charset="0"/>
              </a:rPr>
              <a:t>1) Žádná úprava - lex </a:t>
            </a:r>
            <a:r>
              <a:rPr lang="cs-CZ" sz="1200" b="1" dirty="0" err="1">
                <a:solidFill>
                  <a:schemeClr val="accent1"/>
                </a:solidFill>
                <a:latin typeface="Cambria" panose="02040503050406030204" pitchFamily="18" charset="0"/>
                <a:ea typeface="Cambria" panose="02040503050406030204" pitchFamily="18" charset="0"/>
              </a:rPr>
              <a:t>generalis</a:t>
            </a:r>
            <a:r>
              <a:rPr lang="cs-CZ" sz="1200" b="1" dirty="0">
                <a:solidFill>
                  <a:schemeClr val="accent1"/>
                </a:solidFill>
                <a:latin typeface="Cambria" panose="02040503050406030204" pitchFamily="18" charset="0"/>
                <a:ea typeface="Cambria" panose="02040503050406030204" pitchFamily="18" charset="0"/>
              </a:rPr>
              <a:t> = správní řád (§ 27 a § 28)</a:t>
            </a:r>
          </a:p>
          <a:p>
            <a:pPr algn="just"/>
            <a:r>
              <a:rPr lang="cs-CZ" sz="1200" b="1" dirty="0">
                <a:solidFill>
                  <a:schemeClr val="accent1"/>
                </a:solidFill>
                <a:latin typeface="Cambria" panose="02040503050406030204" pitchFamily="18" charset="0"/>
                <a:ea typeface="Cambria" panose="02040503050406030204" pitchFamily="18" charset="0"/>
              </a:rPr>
              <a:t>2) většinou vlastní úprava</a:t>
            </a:r>
          </a:p>
          <a:p>
            <a:pPr algn="just"/>
            <a:r>
              <a:rPr lang="cs-CZ" sz="1200" b="1" dirty="0">
                <a:solidFill>
                  <a:schemeClr val="accent1"/>
                </a:solidFill>
                <a:latin typeface="Cambria" panose="02040503050406030204" pitchFamily="18" charset="0"/>
                <a:ea typeface="Cambria" panose="02040503050406030204" pitchFamily="18" charset="0"/>
              </a:rPr>
              <a:t>2a) neúplná: „účastníkem řízení jsou také…“</a:t>
            </a:r>
          </a:p>
          <a:p>
            <a:pPr algn="just"/>
            <a:r>
              <a:rPr lang="cs-CZ" sz="1200" b="1" dirty="0">
                <a:solidFill>
                  <a:schemeClr val="accent1"/>
                </a:solidFill>
                <a:latin typeface="Cambria" panose="02040503050406030204" pitchFamily="18" charset="0"/>
                <a:ea typeface="Cambria" panose="02040503050406030204" pitchFamily="18" charset="0"/>
              </a:rPr>
              <a:t>2b) úplná: „účastníkem řízení jsou:“</a:t>
            </a:r>
          </a:p>
          <a:p>
            <a:pPr algn="just"/>
            <a:endParaRPr lang="cs-CZ" sz="1200" b="1" dirty="0">
              <a:solidFill>
                <a:schemeClr val="accent1"/>
              </a:solidFill>
              <a:latin typeface="Cambria" panose="02040503050406030204" pitchFamily="18" charset="0"/>
              <a:ea typeface="Cambria" panose="02040503050406030204" pitchFamily="18" charset="0"/>
            </a:endParaRPr>
          </a:p>
          <a:p>
            <a:pPr algn="just"/>
            <a:r>
              <a:rPr lang="cs-CZ" sz="1200" b="1" u="sng" dirty="0">
                <a:solidFill>
                  <a:schemeClr val="tx1"/>
                </a:solidFill>
                <a:latin typeface="Cambria" panose="02040503050406030204" pitchFamily="18" charset="0"/>
                <a:ea typeface="Cambria" panose="02040503050406030204" pitchFamily="18" charset="0"/>
              </a:rPr>
              <a:t>Výslovná úprava ve vztahu k účasti ekologických spolků na rozhodování</a:t>
            </a:r>
          </a:p>
          <a:p>
            <a:pPr algn="just"/>
            <a:endParaRPr lang="cs-CZ" sz="700" b="1" dirty="0">
              <a:solidFill>
                <a:schemeClr val="tx1"/>
              </a:solidFill>
              <a:latin typeface="Cambria" panose="02040503050406030204" pitchFamily="18" charset="0"/>
              <a:ea typeface="Cambria" panose="02040503050406030204" pitchFamily="18" charset="0"/>
            </a:endParaRPr>
          </a:p>
          <a:p>
            <a:pPr algn="just"/>
            <a:r>
              <a:rPr lang="cs-CZ" sz="1100" b="1" dirty="0">
                <a:solidFill>
                  <a:schemeClr val="tx1"/>
                </a:solidFill>
                <a:latin typeface="Cambria" panose="02040503050406030204" pitchFamily="18" charset="0"/>
                <a:ea typeface="Cambria" panose="02040503050406030204" pitchFamily="18" charset="0"/>
              </a:rPr>
              <a:t>Zákon č. 100/2001 Sb. (účast v navazujících řízeních)</a:t>
            </a:r>
          </a:p>
          <a:p>
            <a:pPr algn="just"/>
            <a:r>
              <a:rPr lang="cs-CZ" sz="1100" b="1" dirty="0">
                <a:solidFill>
                  <a:schemeClr val="tx1"/>
                </a:solidFill>
                <a:latin typeface="Cambria" panose="02040503050406030204" pitchFamily="18" charset="0"/>
                <a:ea typeface="Cambria" panose="02040503050406030204" pitchFamily="18" charset="0"/>
              </a:rPr>
              <a:t>Zákon č. 114/1992 Sb. (účast v řízení podle tohoto zákona)</a:t>
            </a:r>
          </a:p>
          <a:p>
            <a:pPr algn="just"/>
            <a:r>
              <a:rPr lang="cs-CZ" sz="1100" b="1" dirty="0">
                <a:solidFill>
                  <a:schemeClr val="tx1"/>
                </a:solidFill>
                <a:latin typeface="Cambria" panose="02040503050406030204" pitchFamily="18" charset="0"/>
                <a:ea typeface="Cambria" panose="02040503050406030204" pitchFamily="18" charset="0"/>
              </a:rPr>
              <a:t>Zákon č. 76/2002 Sb. (účast v řízení o vydání integrovaného povolení nebo podstatné změny)</a:t>
            </a:r>
          </a:p>
          <a:p>
            <a:pPr algn="just"/>
            <a:r>
              <a:rPr lang="cs-CZ" sz="1100" b="1" dirty="0">
                <a:solidFill>
                  <a:schemeClr val="tx1"/>
                </a:solidFill>
                <a:latin typeface="Cambria" panose="02040503050406030204" pitchFamily="18" charset="0"/>
                <a:ea typeface="Cambria" panose="02040503050406030204" pitchFamily="18" charset="0"/>
              </a:rPr>
              <a:t>Vodní zákon (účast ve vodoprávních řízeních; ne povolování výstavby)</a:t>
            </a:r>
          </a:p>
          <a:p>
            <a:pPr algn="just"/>
            <a:r>
              <a:rPr lang="cs-CZ" sz="1100" b="1" dirty="0">
                <a:solidFill>
                  <a:schemeClr val="tx1"/>
                </a:solidFill>
                <a:latin typeface="Cambria" panose="02040503050406030204" pitchFamily="18" charset="0"/>
                <a:ea typeface="Cambria" panose="02040503050406030204" pitchFamily="18" charset="0"/>
              </a:rPr>
              <a:t>Zákon o předcházení ekologické újmě (pouze uložení preventivního/nápravného opatření)</a:t>
            </a:r>
            <a:endParaRPr lang="cs-CZ" sz="1200" b="1" dirty="0">
              <a:solidFill>
                <a:schemeClr val="accent1"/>
              </a:solidFill>
              <a:latin typeface="Cambria" panose="02040503050406030204" pitchFamily="18" charset="0"/>
              <a:ea typeface="Cambria" panose="02040503050406030204" pitchFamily="18" charset="0"/>
            </a:endParaRPr>
          </a:p>
          <a:p>
            <a:pPr algn="just"/>
            <a:r>
              <a:rPr lang="cs-CZ" sz="1200" b="1" dirty="0">
                <a:solidFill>
                  <a:schemeClr val="accent1"/>
                </a:solidFill>
                <a:latin typeface="Cambria" panose="02040503050406030204" pitchFamily="18" charset="0"/>
                <a:ea typeface="Cambria" panose="02040503050406030204" pitchFamily="18" charset="0"/>
              </a:rPr>
              <a:t>	</a:t>
            </a:r>
            <a:endParaRPr lang="cs-CZ" sz="1100" dirty="0">
              <a:solidFill>
                <a:schemeClr val="tx1"/>
              </a:solidFill>
              <a:latin typeface="Cambria" panose="02040503050406030204" pitchFamily="18" charset="0"/>
              <a:ea typeface="Cambria" panose="02040503050406030204" pitchFamily="18" charset="0"/>
            </a:endParaRPr>
          </a:p>
          <a:p>
            <a:pPr algn="just"/>
            <a:endParaRPr lang="en-US" sz="1200"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406109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1" end="11"/>
                                            </p:txEl>
                                          </p:spTgt>
                                        </p:tgtEl>
                                        <p:attrNameLst>
                                          <p:attrName>style.visibility</p:attrName>
                                        </p:attrNameLst>
                                      </p:cBhvr>
                                      <p:to>
                                        <p:strVal val="visible"/>
                                      </p:to>
                                    </p:set>
                                    <p:animEffect transition="in" filter="fade">
                                      <p:cBhvr>
                                        <p:cTn id="12" dur="500"/>
                                        <p:tgtEl>
                                          <p:spTgt spid="2">
                                            <p:txEl>
                                              <p:pRg st="11" end="1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12" end="12"/>
                                            </p:txEl>
                                          </p:spTgt>
                                        </p:tgtEl>
                                        <p:attrNameLst>
                                          <p:attrName>style.visibility</p:attrName>
                                        </p:attrNameLst>
                                      </p:cBhvr>
                                      <p:to>
                                        <p:strVal val="visible"/>
                                      </p:to>
                                    </p:set>
                                    <p:animEffect transition="in" filter="fade">
                                      <p:cBhvr>
                                        <p:cTn id="17" dur="500"/>
                                        <p:tgtEl>
                                          <p:spTgt spid="2">
                                            <p:txEl>
                                              <p:pRg st="12" end="1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13" end="13"/>
                                            </p:txEl>
                                          </p:spTgt>
                                        </p:tgtEl>
                                        <p:attrNameLst>
                                          <p:attrName>style.visibility</p:attrName>
                                        </p:attrNameLst>
                                      </p:cBhvr>
                                      <p:to>
                                        <p:strVal val="visible"/>
                                      </p:to>
                                    </p:set>
                                    <p:animEffect transition="in" filter="fade">
                                      <p:cBhvr>
                                        <p:cTn id="22" dur="500"/>
                                        <p:tgtEl>
                                          <p:spTgt spid="2">
                                            <p:txEl>
                                              <p:pRg st="13" end="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5" end="15"/>
                                            </p:txEl>
                                          </p:spTgt>
                                        </p:tgtEl>
                                        <p:attrNameLst>
                                          <p:attrName>style.visibility</p:attrName>
                                        </p:attrNameLst>
                                      </p:cBhvr>
                                      <p:to>
                                        <p:strVal val="visible"/>
                                      </p:to>
                                    </p:set>
                                    <p:animEffect transition="in" filter="fade">
                                      <p:cBhvr>
                                        <p:cTn id="27" dur="500"/>
                                        <p:tgtEl>
                                          <p:spTgt spid="2">
                                            <p:txEl>
                                              <p:pRg st="15" end="1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7" end="17"/>
                                            </p:txEl>
                                          </p:spTgt>
                                        </p:tgtEl>
                                        <p:attrNameLst>
                                          <p:attrName>style.visibility</p:attrName>
                                        </p:attrNameLst>
                                      </p:cBhvr>
                                      <p:to>
                                        <p:strVal val="visible"/>
                                      </p:to>
                                    </p:set>
                                    <p:animEffect transition="in" filter="fade">
                                      <p:cBhvr>
                                        <p:cTn id="32" dur="500"/>
                                        <p:tgtEl>
                                          <p:spTgt spid="2">
                                            <p:txEl>
                                              <p:pRg st="17" end="1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8" end="18"/>
                                            </p:txEl>
                                          </p:spTgt>
                                        </p:tgtEl>
                                        <p:attrNameLst>
                                          <p:attrName>style.visibility</p:attrName>
                                        </p:attrNameLst>
                                      </p:cBhvr>
                                      <p:to>
                                        <p:strVal val="visible"/>
                                      </p:to>
                                    </p:set>
                                    <p:animEffect transition="in" filter="fade">
                                      <p:cBhvr>
                                        <p:cTn id="37" dur="500"/>
                                        <p:tgtEl>
                                          <p:spTgt spid="2">
                                            <p:txEl>
                                              <p:pRg st="18" end="1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9" end="19"/>
                                            </p:txEl>
                                          </p:spTgt>
                                        </p:tgtEl>
                                        <p:attrNameLst>
                                          <p:attrName>style.visibility</p:attrName>
                                        </p:attrNameLst>
                                      </p:cBhvr>
                                      <p:to>
                                        <p:strVal val="visible"/>
                                      </p:to>
                                    </p:set>
                                    <p:animEffect transition="in" filter="fade">
                                      <p:cBhvr>
                                        <p:cTn id="42" dur="500"/>
                                        <p:tgtEl>
                                          <p:spTgt spid="2">
                                            <p:txEl>
                                              <p:pRg st="19" end="1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20" end="20"/>
                                            </p:txEl>
                                          </p:spTgt>
                                        </p:tgtEl>
                                        <p:attrNameLst>
                                          <p:attrName>style.visibility</p:attrName>
                                        </p:attrNameLst>
                                      </p:cBhvr>
                                      <p:to>
                                        <p:strVal val="visible"/>
                                      </p:to>
                                    </p:set>
                                    <p:animEffect transition="in" filter="fade">
                                      <p:cBhvr>
                                        <p:cTn id="47" dur="500"/>
                                        <p:tgtEl>
                                          <p:spTgt spid="2">
                                            <p:txEl>
                                              <p:pRg st="20" end="2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21" end="21"/>
                                            </p:txEl>
                                          </p:spTgt>
                                        </p:tgtEl>
                                        <p:attrNameLst>
                                          <p:attrName>style.visibility</p:attrName>
                                        </p:attrNameLst>
                                      </p:cBhvr>
                                      <p:to>
                                        <p:strVal val="visible"/>
                                      </p:to>
                                    </p:set>
                                    <p:animEffect transition="in" filter="fade">
                                      <p:cBhvr>
                                        <p:cTn id="52" dur="500"/>
                                        <p:tgtEl>
                                          <p:spTgt spid="2">
                                            <p:txEl>
                                              <p:pRg st="21" end="2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22" end="22"/>
                                            </p:txEl>
                                          </p:spTgt>
                                        </p:tgtEl>
                                        <p:attrNameLst>
                                          <p:attrName>style.visibility</p:attrName>
                                        </p:attrNameLst>
                                      </p:cBhvr>
                                      <p:to>
                                        <p:strVal val="visible"/>
                                      </p:to>
                                    </p:set>
                                    <p:animEffect transition="in" filter="fade">
                                      <p:cBhvr>
                                        <p:cTn id="57" dur="500"/>
                                        <p:tgtEl>
                                          <p:spTgt spid="2">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Nastavení systému účasti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Definice veřejnosti</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Rozsah práv</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Procesní možnosti </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Dostupnost, rozsah, účinnost soudní ochrany (</a:t>
            </a:r>
            <a:r>
              <a:rPr lang="cs-CZ" sz="2000" b="1" i="1" dirty="0" err="1">
                <a:solidFill>
                  <a:schemeClr val="tx1"/>
                </a:solidFill>
                <a:latin typeface="Cambria" panose="02040503050406030204" pitchFamily="18" charset="0"/>
                <a:ea typeface="Cambria" panose="02040503050406030204" pitchFamily="18" charset="0"/>
              </a:rPr>
              <a:t>actio</a:t>
            </a:r>
            <a:r>
              <a:rPr lang="cs-CZ" sz="2000" b="1" i="1" dirty="0">
                <a:solidFill>
                  <a:schemeClr val="tx1"/>
                </a:solidFill>
                <a:latin typeface="Cambria" panose="02040503050406030204" pitchFamily="18" charset="0"/>
                <a:ea typeface="Cambria" panose="02040503050406030204" pitchFamily="18" charset="0"/>
              </a:rPr>
              <a:t> </a:t>
            </a:r>
            <a:r>
              <a:rPr lang="cs-CZ" sz="2000" b="1" i="1" dirty="0" err="1">
                <a:solidFill>
                  <a:schemeClr val="tx1"/>
                </a:solidFill>
                <a:latin typeface="Cambria" panose="02040503050406030204" pitchFamily="18" charset="0"/>
                <a:ea typeface="Cambria" panose="02040503050406030204" pitchFamily="18" charset="0"/>
              </a:rPr>
              <a:t>popularis</a:t>
            </a:r>
            <a:r>
              <a:rPr lang="cs-CZ" sz="2000" b="1" dirty="0">
                <a:solidFill>
                  <a:schemeClr val="tx1"/>
                </a:solidFill>
                <a:latin typeface="Cambria" panose="02040503050406030204" pitchFamily="18" charset="0"/>
                <a:ea typeface="Cambria" panose="02040503050406030204" pitchFamily="18" charset="0"/>
              </a:rPr>
              <a:t>, hromadné žaloby)</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Právní pomoc, moderace nákladů řízení…</a:t>
            </a:r>
          </a:p>
          <a:p>
            <a:endParaRPr lang="cs-CZ" sz="2000" b="1" dirty="0">
              <a:solidFill>
                <a:schemeClr val="accent2"/>
              </a:solidFill>
              <a:latin typeface="Cambria" panose="02040503050406030204" pitchFamily="18" charset="0"/>
              <a:ea typeface="Cambria" panose="02040503050406030204" pitchFamily="18" charset="0"/>
            </a:endParaRPr>
          </a:p>
          <a:p>
            <a:r>
              <a:rPr lang="cs-CZ" sz="2000" b="1" dirty="0">
                <a:solidFill>
                  <a:schemeClr val="accent2"/>
                </a:solidFill>
                <a:latin typeface="Cambria" panose="02040503050406030204" pitchFamily="18" charset="0"/>
                <a:ea typeface="Cambria" panose="02040503050406030204" pitchFamily="18" charset="0"/>
              </a:rPr>
              <a:t>Ale i komplexní nástroje:</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Vyjednávání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Jednotné povolovací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Přehledná pravidla</a:t>
            </a:r>
          </a:p>
          <a:p>
            <a:pPr marL="342900" indent="-342900">
              <a:buFont typeface="Arial" panose="020B0604020202020204" pitchFamily="34" charset="0"/>
              <a:buChar char="•"/>
            </a:pPr>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51082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ED4E30-1822-47DD-AE65-47F8DED3CD37}"/>
              </a:ext>
            </a:extLst>
          </p:cNvPr>
          <p:cNvPicPr>
            <a:picLocks noChangeAspect="1"/>
          </p:cNvPicPr>
          <p:nvPr/>
        </p:nvPicPr>
        <p:blipFill>
          <a:blip r:embed="rId3"/>
          <a:stretch>
            <a:fillRect/>
          </a:stretch>
        </p:blipFill>
        <p:spPr>
          <a:xfrm>
            <a:off x="878629" y="0"/>
            <a:ext cx="7386742" cy="5143500"/>
          </a:xfrm>
          <a:prstGeom prst="rect">
            <a:avLst/>
          </a:prstGeom>
        </p:spPr>
      </p:pic>
    </p:spTree>
    <p:extLst>
      <p:ext uri="{BB962C8B-B14F-4D97-AF65-F5344CB8AC3E}">
        <p14:creationId xmlns:p14="http://schemas.microsoft.com/office/powerpoint/2010/main" val="1238646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Česká úprava účasti veřejnosti</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Příklad: </a:t>
            </a:r>
            <a:r>
              <a:rPr lang="cs-CZ" b="1" dirty="0">
                <a:solidFill>
                  <a:schemeClr val="accent3"/>
                </a:solidFill>
                <a:latin typeface="Cambria" panose="02040503050406030204" pitchFamily="18" charset="0"/>
                <a:ea typeface="Cambria" panose="02040503050406030204" pitchFamily="18" charset="0"/>
              </a:rPr>
              <a:t>Účastníci územního řízení: </a:t>
            </a:r>
            <a:r>
              <a:rPr lang="cs-CZ" b="1" dirty="0">
                <a:solidFill>
                  <a:schemeClr val="tx1"/>
                </a:solidFill>
                <a:latin typeface="Cambria" panose="02040503050406030204" pitchFamily="18" charset="0"/>
                <a:ea typeface="Cambria" panose="02040503050406030204" pitchFamily="18" charset="0"/>
              </a:rPr>
              <a:t>a) žadatel, b) obec, a) vlastník pozemku, d) sousedé, e) </a:t>
            </a:r>
            <a:r>
              <a:rPr lang="cs-CZ" b="1" strike="sngStrike" dirty="0">
                <a:solidFill>
                  <a:schemeClr val="tx1"/>
                </a:solidFill>
                <a:latin typeface="Cambria" panose="02040503050406030204" pitchFamily="18" charset="0"/>
                <a:ea typeface="Cambria" panose="02040503050406030204" pitchFamily="18" charset="0"/>
              </a:rPr>
              <a:t>osoby, o kterých tak stanoví zvláštní právní předpis</a:t>
            </a:r>
            <a:r>
              <a:rPr lang="cs-CZ" b="1" dirty="0">
                <a:solidFill>
                  <a:schemeClr val="tx1"/>
                </a:solidFill>
                <a:latin typeface="Cambria" panose="02040503050406030204" pitchFamily="18" charset="0"/>
                <a:ea typeface="Cambria" panose="02040503050406030204" pitchFamily="18" charset="0"/>
              </a:rPr>
              <a:t>.</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3"/>
                </a:solidFill>
                <a:latin typeface="Cambria" panose="02040503050406030204" pitchFamily="18" charset="0"/>
                <a:ea typeface="Cambria" panose="02040503050406030204" pitchFamily="18" charset="0"/>
              </a:rPr>
              <a:t>Účastníci stavebního řízení: </a:t>
            </a:r>
            <a:r>
              <a:rPr lang="cs-CZ" b="1" dirty="0">
                <a:solidFill>
                  <a:schemeClr val="tx1"/>
                </a:solidFill>
                <a:latin typeface="Cambria" panose="02040503050406030204" pitchFamily="18" charset="0"/>
                <a:ea typeface="Cambria" panose="02040503050406030204" pitchFamily="18" charset="0"/>
              </a:rPr>
              <a:t>a) stavebník, b) vlastník stavby, c) vlastník pozemku, d) vlastník stavby na pozemku, e) soused, f) ten, kdo má k sousednímu pozemku právo odpovídající věcnému břemenu, může-li být toto právo prováděním stavby přímo dotčeno, g) </a:t>
            </a:r>
            <a:r>
              <a:rPr lang="cs-CZ" b="1" strike="sngStrike" dirty="0">
                <a:solidFill>
                  <a:schemeClr val="tx1"/>
                </a:solidFill>
                <a:latin typeface="Cambria" panose="02040503050406030204" pitchFamily="18" charset="0"/>
                <a:ea typeface="Cambria" panose="02040503050406030204" pitchFamily="18" charset="0"/>
              </a:rPr>
              <a:t>osoba, o které tak stanoví zvláštní právní předpis, pokud mohou být stavebním povolením dotčeny veřejné zájmy chráněné podle zvláštních právních předpisů a o těchto věcech nebylo rozhodnuto v územním rozhodnutí</a:t>
            </a:r>
            <a:r>
              <a:rPr lang="cs-CZ" b="1" dirty="0">
                <a:solidFill>
                  <a:schemeClr val="tx1"/>
                </a:solidFill>
                <a:latin typeface="Cambria" panose="02040503050406030204" pitchFamily="18" charset="0"/>
                <a:ea typeface="Cambria" panose="02040503050406030204" pitchFamily="18" charset="0"/>
              </a:rPr>
              <a:t>.</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tx1"/>
                </a:solidFill>
                <a:latin typeface="Cambria" panose="02040503050406030204" pitchFamily="18" charset="0"/>
                <a:ea typeface="Cambria" panose="02040503050406030204" pitchFamily="18" charset="0"/>
              </a:rPr>
              <a:t>Zvláštní úprava úplná (+ osoby podle jiného předpisu – spolky podle zákona č. 100/2001)</a:t>
            </a:r>
          </a:p>
          <a:p>
            <a:pPr algn="just"/>
            <a:endParaRPr lang="cs-CZ" b="1" dirty="0">
              <a:solidFill>
                <a:schemeClr val="tx1"/>
              </a:solidFill>
              <a:latin typeface="Cambria" panose="02040503050406030204" pitchFamily="18" charset="0"/>
              <a:ea typeface="Cambria" panose="02040503050406030204" pitchFamily="18" charset="0"/>
            </a:endParaRPr>
          </a:p>
          <a:p>
            <a:pPr algn="just"/>
            <a:r>
              <a:rPr lang="cs-CZ" b="1" dirty="0">
                <a:solidFill>
                  <a:schemeClr val="accent2"/>
                </a:solidFill>
                <a:latin typeface="Cambria" panose="02040503050406030204" pitchFamily="18" charset="0"/>
                <a:ea typeface="Cambria" panose="02040503050406030204" pitchFamily="18" charset="0"/>
              </a:rPr>
              <a:t>Dvě cesty k plnoprávné účasti:</a:t>
            </a:r>
          </a:p>
          <a:p>
            <a:pPr algn="just"/>
            <a:r>
              <a:rPr lang="cs-CZ" sz="1200" b="1" dirty="0">
                <a:solidFill>
                  <a:schemeClr val="accent6"/>
                </a:solidFill>
                <a:latin typeface="Cambria" panose="02040503050406030204" pitchFamily="18" charset="0"/>
                <a:ea typeface="Cambria" panose="02040503050406030204" pitchFamily="18" charset="0"/>
              </a:rPr>
              <a:t>1) Vlastní úprava účastenství nebo obecná úprava ve správním řádu.</a:t>
            </a:r>
          </a:p>
          <a:p>
            <a:pPr algn="just"/>
            <a:r>
              <a:rPr lang="cs-CZ" sz="1200" b="1" dirty="0">
                <a:solidFill>
                  <a:schemeClr val="tx1"/>
                </a:solidFill>
                <a:latin typeface="Cambria" panose="02040503050406030204" pitchFamily="18" charset="0"/>
                <a:ea typeface="Cambria" panose="02040503050406030204" pitchFamily="18" charset="0"/>
              </a:rPr>
              <a:t>Úprava počítající se zapojením ekologických spolků v řízeních i podle jiných právních předpisů: § 70 ZOPK (do 31. 12. 2017) a § 9c zákona EIA.</a:t>
            </a:r>
          </a:p>
          <a:p>
            <a:pPr algn="just"/>
            <a:endParaRPr lang="cs-CZ" sz="1200" b="1" dirty="0">
              <a:solidFill>
                <a:schemeClr val="tx1"/>
              </a:solidFill>
              <a:latin typeface="Cambria" panose="02040503050406030204" pitchFamily="18" charset="0"/>
              <a:ea typeface="Cambria" panose="02040503050406030204" pitchFamily="18" charset="0"/>
            </a:endParaRPr>
          </a:p>
          <a:p>
            <a:pPr algn="just"/>
            <a:r>
              <a:rPr lang="cs-CZ" sz="1200" b="1" dirty="0">
                <a:solidFill>
                  <a:schemeClr val="accent6"/>
                </a:solidFill>
                <a:latin typeface="Cambria" panose="02040503050406030204" pitchFamily="18" charset="0"/>
                <a:ea typeface="Cambria" panose="02040503050406030204" pitchFamily="18" charset="0"/>
              </a:rPr>
              <a:t>2) Účastenství podle správního řádu:</a:t>
            </a:r>
          </a:p>
          <a:p>
            <a:pPr algn="just"/>
            <a:r>
              <a:rPr lang="cs-CZ" sz="1200" b="1" dirty="0">
                <a:solidFill>
                  <a:schemeClr val="tx1"/>
                </a:solidFill>
                <a:latin typeface="Cambria" panose="02040503050406030204" pitchFamily="18" charset="0"/>
                <a:ea typeface="Cambria" panose="02040503050406030204" pitchFamily="18" charset="0"/>
              </a:rPr>
              <a:t>Většinou dotčení vlastníci</a:t>
            </a:r>
          </a:p>
          <a:p>
            <a:pPr algn="just"/>
            <a:r>
              <a:rPr lang="cs-CZ" sz="1200" b="1" dirty="0">
                <a:solidFill>
                  <a:schemeClr val="tx1"/>
                </a:solidFill>
                <a:latin typeface="Cambria" panose="02040503050406030204" pitchFamily="18" charset="0"/>
                <a:ea typeface="Cambria" panose="02040503050406030204" pitchFamily="18" charset="0"/>
              </a:rPr>
              <a:t>Ekologické spolky, pokud dovodíme možnost jejich dotčení na hmotných právech (viz dále)</a:t>
            </a:r>
          </a:p>
          <a:p>
            <a:pPr algn="just"/>
            <a:r>
              <a:rPr lang="cs-CZ" sz="1200" b="1" dirty="0">
                <a:solidFill>
                  <a:schemeClr val="tx1"/>
                </a:solidFill>
                <a:latin typeface="Cambria" panose="02040503050406030204" pitchFamily="18" charset="0"/>
                <a:ea typeface="Cambria" panose="02040503050406030204" pitchFamily="18" charset="0"/>
              </a:rPr>
              <a:t>Vlastní úprava:</a:t>
            </a:r>
          </a:p>
          <a:p>
            <a:pPr algn="just"/>
            <a:r>
              <a:rPr lang="cs-CZ" sz="1200" b="1" dirty="0">
                <a:solidFill>
                  <a:schemeClr val="tx1"/>
                </a:solidFill>
                <a:latin typeface="Cambria" panose="02040503050406030204" pitchFamily="18" charset="0"/>
                <a:ea typeface="Cambria" panose="02040503050406030204" pitchFamily="18" charset="0"/>
              </a:rPr>
              <a:t>Dotčená veřejnost většinou v pozici dotčených vlastníků (sousedů)</a:t>
            </a:r>
          </a:p>
          <a:p>
            <a:pPr algn="just"/>
            <a:r>
              <a:rPr lang="cs-CZ" sz="1200" b="1" dirty="0">
                <a:solidFill>
                  <a:schemeClr val="tx1"/>
                </a:solidFill>
                <a:latin typeface="Cambria" panose="02040503050406030204" pitchFamily="18" charset="0"/>
                <a:ea typeface="Cambria" panose="02040503050406030204" pitchFamily="18" charset="0"/>
              </a:rPr>
              <a:t>Nebo ekologických spolků (viz dále)</a:t>
            </a:r>
            <a:endParaRPr lang="en-US" sz="1200"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Tree>
    <p:extLst>
      <p:ext uri="{BB962C8B-B14F-4D97-AF65-F5344CB8AC3E}">
        <p14:creationId xmlns:p14="http://schemas.microsoft.com/office/powerpoint/2010/main" val="204769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500"/>
                                        <p:tgtEl>
                                          <p:spTgt spid="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9" end="9"/>
                                            </p:txEl>
                                          </p:spTgt>
                                        </p:tgtEl>
                                        <p:attrNameLst>
                                          <p:attrName>style.visibility</p:attrName>
                                        </p:attrNameLst>
                                      </p:cBhvr>
                                      <p:to>
                                        <p:strVal val="visible"/>
                                      </p:to>
                                    </p:set>
                                    <p:animEffect transition="in" filter="fade">
                                      <p:cBhvr>
                                        <p:cTn id="22" dur="500"/>
                                        <p:tgtEl>
                                          <p:spTgt spid="2">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animEffect transition="in" filter="fade">
                                      <p:cBhvr>
                                        <p:cTn id="27" dur="500"/>
                                        <p:tgtEl>
                                          <p:spTgt spid="2">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2" end="12"/>
                                            </p:txEl>
                                          </p:spTgt>
                                        </p:tgtEl>
                                        <p:attrNameLst>
                                          <p:attrName>style.visibility</p:attrName>
                                        </p:attrNameLst>
                                      </p:cBhvr>
                                      <p:to>
                                        <p:strVal val="visible"/>
                                      </p:to>
                                    </p:set>
                                    <p:animEffect transition="in" filter="fade">
                                      <p:cBhvr>
                                        <p:cTn id="32" dur="500"/>
                                        <p:tgtEl>
                                          <p:spTgt spid="2">
                                            <p:txEl>
                                              <p:pRg st="12" end="1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3" end="13"/>
                                            </p:txEl>
                                          </p:spTgt>
                                        </p:tgtEl>
                                        <p:attrNameLst>
                                          <p:attrName>style.visibility</p:attrName>
                                        </p:attrNameLst>
                                      </p:cBhvr>
                                      <p:to>
                                        <p:strVal val="visible"/>
                                      </p:to>
                                    </p:set>
                                    <p:animEffect transition="in" filter="fade">
                                      <p:cBhvr>
                                        <p:cTn id="37" dur="500"/>
                                        <p:tgtEl>
                                          <p:spTgt spid="2">
                                            <p:txEl>
                                              <p:pRg st="13" end="1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4" end="14"/>
                                            </p:txEl>
                                          </p:spTgt>
                                        </p:tgtEl>
                                        <p:attrNameLst>
                                          <p:attrName>style.visibility</p:attrName>
                                        </p:attrNameLst>
                                      </p:cBhvr>
                                      <p:to>
                                        <p:strVal val="visible"/>
                                      </p:to>
                                    </p:set>
                                    <p:animEffect transition="in" filter="fade">
                                      <p:cBhvr>
                                        <p:cTn id="42" dur="500"/>
                                        <p:tgtEl>
                                          <p:spTgt spid="2">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5" end="15"/>
                                            </p:txEl>
                                          </p:spTgt>
                                        </p:tgtEl>
                                        <p:attrNameLst>
                                          <p:attrName>style.visibility</p:attrName>
                                        </p:attrNameLst>
                                      </p:cBhvr>
                                      <p:to>
                                        <p:strVal val="visible"/>
                                      </p:to>
                                    </p:set>
                                    <p:animEffect transition="in" filter="fade">
                                      <p:cBhvr>
                                        <p:cTn id="47" dur="500"/>
                                        <p:tgtEl>
                                          <p:spTgt spid="2">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6" end="16"/>
                                            </p:txEl>
                                          </p:spTgt>
                                        </p:tgtEl>
                                        <p:attrNameLst>
                                          <p:attrName>style.visibility</p:attrName>
                                        </p:attrNameLst>
                                      </p:cBhvr>
                                      <p:to>
                                        <p:strVal val="visible"/>
                                      </p:to>
                                    </p:set>
                                    <p:animEffect transition="in" filter="fade">
                                      <p:cBhvr>
                                        <p:cTn id="52" dur="500"/>
                                        <p:tgtEl>
                                          <p:spTgt spid="2">
                                            <p:txEl>
                                              <p:pRg st="16" end="1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7" end="17"/>
                                            </p:txEl>
                                          </p:spTgt>
                                        </p:tgtEl>
                                        <p:attrNameLst>
                                          <p:attrName>style.visibility</p:attrName>
                                        </p:attrNameLst>
                                      </p:cBhvr>
                                      <p:to>
                                        <p:strVal val="visible"/>
                                      </p:to>
                                    </p:set>
                                    <p:animEffect transition="in" filter="fade">
                                      <p:cBhvr>
                                        <p:cTn id="57"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9c zákona EIA</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Obdélník 3"/>
          <p:cNvSpPr/>
          <p:nvPr/>
        </p:nvSpPr>
        <p:spPr>
          <a:xfrm>
            <a:off x="740664" y="941832"/>
            <a:ext cx="7333488" cy="3323987"/>
          </a:xfrm>
          <a:prstGeom prst="rect">
            <a:avLst/>
          </a:prstGeom>
        </p:spPr>
        <p:txBody>
          <a:bodyPr wrap="square">
            <a:spAutoFit/>
          </a:bodyPr>
          <a:lstStyle/>
          <a:p>
            <a:r>
              <a:rPr lang="cs-CZ" b="1" dirty="0">
                <a:latin typeface="Cambria" panose="02040503050406030204" pitchFamily="18" charset="0"/>
                <a:ea typeface="Cambria" panose="02040503050406030204" pitchFamily="18" charset="0"/>
              </a:rPr>
              <a:t>(1) Veřejnost může v navazujícím řízení uplatňovat připomínky k záměru. Připomínky lze uplatnit ve lhůtě do 30 dnů od zveřejnění informací podle § 9b odst. 1 na úřední desce, nestanoví-li zvláštní právní předpis či správní orgán příslušný k vedení navazujícího řízení lhůtu delší</a:t>
            </a:r>
          </a:p>
          <a:p>
            <a:endParaRPr lang="cs-CZ" b="1" dirty="0">
              <a:latin typeface="Cambria" panose="02040503050406030204" pitchFamily="18" charset="0"/>
              <a:ea typeface="Cambria" panose="02040503050406030204" pitchFamily="18" charset="0"/>
            </a:endParaRPr>
          </a:p>
          <a:p>
            <a:r>
              <a:rPr lang="cs-CZ" b="1" dirty="0">
                <a:latin typeface="Cambria" panose="02040503050406030204" pitchFamily="18" charset="0"/>
                <a:ea typeface="Cambria" panose="02040503050406030204" pitchFamily="18" charset="0"/>
              </a:rPr>
              <a:t>(3) Pokud se podáním písemného oznámení přihlásí správnímu orgánu, který navazující řízení vede, do 30 dnů ode dne zveřejnění informací podle § 9b odst. 1, </a:t>
            </a:r>
            <a:r>
              <a:rPr lang="cs-CZ" b="1" dirty="0">
                <a:solidFill>
                  <a:srgbClr val="FF0000"/>
                </a:solidFill>
                <a:latin typeface="Cambria" panose="02040503050406030204" pitchFamily="18" charset="0"/>
                <a:ea typeface="Cambria" panose="02040503050406030204" pitchFamily="18" charset="0"/>
              </a:rPr>
              <a:t>stává se účastníkem navazujícího řízení též</a:t>
            </a:r>
          </a:p>
          <a:p>
            <a:r>
              <a:rPr lang="cs-CZ" b="1" dirty="0">
                <a:latin typeface="Cambria" panose="02040503050406030204" pitchFamily="18" charset="0"/>
                <a:ea typeface="Cambria" panose="02040503050406030204" pitchFamily="18" charset="0"/>
              </a:rPr>
              <a:t> </a:t>
            </a:r>
          </a:p>
          <a:p>
            <a:r>
              <a:rPr lang="cs-CZ" b="1" dirty="0">
                <a:latin typeface="Cambria" panose="02040503050406030204" pitchFamily="18" charset="0"/>
                <a:ea typeface="Cambria" panose="02040503050406030204" pitchFamily="18" charset="0"/>
              </a:rPr>
              <a:t>a) Samosprávný celek dotčený záměrem, nebo</a:t>
            </a:r>
          </a:p>
          <a:p>
            <a:r>
              <a:rPr lang="cs-CZ" b="1" dirty="0">
                <a:latin typeface="Cambria" panose="02040503050406030204" pitchFamily="18" charset="0"/>
                <a:ea typeface="Cambria" panose="02040503050406030204" pitchFamily="18" charset="0"/>
              </a:rPr>
              <a:t>b) </a:t>
            </a:r>
            <a:r>
              <a:rPr lang="cs-CZ" b="1" dirty="0">
                <a:solidFill>
                  <a:srgbClr val="FF0000"/>
                </a:solidFill>
                <a:latin typeface="Cambria" panose="02040503050406030204" pitchFamily="18" charset="0"/>
                <a:ea typeface="Cambria" panose="02040503050406030204" pitchFamily="18" charset="0"/>
              </a:rPr>
              <a:t>dotčená veřejnost uvedená v § 3 písm. i) bodě 2 (ekologické spolky).</a:t>
            </a:r>
          </a:p>
          <a:p>
            <a:r>
              <a:rPr lang="cs-CZ" b="1" dirty="0">
                <a:latin typeface="Cambria" panose="02040503050406030204" pitchFamily="18" charset="0"/>
                <a:ea typeface="Cambria" panose="02040503050406030204" pitchFamily="18" charset="0"/>
              </a:rPr>
              <a:t> </a:t>
            </a:r>
          </a:p>
          <a:p>
            <a:r>
              <a:rPr lang="cs-CZ" b="1" dirty="0">
                <a:latin typeface="Cambria" panose="02040503050406030204" pitchFamily="18" charset="0"/>
                <a:ea typeface="Cambria" panose="02040503050406030204" pitchFamily="18" charset="0"/>
              </a:rPr>
              <a:t>(4) Odvolání proti rozhodnutí vydanému v navazujícím řízení může podat také dotčená veřejnost uvedená v § 3 písm. i) bodě 2, a to i v případě, že nebyla účastníkem řízení v prvním stupni.</a:t>
            </a:r>
            <a:endParaRPr lang="cs-CZ"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66888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70 ZOPK</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3" name="Zástupný symbol pro obsah 2"/>
          <p:cNvSpPr txBox="1">
            <a:spLocks/>
          </p:cNvSpPr>
          <p:nvPr/>
        </p:nvSpPr>
        <p:spPr>
          <a:xfrm>
            <a:off x="314646" y="740665"/>
            <a:ext cx="8568952" cy="5688632"/>
          </a:xfrm>
          <a:prstGeom prst="rect">
            <a:avLst/>
          </a:prstGeom>
        </p:spPr>
        <p:txBody>
          <a:bodyP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4500" b="1" dirty="0">
              <a:latin typeface="Cambria" panose="02040503050406030204" pitchFamily="18" charset="0"/>
              <a:ea typeface="Cambria" panose="02040503050406030204" pitchFamily="18" charset="0"/>
            </a:endParaRPr>
          </a:p>
          <a:p>
            <a:r>
              <a:rPr lang="cs-CZ" sz="4500" b="1" dirty="0">
                <a:latin typeface="Cambria" panose="02040503050406030204" pitchFamily="18" charset="0"/>
                <a:ea typeface="Cambria" panose="02040503050406030204" pitchFamily="18" charset="0"/>
              </a:rPr>
              <a:t>	(1) Ochrana přírody podle tohoto zákona se uskutečňuje za přímé účasti občanů, prostřednictvím jejich občanských sdružení a dobrovolných sborů či aktivů.</a:t>
            </a:r>
          </a:p>
          <a:p>
            <a:r>
              <a:rPr lang="cs-CZ" sz="4500" b="1" dirty="0">
                <a:latin typeface="Cambria" panose="02040503050406030204" pitchFamily="18" charset="0"/>
                <a:ea typeface="Cambria" panose="02040503050406030204" pitchFamily="18" charset="0"/>
              </a:rPr>
              <a:t> </a:t>
            </a:r>
          </a:p>
          <a:p>
            <a:r>
              <a:rPr lang="cs-CZ" sz="4500" b="1" dirty="0">
                <a:latin typeface="Cambria" panose="02040503050406030204" pitchFamily="18" charset="0"/>
                <a:ea typeface="Cambria" panose="02040503050406030204" pitchFamily="18" charset="0"/>
              </a:rPr>
              <a:t>	(2) Občanské sdružení nebo jeho organizační jednotka, jehož hlavním posláním podle stanov je ochrana přírody a krajiny (dále jen "občanské sdružení"), je oprávněno, pokud má právní subjektivitu, </a:t>
            </a:r>
            <a:r>
              <a:rPr lang="cs-CZ" sz="5500" b="1" dirty="0">
                <a:solidFill>
                  <a:srgbClr val="FF0000"/>
                </a:solidFill>
                <a:latin typeface="Cambria" panose="02040503050406030204" pitchFamily="18" charset="0"/>
                <a:ea typeface="Cambria" panose="02040503050406030204" pitchFamily="18" charset="0"/>
              </a:rPr>
              <a:t>požadovat u příslušných orgánů státní správy, aby bylo předem informováno o všech zamýšlených zásazích a zahajovaných správních řízeních, při nichž mohou být dotčeny zájmy ochrany přírody a krajiny chráněné podle tohoto zákona, s výjimkou řízení navazujících na posuzování vlivů na životní prostředí podle § 3 písm. g) zákona o posuzování vlivů na životní prostředí</a:t>
            </a:r>
            <a:r>
              <a:rPr lang="cs-CZ" sz="4500" b="1" dirty="0">
                <a:latin typeface="Cambria" panose="02040503050406030204" pitchFamily="18" charset="0"/>
                <a:ea typeface="Cambria" panose="02040503050406030204" pitchFamily="18" charset="0"/>
              </a:rPr>
              <a:t>. Tato žádost je platná jeden rok ode dne jejího podání, lze ji podávat opakovaně. Musí být věcně a místně specifikována.</a:t>
            </a:r>
          </a:p>
          <a:p>
            <a:r>
              <a:rPr lang="cs-CZ" sz="4500" b="1" dirty="0">
                <a:latin typeface="Cambria" panose="02040503050406030204" pitchFamily="18" charset="0"/>
                <a:ea typeface="Cambria" panose="02040503050406030204" pitchFamily="18" charset="0"/>
              </a:rPr>
              <a:t> </a:t>
            </a:r>
          </a:p>
          <a:p>
            <a:r>
              <a:rPr lang="cs-CZ" sz="4500" b="1" dirty="0">
                <a:latin typeface="Cambria" panose="02040503050406030204" pitchFamily="18" charset="0"/>
                <a:ea typeface="Cambria" panose="02040503050406030204" pitchFamily="18" charset="0"/>
              </a:rPr>
              <a:t>	(3) Občanské sdružení je oprávněno </a:t>
            </a:r>
            <a:r>
              <a:rPr lang="cs-CZ" sz="5000" b="1" dirty="0">
                <a:solidFill>
                  <a:srgbClr val="00B050"/>
                </a:solidFill>
                <a:latin typeface="Cambria" panose="02040503050406030204" pitchFamily="18" charset="0"/>
                <a:ea typeface="Cambria" panose="02040503050406030204" pitchFamily="18" charset="0"/>
              </a:rPr>
              <a:t>za podmínek a v případech podle odstavce </a:t>
            </a:r>
            <a:r>
              <a:rPr lang="cs-CZ" sz="6000" b="1" dirty="0">
                <a:solidFill>
                  <a:srgbClr val="00B050"/>
                </a:solidFill>
                <a:latin typeface="Cambria" panose="02040503050406030204" pitchFamily="18" charset="0"/>
                <a:ea typeface="Cambria" panose="02040503050406030204" pitchFamily="18" charset="0"/>
              </a:rPr>
              <a:t>2 </a:t>
            </a:r>
            <a:r>
              <a:rPr lang="cs-CZ" sz="5000" b="1" dirty="0">
                <a:solidFill>
                  <a:srgbClr val="00B050"/>
                </a:solidFill>
                <a:latin typeface="Cambria" panose="02040503050406030204" pitchFamily="18" charset="0"/>
                <a:ea typeface="Cambria" panose="02040503050406030204" pitchFamily="18" charset="0"/>
              </a:rPr>
              <a:t>účastnit se </a:t>
            </a:r>
            <a:r>
              <a:rPr lang="cs-CZ" sz="5000" b="1" dirty="0">
                <a:solidFill>
                  <a:schemeClr val="accent6"/>
                </a:solidFill>
                <a:latin typeface="Cambria" panose="02040503050406030204" pitchFamily="18" charset="0"/>
                <a:ea typeface="Cambria" panose="02040503050406030204" pitchFamily="18" charset="0"/>
              </a:rPr>
              <a:t>řízení podle tohoto zákona</a:t>
            </a:r>
            <a:r>
              <a:rPr lang="cs-CZ" sz="4500" b="1" dirty="0">
                <a:latin typeface="Cambria" panose="02040503050406030204" pitchFamily="18" charset="0"/>
                <a:ea typeface="Cambria" panose="02040503050406030204" pitchFamily="18" charset="0"/>
              </a:rPr>
              <a:t>, pokud oznámí svou účast písemně do osmi dnů ode dne, kdy mu bylo příslušným správním orgánem zahájení řízení oznámeno; v tomto případě má postavení účastníka řízení. Dnem sdělení informace o zahájení řízení se rozumí den doručení jejího písemného vyhotovení nebo první den jejího zveřejnění na úřední desce správního orgánu a současně způsobem umožňujícím dálkový přístup.</a:t>
            </a:r>
          </a:p>
          <a:p>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9054157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70 ZOPK – šíře námitek</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3" name="Zástupný symbol pro obsah 2"/>
          <p:cNvSpPr txBox="1">
            <a:spLocks/>
          </p:cNvSpPr>
          <p:nvPr/>
        </p:nvSpPr>
        <p:spPr>
          <a:xfrm>
            <a:off x="314646" y="740665"/>
            <a:ext cx="8568952" cy="568863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1600" b="1" dirty="0">
              <a:latin typeface="Cambria" panose="02040503050406030204" pitchFamily="18" charset="0"/>
              <a:ea typeface="Cambria" panose="02040503050406030204" pitchFamily="18" charset="0"/>
            </a:endParaRPr>
          </a:p>
          <a:p>
            <a:r>
              <a:rPr lang="cs-CZ" sz="1600" b="1" dirty="0">
                <a:latin typeface="Cambria" panose="02040503050406030204" pitchFamily="18" charset="0"/>
              </a:rPr>
              <a:t>Rozsudek MS v Praze ze dne 11. 8. 2016, č. j. 8A 22/2012 – 54: </a:t>
            </a:r>
          </a:p>
          <a:p>
            <a:endParaRPr lang="cs-CZ" sz="1600" dirty="0">
              <a:latin typeface="Cambria" panose="02040503050406030204" pitchFamily="18" charset="0"/>
            </a:endParaRPr>
          </a:p>
          <a:p>
            <a:r>
              <a:rPr lang="cs-CZ" sz="1600" i="1" dirty="0">
                <a:latin typeface="Cambria" panose="02040503050406030204" pitchFamily="18" charset="0"/>
              </a:rPr>
              <a:t>Mezi uplatněnými námitkami a zájmy, jejichž ochrana založila žalobcovu účast v řízení, tak musí existovat obsahová spojitost, </a:t>
            </a:r>
            <a:r>
              <a:rPr lang="cs-CZ" sz="1600" b="1" i="1" dirty="0">
                <a:solidFill>
                  <a:schemeClr val="accent3"/>
                </a:solidFill>
                <a:latin typeface="Cambria" panose="02040503050406030204" pitchFamily="18" charset="0"/>
              </a:rPr>
              <a:t>již nepochybně lze vysledovat mezi ochranou přírody a krajiny a ochranou vody či ovzduší, neboť se jedná o jednotlivé složky životního prostředí </a:t>
            </a:r>
            <a:r>
              <a:rPr lang="cs-CZ" sz="1600" i="1" dirty="0">
                <a:latin typeface="Cambria" panose="02040503050406030204" pitchFamily="18" charset="0"/>
              </a:rPr>
              <a:t>– a žalobce je dle svých stanov primárně zaměřen na ochranu životního prostředí – nikoli však již mezi ochranou přírody a krajiny a ochranou památkově chráněných staveb.</a:t>
            </a:r>
          </a:p>
          <a:p>
            <a:endParaRPr lang="cs-CZ" sz="1600" i="1" dirty="0">
              <a:latin typeface="Cambria" panose="02040503050406030204" pitchFamily="18" charset="0"/>
            </a:endParaRPr>
          </a:p>
          <a:p>
            <a:r>
              <a:rPr lang="cs-CZ" sz="1600" b="1" dirty="0">
                <a:latin typeface="Cambria" panose="02040503050406030204" pitchFamily="18" charset="0"/>
              </a:rPr>
              <a:t>Rozsudek NSS ze dne 29. 11. 2012, č. j. 7 As 144/2012 – 53:</a:t>
            </a:r>
          </a:p>
          <a:p>
            <a:endParaRPr lang="cs-CZ" sz="1600" dirty="0">
              <a:latin typeface="Cambria" panose="02040503050406030204" pitchFamily="18" charset="0"/>
            </a:endParaRPr>
          </a:p>
          <a:p>
            <a:pPr algn="just"/>
            <a:r>
              <a:rPr lang="cs-CZ" sz="1600" i="1" dirty="0">
                <a:latin typeface="Cambria" panose="02040503050406030204" pitchFamily="18" charset="0"/>
              </a:rPr>
              <a:t>Toto ustanovení umožňuje hájit pouze složky životního prostředí chráněné tímto zákonem. Taková ochrana může spočívat </a:t>
            </a:r>
            <a:r>
              <a:rPr lang="cs-CZ" sz="1600" b="1" i="1" dirty="0">
                <a:solidFill>
                  <a:schemeClr val="accent3"/>
                </a:solidFill>
                <a:latin typeface="Cambria" panose="02040503050406030204" pitchFamily="18" charset="0"/>
              </a:rPr>
              <a:t>i v hájení jiných zájmů, je-li jejich spojitost se zájmy ochrany přírody a krajiny chráněnými zákonem o ochraně přírody a krajiny zjevná nebo vyplývá z podkladů, které má správní orgán k dispozici, případně pokud ji občanské sdružení prokáže</a:t>
            </a:r>
            <a:r>
              <a:rPr lang="cs-CZ" sz="1600" i="1" dirty="0">
                <a:latin typeface="Cambria" panose="02040503050406030204" pitchFamily="18" charset="0"/>
              </a:rPr>
              <a:t>.</a:t>
            </a:r>
          </a:p>
          <a:p>
            <a:endParaRPr lang="cs-CZ" sz="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196657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a:solidFill>
                  <a:schemeClr val="tx1"/>
                </a:solidFill>
                <a:latin typeface="Cambria" panose="02040503050406030204" pitchFamily="18" charset="0"/>
                <a:ea typeface="Cambria" panose="02040503050406030204" pitchFamily="18" charset="0"/>
              </a:rPr>
              <a:t>§ 71 </a:t>
            </a:r>
            <a:r>
              <a:rPr lang="cs-CZ" sz="2000" b="1" dirty="0">
                <a:solidFill>
                  <a:schemeClr val="tx1"/>
                </a:solidFill>
                <a:latin typeface="Cambria" panose="02040503050406030204" pitchFamily="18" charset="0"/>
                <a:ea typeface="Cambria" panose="02040503050406030204" pitchFamily="18" charset="0"/>
              </a:rPr>
              <a:t>ZOPK – účast obcí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575048" y="740665"/>
            <a:ext cx="8568952" cy="568863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800" b="1" dirty="0">
                <a:latin typeface="Cambria" panose="02040503050406030204" pitchFamily="18" charset="0"/>
              </a:rPr>
              <a:t> </a:t>
            </a:r>
            <a:r>
              <a:rPr lang="cs-CZ" sz="1600" b="1" dirty="0">
                <a:latin typeface="Cambria" panose="02040503050406030204" pitchFamily="18" charset="0"/>
              </a:rPr>
              <a:t>	(1) Obce se prostřednictvím svých orgánů zapojují do ochrany přírody a krajiny ve svých územních obvodech. Vyjadřují se zejména k vyhlašování a rušení zvláště chráněných území, památných stromů a jejich ochranných pásem.</a:t>
            </a:r>
          </a:p>
          <a:p>
            <a:r>
              <a:rPr lang="cs-CZ" sz="1600" b="1" dirty="0">
                <a:latin typeface="Cambria" panose="02040503050406030204" pitchFamily="18" charset="0"/>
              </a:rPr>
              <a:t> </a:t>
            </a:r>
          </a:p>
          <a:p>
            <a:r>
              <a:rPr lang="cs-CZ" sz="1600" b="1" dirty="0">
                <a:latin typeface="Cambria" panose="02040503050406030204" pitchFamily="18" charset="0"/>
              </a:rPr>
              <a:t>	(2) Orgány státní ochrany přírody jsou povinny spolupracovat s obcemi, předkládat jim požadované podklady a informace, poskytovat potřebná vysvětlení k zásahům do přírody i způsobům její ochrany, zejména pokud takové zásahy mohou nepříznivě ovlivnit prostředí v obci nebo omezit výkon práv jejích obyvatel.</a:t>
            </a:r>
          </a:p>
          <a:p>
            <a:r>
              <a:rPr lang="cs-CZ" sz="1600" b="1" dirty="0">
                <a:latin typeface="Cambria" panose="02040503050406030204" pitchFamily="18" charset="0"/>
              </a:rPr>
              <a:t> </a:t>
            </a:r>
          </a:p>
          <a:p>
            <a:r>
              <a:rPr lang="cs-CZ" sz="1600" b="1" dirty="0">
                <a:latin typeface="Cambria" panose="02040503050406030204" pitchFamily="18" charset="0"/>
              </a:rPr>
              <a:t>	</a:t>
            </a:r>
            <a:r>
              <a:rPr lang="cs-CZ" sz="1600" b="1" dirty="0">
                <a:solidFill>
                  <a:schemeClr val="accent6"/>
                </a:solidFill>
                <a:latin typeface="Cambria" panose="02040503050406030204" pitchFamily="18" charset="0"/>
              </a:rPr>
              <a:t>(3) Obce jsou ve svém územním obvodu účastníkem řízení podle tohoto zákona, pokud v téže věci nerozhodují jako orgány ochrany přírody.</a:t>
            </a:r>
          </a:p>
          <a:p>
            <a:r>
              <a:rPr lang="cs-CZ" sz="1600" b="1" dirty="0">
                <a:latin typeface="Cambria" panose="02040503050406030204" pitchFamily="18" charset="0"/>
              </a:rPr>
              <a:t> </a:t>
            </a:r>
          </a:p>
          <a:p>
            <a:r>
              <a:rPr lang="cs-CZ" sz="1600" b="1" dirty="0">
                <a:latin typeface="Cambria" panose="02040503050406030204" pitchFamily="18" charset="0"/>
              </a:rPr>
              <a:t>	(4) Obce ve svém územním obvodu mají při projednávání návrhu opatření obecné povahy podle části třetí tohoto zákona postavení dotčeného orgánu podle správního řádu.</a:t>
            </a:r>
            <a:endParaRPr lang="cs-CZ" sz="300" dirty="0">
              <a:latin typeface="Cambria" panose="02040503050406030204" pitchFamily="18" charset="0"/>
            </a:endParaRPr>
          </a:p>
        </p:txBody>
      </p:sp>
    </p:spTree>
    <p:extLst>
      <p:ext uri="{BB962C8B-B14F-4D97-AF65-F5344CB8AC3E}">
        <p14:creationId xmlns:p14="http://schemas.microsoft.com/office/powerpoint/2010/main" val="14984333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7 IPPC – integrované povolování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6" name="Zástupný symbol pro obsah 2"/>
          <p:cNvSpPr txBox="1">
            <a:spLocks/>
          </p:cNvSpPr>
          <p:nvPr/>
        </p:nvSpPr>
        <p:spPr>
          <a:xfrm>
            <a:off x="488523" y="964600"/>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dirty="0">
                <a:latin typeface="Cambria" panose="02040503050406030204" pitchFamily="18" charset="0"/>
              </a:rPr>
              <a:t>a) provozovatel zařízení, b) vlastník zařízení, c) obec s kraj, na jejichž území je nebo má být zařízení umístěno, </a:t>
            </a:r>
            <a:r>
              <a:rPr lang="cs-CZ" sz="2000" dirty="0">
                <a:solidFill>
                  <a:schemeClr val="accent2"/>
                </a:solidFill>
                <a:latin typeface="Cambria" panose="02040503050406030204" pitchFamily="18" charset="0"/>
              </a:rPr>
              <a:t>e) </a:t>
            </a:r>
            <a:r>
              <a:rPr lang="cs-CZ" sz="2000" u="sng" dirty="0">
                <a:solidFill>
                  <a:schemeClr val="accent2"/>
                </a:solidFill>
                <a:latin typeface="Cambria" panose="02040503050406030204" pitchFamily="18" charset="0"/>
              </a:rPr>
              <a:t>občanská sdružení</a:t>
            </a:r>
            <a:r>
              <a:rPr lang="cs-CZ" sz="2000" dirty="0">
                <a:latin typeface="Cambria" panose="02040503050406030204" pitchFamily="18" charset="0"/>
              </a:rPr>
              <a:t>, obecně prospěšné společnosti, zaměstnavatelské svazy nebo hospodářské komory, </a:t>
            </a:r>
            <a:r>
              <a:rPr lang="cs-CZ" sz="2000" dirty="0">
                <a:solidFill>
                  <a:schemeClr val="accent2"/>
                </a:solidFill>
                <a:latin typeface="Cambria" panose="02040503050406030204" pitchFamily="18" charset="0"/>
              </a:rPr>
              <a:t>jejichž předmětem činnosti je prosazování a </a:t>
            </a:r>
            <a:r>
              <a:rPr lang="cs-CZ" sz="2000" u="sng" dirty="0">
                <a:solidFill>
                  <a:schemeClr val="accent2"/>
                </a:solidFill>
                <a:latin typeface="Cambria" panose="02040503050406030204" pitchFamily="18" charset="0"/>
              </a:rPr>
              <a:t>ochrana profesních zájmů nebo veřejných zájmů podle zvláštních právních předpisů</a:t>
            </a:r>
            <a:r>
              <a:rPr lang="cs-CZ" sz="2000" dirty="0">
                <a:latin typeface="Cambria" panose="02040503050406030204" pitchFamily="18" charset="0"/>
              </a:rPr>
              <a:t>, dále obce nebo kraje, na jejichž území může toto zařízení ovlivnit životní prostředí, pokud se jako účastníci písemně přihlásily úřadu do 8 dnů ode dne zveřejnění stručného shrnutí údajů ze žádosti podle § 8. </a:t>
            </a:r>
          </a:p>
          <a:p>
            <a:endParaRPr lang="cs-CZ" sz="1600" dirty="0">
              <a:latin typeface="Cambria" panose="02040503050406030204" pitchFamily="18" charset="0"/>
            </a:endParaRPr>
          </a:p>
          <a:p>
            <a:r>
              <a:rPr lang="cs-CZ" sz="1600" dirty="0">
                <a:latin typeface="Cambria" panose="02040503050406030204" pitchFamily="18" charset="0"/>
              </a:rPr>
              <a:t>- Pro řízení o povolení nepodstatné změny je okruh účastníků omezený!</a:t>
            </a:r>
          </a:p>
        </p:txBody>
      </p:sp>
    </p:spTree>
    <p:extLst>
      <p:ext uri="{BB962C8B-B14F-4D97-AF65-F5344CB8AC3E}">
        <p14:creationId xmlns:p14="http://schemas.microsoft.com/office/powerpoint/2010/main" val="279368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115 vodního zákona</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TextovéPole 3"/>
          <p:cNvSpPr txBox="1"/>
          <p:nvPr/>
        </p:nvSpPr>
        <p:spPr>
          <a:xfrm>
            <a:off x="492966" y="740665"/>
            <a:ext cx="8651034" cy="4124206"/>
          </a:xfrm>
          <a:prstGeom prst="rect">
            <a:avLst/>
          </a:prstGeom>
          <a:noFill/>
        </p:spPr>
        <p:txBody>
          <a:bodyPr wrap="square" rtlCol="0">
            <a:spAutoFit/>
          </a:bodyPr>
          <a:lstStyle/>
          <a:p>
            <a:r>
              <a:rPr lang="cs-CZ" b="1" dirty="0">
                <a:latin typeface="Cambria" panose="02040503050406030204" pitchFamily="18" charset="0"/>
              </a:rPr>
              <a:t>(1) Pokud tento zákon nestanoví jinak, postupují vodoprávní úřady při řízení o věcech upravených vodním zákonem podle stavebního zákona, jde-li o rozhodování týkající se vodních děl a vodohospodářských úprav.</a:t>
            </a:r>
          </a:p>
          <a:p>
            <a:r>
              <a:rPr lang="cs-CZ" b="1" dirty="0">
                <a:latin typeface="Cambria" panose="02040503050406030204" pitchFamily="18" charset="0"/>
              </a:rPr>
              <a:t>(4) </a:t>
            </a:r>
            <a:r>
              <a:rPr lang="cs-CZ" b="1" dirty="0">
                <a:solidFill>
                  <a:schemeClr val="accent6"/>
                </a:solidFill>
                <a:latin typeface="Cambria" panose="02040503050406030204" pitchFamily="18" charset="0"/>
              </a:rPr>
              <a:t>Účastníkem řízení jsou též obce</a:t>
            </a:r>
            <a:r>
              <a:rPr lang="cs-CZ" b="1" dirty="0">
                <a:latin typeface="Cambria" panose="02040503050406030204" pitchFamily="18" charset="0"/>
              </a:rPr>
              <a:t>, v jejichž územním obvodu může dojít rozhodnutím vodoprávního úřadu k ovlivnění vodních poměrů nebo životního prostředí, pokud tento zákon nestanoví jinak.</a:t>
            </a:r>
          </a:p>
          <a:p>
            <a:r>
              <a:rPr lang="cs-CZ" b="1" dirty="0">
                <a:latin typeface="Cambria" panose="02040503050406030204" pitchFamily="18" charset="0"/>
              </a:rPr>
              <a:t>(5) </a:t>
            </a:r>
            <a:r>
              <a:rPr lang="cs-CZ" b="1" dirty="0">
                <a:solidFill>
                  <a:schemeClr val="accent6"/>
                </a:solidFill>
                <a:latin typeface="Cambria" panose="02040503050406030204" pitchFamily="18" charset="0"/>
              </a:rPr>
              <a:t>Účastníkem řízení je správce vodního toku v případech</a:t>
            </a:r>
            <a:r>
              <a:rPr lang="cs-CZ" b="1" dirty="0">
                <a:latin typeface="Cambria" panose="02040503050406030204" pitchFamily="18" charset="0"/>
              </a:rPr>
              <a:t>, kdy se řízení dotýká vodního toku.</a:t>
            </a:r>
          </a:p>
          <a:p>
            <a:r>
              <a:rPr lang="cs-CZ" b="1" dirty="0">
                <a:latin typeface="Cambria" panose="02040503050406030204" pitchFamily="18" charset="0"/>
              </a:rPr>
              <a:t>(7) Občanské sdružení má postavení účastníka řízení vedeného podle tohoto zákona, s výjimkou stavebních řízení vedených podle § 15 a řízení navazujících na posuzování vlivů na životní prostředí podle § 3 písm. g) zákona o posuzování vlivů na životní prostředí, jestliže písemně požádá o postavení účastníka řízení do 8 dnů ode dne sdělení informace podle odstavce 6. Dnem sdělení informace o zahájení řízení se rozumí den doručení jejího písemného vyhotovení nebo první den jejího zveřejnění na úřední desce správního orgánu a současně způsobem umožňujícím dálkový přístup.</a:t>
            </a:r>
          </a:p>
          <a:p>
            <a:r>
              <a:rPr lang="cs-CZ" b="1" dirty="0">
                <a:latin typeface="Cambria" panose="02040503050406030204" pitchFamily="18" charset="0"/>
              </a:rPr>
              <a:t>  (16) Účastníkem řízení o povolení k odběru podzemní vody je žadatel a dále osoby podle odstavců 4 a 7. Účastníky řízení o určení správce drobného vodního toku nebo jeho zrušení jsou žadatel, dosavadní správce drobného vodního toku, správce povodí a obce, jejichž územím drobný vodní tok protéká. K vydání rozhodnutí se vyjadřují příslušné vodoprávní úřady (§ 106 odst. 1).</a:t>
            </a:r>
          </a:p>
          <a:p>
            <a:r>
              <a:rPr lang="cs-CZ" b="1" dirty="0">
                <a:latin typeface="Cambria" panose="02040503050406030204" pitchFamily="18" charset="0"/>
              </a:rPr>
              <a:t> </a:t>
            </a:r>
          </a:p>
          <a:p>
            <a:r>
              <a:rPr lang="cs-CZ" sz="2400" b="1" dirty="0">
                <a:latin typeface="Cambria" panose="02040503050406030204" pitchFamily="18" charset="0"/>
              </a:rPr>
              <a:t>	</a:t>
            </a:r>
            <a:endParaRPr lang="cs-CZ" sz="2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87247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92966" y="14089"/>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 8 zákona o předcházení ekologické újmě</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TextovéPole 3"/>
          <p:cNvSpPr txBox="1"/>
          <p:nvPr/>
        </p:nvSpPr>
        <p:spPr>
          <a:xfrm>
            <a:off x="492966" y="430114"/>
            <a:ext cx="8651034" cy="5232202"/>
          </a:xfrm>
          <a:prstGeom prst="rect">
            <a:avLst/>
          </a:prstGeom>
          <a:noFill/>
        </p:spPr>
        <p:txBody>
          <a:bodyPr wrap="square" rtlCol="0">
            <a:spAutoFit/>
          </a:bodyPr>
          <a:lstStyle/>
          <a:p>
            <a:r>
              <a:rPr lang="cs-CZ" sz="1000" b="1" dirty="0">
                <a:latin typeface="Cambria" panose="02040503050406030204" pitchFamily="18" charset="0"/>
              </a:rPr>
              <a:t>Řízení o uložení preventivních opatření nebo nápravných opatření</a:t>
            </a:r>
          </a:p>
          <a:p>
            <a:r>
              <a:rPr lang="cs-CZ" sz="1000" b="1" dirty="0">
                <a:latin typeface="Cambria" panose="02040503050406030204" pitchFamily="18" charset="0"/>
              </a:rPr>
              <a:t>(1) Řízení o uložení preventivních opatření nebo nápravných opatření zahájí příslušný orgán</a:t>
            </a:r>
          </a:p>
          <a:p>
            <a:endParaRPr lang="cs-CZ" sz="300" b="1" dirty="0">
              <a:latin typeface="Cambria" panose="02040503050406030204" pitchFamily="18" charset="0"/>
            </a:endParaRPr>
          </a:p>
          <a:p>
            <a:r>
              <a:rPr lang="cs-CZ" sz="1000" b="1" dirty="0">
                <a:latin typeface="Cambria" panose="02040503050406030204" pitchFamily="18" charset="0"/>
              </a:rPr>
              <a:t>a) na základě žádosti osoby uvedené v odstavci 2, nebo</a:t>
            </a:r>
          </a:p>
          <a:p>
            <a:endParaRPr lang="cs-CZ" sz="400" b="1" dirty="0">
              <a:latin typeface="Cambria" panose="02040503050406030204" pitchFamily="18" charset="0"/>
            </a:endParaRPr>
          </a:p>
          <a:p>
            <a:r>
              <a:rPr lang="cs-CZ" sz="1000" b="1" dirty="0">
                <a:latin typeface="Cambria" panose="02040503050406030204" pitchFamily="18" charset="0"/>
              </a:rPr>
              <a:t>b) z moci úřední, jakmile se dozví o skutečnosti, která nasvědčuje tomu, že mohlo dojít k ekologické újmě nebo pokud bezprostředně hrozí její vznik.</a:t>
            </a:r>
          </a:p>
          <a:p>
            <a:endParaRPr lang="cs-CZ" sz="300" b="1" dirty="0">
              <a:latin typeface="Cambria" panose="02040503050406030204" pitchFamily="18" charset="0"/>
            </a:endParaRPr>
          </a:p>
          <a:p>
            <a:r>
              <a:rPr lang="cs-CZ" sz="1000" b="1" dirty="0">
                <a:latin typeface="Cambria" panose="02040503050406030204" pitchFamily="18" charset="0"/>
              </a:rPr>
              <a:t>(2) Žádost o uložení preventivních opatření nebo nápravných opatření může podat</a:t>
            </a:r>
          </a:p>
          <a:p>
            <a:endParaRPr lang="cs-CZ" sz="300" b="1" dirty="0">
              <a:latin typeface="Cambria" panose="02040503050406030204" pitchFamily="18" charset="0"/>
            </a:endParaRPr>
          </a:p>
          <a:p>
            <a:r>
              <a:rPr lang="cs-CZ" sz="1000" b="1" dirty="0">
                <a:latin typeface="Cambria" panose="02040503050406030204" pitchFamily="18" charset="0"/>
              </a:rPr>
              <a:t>a) fyzická nebo právnická osoba, která je ekologickou újmou dotčena nebo u níž je takové dotčení pravděpodobné, nebo</a:t>
            </a:r>
          </a:p>
          <a:p>
            <a:endParaRPr lang="cs-CZ" sz="300" b="1" dirty="0">
              <a:latin typeface="Cambria" panose="02040503050406030204" pitchFamily="18" charset="0"/>
            </a:endParaRPr>
          </a:p>
          <a:p>
            <a:r>
              <a:rPr lang="cs-CZ" sz="1000" b="1" dirty="0">
                <a:latin typeface="Cambria" panose="02040503050406030204" pitchFamily="18" charset="0"/>
              </a:rPr>
              <a:t>b) právnická osoba soukromého práva, jejímž předmětem činnosti je podle zakladatelského právního jednání ochrana životního prostředí a jejíž hlavní činností není podnikání nebo jiná výdělečná činnost.</a:t>
            </a:r>
          </a:p>
          <a:p>
            <a:endParaRPr lang="cs-CZ" sz="400" b="1" dirty="0">
              <a:latin typeface="Cambria" panose="02040503050406030204" pitchFamily="18" charset="0"/>
            </a:endParaRPr>
          </a:p>
          <a:p>
            <a:r>
              <a:rPr lang="cs-CZ" sz="1000" b="1" dirty="0">
                <a:latin typeface="Cambria" panose="02040503050406030204" pitchFamily="18" charset="0"/>
              </a:rPr>
              <a:t>(3) Žádost o uložení preventivních opatření nebo nápravných opatření musí být doložena informacemi, ze kterých je patrné, že došlo k ekologické újmě nebo že taková újma bezprostředně hrozí.</a:t>
            </a:r>
          </a:p>
          <a:p>
            <a:endParaRPr lang="cs-CZ" sz="400" b="1" dirty="0">
              <a:latin typeface="Cambria" panose="02040503050406030204" pitchFamily="18" charset="0"/>
            </a:endParaRPr>
          </a:p>
          <a:p>
            <a:r>
              <a:rPr lang="cs-CZ" sz="1000" b="1" dirty="0">
                <a:latin typeface="Cambria" panose="02040503050406030204" pitchFamily="18" charset="0"/>
              </a:rPr>
              <a:t>(4) Osoby uvedené v odstavci 2 jsou oprávněny předložit příslušnému orgánu vyjádření související s případy ekologické újmy nebo s bezprostřední hrozbou jejího vzniku, jichž jsou si vědomy, a to i tehdy, pokud žádost podle odstavce 1 písm. a) nepodaly.</a:t>
            </a:r>
          </a:p>
          <a:p>
            <a:endParaRPr lang="cs-CZ" sz="500" b="1" dirty="0">
              <a:latin typeface="Cambria" panose="02040503050406030204" pitchFamily="18" charset="0"/>
            </a:endParaRPr>
          </a:p>
          <a:p>
            <a:r>
              <a:rPr lang="cs-CZ" sz="1000" b="1" dirty="0">
                <a:latin typeface="Cambria" panose="02040503050406030204" pitchFamily="18" charset="0"/>
              </a:rPr>
              <a:t>(5) Oznámení o zahájení řízení příslušný orgán zveřejní na portálu veřejné správy a neprodleně o něm informuje správní orgán příslušný rozhodovat o preventivních opatřeních nebo nápravných opatřeních podle jiných právních předpisů12).</a:t>
            </a:r>
          </a:p>
          <a:p>
            <a:endParaRPr lang="cs-CZ" sz="400" b="1" dirty="0">
              <a:latin typeface="Cambria" panose="02040503050406030204" pitchFamily="18" charset="0"/>
            </a:endParaRPr>
          </a:p>
          <a:p>
            <a:r>
              <a:rPr lang="cs-CZ" sz="1000" b="1" dirty="0">
                <a:latin typeface="Cambria" panose="02040503050406030204" pitchFamily="18" charset="0"/>
              </a:rPr>
              <a:t>(6) Osoby uvedené v odstavci 2 písm. b) mohou požádat příslušný orgán, aby byly po dobu 1 roku ode dne podání žádosti bez zbytečného odkladu písemně informovány o každém zahájeném řízení o uložení preventivních opatření nebo nápravných opatření. Tato žádost musí být místně specifikována a lze ji podávat opakovaně.</a:t>
            </a:r>
          </a:p>
          <a:p>
            <a:endParaRPr lang="cs-CZ" sz="400" b="1" dirty="0">
              <a:latin typeface="Cambria" panose="02040503050406030204" pitchFamily="18" charset="0"/>
            </a:endParaRPr>
          </a:p>
          <a:p>
            <a:r>
              <a:rPr lang="cs-CZ" sz="1000" b="1" dirty="0">
                <a:highlight>
                  <a:srgbClr val="FFFF00"/>
                </a:highlight>
                <a:latin typeface="Cambria" panose="02040503050406030204" pitchFamily="18" charset="0"/>
              </a:rPr>
              <a:t>(7) Nebylo-li řízení o uložení preventivních opatření nebo nápravných opatření zahájeno na jejich žádost, jsou osoby uvedené v odstavci 2 písm. b) účastníky takového řízení, pokud písemně oznámí příslušnému orgánu svou účast do 8 dnů ode dne,</a:t>
            </a:r>
          </a:p>
          <a:p>
            <a:endParaRPr lang="cs-CZ" sz="400" b="1" dirty="0">
              <a:highlight>
                <a:srgbClr val="FFFF00"/>
              </a:highlight>
              <a:latin typeface="Cambria" panose="02040503050406030204" pitchFamily="18" charset="0"/>
            </a:endParaRPr>
          </a:p>
          <a:p>
            <a:r>
              <a:rPr lang="cs-CZ" sz="1000" b="1" dirty="0">
                <a:highlight>
                  <a:srgbClr val="FFFF00"/>
                </a:highlight>
                <a:latin typeface="Cambria" panose="02040503050406030204" pitchFamily="18" charset="0"/>
              </a:rPr>
              <a:t>a) kdy jim byla doručena informace o zahájeném řízení podle odstavce 6, nebo</a:t>
            </a:r>
          </a:p>
          <a:p>
            <a:endParaRPr lang="cs-CZ" sz="1000" b="1" dirty="0">
              <a:highlight>
                <a:srgbClr val="FFFF00"/>
              </a:highlight>
              <a:latin typeface="Cambria" panose="02040503050406030204" pitchFamily="18" charset="0"/>
            </a:endParaRPr>
          </a:p>
          <a:p>
            <a:r>
              <a:rPr lang="cs-CZ" sz="1000" b="1" dirty="0">
                <a:highlight>
                  <a:srgbClr val="FFFF00"/>
                </a:highlight>
                <a:latin typeface="Cambria" panose="02040503050406030204" pitchFamily="18" charset="0"/>
              </a:rPr>
              <a:t>b) kdy byla informace o zahájení řízení zveřejněna na úřední desce příslušného orgánu.</a:t>
            </a:r>
          </a:p>
          <a:p>
            <a:endParaRPr lang="cs-CZ" sz="1000" b="1" dirty="0">
              <a:latin typeface="Cambria" panose="02040503050406030204" pitchFamily="18" charset="0"/>
            </a:endParaRPr>
          </a:p>
          <a:p>
            <a:r>
              <a:rPr lang="cs-CZ" sz="1000" b="1" dirty="0">
                <a:latin typeface="Cambria" panose="02040503050406030204" pitchFamily="18" charset="0"/>
              </a:rPr>
              <a:t>(8) Řízení o uložení preventivních opatření nebo nápravných opatření zahájené na základě žádosti se z důvodu zpětvzetí žádosti nezastaví, pokud jsou dány důvody pro zahájení řízení z moci úřední. </a:t>
            </a:r>
          </a:p>
          <a:p>
            <a:r>
              <a:rPr lang="cs-CZ" sz="2400" b="1" dirty="0">
                <a:latin typeface="Cambria" panose="02040503050406030204" pitchFamily="18" charset="0"/>
              </a:rPr>
              <a:t>	</a:t>
            </a:r>
            <a:endParaRPr lang="cs-CZ" sz="2400" dirty="0">
              <a:solidFill>
                <a:srgbClr val="C00000"/>
              </a:solidFill>
              <a:latin typeface="Cambria" panose="02040503050406030204" pitchFamily="18" charset="0"/>
            </a:endParaRPr>
          </a:p>
        </p:txBody>
      </p:sp>
    </p:spTree>
    <p:extLst>
      <p:ext uri="{BB962C8B-B14F-4D97-AF65-F5344CB8AC3E}">
        <p14:creationId xmlns:p14="http://schemas.microsoft.com/office/powerpoint/2010/main" val="192989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fad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fade">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fade">
                                      <p:cBhvr>
                                        <p:cTn id="37" dur="500"/>
                                        <p:tgtEl>
                                          <p:spTgt spid="4">
                                            <p:txEl>
                                              <p:pRg st="11" end="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animEffect transition="in" filter="fade">
                                      <p:cBhvr>
                                        <p:cTn id="42" dur="500"/>
                                        <p:tgtEl>
                                          <p:spTgt spid="4">
                                            <p:txEl>
                                              <p:pRg st="13" end="1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15" end="15"/>
                                            </p:txEl>
                                          </p:spTgt>
                                        </p:tgtEl>
                                        <p:attrNameLst>
                                          <p:attrName>style.visibility</p:attrName>
                                        </p:attrNameLst>
                                      </p:cBhvr>
                                      <p:to>
                                        <p:strVal val="visible"/>
                                      </p:to>
                                    </p:set>
                                    <p:animEffect transition="in" filter="fade">
                                      <p:cBhvr>
                                        <p:cTn id="47" dur="500"/>
                                        <p:tgtEl>
                                          <p:spTgt spid="4">
                                            <p:txEl>
                                              <p:pRg st="15" end="1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7" end="17"/>
                                            </p:txEl>
                                          </p:spTgt>
                                        </p:tgtEl>
                                        <p:attrNameLst>
                                          <p:attrName>style.visibility</p:attrName>
                                        </p:attrNameLst>
                                      </p:cBhvr>
                                      <p:to>
                                        <p:strVal val="visible"/>
                                      </p:to>
                                    </p:set>
                                    <p:animEffect transition="in" filter="fade">
                                      <p:cBhvr>
                                        <p:cTn id="52" dur="500"/>
                                        <p:tgtEl>
                                          <p:spTgt spid="4">
                                            <p:txEl>
                                              <p:pRg st="17" end="1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19" end="19"/>
                                            </p:txEl>
                                          </p:spTgt>
                                        </p:tgtEl>
                                        <p:attrNameLst>
                                          <p:attrName>style.visibility</p:attrName>
                                        </p:attrNameLst>
                                      </p:cBhvr>
                                      <p:to>
                                        <p:strVal val="visible"/>
                                      </p:to>
                                    </p:set>
                                    <p:animEffect transition="in" filter="fade">
                                      <p:cBhvr>
                                        <p:cTn id="57" dur="500"/>
                                        <p:tgtEl>
                                          <p:spTgt spid="4">
                                            <p:txEl>
                                              <p:pRg st="19" end="1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21" end="21"/>
                                            </p:txEl>
                                          </p:spTgt>
                                        </p:tgtEl>
                                        <p:attrNameLst>
                                          <p:attrName>style.visibility</p:attrName>
                                        </p:attrNameLst>
                                      </p:cBhvr>
                                      <p:to>
                                        <p:strVal val="visible"/>
                                      </p:to>
                                    </p:set>
                                    <p:animEffect transition="in" filter="fade">
                                      <p:cBhvr>
                                        <p:cTn id="62" dur="500"/>
                                        <p:tgtEl>
                                          <p:spTgt spid="4">
                                            <p:txEl>
                                              <p:pRg st="21" end="2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txEl>
                                              <p:pRg st="23" end="23"/>
                                            </p:txEl>
                                          </p:spTgt>
                                        </p:tgtEl>
                                        <p:attrNameLst>
                                          <p:attrName>style.visibility</p:attrName>
                                        </p:attrNameLst>
                                      </p:cBhvr>
                                      <p:to>
                                        <p:strVal val="visible"/>
                                      </p:to>
                                    </p:set>
                                    <p:animEffect transition="in" filter="fade">
                                      <p:cBhvr>
                                        <p:cTn id="67" dur="500"/>
                                        <p:tgtEl>
                                          <p:spTgt spid="4">
                                            <p:txEl>
                                              <p:pRg st="23" end="2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txEl>
                                              <p:pRg st="25" end="25"/>
                                            </p:txEl>
                                          </p:spTgt>
                                        </p:tgtEl>
                                        <p:attrNameLst>
                                          <p:attrName>style.visibility</p:attrName>
                                        </p:attrNameLst>
                                      </p:cBhvr>
                                      <p:to>
                                        <p:strVal val="visible"/>
                                      </p:to>
                                    </p:set>
                                    <p:animEffect transition="in" filter="fade">
                                      <p:cBhvr>
                                        <p:cTn id="72" dur="500"/>
                                        <p:tgtEl>
                                          <p:spTgt spid="4">
                                            <p:txEl>
                                              <p:pRg st="25" end="2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txEl>
                                              <p:pRg st="27" end="27"/>
                                            </p:txEl>
                                          </p:spTgt>
                                        </p:tgtEl>
                                        <p:attrNameLst>
                                          <p:attrName>style.visibility</p:attrName>
                                        </p:attrNameLst>
                                      </p:cBhvr>
                                      <p:to>
                                        <p:strVal val="visible"/>
                                      </p:to>
                                    </p:set>
                                    <p:animEffect transition="in" filter="fade">
                                      <p:cBhvr>
                                        <p:cTn id="77" dur="500"/>
                                        <p:tgtEl>
                                          <p:spTgt spid="4">
                                            <p:txEl>
                                              <p:pRg st="27" end="27"/>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txEl>
                                              <p:pRg st="28" end="28"/>
                                            </p:txEl>
                                          </p:spTgt>
                                        </p:tgtEl>
                                        <p:attrNameLst>
                                          <p:attrName>style.visibility</p:attrName>
                                        </p:attrNameLst>
                                      </p:cBhvr>
                                      <p:to>
                                        <p:strVal val="visible"/>
                                      </p:to>
                                    </p:set>
                                    <p:animEffect transition="in" filter="fade">
                                      <p:cBhvr>
                                        <p:cTn id="82" dur="500"/>
                                        <p:tgtEl>
                                          <p:spTgt spid="4">
                                            <p:txEl>
                                              <p:pRg st="28" end="2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Praktické důsledky</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5" name="Zástupný symbol pro obsah 2"/>
          <p:cNvSpPr txBox="1">
            <a:spLocks/>
          </p:cNvSpPr>
          <p:nvPr/>
        </p:nvSpPr>
        <p:spPr>
          <a:xfrm>
            <a:off x="417486" y="841248"/>
            <a:ext cx="8363272" cy="4997152"/>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1600" u="sng" dirty="0">
                <a:latin typeface="Cambria" panose="02040503050406030204" pitchFamily="18" charset="0"/>
                <a:ea typeface="Cambria" panose="02040503050406030204" pitchFamily="18" charset="0"/>
              </a:rPr>
              <a:t>Není třeba EIA: </a:t>
            </a:r>
            <a:r>
              <a:rPr lang="cs-CZ" sz="1600" dirty="0">
                <a:latin typeface="Cambria" panose="02040503050406030204" pitchFamily="18" charset="0"/>
                <a:ea typeface="Cambria" panose="02040503050406030204" pitchFamily="18" charset="0"/>
              </a:rPr>
              <a:t> účastenství podle vlastní úpravy, do které v některých případech spadají i ekologické spolky (ZOPK, IPPC, VZ). Ani tato zvláštní úprava nedopadá na všechna řízení podle ZOPK, IPPC, VZ. </a:t>
            </a:r>
          </a:p>
          <a:p>
            <a:r>
              <a:rPr lang="cs-CZ" sz="1600" u="sng" dirty="0">
                <a:latin typeface="Cambria" panose="02040503050406030204" pitchFamily="18" charset="0"/>
                <a:ea typeface="Cambria" panose="02040503050406030204" pitchFamily="18" charset="0"/>
              </a:rPr>
              <a:t>Je třeba EIA</a:t>
            </a:r>
            <a:r>
              <a:rPr lang="cs-CZ" sz="1600" dirty="0">
                <a:latin typeface="Cambria" panose="02040503050406030204" pitchFamily="18" charset="0"/>
                <a:ea typeface="Cambria" panose="02040503050406030204" pitchFamily="18" charset="0"/>
              </a:rPr>
              <a:t>:</a:t>
            </a:r>
          </a:p>
          <a:p>
            <a:r>
              <a:rPr lang="cs-CZ" sz="1600" b="1" dirty="0">
                <a:solidFill>
                  <a:srgbClr val="00B050"/>
                </a:solidFill>
                <a:latin typeface="Cambria" panose="02040503050406030204" pitchFamily="18" charset="0"/>
                <a:ea typeface="Cambria" panose="02040503050406030204" pitchFamily="18" charset="0"/>
              </a:rPr>
              <a:t>Zvláštní režim, který se uplatní pro všechna navazující řízení. </a:t>
            </a:r>
            <a:r>
              <a:rPr lang="cs-CZ" sz="1600" dirty="0">
                <a:latin typeface="Cambria" panose="02040503050406030204" pitchFamily="18" charset="0"/>
                <a:ea typeface="Cambria" panose="02040503050406030204" pitchFamily="18" charset="0"/>
              </a:rPr>
              <a:t>Spolky existující déle jak 3 roky nebo s podporou 200 podpisů; možnost podat odvolání o rozhodnutí, že záměr nebude posouzen, možnost účastnit se navazovacích řízení, rovnou založena i aktivní legitimace k podání žaloby (výslovně hmota i proces, 90 dní). Navazující řízení se vždy považuje za řízení s velkým počtem účastníků. </a:t>
            </a:r>
          </a:p>
          <a:p>
            <a:r>
              <a:rPr lang="cs-CZ" sz="1600" b="1" dirty="0">
                <a:latin typeface="Cambria" panose="02040503050406030204" pitchFamily="18" charset="0"/>
                <a:ea typeface="Cambria" panose="02040503050406030204" pitchFamily="18" charset="0"/>
              </a:rPr>
              <a:t>Pozor! Od 1. 1. 2018 přísnější pravidla pro podporující listiny</a:t>
            </a:r>
            <a:r>
              <a:rPr lang="cs-CZ" sz="1600" dirty="0">
                <a:latin typeface="Cambria" panose="02040503050406030204" pitchFamily="18" charset="0"/>
                <a:ea typeface="Cambria" panose="02040503050406030204" pitchFamily="18" charset="0"/>
              </a:rPr>
              <a:t>.</a:t>
            </a:r>
          </a:p>
          <a:p>
            <a:r>
              <a:rPr lang="cs-CZ" sz="1600" dirty="0">
                <a:latin typeface="Cambria" panose="02040503050406030204" pitchFamily="18" charset="0"/>
                <a:ea typeface="Cambria" panose="02040503050406030204" pitchFamily="18" charset="0"/>
              </a:rPr>
              <a:t>Pozor! Účast v navazujících řízeních se netýká veškeré dotčené veřejnosti, ale pouze spolků (a obcí + krajů). Sousedé se sem musí dostat přes vlastní úpravu.</a:t>
            </a:r>
          </a:p>
          <a:p>
            <a:r>
              <a:rPr lang="cs-CZ" sz="1600" dirty="0">
                <a:latin typeface="Cambria" panose="02040503050406030204" pitchFamily="18" charset="0"/>
                <a:ea typeface="Cambria" panose="02040503050406030204" pitchFamily="18" charset="0"/>
              </a:rPr>
              <a:t>V řízeních, která následují po provedení procesu EIA, ale nejsou navazující, platí první bod, tj. vlastní úprava. </a:t>
            </a:r>
          </a:p>
          <a:p>
            <a:endParaRPr lang="cs-CZ" dirty="0"/>
          </a:p>
          <a:p>
            <a:endParaRPr lang="cs-CZ" dirty="0"/>
          </a:p>
        </p:txBody>
      </p:sp>
    </p:spTree>
    <p:extLst>
      <p:ext uri="{BB962C8B-B14F-4D97-AF65-F5344CB8AC3E}">
        <p14:creationId xmlns:p14="http://schemas.microsoft.com/office/powerpoint/2010/main" val="95348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en-US" sz="2000" b="1" dirty="0" err="1">
                <a:solidFill>
                  <a:schemeClr val="tx1"/>
                </a:solidFill>
                <a:latin typeface="Cambria" panose="02040503050406030204" pitchFamily="18" charset="0"/>
                <a:ea typeface="Cambria" panose="02040503050406030204" pitchFamily="18" charset="0"/>
              </a:rPr>
              <a:t>Účast</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veřejnosti</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na</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ochraně</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životního</a:t>
            </a:r>
            <a:r>
              <a:rPr lang="en-US" sz="2000" b="1" dirty="0">
                <a:solidFill>
                  <a:schemeClr val="tx1"/>
                </a:solidFill>
                <a:latin typeface="Cambria" panose="02040503050406030204" pitchFamily="18" charset="0"/>
                <a:ea typeface="Cambria" panose="02040503050406030204" pitchFamily="18" charset="0"/>
              </a:rPr>
              <a:t> </a:t>
            </a:r>
            <a:r>
              <a:rPr lang="en-US" sz="2000" b="1" dirty="0" err="1">
                <a:solidFill>
                  <a:schemeClr val="tx1"/>
                </a:solidFill>
                <a:latin typeface="Cambria" panose="02040503050406030204" pitchFamily="18" charset="0"/>
                <a:ea typeface="Cambria" panose="02040503050406030204" pitchFamily="18" charset="0"/>
              </a:rPr>
              <a:t>prostředí</a:t>
            </a:r>
            <a:r>
              <a:rPr lang="en-US" sz="2000" b="1" dirty="0">
                <a:solidFill>
                  <a:schemeClr val="tx1"/>
                </a:solidFill>
                <a:latin typeface="Cambria" panose="02040503050406030204" pitchFamily="18" charset="0"/>
                <a:ea typeface="Cambria" panose="02040503050406030204" pitchFamily="18" charset="0"/>
              </a:rPr>
              <a:t> – </a:t>
            </a:r>
            <a:r>
              <a:rPr lang="en-US" sz="2000" b="1" dirty="0" err="1">
                <a:solidFill>
                  <a:schemeClr val="tx1"/>
                </a:solidFill>
                <a:latin typeface="Cambria" panose="02040503050406030204" pitchFamily="18" charset="0"/>
                <a:ea typeface="Cambria" panose="02040503050406030204" pitchFamily="18" charset="0"/>
              </a:rPr>
              <a:t>proč</a:t>
            </a:r>
            <a:r>
              <a:rPr lang="en-US" sz="2000" b="1" dirty="0">
                <a:solidFill>
                  <a:schemeClr val="tx1"/>
                </a:solidFill>
                <a:latin typeface="Cambria" panose="02040503050406030204" pitchFamily="18" charset="0"/>
                <a:ea typeface="Cambria" panose="02040503050406030204" pitchFamily="18" charset="0"/>
              </a:rPr>
              <a:t>?</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sz="2000" b="1" dirty="0">
                <a:solidFill>
                  <a:schemeClr val="accent2"/>
                </a:solidFill>
                <a:latin typeface="Cambria" panose="02040503050406030204" pitchFamily="18" charset="0"/>
                <a:ea typeface="Cambria" panose="02040503050406030204" pitchFamily="18" charset="0"/>
              </a:rPr>
              <a:t>Nedostatky českého systému</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Fragmentace podmínek účasti veřejnosti a časté novelizace (soudy řeší mrtvé právo)</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Neschopnost celkového nastavení a propojení povolovacích řízení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Minimalistický přístup k harmonizačním požadavkům a dílčí rozpory s unijním/mezinárodním právem</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Vnímání účasti veřejnosti jako nežádoucí</a:t>
            </a:r>
          </a:p>
          <a:p>
            <a:pPr marL="342900" indent="-342900">
              <a:buFont typeface="Arial" panose="020B0604020202020204" pitchFamily="34" charset="0"/>
              <a:buChar char="•"/>
            </a:pPr>
            <a:r>
              <a:rPr lang="cs-CZ" sz="2000" b="1" dirty="0">
                <a:solidFill>
                  <a:schemeClr val="tx1"/>
                </a:solidFill>
                <a:latin typeface="Cambria" panose="02040503050406030204" pitchFamily="18" charset="0"/>
                <a:ea typeface="Cambria" panose="02040503050406030204" pitchFamily="18" charset="0"/>
              </a:rPr>
              <a:t>Nepropojení s náhradou újmy </a:t>
            </a: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a:p>
            <a:endParaRPr lang="cs-CZ" sz="2000" b="1" dirty="0">
              <a:solidFill>
                <a:schemeClr val="accent2"/>
              </a:solidFill>
              <a:latin typeface="Cambria" panose="02040503050406030204" pitchFamily="18" charset="0"/>
              <a:ea typeface="Cambria" panose="02040503050406030204" pitchFamily="18" charset="0"/>
            </a:endParaRPr>
          </a:p>
        </p:txBody>
      </p:sp>
      <p:sp>
        <p:nvSpPr>
          <p:cNvPr id="4" name="TextovéPole 3"/>
          <p:cNvSpPr txBox="1"/>
          <p:nvPr/>
        </p:nvSpPr>
        <p:spPr>
          <a:xfrm>
            <a:off x="833519" y="3511279"/>
            <a:ext cx="7992888" cy="1384995"/>
          </a:xfrm>
          <a:prstGeom prst="rect">
            <a:avLst/>
          </a:prstGeom>
          <a:noFill/>
        </p:spPr>
        <p:txBody>
          <a:bodyPr wrap="square" rtlCol="0">
            <a:spAutoFit/>
          </a:bodyPr>
          <a:lstStyle/>
          <a:p>
            <a:pPr algn="just"/>
            <a:r>
              <a:rPr lang="cs-CZ" i="1" dirty="0">
                <a:latin typeface="Cambria" panose="02040503050406030204" pitchFamily="18" charset="0"/>
                <a:ea typeface="Cambria" panose="02040503050406030204" pitchFamily="18" charset="0"/>
              </a:rPr>
              <a:t>„Smyslem a účelem jejich účasti ve stavebních řízení není blokace, zdržování a protahování realizace stavebního záměru procesními obstrukcemi, nýbrž to, aby kvalifikovaně, tj. odbornými argumenty z oblasti ochrany životního prostředí, urbanismu apod., hájila dotčené (veřejné) zájmy ochrany přírody a krajiny v konkurenci jiných veřejných zájmů a zájmů soukromých.“</a:t>
            </a:r>
          </a:p>
          <a:p>
            <a:endParaRPr lang="cs-CZ" dirty="0">
              <a:latin typeface="Cambria" panose="02040503050406030204" pitchFamily="18" charset="0"/>
              <a:ea typeface="Cambria" panose="02040503050406030204" pitchFamily="18" charset="0"/>
            </a:endParaRPr>
          </a:p>
          <a:p>
            <a:pPr algn="r"/>
            <a:r>
              <a:rPr lang="cs-CZ" dirty="0">
                <a:latin typeface="Cambria" panose="02040503050406030204" pitchFamily="18" charset="0"/>
                <a:ea typeface="Cambria" panose="02040503050406030204" pitchFamily="18" charset="0"/>
              </a:rPr>
              <a:t>(rozsudek NSS ze dne 4. 5. 2011, č. j. 7 As 2/2011 – 52)</a:t>
            </a:r>
          </a:p>
        </p:txBody>
      </p:sp>
    </p:spTree>
    <p:extLst>
      <p:ext uri="{BB962C8B-B14F-4D97-AF65-F5344CB8AC3E}">
        <p14:creationId xmlns:p14="http://schemas.microsoft.com/office/powerpoint/2010/main" val="411922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ástupný symbol pro číslo snímku 5"/>
          <p:cNvSpPr>
            <a:spLocks noGrp="1"/>
          </p:cNvSpPr>
          <p:nvPr>
            <p:ph type="sldNum" sz="quarter" idx="12"/>
          </p:nvPr>
        </p:nvSpPr>
        <p:spPr>
          <a:xfrm>
            <a:off x="6323738" y="3226358"/>
            <a:ext cx="1600200" cy="357188"/>
          </a:xfrm>
        </p:spPr>
        <p:txBody>
          <a:bodyPr/>
          <a:lstStyle/>
          <a:p>
            <a:fld id="{2BCE163F-7B9D-4840-A966-572BBA1EC294}" type="slidenum">
              <a:rPr lang="en-GB"/>
              <a:pPr/>
              <a:t>60</a:t>
            </a:fld>
            <a:endParaRPr lang="en-GB"/>
          </a:p>
        </p:txBody>
      </p:sp>
      <p:sp>
        <p:nvSpPr>
          <p:cNvPr id="12" name="TextovéPole 11"/>
          <p:cNvSpPr txBox="1"/>
          <p:nvPr/>
        </p:nvSpPr>
        <p:spPr>
          <a:xfrm>
            <a:off x="2087724" y="4515966"/>
            <a:ext cx="4860540" cy="253916"/>
          </a:xfrm>
          <a:prstGeom prst="rect">
            <a:avLst/>
          </a:prstGeom>
          <a:noFill/>
        </p:spPr>
        <p:txBody>
          <a:bodyPr wrap="square" rtlCol="0">
            <a:spAutoFit/>
          </a:bodyPr>
          <a:lstStyle/>
          <a:p>
            <a:r>
              <a:rPr lang="cs-CZ" sz="1050" b="1" dirty="0">
                <a:latin typeface="Consolas" panose="020B0609020204030204" pitchFamily="49" charset="0"/>
              </a:rPr>
              <a:t>Výstavba závodu na výrobu papíru </a:t>
            </a:r>
          </a:p>
        </p:txBody>
      </p:sp>
      <p:pic>
        <p:nvPicPr>
          <p:cNvPr id="2050" name="Picture 2" descr="Image result for papír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9682" y="1059582"/>
            <a:ext cx="5867868" cy="2754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47306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927294" y="516948"/>
            <a:ext cx="5508612" cy="3970318"/>
          </a:xfrm>
          <a:prstGeom prst="rect">
            <a:avLst/>
          </a:prstGeom>
          <a:noFill/>
        </p:spPr>
        <p:txBody>
          <a:bodyPr wrap="square" rtlCol="0">
            <a:spAutoFit/>
          </a:bodyPr>
          <a:lstStyle/>
          <a:p>
            <a:r>
              <a:rPr lang="cs-CZ" sz="1800" b="1" dirty="0">
                <a:latin typeface="Consolas" panose="020B0609020204030204" pitchFamily="49" charset="0"/>
              </a:rPr>
              <a:t>Výstavba </a:t>
            </a:r>
            <a:r>
              <a:rPr lang="cs-CZ" sz="1800" b="1" dirty="0"/>
              <a:t>závodu na výrobu papíru</a:t>
            </a:r>
            <a:r>
              <a:rPr lang="cs-CZ" sz="1800" dirty="0"/>
              <a:t> (k</a:t>
            </a:r>
            <a:r>
              <a:rPr lang="cs-CZ" sz="1800" b="1" dirty="0">
                <a:latin typeface="Consolas" panose="020B0609020204030204" pitchFamily="49" charset="0"/>
              </a:rPr>
              <a:t>apacita 15 tun denně)</a:t>
            </a:r>
          </a:p>
          <a:p>
            <a:endParaRPr lang="cs-CZ" sz="1800" b="1" dirty="0">
              <a:latin typeface="Consolas" panose="020B0609020204030204" pitchFamily="49" charset="0"/>
            </a:endParaRPr>
          </a:p>
          <a:p>
            <a:pPr marL="214313" indent="-214313">
              <a:buFontTx/>
              <a:buChar char="-"/>
            </a:pPr>
            <a:r>
              <a:rPr lang="cs-CZ" sz="1800" b="1" dirty="0"/>
              <a:t>Příloha č. 1/bod 72/kat. II zákona o posuzování vlivů: </a:t>
            </a:r>
            <a:r>
              <a:rPr lang="cs-CZ" sz="1800" dirty="0"/>
              <a:t>nad 10 t/den zjišťovací řízení, nad 200 t/den EIA</a:t>
            </a:r>
          </a:p>
          <a:p>
            <a:pPr marL="214313" indent="-214313">
              <a:buFontTx/>
              <a:buChar char="-"/>
            </a:pPr>
            <a:r>
              <a:rPr lang="cs-CZ" sz="1800" b="1" dirty="0"/>
              <a:t>EIA neproběhne (konec ve zjišťovacím řízení),</a:t>
            </a:r>
          </a:p>
          <a:p>
            <a:pPr marL="214313" indent="-214313">
              <a:buFontTx/>
              <a:buChar char="-"/>
            </a:pPr>
            <a:endParaRPr lang="cs-CZ" sz="1800" b="1" dirty="0"/>
          </a:p>
          <a:p>
            <a:pPr marL="257175" indent="-257175">
              <a:buFontTx/>
              <a:buChar char="-"/>
            </a:pPr>
            <a:r>
              <a:rPr lang="cs-CZ" sz="1800" b="1" dirty="0"/>
              <a:t>pod limitem IPPC (</a:t>
            </a:r>
            <a:r>
              <a:rPr lang="cs-CZ" sz="1800" dirty="0"/>
              <a:t>6.1. Průmyslová výroba papíru a lepenky, o výrobní kapacitě větší než 20 t denně),</a:t>
            </a:r>
          </a:p>
          <a:p>
            <a:endParaRPr lang="cs-CZ" sz="1800" dirty="0"/>
          </a:p>
          <a:p>
            <a:pPr marL="214313" indent="-214313">
              <a:buFontTx/>
              <a:buChar char="-"/>
            </a:pPr>
            <a:r>
              <a:rPr lang="cs-CZ" sz="1800" b="1" dirty="0">
                <a:latin typeface="Consolas" panose="020B0609020204030204" pitchFamily="49" charset="0"/>
              </a:rPr>
              <a:t>zemědělská půda,</a:t>
            </a:r>
          </a:p>
          <a:p>
            <a:pPr marL="214313" indent="-214313">
              <a:buFontTx/>
              <a:buChar char="-"/>
            </a:pPr>
            <a:r>
              <a:rPr lang="cs-CZ" sz="1800" b="1" dirty="0">
                <a:latin typeface="Consolas" panose="020B0609020204030204" pitchFamily="49" charset="0"/>
              </a:rPr>
              <a:t>rostoucí dřeviny.</a:t>
            </a:r>
          </a:p>
        </p:txBody>
      </p:sp>
    </p:spTree>
    <p:extLst>
      <p:ext uri="{BB962C8B-B14F-4D97-AF65-F5344CB8AC3E}">
        <p14:creationId xmlns:p14="http://schemas.microsoft.com/office/powerpoint/2010/main" val="10823642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3122817" y="1970788"/>
            <a:ext cx="1578627" cy="364409"/>
          </a:xfrm>
          <a:prstGeom prst="rect">
            <a:avLst/>
          </a:prstGeom>
          <a:solidFill>
            <a:schemeClr val="bg2">
              <a:lumMod val="9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Umístění stavby</a:t>
            </a:r>
            <a:endParaRPr lang="en-US" sz="1050" dirty="0">
              <a:latin typeface="Verdana" pitchFamily="34" charset="0"/>
            </a:endParaRPr>
          </a:p>
        </p:txBody>
      </p:sp>
      <p:sp>
        <p:nvSpPr>
          <p:cNvPr id="15" name="Text Box 6"/>
          <p:cNvSpPr txBox="1">
            <a:spLocks noChangeArrowheads="1"/>
          </p:cNvSpPr>
          <p:nvPr/>
        </p:nvSpPr>
        <p:spPr bwMode="auto">
          <a:xfrm>
            <a:off x="3145608" y="3327834"/>
            <a:ext cx="1556391" cy="344236"/>
          </a:xfrm>
          <a:prstGeom prst="rect">
            <a:avLst/>
          </a:prstGeom>
          <a:solidFill>
            <a:schemeClr val="accent6">
              <a:lumMod val="20000"/>
              <a:lumOff val="8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3145608" y="3812345"/>
            <a:ext cx="1755548" cy="245408"/>
          </a:xfrm>
          <a:prstGeom prst="rect">
            <a:avLst/>
          </a:prstGeom>
          <a:solidFill>
            <a:schemeClr val="accent2">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Řízení o zkušebním provozu </a:t>
            </a:r>
          </a:p>
        </p:txBody>
      </p:sp>
      <p:cxnSp>
        <p:nvCxnSpPr>
          <p:cNvPr id="57" name="AutoShape 18"/>
          <p:cNvCxnSpPr>
            <a:cxnSpLocks noChangeShapeType="1"/>
          </p:cNvCxnSpPr>
          <p:nvPr/>
        </p:nvCxnSpPr>
        <p:spPr bwMode="auto">
          <a:xfrm>
            <a:off x="3821690" y="1850829"/>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855602" y="3672070"/>
            <a:ext cx="4919" cy="14027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3145608" y="4314184"/>
            <a:ext cx="2025953" cy="245408"/>
          </a:xfrm>
          <a:prstGeom prst="rect">
            <a:avLst/>
          </a:prstGeom>
          <a:solidFill>
            <a:schemeClr val="accent1">
              <a:lumMod val="20000"/>
              <a:lumOff val="80000"/>
            </a:schemeClr>
          </a:solidFill>
          <a:ln w="2857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Vydání kolaudačního souhlasu</a:t>
            </a:r>
          </a:p>
        </p:txBody>
      </p:sp>
      <p:cxnSp>
        <p:nvCxnSpPr>
          <p:cNvPr id="51" name="AutoShape 18"/>
          <p:cNvCxnSpPr>
            <a:cxnSpLocks noChangeShapeType="1"/>
          </p:cNvCxnSpPr>
          <p:nvPr/>
        </p:nvCxnSpPr>
        <p:spPr bwMode="auto">
          <a:xfrm flipH="1">
            <a:off x="3860521" y="4046729"/>
            <a:ext cx="5358" cy="26745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2962990" y="1212418"/>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Odnětí půdy ze ZPF</a:t>
            </a:r>
          </a:p>
        </p:txBody>
      </p:sp>
      <p:cxnSp>
        <p:nvCxnSpPr>
          <p:cNvPr id="79" name="AutoShape 18"/>
          <p:cNvCxnSpPr>
            <a:cxnSpLocks noChangeShapeType="1"/>
          </p:cNvCxnSpPr>
          <p:nvPr/>
        </p:nvCxnSpPr>
        <p:spPr bwMode="auto">
          <a:xfrm>
            <a:off x="3838595" y="1439899"/>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3008210" y="1578510"/>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Kácení dřevin</a:t>
            </a:r>
          </a:p>
        </p:txBody>
      </p:sp>
      <p:cxnSp>
        <p:nvCxnSpPr>
          <p:cNvPr id="81" name="AutoShape 18"/>
          <p:cNvCxnSpPr>
            <a:cxnSpLocks noChangeShapeType="1"/>
          </p:cNvCxnSpPr>
          <p:nvPr/>
        </p:nvCxnSpPr>
        <p:spPr bwMode="auto">
          <a:xfrm>
            <a:off x="3787710" y="2330690"/>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5"/>
          <p:cNvSpPr txBox="1">
            <a:spLocks noChangeArrowheads="1"/>
          </p:cNvSpPr>
          <p:nvPr/>
        </p:nvSpPr>
        <p:spPr bwMode="auto">
          <a:xfrm>
            <a:off x="3008210" y="2453956"/>
            <a:ext cx="1749641" cy="364409"/>
          </a:xfrm>
          <a:prstGeom prst="rect">
            <a:avLst/>
          </a:prstGeom>
          <a:solidFill>
            <a:schemeClr val="tx2">
              <a:lumMod val="20000"/>
              <a:lumOff val="8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Odběr povrchových vod</a:t>
            </a:r>
            <a:endParaRPr lang="en-US" sz="1050" dirty="0">
              <a:latin typeface="Verdana" pitchFamily="34" charset="0"/>
            </a:endParaRPr>
          </a:p>
        </p:txBody>
      </p:sp>
      <p:cxnSp>
        <p:nvCxnSpPr>
          <p:cNvPr id="18" name="AutoShape 18"/>
          <p:cNvCxnSpPr>
            <a:cxnSpLocks noChangeShapeType="1"/>
          </p:cNvCxnSpPr>
          <p:nvPr/>
        </p:nvCxnSpPr>
        <p:spPr bwMode="auto">
          <a:xfrm>
            <a:off x="3864103" y="281440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7"/>
          <p:cNvSpPr txBox="1">
            <a:spLocks noChangeArrowheads="1"/>
          </p:cNvSpPr>
          <p:nvPr/>
        </p:nvSpPr>
        <p:spPr bwMode="auto">
          <a:xfrm>
            <a:off x="3054543" y="2941069"/>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Nakládání s odpady</a:t>
            </a:r>
          </a:p>
        </p:txBody>
      </p:sp>
      <p:cxnSp>
        <p:nvCxnSpPr>
          <p:cNvPr id="20" name="AutoShape 18"/>
          <p:cNvCxnSpPr>
            <a:cxnSpLocks noChangeShapeType="1"/>
          </p:cNvCxnSpPr>
          <p:nvPr/>
        </p:nvCxnSpPr>
        <p:spPr bwMode="auto">
          <a:xfrm>
            <a:off x="3821326" y="3225039"/>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Přímá spojnice se šipkou 22"/>
          <p:cNvCxnSpPr/>
          <p:nvPr/>
        </p:nvCxnSpPr>
        <p:spPr>
          <a:xfrm flipH="1">
            <a:off x="4949168" y="217009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5597240" y="2046719"/>
            <a:ext cx="1026114" cy="253916"/>
          </a:xfrm>
          <a:prstGeom prst="rect">
            <a:avLst/>
          </a:prstGeom>
          <a:noFill/>
        </p:spPr>
        <p:txBody>
          <a:bodyPr wrap="square" rtlCol="0">
            <a:spAutoFit/>
          </a:bodyPr>
          <a:lstStyle/>
          <a:p>
            <a:r>
              <a:rPr lang="cs-CZ" sz="1050" dirty="0"/>
              <a:t>řízení</a:t>
            </a:r>
          </a:p>
        </p:txBody>
      </p:sp>
      <p:cxnSp>
        <p:nvCxnSpPr>
          <p:cNvPr id="25" name="Přímá spojnice se šipkou 24"/>
          <p:cNvCxnSpPr/>
          <p:nvPr/>
        </p:nvCxnSpPr>
        <p:spPr>
          <a:xfrm flipH="1">
            <a:off x="5004048" y="2616704"/>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5652120" y="2493332"/>
            <a:ext cx="1026114" cy="253916"/>
          </a:xfrm>
          <a:prstGeom prst="rect">
            <a:avLst/>
          </a:prstGeom>
          <a:noFill/>
        </p:spPr>
        <p:txBody>
          <a:bodyPr wrap="square" rtlCol="0">
            <a:spAutoFit/>
          </a:bodyPr>
          <a:lstStyle/>
          <a:p>
            <a:r>
              <a:rPr lang="cs-CZ" sz="1050" dirty="0"/>
              <a:t>řízení</a:t>
            </a:r>
          </a:p>
        </p:txBody>
      </p:sp>
      <p:cxnSp>
        <p:nvCxnSpPr>
          <p:cNvPr id="27" name="Přímá spojnice se šipkou 26"/>
          <p:cNvCxnSpPr/>
          <p:nvPr/>
        </p:nvCxnSpPr>
        <p:spPr>
          <a:xfrm flipH="1">
            <a:off x="5162609" y="307141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ovéPole 27"/>
          <p:cNvSpPr txBox="1"/>
          <p:nvPr/>
        </p:nvSpPr>
        <p:spPr>
          <a:xfrm>
            <a:off x="5810681" y="2948040"/>
            <a:ext cx="1026114" cy="253916"/>
          </a:xfrm>
          <a:prstGeom prst="rect">
            <a:avLst/>
          </a:prstGeom>
          <a:noFill/>
        </p:spPr>
        <p:txBody>
          <a:bodyPr wrap="square" rtlCol="0">
            <a:spAutoFit/>
          </a:bodyPr>
          <a:lstStyle/>
          <a:p>
            <a:r>
              <a:rPr lang="cs-CZ" sz="1050" dirty="0"/>
              <a:t>řízení</a:t>
            </a:r>
          </a:p>
        </p:txBody>
      </p:sp>
      <p:cxnSp>
        <p:nvCxnSpPr>
          <p:cNvPr id="29" name="Přímá spojnice se šipkou 28"/>
          <p:cNvCxnSpPr/>
          <p:nvPr/>
        </p:nvCxnSpPr>
        <p:spPr>
          <a:xfrm flipH="1">
            <a:off x="5162609" y="3504370"/>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5810681" y="3380999"/>
            <a:ext cx="1026114" cy="253916"/>
          </a:xfrm>
          <a:prstGeom prst="rect">
            <a:avLst/>
          </a:prstGeom>
          <a:noFill/>
        </p:spPr>
        <p:txBody>
          <a:bodyPr wrap="square" rtlCol="0">
            <a:spAutoFit/>
          </a:bodyPr>
          <a:lstStyle/>
          <a:p>
            <a:r>
              <a:rPr lang="cs-CZ" sz="1050" dirty="0"/>
              <a:t>řízení</a:t>
            </a:r>
          </a:p>
        </p:txBody>
      </p:sp>
      <p:cxnSp>
        <p:nvCxnSpPr>
          <p:cNvPr id="31" name="Přímá spojnice se šipkou 30"/>
          <p:cNvCxnSpPr/>
          <p:nvPr/>
        </p:nvCxnSpPr>
        <p:spPr>
          <a:xfrm flipH="1">
            <a:off x="5161904" y="3894149"/>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ovéPole 31"/>
          <p:cNvSpPr txBox="1"/>
          <p:nvPr/>
        </p:nvSpPr>
        <p:spPr>
          <a:xfrm>
            <a:off x="5809976" y="3770778"/>
            <a:ext cx="1026114" cy="253916"/>
          </a:xfrm>
          <a:prstGeom prst="rect">
            <a:avLst/>
          </a:prstGeom>
          <a:noFill/>
        </p:spPr>
        <p:txBody>
          <a:bodyPr wrap="square" rtlCol="0">
            <a:spAutoFit/>
          </a:bodyPr>
          <a:lstStyle/>
          <a:p>
            <a:r>
              <a:rPr lang="cs-CZ" sz="1050" dirty="0"/>
              <a:t>řízení</a:t>
            </a:r>
          </a:p>
        </p:txBody>
      </p:sp>
    </p:spTree>
    <p:extLst>
      <p:ext uri="{BB962C8B-B14F-4D97-AF65-F5344CB8AC3E}">
        <p14:creationId xmlns:p14="http://schemas.microsoft.com/office/powerpoint/2010/main" val="13597052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ovéPole 11"/>
          <p:cNvSpPr txBox="1"/>
          <p:nvPr/>
        </p:nvSpPr>
        <p:spPr>
          <a:xfrm>
            <a:off x="2033718" y="681540"/>
            <a:ext cx="4860540" cy="2169825"/>
          </a:xfrm>
          <a:prstGeom prst="rect">
            <a:avLst/>
          </a:prstGeom>
          <a:noFill/>
        </p:spPr>
        <p:txBody>
          <a:bodyPr wrap="square" rtlCol="0">
            <a:spAutoFit/>
          </a:bodyPr>
          <a:lstStyle/>
          <a:p>
            <a:r>
              <a:rPr lang="cs-CZ" sz="1500" b="1" dirty="0">
                <a:latin typeface="Consolas" panose="020B0609020204030204" pitchFamily="49" charset="0"/>
              </a:rPr>
              <a:t>Výstavba </a:t>
            </a:r>
            <a:r>
              <a:rPr lang="cs-CZ" sz="1500" b="1" dirty="0"/>
              <a:t>závodu na výrobu papíru</a:t>
            </a:r>
            <a:r>
              <a:rPr lang="cs-CZ" sz="1500" dirty="0"/>
              <a:t> (k</a:t>
            </a:r>
            <a:r>
              <a:rPr lang="cs-CZ" sz="1500" b="1" dirty="0">
                <a:latin typeface="Consolas" panose="020B0609020204030204" pitchFamily="49" charset="0"/>
              </a:rPr>
              <a:t>apacita 20 tun denně)</a:t>
            </a:r>
          </a:p>
          <a:p>
            <a:endParaRPr lang="cs-CZ" sz="1500" b="1" dirty="0">
              <a:latin typeface="Consolas" panose="020B0609020204030204" pitchFamily="49" charset="0"/>
            </a:endParaRPr>
          </a:p>
          <a:p>
            <a:endParaRPr lang="cs-CZ" sz="1500" b="1" dirty="0">
              <a:latin typeface="Consolas" panose="020B0609020204030204" pitchFamily="49" charset="0"/>
            </a:endParaRPr>
          </a:p>
          <a:p>
            <a:pPr marL="214313" indent="-214313">
              <a:buFontTx/>
              <a:buChar char="-"/>
            </a:pPr>
            <a:r>
              <a:rPr lang="cs-CZ" sz="1500" b="1" dirty="0"/>
              <a:t>ÚSES – místní biokoridor (soustava remízků),</a:t>
            </a:r>
          </a:p>
          <a:p>
            <a:pPr marL="214313" indent="-214313">
              <a:buFontTx/>
              <a:buChar char="-"/>
            </a:pPr>
            <a:r>
              <a:rPr lang="cs-CZ" sz="1500" b="1" dirty="0"/>
              <a:t>EIA proběhne,</a:t>
            </a:r>
          </a:p>
          <a:p>
            <a:pPr marL="214313" indent="-214313">
              <a:buFontTx/>
              <a:buChar char="-"/>
            </a:pPr>
            <a:r>
              <a:rPr lang="cs-CZ" sz="1500" b="1" dirty="0"/>
              <a:t>Nad limitem IPPC,</a:t>
            </a:r>
          </a:p>
          <a:p>
            <a:pPr marL="214313" indent="-214313">
              <a:buFontTx/>
              <a:buChar char="-"/>
            </a:pPr>
            <a:r>
              <a:rPr lang="cs-CZ" sz="1500" b="1" dirty="0">
                <a:latin typeface="Consolas" panose="020B0609020204030204" pitchFamily="49" charset="0"/>
              </a:rPr>
              <a:t>Zemědělská půda,</a:t>
            </a:r>
          </a:p>
          <a:p>
            <a:pPr marL="214313" indent="-214313">
              <a:buFontTx/>
              <a:buChar char="-"/>
            </a:pPr>
            <a:r>
              <a:rPr lang="cs-CZ" sz="1500" b="1" dirty="0">
                <a:latin typeface="Consolas" panose="020B0609020204030204" pitchFamily="49" charset="0"/>
              </a:rPr>
              <a:t>Rostoucí dřeviny.</a:t>
            </a:r>
          </a:p>
        </p:txBody>
      </p:sp>
    </p:spTree>
    <p:extLst>
      <p:ext uri="{BB962C8B-B14F-4D97-AF65-F5344CB8AC3E}">
        <p14:creationId xmlns:p14="http://schemas.microsoft.com/office/powerpoint/2010/main" val="2268870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5"/>
          <p:cNvSpPr txBox="1">
            <a:spLocks noChangeArrowheads="1"/>
          </p:cNvSpPr>
          <p:nvPr/>
        </p:nvSpPr>
        <p:spPr bwMode="auto">
          <a:xfrm>
            <a:off x="3167844" y="2003770"/>
            <a:ext cx="1578627" cy="364409"/>
          </a:xfrm>
          <a:prstGeom prst="rect">
            <a:avLst/>
          </a:prstGeom>
          <a:solidFill>
            <a:schemeClr val="bg2">
              <a:lumMod val="9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Umístění stavby</a:t>
            </a:r>
            <a:endParaRPr lang="en-US" sz="1050" dirty="0">
              <a:latin typeface="Verdana" pitchFamily="34" charset="0"/>
            </a:endParaRPr>
          </a:p>
        </p:txBody>
      </p:sp>
      <p:sp>
        <p:nvSpPr>
          <p:cNvPr id="15" name="Text Box 6"/>
          <p:cNvSpPr txBox="1">
            <a:spLocks noChangeArrowheads="1"/>
          </p:cNvSpPr>
          <p:nvPr/>
        </p:nvSpPr>
        <p:spPr bwMode="auto">
          <a:xfrm>
            <a:off x="3167844" y="2970132"/>
            <a:ext cx="1556391" cy="344236"/>
          </a:xfrm>
          <a:prstGeom prst="rect">
            <a:avLst/>
          </a:prstGeom>
          <a:solidFill>
            <a:schemeClr val="accent6">
              <a:lumMod val="20000"/>
              <a:lumOff val="80000"/>
            </a:schemeClr>
          </a:solidFill>
          <a:ln w="22225">
            <a:solidFill>
              <a:schemeClr val="tx1"/>
            </a:solidFill>
            <a:miter lim="800000"/>
            <a:headEnd/>
            <a:tailEnd/>
          </a:ln>
          <a:effectLst/>
        </p:spPr>
        <p:txBody>
          <a:bodyPr anchor="ctr"/>
          <a:lstStyle/>
          <a:p>
            <a:pPr eaLnBrk="0" hangingPunct="0">
              <a:spcBef>
                <a:spcPct val="50000"/>
              </a:spcBef>
              <a:buFontTx/>
              <a:buNone/>
            </a:pPr>
            <a:r>
              <a:rPr lang="cs-CZ" sz="1050" dirty="0">
                <a:latin typeface="Verdana" pitchFamily="34" charset="0"/>
              </a:rPr>
              <a:t>Stavební řízení</a:t>
            </a:r>
            <a:endParaRPr lang="en-US" sz="1050" dirty="0">
              <a:latin typeface="Verdana" pitchFamily="34" charset="0"/>
            </a:endParaRPr>
          </a:p>
        </p:txBody>
      </p:sp>
      <p:sp>
        <p:nvSpPr>
          <p:cNvPr id="16" name="Text Box 7"/>
          <p:cNvSpPr txBox="1">
            <a:spLocks noChangeArrowheads="1"/>
          </p:cNvSpPr>
          <p:nvPr/>
        </p:nvSpPr>
        <p:spPr bwMode="auto">
          <a:xfrm>
            <a:off x="3143904" y="3457018"/>
            <a:ext cx="1755548" cy="245408"/>
          </a:xfrm>
          <a:prstGeom prst="rect">
            <a:avLst/>
          </a:prstGeom>
          <a:solidFill>
            <a:schemeClr val="accent2">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Řízení o zkušebním provozu </a:t>
            </a:r>
          </a:p>
        </p:txBody>
      </p:sp>
      <p:sp>
        <p:nvSpPr>
          <p:cNvPr id="59" name="Text Box 5"/>
          <p:cNvSpPr txBox="1">
            <a:spLocks noChangeArrowheads="1"/>
          </p:cNvSpPr>
          <p:nvPr/>
        </p:nvSpPr>
        <p:spPr bwMode="auto">
          <a:xfrm>
            <a:off x="3403675" y="2516422"/>
            <a:ext cx="889514" cy="342554"/>
          </a:xfrm>
          <a:prstGeom prst="rect">
            <a:avLst/>
          </a:prstGeom>
          <a:solidFill>
            <a:schemeClr val="accent4">
              <a:lumMod val="20000"/>
              <a:lumOff val="8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1050" dirty="0">
                <a:latin typeface="Verdana" pitchFamily="34" charset="0"/>
              </a:rPr>
              <a:t>IPPC</a:t>
            </a:r>
            <a:endParaRPr lang="en-US" sz="1050" dirty="0">
              <a:latin typeface="Verdana" pitchFamily="34" charset="0"/>
            </a:endParaRPr>
          </a:p>
        </p:txBody>
      </p:sp>
      <p:sp>
        <p:nvSpPr>
          <p:cNvPr id="66" name="Text Box 5"/>
          <p:cNvSpPr txBox="1">
            <a:spLocks noChangeArrowheads="1"/>
          </p:cNvSpPr>
          <p:nvPr/>
        </p:nvSpPr>
        <p:spPr bwMode="auto">
          <a:xfrm>
            <a:off x="3167844" y="681540"/>
            <a:ext cx="1556391" cy="409099"/>
          </a:xfrm>
          <a:prstGeom prst="rect">
            <a:avLst/>
          </a:prstGeom>
          <a:ln>
            <a:prstDash val="solid"/>
            <a:headEnd/>
            <a:tailEnd/>
          </a:ln>
        </p:spPr>
        <p:style>
          <a:lnRef idx="1">
            <a:schemeClr val="accent3"/>
          </a:lnRef>
          <a:fillRef idx="2">
            <a:schemeClr val="accent3"/>
          </a:fillRef>
          <a:effectRef idx="1">
            <a:schemeClr val="accent3"/>
          </a:effectRef>
          <a:fontRef idx="minor">
            <a:schemeClr val="dk1"/>
          </a:fontRef>
        </p:style>
        <p:txBody>
          <a:bodyPr anchor="ctr"/>
          <a:lstStyle/>
          <a:p>
            <a:pPr eaLnBrk="0" hangingPunct="0">
              <a:spcBef>
                <a:spcPct val="50000"/>
              </a:spcBef>
              <a:buFontTx/>
              <a:buNone/>
            </a:pPr>
            <a:r>
              <a:rPr lang="cs-CZ" sz="1050" dirty="0">
                <a:latin typeface="Verdana" pitchFamily="34" charset="0"/>
              </a:rPr>
              <a:t>Posouzení vlivů záměru (EIA)</a:t>
            </a:r>
            <a:endParaRPr lang="en-US" sz="1050" dirty="0">
              <a:latin typeface="Verdana" pitchFamily="34" charset="0"/>
            </a:endParaRPr>
          </a:p>
        </p:txBody>
      </p:sp>
      <p:cxnSp>
        <p:nvCxnSpPr>
          <p:cNvPr id="56" name="AutoShape 18"/>
          <p:cNvCxnSpPr>
            <a:cxnSpLocks noChangeShapeType="1"/>
          </p:cNvCxnSpPr>
          <p:nvPr/>
        </p:nvCxnSpPr>
        <p:spPr bwMode="auto">
          <a:xfrm>
            <a:off x="3826009" y="1066819"/>
            <a:ext cx="9837" cy="12767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AutoShape 18"/>
          <p:cNvCxnSpPr>
            <a:cxnSpLocks noChangeShapeType="1"/>
            <a:endCxn id="59" idx="0"/>
          </p:cNvCxnSpPr>
          <p:nvPr/>
        </p:nvCxnSpPr>
        <p:spPr bwMode="auto">
          <a:xfrm>
            <a:off x="3848431" y="2389761"/>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AutoShape 18"/>
          <p:cNvCxnSpPr>
            <a:cxnSpLocks noChangeShapeType="1"/>
          </p:cNvCxnSpPr>
          <p:nvPr/>
        </p:nvCxnSpPr>
        <p:spPr bwMode="auto">
          <a:xfrm flipH="1">
            <a:off x="3853898" y="3316743"/>
            <a:ext cx="4919" cy="14027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AutoShape 18"/>
          <p:cNvCxnSpPr>
            <a:cxnSpLocks noChangeShapeType="1"/>
          </p:cNvCxnSpPr>
          <p:nvPr/>
        </p:nvCxnSpPr>
        <p:spPr bwMode="auto">
          <a:xfrm flipH="1">
            <a:off x="3835846" y="2351686"/>
            <a:ext cx="4919" cy="180239"/>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7"/>
          <p:cNvSpPr txBox="1">
            <a:spLocks noChangeArrowheads="1"/>
          </p:cNvSpPr>
          <p:nvPr/>
        </p:nvSpPr>
        <p:spPr bwMode="auto">
          <a:xfrm>
            <a:off x="3143904" y="3958858"/>
            <a:ext cx="2025953" cy="245408"/>
          </a:xfrm>
          <a:prstGeom prst="rect">
            <a:avLst/>
          </a:prstGeom>
          <a:solidFill>
            <a:schemeClr val="accent1">
              <a:lumMod val="20000"/>
              <a:lumOff val="80000"/>
            </a:schemeClr>
          </a:solidFill>
          <a:ln w="2857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Vydání kolaudačního souhlasu</a:t>
            </a:r>
          </a:p>
        </p:txBody>
      </p:sp>
      <p:cxnSp>
        <p:nvCxnSpPr>
          <p:cNvPr id="51" name="AutoShape 18"/>
          <p:cNvCxnSpPr>
            <a:cxnSpLocks noChangeShapeType="1"/>
          </p:cNvCxnSpPr>
          <p:nvPr/>
        </p:nvCxnSpPr>
        <p:spPr bwMode="auto">
          <a:xfrm flipH="1">
            <a:off x="3858817" y="3691402"/>
            <a:ext cx="5358" cy="267456"/>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7"/>
          <p:cNvSpPr txBox="1">
            <a:spLocks noChangeArrowheads="1"/>
          </p:cNvSpPr>
          <p:nvPr/>
        </p:nvSpPr>
        <p:spPr bwMode="auto">
          <a:xfrm>
            <a:off x="3023767" y="1185513"/>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Odnětí půdy ze ZPF</a:t>
            </a:r>
          </a:p>
        </p:txBody>
      </p:sp>
      <p:cxnSp>
        <p:nvCxnSpPr>
          <p:cNvPr id="79" name="AutoShape 18"/>
          <p:cNvCxnSpPr>
            <a:cxnSpLocks noChangeShapeType="1"/>
          </p:cNvCxnSpPr>
          <p:nvPr/>
        </p:nvCxnSpPr>
        <p:spPr bwMode="auto">
          <a:xfrm>
            <a:off x="3838595" y="1439899"/>
            <a:ext cx="20222" cy="54731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7"/>
          <p:cNvSpPr txBox="1">
            <a:spLocks noChangeArrowheads="1"/>
          </p:cNvSpPr>
          <p:nvPr/>
        </p:nvSpPr>
        <p:spPr bwMode="auto">
          <a:xfrm>
            <a:off x="1683372" y="1517082"/>
            <a:ext cx="1831187" cy="284533"/>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Kácení dřevin</a:t>
            </a:r>
          </a:p>
        </p:txBody>
      </p:sp>
      <p:cxnSp>
        <p:nvCxnSpPr>
          <p:cNvPr id="81" name="AutoShape 18"/>
          <p:cNvCxnSpPr>
            <a:cxnSpLocks noChangeShapeType="1"/>
          </p:cNvCxnSpPr>
          <p:nvPr/>
        </p:nvCxnSpPr>
        <p:spPr bwMode="auto">
          <a:xfrm>
            <a:off x="3835049" y="2826918"/>
            <a:ext cx="1" cy="126661"/>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ext Box 7"/>
          <p:cNvSpPr txBox="1">
            <a:spLocks noChangeArrowheads="1"/>
          </p:cNvSpPr>
          <p:nvPr/>
        </p:nvSpPr>
        <p:spPr bwMode="auto">
          <a:xfrm>
            <a:off x="4121232" y="1495252"/>
            <a:ext cx="1586801" cy="245408"/>
          </a:xfrm>
          <a:prstGeom prst="rect">
            <a:avLst/>
          </a:prstGeom>
          <a:solidFill>
            <a:schemeClr val="accent3">
              <a:lumMod val="40000"/>
              <a:lumOff val="60000"/>
            </a:schemeClr>
          </a:solidFill>
          <a:ln w="22225">
            <a:solidFill>
              <a:schemeClr val="tx1"/>
            </a:solidFill>
            <a:prstDash val="solid"/>
            <a:miter lim="800000"/>
            <a:headEnd/>
            <a:tailEnd/>
          </a:ln>
          <a:effectLst/>
        </p:spPr>
        <p:txBody>
          <a:bodyPr anchor="ctr"/>
          <a:lstStyle/>
          <a:p>
            <a:pPr eaLnBrk="0" hangingPunct="0">
              <a:spcBef>
                <a:spcPct val="50000"/>
              </a:spcBef>
              <a:buFontTx/>
              <a:buNone/>
            </a:pPr>
            <a:r>
              <a:rPr lang="cs-CZ" sz="900" dirty="0">
                <a:latin typeface="Verdana" pitchFamily="34" charset="0"/>
              </a:rPr>
              <a:t>Stanovisko k ÚSES</a:t>
            </a:r>
          </a:p>
        </p:txBody>
      </p:sp>
      <p:cxnSp>
        <p:nvCxnSpPr>
          <p:cNvPr id="23" name="Přímá spojnice se šipkou 22"/>
          <p:cNvCxnSpPr/>
          <p:nvPr/>
        </p:nvCxnSpPr>
        <p:spPr>
          <a:xfrm flipH="1">
            <a:off x="5675666" y="2198058"/>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ovéPole 23"/>
          <p:cNvSpPr txBox="1"/>
          <p:nvPr/>
        </p:nvSpPr>
        <p:spPr>
          <a:xfrm>
            <a:off x="6323738" y="2074687"/>
            <a:ext cx="1400421" cy="253916"/>
          </a:xfrm>
          <a:prstGeom prst="rect">
            <a:avLst/>
          </a:prstGeom>
          <a:noFill/>
        </p:spPr>
        <p:txBody>
          <a:bodyPr wrap="square" rtlCol="0">
            <a:spAutoFit/>
          </a:bodyPr>
          <a:lstStyle/>
          <a:p>
            <a:r>
              <a:rPr lang="cs-CZ" sz="1050" dirty="0"/>
              <a:t>řízení</a:t>
            </a:r>
          </a:p>
        </p:txBody>
      </p:sp>
      <p:cxnSp>
        <p:nvCxnSpPr>
          <p:cNvPr id="25" name="Přímá spojnice se šipkou 24"/>
          <p:cNvCxnSpPr/>
          <p:nvPr/>
        </p:nvCxnSpPr>
        <p:spPr>
          <a:xfrm flipH="1">
            <a:off x="5760132" y="2650941"/>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ovéPole 25"/>
          <p:cNvSpPr txBox="1"/>
          <p:nvPr/>
        </p:nvSpPr>
        <p:spPr>
          <a:xfrm>
            <a:off x="6408204" y="2527570"/>
            <a:ext cx="1026114" cy="253916"/>
          </a:xfrm>
          <a:prstGeom prst="rect">
            <a:avLst/>
          </a:prstGeom>
          <a:noFill/>
        </p:spPr>
        <p:txBody>
          <a:bodyPr wrap="square" rtlCol="0">
            <a:spAutoFit/>
          </a:bodyPr>
          <a:lstStyle/>
          <a:p>
            <a:r>
              <a:rPr lang="cs-CZ" sz="1050" dirty="0"/>
              <a:t>řízení</a:t>
            </a:r>
          </a:p>
        </p:txBody>
      </p:sp>
      <p:cxnSp>
        <p:nvCxnSpPr>
          <p:cNvPr id="27" name="Přímá spojnice se šipkou 26"/>
          <p:cNvCxnSpPr/>
          <p:nvPr/>
        </p:nvCxnSpPr>
        <p:spPr>
          <a:xfrm flipH="1">
            <a:off x="5760132" y="3068376"/>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Přímá spojnice se šipkou 28"/>
          <p:cNvCxnSpPr/>
          <p:nvPr/>
        </p:nvCxnSpPr>
        <p:spPr>
          <a:xfrm flipH="1">
            <a:off x="5816570" y="3541526"/>
            <a:ext cx="64807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ovéPole 29"/>
          <p:cNvSpPr txBox="1"/>
          <p:nvPr/>
        </p:nvSpPr>
        <p:spPr>
          <a:xfrm>
            <a:off x="6464642" y="3418155"/>
            <a:ext cx="1026114" cy="253916"/>
          </a:xfrm>
          <a:prstGeom prst="rect">
            <a:avLst/>
          </a:prstGeom>
          <a:noFill/>
        </p:spPr>
        <p:txBody>
          <a:bodyPr wrap="square" rtlCol="0">
            <a:spAutoFit/>
          </a:bodyPr>
          <a:lstStyle/>
          <a:p>
            <a:r>
              <a:rPr lang="cs-CZ" sz="1050" dirty="0"/>
              <a:t>řízení</a:t>
            </a:r>
          </a:p>
        </p:txBody>
      </p:sp>
      <p:sp>
        <p:nvSpPr>
          <p:cNvPr id="31" name="TextovéPole 30"/>
          <p:cNvSpPr txBox="1"/>
          <p:nvPr/>
        </p:nvSpPr>
        <p:spPr>
          <a:xfrm>
            <a:off x="6426563" y="2935897"/>
            <a:ext cx="1400421" cy="253916"/>
          </a:xfrm>
          <a:prstGeom prst="rect">
            <a:avLst/>
          </a:prstGeom>
          <a:noFill/>
        </p:spPr>
        <p:txBody>
          <a:bodyPr wrap="square" rtlCol="0">
            <a:spAutoFit/>
          </a:bodyPr>
          <a:lstStyle/>
          <a:p>
            <a:r>
              <a:rPr lang="cs-CZ" sz="1050" dirty="0"/>
              <a:t>řízení</a:t>
            </a:r>
          </a:p>
        </p:txBody>
      </p:sp>
      <p:cxnSp>
        <p:nvCxnSpPr>
          <p:cNvPr id="32" name="AutoShape 18"/>
          <p:cNvCxnSpPr>
            <a:cxnSpLocks noChangeShapeType="1"/>
          </p:cNvCxnSpPr>
          <p:nvPr/>
        </p:nvCxnSpPr>
        <p:spPr bwMode="auto">
          <a:xfrm>
            <a:off x="3403674" y="1814217"/>
            <a:ext cx="0" cy="187177"/>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AutoShape 18"/>
          <p:cNvCxnSpPr>
            <a:cxnSpLocks noChangeShapeType="1"/>
          </p:cNvCxnSpPr>
          <p:nvPr/>
        </p:nvCxnSpPr>
        <p:spPr bwMode="auto">
          <a:xfrm>
            <a:off x="4239755" y="1736153"/>
            <a:ext cx="17009" cy="2510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0284569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480121" y="297606"/>
            <a:ext cx="7540800" cy="315869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Cambria" panose="02040503050406030204" pitchFamily="18" charset="0"/>
            </a:endParaRPr>
          </a:p>
          <a:p>
            <a:r>
              <a:rPr lang="cs-CZ" sz="2550" b="1" dirty="0">
                <a:solidFill>
                  <a:srgbClr val="00B050"/>
                </a:solidFill>
                <a:latin typeface="Cambria" panose="02040503050406030204" pitchFamily="18" charset="0"/>
              </a:rPr>
              <a:t>Relevantní čtyři druhy řízení:</a:t>
            </a:r>
          </a:p>
          <a:p>
            <a:r>
              <a:rPr lang="cs-CZ" dirty="0">
                <a:latin typeface="Cambria" panose="02040503050406030204" pitchFamily="18" charset="0"/>
              </a:rPr>
              <a:t>• řízení o žalobě proti rozhodnutí správního orgánu,</a:t>
            </a:r>
          </a:p>
          <a:p>
            <a:r>
              <a:rPr lang="cs-CZ" dirty="0">
                <a:latin typeface="Cambria" panose="02040503050406030204" pitchFamily="18" charset="0"/>
              </a:rPr>
              <a:t>• ochrana proti nečinnosti správního orgánu,</a:t>
            </a:r>
          </a:p>
          <a:p>
            <a:r>
              <a:rPr lang="cs-CZ" dirty="0">
                <a:latin typeface="Cambria" panose="02040503050406030204" pitchFamily="18" charset="0"/>
              </a:rPr>
              <a:t>• řízení o ochraně před nezákonným zásahem, pokynem nebo donucením správního,</a:t>
            </a:r>
          </a:p>
          <a:p>
            <a:r>
              <a:rPr lang="cs-CZ" dirty="0">
                <a:latin typeface="Cambria" panose="02040503050406030204" pitchFamily="18" charset="0"/>
              </a:rPr>
              <a:t>• řízení o zrušení opatření obecné povahy nebo jeho části.</a:t>
            </a: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p:txBody>
      </p:sp>
      <p:sp>
        <p:nvSpPr>
          <p:cNvPr id="6" name="Zástupný symbol pro obsah 2"/>
          <p:cNvSpPr txBox="1">
            <a:spLocks/>
          </p:cNvSpPr>
          <p:nvPr/>
        </p:nvSpPr>
        <p:spPr>
          <a:xfrm>
            <a:off x="480121" y="1970961"/>
            <a:ext cx="8257880" cy="3172539"/>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b="1" dirty="0">
                <a:latin typeface="Cambria" panose="02040503050406030204" pitchFamily="18" charset="0"/>
                <a:ea typeface="Cambria" panose="02040503050406030204" pitchFamily="18" charset="0"/>
              </a:rPr>
              <a:t>Žaloba proti rozhodnutí: § 65 Žalobní legitimace</a:t>
            </a:r>
          </a:p>
          <a:p>
            <a:r>
              <a:rPr lang="cs-CZ" b="1" dirty="0">
                <a:latin typeface="Cambria" panose="02040503050406030204" pitchFamily="18" charset="0"/>
                <a:ea typeface="Cambria" panose="02040503050406030204" pitchFamily="18" charset="0"/>
              </a:rPr>
              <a:t>(1)</a:t>
            </a:r>
            <a:r>
              <a:rPr lang="cs-CZ" dirty="0">
                <a:latin typeface="Cambria" panose="02040503050406030204" pitchFamily="18" charset="0"/>
                <a:ea typeface="Cambria" panose="02040503050406030204" pitchFamily="18" charset="0"/>
              </a:rPr>
              <a:t> </a:t>
            </a:r>
            <a:r>
              <a:rPr lang="cs-CZ" b="1" dirty="0">
                <a:solidFill>
                  <a:srgbClr val="FF0000"/>
                </a:solidFill>
                <a:latin typeface="Cambria" panose="02040503050406030204" pitchFamily="18" charset="0"/>
                <a:ea typeface="Cambria" panose="02040503050406030204" pitchFamily="18" charset="0"/>
              </a:rPr>
              <a:t>Kdo tvrdí, že byl na svých právech zkrácen přímo nebo v důsledku porušení svých práv </a:t>
            </a:r>
            <a:r>
              <a:rPr lang="cs-CZ" dirty="0">
                <a:latin typeface="Cambria" panose="02040503050406030204" pitchFamily="18" charset="0"/>
                <a:ea typeface="Cambria" panose="02040503050406030204" pitchFamily="18" charset="0"/>
              </a:rPr>
              <a:t>v předcházejícím řízení úkonem správního orgánu, jímž se zakládají, mění, ruší nebo závazně určují jeho práva nebo povinnosti, (dále jen "rozhodnutí"), může se žalobou domáhat zrušení takového rozhodnutí, popřípadě vyslovení jeho nicotnosti, nestanoví-li tento nebo zvláštní zákon jinak.</a:t>
            </a:r>
          </a:p>
          <a:p>
            <a:r>
              <a:rPr lang="cs-CZ" b="1" dirty="0">
                <a:latin typeface="Cambria" panose="02040503050406030204" pitchFamily="18" charset="0"/>
                <a:ea typeface="Cambria" panose="02040503050406030204" pitchFamily="18" charset="0"/>
              </a:rPr>
              <a:t>(2)</a:t>
            </a:r>
            <a:r>
              <a:rPr lang="cs-CZ" dirty="0">
                <a:latin typeface="Cambria" panose="02040503050406030204" pitchFamily="18" charset="0"/>
                <a:ea typeface="Cambria" panose="02040503050406030204" pitchFamily="18" charset="0"/>
              </a:rPr>
              <a:t> Žalobu proti rozhodnutí správního orgánu může podat i </a:t>
            </a:r>
            <a:r>
              <a:rPr lang="cs-CZ" b="1" dirty="0">
                <a:solidFill>
                  <a:srgbClr val="00B0F0"/>
                </a:solidFill>
                <a:latin typeface="Cambria" panose="02040503050406030204" pitchFamily="18" charset="0"/>
                <a:ea typeface="Cambria" panose="02040503050406030204" pitchFamily="18" charset="0"/>
              </a:rPr>
              <a:t>účastník řízení před správním orgánem, který není k žalobě oprávněn podle odstavce 1, tvrdí-li, že postupem správního orgánu byl zkrácen na právech</a:t>
            </a:r>
            <a:r>
              <a:rPr lang="cs-CZ" dirty="0">
                <a:latin typeface="Cambria" panose="02040503050406030204" pitchFamily="18" charset="0"/>
                <a:ea typeface="Cambria" panose="02040503050406030204" pitchFamily="18" charset="0"/>
              </a:rPr>
              <a:t>, která jemu příslušejí, takovým způsobem, že to mohlo mít za následek nezákonné rozhodnutí.</a:t>
            </a:r>
          </a:p>
          <a:p>
            <a:r>
              <a:rPr lang="cs-CZ" b="1" dirty="0">
                <a:latin typeface="Cambria" panose="02040503050406030204" pitchFamily="18" charset="0"/>
                <a:ea typeface="Cambria" panose="02040503050406030204" pitchFamily="18" charset="0"/>
              </a:rPr>
              <a:t>§ 66 Zvláštní žalobní legitimace k ochraně veřejného zájmu</a:t>
            </a:r>
          </a:p>
          <a:p>
            <a:r>
              <a:rPr lang="cs-CZ" b="1" dirty="0">
                <a:latin typeface="Cambria" panose="02040503050406030204" pitchFamily="18" charset="0"/>
                <a:ea typeface="Cambria" panose="02040503050406030204" pitchFamily="18" charset="0"/>
              </a:rPr>
              <a:t>(2)</a:t>
            </a:r>
            <a:r>
              <a:rPr lang="cs-CZ" dirty="0">
                <a:latin typeface="Cambria" panose="02040503050406030204" pitchFamily="18" charset="0"/>
                <a:ea typeface="Cambria" panose="02040503050406030204" pitchFamily="18" charset="0"/>
              </a:rPr>
              <a:t> Žalobu je oprávněn podat </a:t>
            </a:r>
            <a:r>
              <a:rPr lang="cs-CZ" b="1" dirty="0">
                <a:solidFill>
                  <a:srgbClr val="00B0F0"/>
                </a:solidFill>
                <a:latin typeface="Cambria" panose="02040503050406030204" pitchFamily="18" charset="0"/>
                <a:ea typeface="Cambria" panose="02040503050406030204" pitchFamily="18" charset="0"/>
              </a:rPr>
              <a:t>nejvyšší státní zástupce, jestliže k jejímu podání shledá závažný veřejný zájem.</a:t>
            </a:r>
          </a:p>
          <a:p>
            <a:r>
              <a:rPr lang="cs-CZ" b="1" dirty="0">
                <a:latin typeface="Cambria" panose="02040503050406030204" pitchFamily="18" charset="0"/>
                <a:ea typeface="Cambria" panose="02040503050406030204" pitchFamily="18" charset="0"/>
              </a:rPr>
              <a:t>(3)</a:t>
            </a:r>
            <a:r>
              <a:rPr lang="cs-CZ" dirty="0">
                <a:latin typeface="Cambria" panose="02040503050406030204" pitchFamily="18" charset="0"/>
                <a:ea typeface="Cambria" panose="02040503050406030204" pitchFamily="18" charset="0"/>
              </a:rPr>
              <a:t> Žalobu je oprávněn podat </a:t>
            </a:r>
            <a:r>
              <a:rPr lang="cs-CZ" b="1" dirty="0">
                <a:solidFill>
                  <a:schemeClr val="accent6"/>
                </a:solidFill>
                <a:latin typeface="Cambria" panose="02040503050406030204" pitchFamily="18" charset="0"/>
                <a:ea typeface="Cambria" panose="02040503050406030204" pitchFamily="18" charset="0"/>
              </a:rPr>
              <a:t>veřejný ochránce práv, jestliže k jejímu podání prokáže závažný veřejný zájem.</a:t>
            </a:r>
          </a:p>
          <a:p>
            <a:endParaRPr lang="cs-CZ" dirty="0">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1668166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480120" y="297606"/>
            <a:ext cx="8051231" cy="3945210"/>
          </a:xfrm>
          <a:prstGeom prst="rect">
            <a:avLst/>
          </a:prstGeom>
        </p:spPr>
        <p:txBody>
          <a:bodyPr>
            <a:normAutofit fontScale="4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dirty="0">
              <a:latin typeface="Cambria" panose="02040503050406030204" pitchFamily="18" charset="0"/>
            </a:endParaRPr>
          </a:p>
          <a:p>
            <a:endParaRPr lang="cs-CZ" sz="2550" b="1" dirty="0">
              <a:solidFill>
                <a:srgbClr val="00B050"/>
              </a:solidFill>
              <a:latin typeface="Cambria" panose="02040503050406030204" pitchFamily="18" charset="0"/>
            </a:endParaRPr>
          </a:p>
          <a:p>
            <a:endParaRPr lang="cs-CZ" sz="2550" b="1" dirty="0">
              <a:solidFill>
                <a:srgbClr val="00B050"/>
              </a:solidFill>
              <a:latin typeface="Cambria" panose="02040503050406030204" pitchFamily="18" charset="0"/>
            </a:endParaRPr>
          </a:p>
          <a:p>
            <a:r>
              <a:rPr lang="cs-CZ" sz="2550" b="1" dirty="0">
                <a:solidFill>
                  <a:srgbClr val="00B050"/>
                </a:solidFill>
                <a:latin typeface="Cambria" panose="02040503050406030204" pitchFamily="18" charset="0"/>
              </a:rPr>
              <a:t>§ 101a - OOP</a:t>
            </a:r>
          </a:p>
          <a:p>
            <a:endParaRPr lang="cs-CZ" sz="2550" b="1" dirty="0">
              <a:solidFill>
                <a:srgbClr val="00B050"/>
              </a:solidFill>
              <a:latin typeface="Cambria" panose="02040503050406030204" pitchFamily="18" charset="0"/>
            </a:endParaRPr>
          </a:p>
          <a:p>
            <a:r>
              <a:rPr lang="cs-CZ" sz="2550" b="1" dirty="0">
                <a:solidFill>
                  <a:schemeClr val="tx1"/>
                </a:solidFill>
                <a:latin typeface="Cambria" panose="02040503050406030204" pitchFamily="18" charset="0"/>
              </a:rPr>
              <a:t>(1) Návrh na zrušení opatření obecné povahy nebo jeho částí je oprávněn podat ten, kdo tvrdí, že byl na svých právech opatřením obecné povahy, vydaným správním orgánem, zkrácen. Pokud je podle zákona současně oprávněn ve věci, ve které bylo opatřením obecné povahy užito, podat ve správním soudnictví žalobu nebo jiný návrh, může navrhnout zrušení opatření obecné povahy jen společně s takovým návrhem.</a:t>
            </a: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(2) Návrh na zrušení opatření obecné povahy nebo jeho částí, vydaného krajem, může podat též obec.</a:t>
            </a: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(3) Odpůrcem je ten, kdo vydal opatření obecné povahy, jehož zrušení nebo zrušení jeho části je navrhováno.</a:t>
            </a:r>
          </a:p>
          <a:p>
            <a:endParaRPr lang="cs-CZ" sz="2550" b="1" dirty="0">
              <a:solidFill>
                <a:schemeClr val="tx1"/>
              </a:solidFill>
              <a:latin typeface="Cambria" panose="02040503050406030204" pitchFamily="18" charset="0"/>
            </a:endParaRPr>
          </a:p>
          <a:p>
            <a:endParaRPr lang="cs-CZ" sz="2550" b="1" dirty="0">
              <a:solidFill>
                <a:schemeClr val="tx1"/>
              </a:solidFill>
              <a:latin typeface="Cambria" panose="02040503050406030204" pitchFamily="18" charset="0"/>
            </a:endParaRPr>
          </a:p>
          <a:p>
            <a:endParaRPr lang="cs-CZ" sz="2550" b="1" dirty="0">
              <a:solidFill>
                <a:schemeClr val="tx1"/>
              </a:solidFill>
              <a:latin typeface="Cambria" panose="02040503050406030204" pitchFamily="18" charset="0"/>
            </a:endParaRPr>
          </a:p>
          <a:p>
            <a:r>
              <a:rPr lang="cs-CZ" sz="2550" b="1" dirty="0">
                <a:solidFill>
                  <a:schemeClr val="tx1"/>
                </a:solidFill>
                <a:latin typeface="Cambria" panose="02040503050406030204" pitchFamily="18" charset="0"/>
              </a:rPr>
              <a:t>Soudy: Aktivně legitimovaná je i obec proti územnímu plánu jiné obce, aktivní legitimace svědčí i městské části nebo zástupci veřejnosti</a:t>
            </a:r>
            <a:endParaRPr lang="cs-CZ" dirty="0">
              <a:solidFill>
                <a:schemeClr val="tx1"/>
              </a:solidFill>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a:p>
            <a:pPr marL="342900" indent="-342900">
              <a:buFont typeface="Arial" panose="020B0604020202020204" pitchFamily="34" charset="0"/>
              <a:buChar char="•"/>
            </a:pPr>
            <a:r>
              <a:rPr lang="cs-CZ" sz="2500" dirty="0">
                <a:latin typeface="Cambria" panose="02040503050406030204" pitchFamily="18" charset="0"/>
              </a:rPr>
              <a:t>Předchozí účast na přípravě a schvalování OOP není podmínkou aktivní legitimace, ovšem soud k ní přihlíží při vypořádání námitek.</a:t>
            </a:r>
          </a:p>
          <a:p>
            <a:pPr marL="342900" indent="-342900">
              <a:buFont typeface="Arial" panose="020B0604020202020204" pitchFamily="34" charset="0"/>
              <a:buChar char="•"/>
            </a:pPr>
            <a:r>
              <a:rPr lang="cs-CZ" sz="2500" dirty="0">
                <a:latin typeface="Cambria" panose="02040503050406030204" pitchFamily="18" charset="0"/>
              </a:rPr>
              <a:t>Okruh námitek je omezený rozsahem dotčených práv. </a:t>
            </a:r>
          </a:p>
          <a:p>
            <a:pPr marL="342900" indent="-342900">
              <a:buFont typeface="Arial" panose="020B0604020202020204" pitchFamily="34" charset="0"/>
              <a:buChar char="•"/>
            </a:pPr>
            <a:endParaRPr lang="cs-CZ" sz="2500" dirty="0">
              <a:latin typeface="Cambria" panose="02040503050406030204" pitchFamily="18" charset="0"/>
            </a:endParaRPr>
          </a:p>
          <a:p>
            <a:pPr marL="342900" indent="-342900">
              <a:buFont typeface="Arial" panose="020B0604020202020204" pitchFamily="34" charset="0"/>
              <a:buChar char="•"/>
            </a:pPr>
            <a:endParaRPr lang="cs-CZ" sz="2500" dirty="0">
              <a:latin typeface="Cambria" panose="02040503050406030204" pitchFamily="18" charset="0"/>
            </a:endParaRPr>
          </a:p>
        </p:txBody>
      </p:sp>
      <p:pic>
        <p:nvPicPr>
          <p:cNvPr id="3" name="Obrázek 2"/>
          <p:cNvPicPr>
            <a:picLocks noChangeAspect="1"/>
          </p:cNvPicPr>
          <p:nvPr/>
        </p:nvPicPr>
        <p:blipFill>
          <a:blip r:embed="rId3"/>
          <a:stretch>
            <a:fillRect/>
          </a:stretch>
        </p:blipFill>
        <p:spPr>
          <a:xfrm>
            <a:off x="1979735" y="-533092"/>
            <a:ext cx="5402729" cy="5606606"/>
          </a:xfrm>
          <a:prstGeom prst="rect">
            <a:avLst/>
          </a:prstGeom>
        </p:spPr>
      </p:pic>
    </p:spTree>
    <p:extLst>
      <p:ext uri="{BB962C8B-B14F-4D97-AF65-F5344CB8AC3E}">
        <p14:creationId xmlns:p14="http://schemas.microsoft.com/office/powerpoint/2010/main" val="10372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5" end="5"/>
                                            </p:txEl>
                                          </p:spTgt>
                                        </p:tgtEl>
                                        <p:attrNameLst>
                                          <p:attrName>style.visibility</p:attrName>
                                        </p:attrNameLst>
                                      </p:cBhvr>
                                      <p:to>
                                        <p:strVal val="visible"/>
                                      </p:to>
                                    </p:set>
                                    <p:animEffect transition="in" filter="fade">
                                      <p:cBhvr>
                                        <p:cTn id="12" dur="500"/>
                                        <p:tgtEl>
                                          <p:spTgt spid="4">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animEffect transition="in" filter="fade">
                                      <p:cBhvr>
                                        <p:cTn id="17" dur="500"/>
                                        <p:tgtEl>
                                          <p:spTgt spid="4">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3" end="13"/>
                                            </p:txEl>
                                          </p:spTgt>
                                        </p:tgtEl>
                                        <p:attrNameLst>
                                          <p:attrName>style.visibility</p:attrName>
                                        </p:attrNameLst>
                                      </p:cBhvr>
                                      <p:to>
                                        <p:strVal val="visible"/>
                                      </p:to>
                                    </p:set>
                                    <p:animEffect transition="in" filter="fade">
                                      <p:cBhvr>
                                        <p:cTn id="27" dur="500"/>
                                        <p:tgtEl>
                                          <p:spTgt spid="4">
                                            <p:txEl>
                                              <p:pRg st="13" end="1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16" end="16"/>
                                            </p:txEl>
                                          </p:spTgt>
                                        </p:tgtEl>
                                        <p:attrNameLst>
                                          <p:attrName>style.visibility</p:attrName>
                                        </p:attrNameLst>
                                      </p:cBhvr>
                                      <p:to>
                                        <p:strVal val="visible"/>
                                      </p:to>
                                    </p:set>
                                    <p:animEffect transition="in" filter="fade">
                                      <p:cBhvr>
                                        <p:cTn id="32" dur="500"/>
                                        <p:tgtEl>
                                          <p:spTgt spid="4">
                                            <p:txEl>
                                              <p:pRg st="16" end="1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17" end="17"/>
                                            </p:txEl>
                                          </p:spTgt>
                                        </p:tgtEl>
                                        <p:attrNameLst>
                                          <p:attrName>style.visibility</p:attrName>
                                        </p:attrNameLst>
                                      </p:cBhvr>
                                      <p:to>
                                        <p:strVal val="visible"/>
                                      </p:to>
                                    </p:set>
                                    <p:animEffect transition="in" filter="fade">
                                      <p:cBhvr>
                                        <p:cTn id="37" dur="500"/>
                                        <p:tgtEl>
                                          <p:spTgt spid="4">
                                            <p:txEl>
                                              <p:pRg st="17" end="1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5" name="Zástupný symbol pro obsah 2"/>
          <p:cNvSpPr txBox="1">
            <a:spLocks/>
          </p:cNvSpPr>
          <p:nvPr/>
        </p:nvSpPr>
        <p:spPr>
          <a:xfrm>
            <a:off x="563938" y="809291"/>
            <a:ext cx="8154185" cy="402684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cs-CZ">
                <a:latin typeface="Cambria" panose="02040503050406030204" pitchFamily="18" charset="0"/>
              </a:rPr>
              <a:t>Podmínkou aktivní legitimace je dotčenost práv, především z titulu účastníka (omezení žalobních námitek), ale není to nutnou podmínkou! Možná účast i  přímo podle zvláštního zákona (EIA), anebo na základě přímého účinku unijního práva.</a:t>
            </a:r>
          </a:p>
          <a:p>
            <a:endParaRPr lang="cs-CZ">
              <a:latin typeface="Cambria" panose="02040503050406030204" pitchFamily="18" charset="0"/>
            </a:endParaRPr>
          </a:p>
          <a:p>
            <a:r>
              <a:rPr lang="cs-CZ">
                <a:latin typeface="Cambria" panose="02040503050406030204" pitchFamily="18" charset="0"/>
              </a:rPr>
              <a:t>Zvláštní aktivní legitimace veřejného ochránce práv a nejvyššího státního zástupce k ochraně veřejného zájmu</a:t>
            </a:r>
          </a:p>
          <a:p>
            <a:endParaRPr lang="cs-CZ">
              <a:latin typeface="Cambria" panose="02040503050406030204" pitchFamily="18" charset="0"/>
            </a:endParaRPr>
          </a:p>
          <a:p>
            <a:pPr algn="just"/>
            <a:r>
              <a:rPr lang="cs-CZ">
                <a:latin typeface="Cambria" panose="02040503050406030204" pitchFamily="18" charset="0"/>
              </a:rPr>
              <a:t>České soudy dlouhé roky zastávaly názor, že ekologickým spolkům nesvědčí žádné právo na příznivé životní prostředí, takže mohou namítat pouze dotčení svých procesních práv (tzv. zájemci)</a:t>
            </a:r>
          </a:p>
          <a:p>
            <a:pPr algn="just"/>
            <a:endParaRPr lang="cs-CZ">
              <a:latin typeface="Cambria" panose="02040503050406030204" pitchFamily="18" charset="0"/>
            </a:endParaRPr>
          </a:p>
          <a:p>
            <a:pPr algn="just"/>
            <a:r>
              <a:rPr lang="cs-CZ">
                <a:latin typeface="Cambria" panose="02040503050406030204" pitchFamily="18" charset="0"/>
              </a:rPr>
              <a:t>Tento názor překlenul až Ústavní soud nálezem ze dne 30. 5. 2014, sp. zn. I. </a:t>
            </a:r>
            <a:r>
              <a:rPr lang="cs-CZ" b="1">
                <a:latin typeface="Cambria" panose="02040503050406030204" pitchFamily="18" charset="0"/>
              </a:rPr>
              <a:t>ÚS 59/14</a:t>
            </a:r>
            <a:r>
              <a:rPr lang="cs-CZ">
                <a:latin typeface="Cambria" panose="02040503050406030204" pitchFamily="18" charset="0"/>
              </a:rPr>
              <a:t>, když přiznal ekologickým spolkům aktivní legitimaci k podání návrhu na zrušení opatření obecné povahy.</a:t>
            </a:r>
          </a:p>
          <a:p>
            <a:pPr algn="just"/>
            <a:endParaRPr lang="cs-CZ">
              <a:latin typeface="Cambria" panose="02040503050406030204" pitchFamily="18" charset="0"/>
            </a:endParaRPr>
          </a:p>
          <a:p>
            <a:pPr algn="just"/>
            <a:r>
              <a:rPr lang="cs-CZ">
                <a:latin typeface="Cambria" panose="02040503050406030204" pitchFamily="18" charset="0"/>
              </a:rPr>
              <a:t>Podle Ústavního osudu i navazující judikatury tak spolky mohou namítat i své dotčení způsobené nezákonným posouzením hmotněprávních otázek.</a:t>
            </a:r>
          </a:p>
          <a:p>
            <a:pPr algn="just"/>
            <a:endParaRPr lang="cs-CZ">
              <a:latin typeface="Cambria" panose="02040503050406030204" pitchFamily="18" charset="0"/>
            </a:endParaRPr>
          </a:p>
          <a:p>
            <a:pPr algn="just"/>
            <a:r>
              <a:rPr lang="cs-CZ" b="1">
                <a:solidFill>
                  <a:srgbClr val="00B050"/>
                </a:solidFill>
                <a:latin typeface="Cambria" panose="02040503050406030204" pitchFamily="18" charset="0"/>
              </a:rPr>
              <a:t>Ovšem dovozují se další podmínky, zejména vztah k dotčené lokalitě (k předmětné věci). U spolků s celostátní působností se předpokládá.</a:t>
            </a:r>
          </a:p>
          <a:p>
            <a:endParaRPr lang="cs-CZ">
              <a:latin typeface="Cambria" panose="02040503050406030204" pitchFamily="18" charset="0"/>
            </a:endParaRPr>
          </a:p>
          <a:p>
            <a:endParaRPr lang="cs-CZ">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50833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628060" y="740665"/>
            <a:ext cx="7875860" cy="4026843"/>
          </a:xfrm>
          <a:prstGeom prst="rect">
            <a:avLst/>
          </a:prstGeom>
        </p:spPr>
        <p:txBody>
          <a:bodyPr>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dirty="0">
                <a:solidFill>
                  <a:schemeClr val="accent2"/>
                </a:solidFill>
                <a:latin typeface="Cambria" panose="02040503050406030204" pitchFamily="18" charset="0"/>
              </a:rPr>
              <a:t>Dopady nálezu I. </a:t>
            </a:r>
            <a:r>
              <a:rPr lang="cs-CZ" b="1" dirty="0">
                <a:solidFill>
                  <a:schemeClr val="accent2"/>
                </a:solidFill>
                <a:latin typeface="Cambria" panose="02040503050406030204" pitchFamily="18" charset="0"/>
              </a:rPr>
              <a:t>ÚS 59/14</a:t>
            </a:r>
            <a:r>
              <a:rPr lang="cs-CZ" dirty="0">
                <a:solidFill>
                  <a:schemeClr val="accent2"/>
                </a:solidFill>
                <a:latin typeface="Cambria" panose="02040503050406030204" pitchFamily="18" charset="0"/>
              </a:rPr>
              <a:t>:</a:t>
            </a:r>
          </a:p>
          <a:p>
            <a:pPr algn="just"/>
            <a:endParaRPr lang="cs-CZ" dirty="0">
              <a:latin typeface="Cambria" panose="02040503050406030204" pitchFamily="18" charset="0"/>
            </a:endParaRPr>
          </a:p>
          <a:p>
            <a:pPr marL="285750" indent="-285750" algn="just">
              <a:buFont typeface="Arial" panose="020B0604020202020204" pitchFamily="34" charset="0"/>
              <a:buChar char="•"/>
            </a:pPr>
            <a:r>
              <a:rPr lang="cs-CZ" dirty="0">
                <a:latin typeface="Cambria" panose="02040503050406030204" pitchFamily="18" charset="0"/>
              </a:rPr>
              <a:t>Ekologické spolky patrně přestávají být pouhými </a:t>
            </a:r>
            <a:r>
              <a:rPr lang="cs-CZ" dirty="0" err="1">
                <a:latin typeface="Cambria" panose="02040503050406030204" pitchFamily="18" charset="0"/>
              </a:rPr>
              <a:t>zájemníky</a:t>
            </a:r>
            <a:r>
              <a:rPr lang="cs-CZ" dirty="0">
                <a:latin typeface="Cambria" panose="02040503050406030204" pitchFamily="18" charset="0"/>
              </a:rPr>
              <a:t>, ale mohou být dotčeny na svých právech</a:t>
            </a:r>
          </a:p>
          <a:p>
            <a:pPr marL="285750" indent="-285750" algn="just">
              <a:buFont typeface="Arial" panose="020B0604020202020204" pitchFamily="34" charset="0"/>
              <a:buChar char="•"/>
            </a:pPr>
            <a:r>
              <a:rPr lang="cs-CZ" dirty="0">
                <a:latin typeface="Cambria" panose="02040503050406030204" pitchFamily="18" charset="0"/>
              </a:rPr>
              <a:t>Jedná se o právo na příznivé životní prostředí? Patrně nikoliv, soudy dovozují práva spolků ze zastupování členů</a:t>
            </a:r>
          </a:p>
          <a:p>
            <a:pPr marL="285750" indent="-285750" algn="just">
              <a:buFont typeface="Arial" panose="020B0604020202020204" pitchFamily="34" charset="0"/>
              <a:buChar char="•"/>
            </a:pPr>
            <a:r>
              <a:rPr lang="cs-CZ" dirty="0">
                <a:latin typeface="Cambria" panose="02040503050406030204" pitchFamily="18" charset="0"/>
              </a:rPr>
              <a:t>Upřesnění podmínek aktivní legitimace k podání návrhu na zrušení OOP </a:t>
            </a:r>
            <a:r>
              <a:rPr lang="cs-CZ" sz="1425" dirty="0">
                <a:latin typeface="Cambria" panose="02040503050406030204" pitchFamily="18" charset="0"/>
              </a:rPr>
              <a:t>(viz např. rozsudky NSS ze dne 16. 5. 2016, č. j. 2 </a:t>
            </a:r>
            <a:r>
              <a:rPr lang="cs-CZ" sz="1425" dirty="0" err="1">
                <a:latin typeface="Cambria" panose="02040503050406030204" pitchFamily="18" charset="0"/>
              </a:rPr>
              <a:t>Aos</a:t>
            </a:r>
            <a:r>
              <a:rPr lang="cs-CZ" sz="1425" dirty="0">
                <a:latin typeface="Cambria" panose="02040503050406030204" pitchFamily="18" charset="0"/>
              </a:rPr>
              <a:t> 2/2013 - 120, ze dne 24. 5. 2016, č. j. 4 As 217/2015 - 197, nebo ze dne 26. 4. 2017, č. j. 3 As 126/2016 – 38)</a:t>
            </a:r>
            <a:r>
              <a:rPr lang="cs-CZ" dirty="0">
                <a:latin typeface="Cambria" panose="02040503050406030204" pitchFamily="18" charset="0"/>
              </a:rPr>
              <a:t>.</a:t>
            </a:r>
          </a:p>
          <a:p>
            <a:pPr marL="285750" indent="-285750" algn="just">
              <a:buFont typeface="Arial" panose="020B0604020202020204" pitchFamily="34" charset="0"/>
              <a:buChar char="•"/>
            </a:pPr>
            <a:r>
              <a:rPr lang="cs-CZ" dirty="0">
                <a:latin typeface="Cambria" panose="02040503050406030204" pitchFamily="18" charset="0"/>
              </a:rPr>
              <a:t>Dovození, že podmínky zavedenosti a vztahu k řešené věci se použijí i v řízení o žalobě proti rozhodnutí </a:t>
            </a:r>
            <a:r>
              <a:rPr lang="cs-CZ" sz="1425" dirty="0">
                <a:latin typeface="Cambria" panose="02040503050406030204" pitchFamily="18" charset="0"/>
              </a:rPr>
              <a:t>(např. v rozsudku NSS ze dne 25. 6. 2015, č. j. 1 As 13/2015 – 295, nebo </a:t>
            </a:r>
            <a:r>
              <a:rPr lang="pl-PL" sz="1425" dirty="0">
                <a:latin typeface="Cambria" panose="02040503050406030204" pitchFamily="18" charset="0"/>
              </a:rPr>
              <a:t>ze </a:t>
            </a:r>
            <a:r>
              <a:rPr lang="pl-PL" sz="1425" dirty="0" err="1">
                <a:latin typeface="Cambria" panose="02040503050406030204" pitchFamily="18" charset="0"/>
              </a:rPr>
              <a:t>dne</a:t>
            </a:r>
            <a:r>
              <a:rPr lang="pl-PL" sz="1425" dirty="0">
                <a:latin typeface="Cambria" panose="02040503050406030204" pitchFamily="18" charset="0"/>
              </a:rPr>
              <a:t> 15. 7. 2015, č. j. 2 As 30/2015 – 38)</a:t>
            </a:r>
          </a:p>
          <a:p>
            <a:pPr marL="285750" indent="-285750" algn="just">
              <a:buFont typeface="Arial" panose="020B0604020202020204" pitchFamily="34" charset="0"/>
              <a:buChar char="•"/>
            </a:pPr>
            <a:endParaRPr lang="pl-PL" sz="1425" dirty="0">
              <a:latin typeface="Cambria" panose="02040503050406030204" pitchFamily="18" charset="0"/>
            </a:endParaRPr>
          </a:p>
          <a:p>
            <a:pPr algn="just"/>
            <a:r>
              <a:rPr lang="cs-CZ" dirty="0">
                <a:latin typeface="Cambria" panose="02040503050406030204" pitchFamily="18" charset="0"/>
              </a:rPr>
              <a:t>Podstatnou roli hraje i možnost nařídit předběžné opatření nebo přiznat odkladný účinek žalobě či kasační stížnosti</a:t>
            </a:r>
          </a:p>
          <a:p>
            <a:pPr algn="just"/>
            <a:r>
              <a:rPr lang="cs-CZ" dirty="0">
                <a:latin typeface="Cambria" panose="02040503050406030204" pitchFamily="18" charset="0"/>
              </a:rPr>
              <a:t>Je-li žalobou napadeno rozhodnutí vydané v navazujícím řízení podle zákona EIA, uplatní se zvláštní úprava v § 9d odst. 2 zákona EIA, podle které soud i bez návrhu rozhodne o přiznání odkladného účinku žalobě nebo o předběžném opatření podle soudního řádu správního. Soud přizná žalobě odkladný účinek nebo nařídí předběžné opatření, hrozí-li nebezpečí, že realizací záměru může dojít k závažným škodám na životním prostředí.</a:t>
            </a:r>
            <a:endParaRPr lang="cs-CZ" b="1" dirty="0">
              <a:solidFill>
                <a:srgbClr val="00B050"/>
              </a:solidFill>
              <a:latin typeface="Cambria" panose="02040503050406030204" pitchFamily="18" charset="0"/>
            </a:endParaRPr>
          </a:p>
          <a:p>
            <a:pPr marL="285750" indent="-285750" algn="just">
              <a:buFont typeface="Arial" panose="020B0604020202020204" pitchFamily="34" charset="0"/>
              <a:buChar char="•"/>
            </a:pPr>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pPr algn="just"/>
            <a:endParaRPr lang="cs-CZ" dirty="0">
              <a:latin typeface="Cambria" panose="02040503050406030204" pitchFamily="18" charset="0"/>
            </a:endParaRPr>
          </a:p>
          <a:p>
            <a:endParaRPr lang="cs-CZ" dirty="0">
              <a:latin typeface="Cambria" panose="02040503050406030204" pitchFamily="18" charset="0"/>
            </a:endParaRPr>
          </a:p>
          <a:p>
            <a:endParaRPr lang="cs-CZ" dirty="0">
              <a:latin typeface="Cambria" panose="02040503050406030204" pitchFamily="18" charset="0"/>
            </a:endParaRPr>
          </a:p>
        </p:txBody>
      </p:sp>
    </p:spTree>
    <p:extLst>
      <p:ext uri="{BB962C8B-B14F-4D97-AF65-F5344CB8AC3E}">
        <p14:creationId xmlns:p14="http://schemas.microsoft.com/office/powerpoint/2010/main" val="1134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fade">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fade">
                                      <p:cBhvr>
                                        <p:cTn id="3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480121" y="152111"/>
            <a:ext cx="8238002" cy="588554"/>
          </a:xfrm>
          <a:prstGeom prst="rect">
            <a:avLst/>
          </a:prstGeom>
          <a:noFill/>
          <a:ln>
            <a:noFill/>
          </a:ln>
        </p:spPr>
        <p:txBody>
          <a:bodyPr lIns="91425" tIns="91425" rIns="91425" bIns="91425" anchor="t" anchorCtr="0">
            <a:noAutofit/>
          </a:bodyPr>
          <a:lstStyle/>
          <a:p>
            <a:r>
              <a:rPr lang="cs-CZ" sz="2000" b="1" dirty="0">
                <a:solidFill>
                  <a:schemeClr val="tx1"/>
                </a:solidFill>
                <a:latin typeface="Cambria" panose="02040503050406030204" pitchFamily="18" charset="0"/>
                <a:ea typeface="Cambria" panose="02040503050406030204" pitchFamily="18" charset="0"/>
              </a:rPr>
              <a:t>Správní soudnictví – 2 As 250/2018</a:t>
            </a:r>
            <a:endParaRPr lang="en-US" sz="2000" b="1" dirty="0">
              <a:solidFill>
                <a:schemeClr val="tx1"/>
              </a:solidFill>
              <a:latin typeface="Cambria" panose="02040503050406030204" pitchFamily="18" charset="0"/>
              <a:ea typeface="Cambria" panose="02040503050406030204" pitchFamily="18" charset="0"/>
            </a:endParaRPr>
          </a:p>
          <a:p>
            <a:endParaRPr lang="cs-CZ" sz="800" b="1" dirty="0">
              <a:solidFill>
                <a:schemeClr val="tx1"/>
              </a:solidFill>
              <a:latin typeface="Cambria" panose="02040503050406030204" pitchFamily="18" charset="0"/>
              <a:ea typeface="Cambria" panose="02040503050406030204" pitchFamily="18" charset="0"/>
            </a:endParaRPr>
          </a:p>
          <a:p>
            <a:endParaRPr lang="en-US" sz="1200" b="1" dirty="0">
              <a:solidFill>
                <a:schemeClr val="accent1"/>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dirty="0">
              <a:solidFill>
                <a:schemeClr val="accent6"/>
              </a:solidFill>
              <a:latin typeface="Cambria" panose="02040503050406030204" pitchFamily="18" charset="0"/>
              <a:ea typeface="Cambria" panose="02040503050406030204" pitchFamily="18" charset="0"/>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4" name="Zástupný symbol pro obsah 2"/>
          <p:cNvSpPr txBox="1">
            <a:spLocks/>
          </p:cNvSpPr>
          <p:nvPr/>
        </p:nvSpPr>
        <p:spPr>
          <a:xfrm>
            <a:off x="628059" y="740665"/>
            <a:ext cx="8090063" cy="4026843"/>
          </a:xfrm>
          <a:prstGeom prst="rect">
            <a:avLst/>
          </a:prstGeom>
        </p:spPr>
        <p:txBody>
          <a:bodyPr>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just"/>
            <a:r>
              <a:rPr lang="cs-CZ" i="1" dirty="0">
                <a:latin typeface="Cambria" panose="02040503050406030204" pitchFamily="18" charset="0"/>
                <a:ea typeface="Cambria" panose="02040503050406030204" pitchFamily="18" charset="0"/>
              </a:rPr>
              <a:t>„Citovaný nález podstatně změnil dosavadní judikaturu Nejvyššího správního soudu (viz např. rozsudek Nejvyššího správního soudu ze dne 6. 1. 2016, č. j. 3 As 13/2015 – 200, či ze dne 16. 1. 2018, č. j. 2 As 328/2016 - 96, blíže viz též VOMÁČKA, V., ŽIDEK, D. Omezení účastenství ekologických spolků: Pyrrhovo vítězství stavební lobby. České právo životního prostředí, 2017, roč. 45, č. 3, s. 36 a násl.). </a:t>
            </a:r>
            <a:r>
              <a:rPr lang="cs-CZ" b="1" i="1" u="sng" dirty="0">
                <a:latin typeface="Cambria" panose="02040503050406030204" pitchFamily="18" charset="0"/>
                <a:ea typeface="Cambria" panose="02040503050406030204" pitchFamily="18" charset="0"/>
              </a:rPr>
              <a:t>Spolek je tak oprávněn svou aktivní legitimaci odvozovat z § 65 odst. 1 s. ř. s., pokud tvrdí, že existují jemu náležející subjektivní práva, která jsou daným zásahem dotčena. Nemusí přitom jít pouze o vlastnické právo nebo jiná věcná práva člena spolku, připouští se i dotčení práva členů spolku na příznivé životní prostředí</a:t>
            </a:r>
            <a:r>
              <a:rPr lang="cs-CZ" i="1" dirty="0">
                <a:latin typeface="Cambria" panose="02040503050406030204" pitchFamily="18" charset="0"/>
                <a:ea typeface="Cambria" panose="02040503050406030204" pitchFamily="18" charset="0"/>
              </a:rPr>
              <a:t> (aniž by bylo odvozováno z existujícího věcného práva v regulovaném území), jestliže tvrzený zásah má důsledky pro dosahování cílů, na něž se spolek zaměřuje (rozsudek Nejvyššího správního soudu ze dne 26. 4. 2017, č. j. 3 As 126/2016 - 38, ve znění opravného usnesení ze dne 1. 6. 2017, č. j. 3 As 126/2016 - 48). </a:t>
            </a:r>
            <a:r>
              <a:rPr lang="cs-CZ" b="1" i="1" dirty="0">
                <a:latin typeface="Cambria" panose="02040503050406030204" pitchFamily="18" charset="0"/>
                <a:ea typeface="Cambria" panose="02040503050406030204" pitchFamily="18" charset="0"/>
              </a:rPr>
              <a:t>Nemusí se tedy vždy jednat pouze o spolky „ekologické“, ale lze si představit i jiné, které mohou být konkrétním záměrem dotčeny, například spolky zahrádkářské apod. </a:t>
            </a:r>
            <a:r>
              <a:rPr lang="cs-CZ" i="1" dirty="0">
                <a:latin typeface="Cambria" panose="02040503050406030204" pitchFamily="18" charset="0"/>
                <a:ea typeface="Cambria" panose="02040503050406030204" pitchFamily="18" charset="0"/>
              </a:rPr>
              <a:t>(k tomu srov. nález Ústavního soudu ze dne 30. 5. 2014, </a:t>
            </a:r>
            <a:r>
              <a:rPr lang="cs-CZ" i="1" dirty="0" err="1">
                <a:latin typeface="Cambria" panose="02040503050406030204" pitchFamily="18" charset="0"/>
                <a:ea typeface="Cambria" panose="02040503050406030204" pitchFamily="18" charset="0"/>
              </a:rPr>
              <a:t>sp</a:t>
            </a:r>
            <a:r>
              <a:rPr lang="cs-CZ" i="1" dirty="0">
                <a:latin typeface="Cambria" panose="02040503050406030204" pitchFamily="18" charset="0"/>
                <a:ea typeface="Cambria" panose="02040503050406030204" pitchFamily="18" charset="0"/>
              </a:rPr>
              <a:t>. zn. I. ÚS 59/14 nebo např. rozsudek Nejvyššího správního soudu ze dne 18. 12. 2015, č. j. 2 As 49/2013 - 109). Pod vlivem výše uvedeného nálezu a pozdější judikatury Nejvyššího správního soudu je dnes na spolky pohlíženo jako na rovnocenné subjekty práva bránící společné zájmy občanů, kterým „nelze upírat právo na společnou účast při rozhodování o jejich životním prostředí jen proto, že založili právnickou osobu, na kterou delegovali svá práva přímé účasti na ochraně přírody a krajiny“ (viz zmiňovaný nález Ústavního soudu </a:t>
            </a:r>
            <a:r>
              <a:rPr lang="cs-CZ" i="1" dirty="0" err="1">
                <a:latin typeface="Cambria" panose="02040503050406030204" pitchFamily="18" charset="0"/>
                <a:ea typeface="Cambria" panose="02040503050406030204" pitchFamily="18" charset="0"/>
              </a:rPr>
              <a:t>sp</a:t>
            </a:r>
            <a:r>
              <a:rPr lang="cs-CZ" i="1" dirty="0">
                <a:latin typeface="Cambria" panose="02040503050406030204" pitchFamily="18" charset="0"/>
                <a:ea typeface="Cambria" panose="02040503050406030204" pitchFamily="18" charset="0"/>
              </a:rPr>
              <a:t>. zn. I. ÚS 59/14). Záměr související s životním prostředím tak může, vyjma osob fyzických, zasáhnout i do právní sféry právnických osob a dotknout se tak jejich subjektivních práv (kromě vlastnických práv zejména práva na příznivé životní prostředí). </a:t>
            </a:r>
            <a:r>
              <a:rPr lang="cs-CZ" b="1" i="1" dirty="0">
                <a:latin typeface="Cambria" panose="02040503050406030204" pitchFamily="18" charset="0"/>
                <a:ea typeface="Cambria" panose="02040503050406030204" pitchFamily="18" charset="0"/>
              </a:rPr>
              <a:t>Ačkoliv výše uvedený nález pojednával o aktivní legitimaci spolku v řízení o návrhu na zrušení opatření obecné povahy, judikatura Nejvyššího správního soudu závěry v něm obsažené následně aplikovala i na posuzování aktivní legitimace ekologických spolků při podání žaloby proti rozhodnutí správního orgánu podle § 65 a násl. s. ř. s. (rozsudek Nejvyššího správního soudu ze dne 25. 6. 2015, č. j. 1 As 13/2015 – 295).“</a:t>
            </a:r>
            <a:endParaRPr lang="cs-CZ" b="1"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pPr algn="just"/>
            <a:endParaRPr lang="cs-CZ"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a:p>
            <a:endParaRPr lang="cs-CZ"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58392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Pojem účasti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algn="just"/>
            <a:r>
              <a:rPr lang="cs-CZ" sz="1600" dirty="0">
                <a:latin typeface="Cambria" panose="02040503050406030204" pitchFamily="18" charset="0"/>
                <a:ea typeface="Cambria" panose="02040503050406030204" pitchFamily="18" charset="0"/>
              </a:rPr>
              <a:t>V </a:t>
            </a:r>
            <a:r>
              <a:rPr lang="cs-CZ" sz="2000" b="1" dirty="0">
                <a:latin typeface="Cambria" panose="02040503050406030204" pitchFamily="18" charset="0"/>
                <a:ea typeface="Cambria" panose="02040503050406030204" pitchFamily="18" charset="0"/>
              </a:rPr>
              <a:t>širším smyslu </a:t>
            </a:r>
            <a:r>
              <a:rPr lang="cs-CZ" sz="1600" b="1" dirty="0">
                <a:solidFill>
                  <a:srgbClr val="FF0000"/>
                </a:solidFill>
                <a:latin typeface="Cambria" panose="02040503050406030204" pitchFamily="18" charset="0"/>
                <a:ea typeface="Cambria" panose="02040503050406030204" pitchFamily="18" charset="0"/>
              </a:rPr>
              <a:t>výkon politických práv</a:t>
            </a:r>
            <a:r>
              <a:rPr lang="cs-CZ" sz="1600" dirty="0">
                <a:latin typeface="Cambria" panose="02040503050406030204" pitchFamily="18" charset="0"/>
                <a:ea typeface="Cambria" panose="02040503050406030204" pitchFamily="18" charset="0"/>
              </a:rPr>
              <a:t>, zejména práva sdružovacího, shromažďovacího, petičního, uskutečňování práva podílet se na správě věcí veřejných, a to buď přímo nebo prostřednictvím volených zástupců (aktivní i pasivní volební právo do zastupitelských a samosprávných orgánů všech stupňů, účast v referendu), </a:t>
            </a:r>
            <a:r>
              <a:rPr lang="cs-CZ" sz="1600" b="1" dirty="0">
                <a:solidFill>
                  <a:srgbClr val="00B050"/>
                </a:solidFill>
                <a:latin typeface="Cambria" panose="02040503050406030204" pitchFamily="18" charset="0"/>
                <a:ea typeface="Cambria" panose="02040503050406030204" pitchFamily="18" charset="0"/>
              </a:rPr>
              <a:t>uskutečňování práva na informace</a:t>
            </a:r>
            <a:r>
              <a:rPr lang="cs-CZ" sz="1600" dirty="0">
                <a:latin typeface="Cambria" panose="02040503050406030204" pitchFamily="18" charset="0"/>
                <a:ea typeface="Cambria" panose="02040503050406030204" pitchFamily="18" charset="0"/>
              </a:rPr>
              <a:t>, </a:t>
            </a:r>
            <a:r>
              <a:rPr lang="cs-CZ" sz="1600" b="1" dirty="0">
                <a:solidFill>
                  <a:srgbClr val="00B0F0"/>
                </a:solidFill>
                <a:latin typeface="Cambria" panose="02040503050406030204" pitchFamily="18" charset="0"/>
                <a:ea typeface="Cambria" panose="02040503050406030204" pitchFamily="18" charset="0"/>
              </a:rPr>
              <a:t>podávání podnětů a stížností</a:t>
            </a:r>
            <a:r>
              <a:rPr lang="cs-CZ" sz="1600" dirty="0">
                <a:latin typeface="Cambria" panose="02040503050406030204" pitchFamily="18" charset="0"/>
                <a:ea typeface="Cambria" panose="02040503050406030204" pitchFamily="18" charset="0"/>
              </a:rPr>
              <a:t>, účast v řízeních, která nejsou správními řízeními, a ve správních řízeních, </a:t>
            </a:r>
            <a:r>
              <a:rPr lang="cs-CZ" sz="1600" b="1" dirty="0">
                <a:solidFill>
                  <a:srgbClr val="92D050"/>
                </a:solidFill>
                <a:latin typeface="Cambria" panose="02040503050406030204" pitchFamily="18" charset="0"/>
                <a:ea typeface="Cambria" panose="02040503050406030204" pitchFamily="18" charset="0"/>
              </a:rPr>
              <a:t>účast v občanskoprávních řízeních</a:t>
            </a:r>
            <a:r>
              <a:rPr lang="cs-CZ" sz="1600" dirty="0">
                <a:latin typeface="Cambria" panose="02040503050406030204" pitchFamily="18" charset="0"/>
                <a:ea typeface="Cambria" panose="02040503050406030204" pitchFamily="18" charset="0"/>
              </a:rPr>
              <a:t>, účast </a:t>
            </a:r>
            <a:r>
              <a:rPr lang="cs-CZ" sz="1600" dirty="0" err="1">
                <a:latin typeface="Cambria" panose="02040503050406030204" pitchFamily="18" charset="0"/>
                <a:ea typeface="Cambria" panose="02040503050406030204" pitchFamily="18" charset="0"/>
              </a:rPr>
              <a:t>institucializované</a:t>
            </a:r>
            <a:r>
              <a:rPr lang="cs-CZ" sz="1600" dirty="0">
                <a:latin typeface="Cambria" panose="02040503050406030204" pitchFamily="18" charset="0"/>
                <a:ea typeface="Cambria" panose="02040503050406030204" pitchFamily="18" charset="0"/>
              </a:rPr>
              <a:t> povahy (výkon funkce veřejných stráží), </a:t>
            </a:r>
            <a:r>
              <a:rPr lang="cs-CZ" sz="1600" b="1" dirty="0">
                <a:solidFill>
                  <a:schemeClr val="accent6">
                    <a:lumMod val="75000"/>
                  </a:schemeClr>
                </a:solidFill>
                <a:latin typeface="Cambria" panose="02040503050406030204" pitchFamily="18" charset="0"/>
                <a:ea typeface="Cambria" panose="02040503050406030204" pitchFamily="18" charset="0"/>
              </a:rPr>
              <a:t>výkon vlastnického práva </a:t>
            </a:r>
            <a:r>
              <a:rPr lang="cs-CZ" sz="1600" dirty="0">
                <a:latin typeface="Cambria" panose="02040503050406030204" pitchFamily="18" charset="0"/>
                <a:ea typeface="Cambria" panose="02040503050406030204" pitchFamily="18" charset="0"/>
              </a:rPr>
              <a:t>a uzavírání dohod a ostatní formy spolupráce s orgány veřejné správy.</a:t>
            </a:r>
          </a:p>
          <a:p>
            <a:pPr algn="just"/>
            <a:r>
              <a:rPr lang="cs-CZ" sz="1600" dirty="0">
                <a:latin typeface="Cambria" panose="02040503050406030204" pitchFamily="18" charset="0"/>
                <a:ea typeface="Cambria" panose="02040503050406030204" pitchFamily="18" charset="0"/>
              </a:rPr>
              <a:t>V </a:t>
            </a:r>
            <a:r>
              <a:rPr lang="cs-CZ" sz="2000" b="1" dirty="0">
                <a:latin typeface="Cambria" panose="02040503050406030204" pitchFamily="18" charset="0"/>
                <a:ea typeface="Cambria" panose="02040503050406030204" pitchFamily="18" charset="0"/>
              </a:rPr>
              <a:t>užším smyslu </a:t>
            </a:r>
            <a:r>
              <a:rPr lang="cs-CZ" sz="1600" dirty="0">
                <a:latin typeface="Cambria" panose="02040503050406030204" pitchFamily="18" charset="0"/>
                <a:ea typeface="Cambria" panose="02040503050406030204" pitchFamily="18" charset="0"/>
              </a:rPr>
              <a:t>jako </a:t>
            </a:r>
            <a:r>
              <a:rPr lang="cs-CZ" sz="1600" b="1" dirty="0">
                <a:solidFill>
                  <a:srgbClr val="FF0000"/>
                </a:solidFill>
                <a:latin typeface="Cambria" panose="02040503050406030204" pitchFamily="18" charset="0"/>
                <a:ea typeface="Cambria" panose="02040503050406030204" pitchFamily="18" charset="0"/>
              </a:rPr>
              <a:t>účast ve správních řízeních a procesech</a:t>
            </a:r>
            <a:r>
              <a:rPr lang="cs-CZ" sz="1600" dirty="0">
                <a:latin typeface="Cambria" panose="02040503050406030204" pitchFamily="18" charset="0"/>
                <a:ea typeface="Cambria" panose="02040503050406030204" pitchFamily="18" charset="0"/>
              </a:rPr>
              <a:t>, které s životním prostředím souvisejí. Ta může nabývat různé intenzity v závislosti na procesním postavení konkrétního subjektu, od slabších forem (</a:t>
            </a:r>
            <a:r>
              <a:rPr lang="cs-CZ" sz="1800" b="1" dirty="0">
                <a:latin typeface="Cambria" panose="02040503050406030204" pitchFamily="18" charset="0"/>
                <a:ea typeface="Cambria" panose="02040503050406030204" pitchFamily="18" charset="0"/>
              </a:rPr>
              <a:t>konzultativní účast</a:t>
            </a:r>
            <a:r>
              <a:rPr lang="cs-CZ" sz="1600" dirty="0">
                <a:latin typeface="Cambria" panose="02040503050406030204" pitchFamily="18" charset="0"/>
                <a:ea typeface="Cambria" panose="02040503050406030204" pitchFamily="18" charset="0"/>
              </a:rPr>
              <a:t>) podání připomínek bez větší možnosti ovlivnit finální rozhodnutí až po silnou formu (</a:t>
            </a:r>
            <a:r>
              <a:rPr lang="cs-CZ" sz="1800" b="1" dirty="0">
                <a:latin typeface="Cambria" panose="02040503050406030204" pitchFamily="18" charset="0"/>
                <a:ea typeface="Cambria" panose="02040503050406030204" pitchFamily="18" charset="0"/>
              </a:rPr>
              <a:t>plnoprávná účast</a:t>
            </a:r>
            <a:r>
              <a:rPr lang="cs-CZ" sz="1600" dirty="0">
                <a:latin typeface="Cambria" panose="02040503050406030204" pitchFamily="18" charset="0"/>
                <a:ea typeface="Cambria" panose="02040503050406030204" pitchFamily="18" charset="0"/>
              </a:rPr>
              <a:t>) postavení účastníka řízení, jemuž svědčí možnost podávání námitek i obrany proti vydanému rozhodnutí.</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01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357660"/>
            <a:ext cx="5022558" cy="415498"/>
          </a:xfrm>
          <a:prstGeom prst="rect">
            <a:avLst/>
          </a:prstGeom>
          <a:noFill/>
        </p:spPr>
        <p:txBody>
          <a:bodyPr wrap="square" rtlCol="0">
            <a:spAutoFit/>
          </a:bodyPr>
          <a:lstStyle/>
          <a:p>
            <a:r>
              <a:rPr lang="cs-CZ" sz="2100" b="1" dirty="0"/>
              <a:t>Civilní soudnictví</a:t>
            </a:r>
          </a:p>
        </p:txBody>
      </p:sp>
      <p:sp>
        <p:nvSpPr>
          <p:cNvPr id="3" name="Zástupný symbol pro obsah 2"/>
          <p:cNvSpPr>
            <a:spLocks noGrp="1"/>
          </p:cNvSpPr>
          <p:nvPr>
            <p:ph idx="1"/>
          </p:nvPr>
        </p:nvSpPr>
        <p:spPr>
          <a:xfrm>
            <a:off x="493776" y="1045075"/>
            <a:ext cx="7142060" cy="3865660"/>
          </a:xfrm>
        </p:spPr>
        <p:txBody>
          <a:bodyPr>
            <a:normAutofit fontScale="47500" lnSpcReduction="20000"/>
          </a:bodyPr>
          <a:lstStyle/>
          <a:p>
            <a:pPr>
              <a:buNone/>
            </a:pPr>
            <a:r>
              <a:rPr lang="cs-CZ" b="1" dirty="0">
                <a:latin typeface="Cambria" panose="02040503050406030204" pitchFamily="18" charset="0"/>
                <a:ea typeface="Cambria" panose="02040503050406030204" pitchFamily="18" charset="0"/>
              </a:rPr>
              <a:t>Náhrada majetkové a nemajetkové újmy</a:t>
            </a:r>
          </a:p>
          <a:p>
            <a:pPr>
              <a:buNone/>
            </a:pPr>
            <a:r>
              <a:rPr lang="cs-CZ" dirty="0">
                <a:latin typeface="Cambria" panose="02040503050406030204" pitchFamily="18" charset="0"/>
                <a:ea typeface="Cambria" panose="02040503050406030204" pitchFamily="18" charset="0"/>
              </a:rPr>
              <a:t>Nově stanovena náhrada nemajetkové újmy se týká sekundárních obětí (§ 2971), kterými mohou být i osoby dotčené poškozením životního prostředí. </a:t>
            </a:r>
            <a:endParaRPr lang="cs-CZ" b="1" dirty="0">
              <a:latin typeface="Cambria" panose="02040503050406030204" pitchFamily="18" charset="0"/>
              <a:ea typeface="Cambria" panose="02040503050406030204" pitchFamily="18" charset="0"/>
            </a:endParaRPr>
          </a:p>
          <a:p>
            <a:pPr>
              <a:buNone/>
            </a:pPr>
            <a:r>
              <a:rPr lang="cs-CZ" b="1" dirty="0">
                <a:latin typeface="Cambria" panose="02040503050406030204" pitchFamily="18" charset="0"/>
                <a:ea typeface="Cambria" panose="02040503050406030204" pitchFamily="18" charset="0"/>
              </a:rPr>
              <a:t>Škoda způsobená nezákonným rozhodnutím nebo nesprávným úředním postupem</a:t>
            </a:r>
          </a:p>
          <a:p>
            <a:pPr>
              <a:buNone/>
            </a:pPr>
            <a:r>
              <a:rPr lang="cs-CZ" b="1" dirty="0">
                <a:latin typeface="Cambria" panose="02040503050406030204" pitchFamily="18" charset="0"/>
                <a:ea typeface="Cambria" panose="02040503050406030204" pitchFamily="18" charset="0"/>
              </a:rPr>
              <a:t>Sousedské spory </a:t>
            </a:r>
            <a:r>
              <a:rPr lang="cs-CZ" dirty="0">
                <a:latin typeface="Cambria" panose="02040503050406030204" pitchFamily="18" charset="0"/>
                <a:ea typeface="Cambria" panose="02040503050406030204" pitchFamily="18" charset="0"/>
              </a:rPr>
              <a:t>– možnost domáhat se zastavení obtěžujících imisí, ovšem jsou-li imise důsledkem provozu závodu nebo podobného zařízení, který byl úředně schválen, má soused právo jen na náhradu újmy v penězích, i když byla újma způsobena okolnostmi, k nimž se při úředním projednávání nepřihlédlo. To neplatí, pokud se při provádění provozu překračuje rozsah, v jakém byl úředně schválen (§ 1013).</a:t>
            </a:r>
          </a:p>
          <a:p>
            <a:pPr>
              <a:buNone/>
            </a:pPr>
            <a:r>
              <a:rPr lang="cs-CZ" b="1" dirty="0">
                <a:latin typeface="Cambria" panose="02040503050406030204" pitchFamily="18" charset="0"/>
                <a:ea typeface="Cambria" panose="02040503050406030204" pitchFamily="18" charset="0"/>
              </a:rPr>
              <a:t>Prevenční žaloba</a:t>
            </a:r>
          </a:p>
          <a:p>
            <a:pPr>
              <a:buNone/>
            </a:pPr>
            <a:r>
              <a:rPr lang="cs-CZ" dirty="0">
                <a:latin typeface="Cambria" panose="02040503050406030204" pitchFamily="18" charset="0"/>
                <a:ea typeface="Cambria" panose="02040503050406030204" pitchFamily="18" charset="0"/>
              </a:rPr>
              <a:t>Pokud všechny okolnosti nasvědčují tomu, že dojde ke vzniku nadměrných imisí, případně hrozí jiné vážné ohrožení majetku, zdraví, ale i životního prostředí. Není nutné, aby hrozilo nebezpečí bezprostředního vzniku škody.</a:t>
            </a:r>
          </a:p>
          <a:p>
            <a:pPr>
              <a:buNone/>
            </a:pPr>
            <a:r>
              <a:rPr lang="cs-CZ" b="1" dirty="0">
                <a:latin typeface="Cambria" panose="02040503050406030204" pitchFamily="18" charset="0"/>
                <a:ea typeface="Cambria" panose="02040503050406030204" pitchFamily="18" charset="0"/>
              </a:rPr>
              <a:t>Žaloba z rušené držby</a:t>
            </a:r>
          </a:p>
          <a:p>
            <a:pPr>
              <a:buNone/>
            </a:pPr>
            <a:r>
              <a:rPr lang="cs-CZ" dirty="0">
                <a:latin typeface="Cambria" panose="02040503050406030204" pitchFamily="18" charset="0"/>
                <a:ea typeface="Cambria" panose="02040503050406030204" pitchFamily="18" charset="0"/>
              </a:rPr>
              <a:t>Zvláštním případem ochrany držby je situace, kdy na sousedním pozemku dochází k rušivé výstavbě nebo k odstraňování stavby (§ 1004 a 1005 o. z.). </a:t>
            </a:r>
          </a:p>
        </p:txBody>
      </p:sp>
    </p:spTree>
    <p:extLst>
      <p:ext uri="{BB962C8B-B14F-4D97-AF65-F5344CB8AC3E}">
        <p14:creationId xmlns:p14="http://schemas.microsoft.com/office/powerpoint/2010/main" val="22500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411760" y="357660"/>
            <a:ext cx="5022558" cy="415498"/>
          </a:xfrm>
          <a:prstGeom prst="rect">
            <a:avLst/>
          </a:prstGeom>
          <a:noFill/>
        </p:spPr>
        <p:txBody>
          <a:bodyPr wrap="square" rtlCol="0">
            <a:spAutoFit/>
          </a:bodyPr>
          <a:lstStyle/>
          <a:p>
            <a:r>
              <a:rPr lang="cs-CZ" sz="2100" b="1" dirty="0"/>
              <a:t>Civilní soudnictví</a:t>
            </a:r>
          </a:p>
        </p:txBody>
      </p:sp>
      <p:sp>
        <p:nvSpPr>
          <p:cNvPr id="3" name="Zástupný symbol pro obsah 2"/>
          <p:cNvSpPr>
            <a:spLocks noGrp="1"/>
          </p:cNvSpPr>
          <p:nvPr>
            <p:ph idx="1"/>
          </p:nvPr>
        </p:nvSpPr>
        <p:spPr>
          <a:xfrm>
            <a:off x="502920" y="1277840"/>
            <a:ext cx="7169492" cy="3865660"/>
          </a:xfrm>
        </p:spPr>
        <p:txBody>
          <a:bodyPr>
            <a:normAutofit fontScale="77500" lnSpcReduction="20000"/>
          </a:bodyPr>
          <a:lstStyle/>
          <a:p>
            <a:pPr>
              <a:buNone/>
            </a:pPr>
            <a:r>
              <a:rPr lang="cs-CZ" b="1" dirty="0">
                <a:latin typeface="Cambria" panose="02040503050406030204" pitchFamily="18" charset="0"/>
                <a:ea typeface="Cambria" panose="02040503050406030204" pitchFamily="18" charset="0"/>
              </a:rPr>
              <a:t>Žaloba na ochranu osobnosti </a:t>
            </a:r>
          </a:p>
          <a:p>
            <a:pPr algn="just">
              <a:buNone/>
            </a:pPr>
            <a:r>
              <a:rPr lang="cs-CZ" dirty="0">
                <a:latin typeface="Cambria" panose="02040503050406030204" pitchFamily="18" charset="0"/>
                <a:ea typeface="Cambria" panose="02040503050406030204" pitchFamily="18" charset="0"/>
              </a:rPr>
              <a:t>K ochraně životního prostředí je možné využít rovněž žalobu na ochranu osobnosti, neboť podle § 81 o. z. má každá fyzická osoba právo na ochranu své osobnosti, zejména </a:t>
            </a:r>
            <a:r>
              <a:rPr lang="cs-CZ" i="1" dirty="0">
                <a:latin typeface="Cambria" panose="02040503050406030204" pitchFamily="18" charset="0"/>
                <a:ea typeface="Cambria" panose="02040503050406030204" pitchFamily="18" charset="0"/>
              </a:rPr>
              <a:t>„života a důstojnosti člověka, zdraví a práva žít v zdravém životním prostředí, vážnosti, cti, soukromí a jeho projevů osobní povahy.“</a:t>
            </a:r>
          </a:p>
          <a:p>
            <a:pPr algn="just">
              <a:buNone/>
            </a:pPr>
            <a:r>
              <a:rPr lang="cs-CZ" b="1" dirty="0">
                <a:latin typeface="Cambria" panose="02040503050406030204" pitchFamily="18" charset="0"/>
                <a:ea typeface="Cambria" panose="02040503050406030204" pitchFamily="18" charset="0"/>
              </a:rPr>
              <a:t>Mezinárodní prvek</a:t>
            </a:r>
          </a:p>
          <a:p>
            <a:pPr algn="just">
              <a:buNone/>
            </a:pPr>
            <a:r>
              <a:rPr lang="cs-CZ" dirty="0">
                <a:latin typeface="Cambria" panose="02040503050406030204" pitchFamily="18" charset="0"/>
                <a:ea typeface="Cambria" panose="02040503050406030204" pitchFamily="18" charset="0"/>
              </a:rPr>
              <a:t>Čl. 7 nařízení Řím II – možná volba rozhodného práva</a:t>
            </a:r>
          </a:p>
        </p:txBody>
      </p:sp>
    </p:spTree>
    <p:extLst>
      <p:ext uri="{BB962C8B-B14F-4D97-AF65-F5344CB8AC3E}">
        <p14:creationId xmlns:p14="http://schemas.microsoft.com/office/powerpoint/2010/main" val="108238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22910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cs-CZ" sz="1800" b="1" dirty="0">
                <a:solidFill>
                  <a:schemeClr val="lt1"/>
                </a:solidFill>
                <a:latin typeface="Roboto Slab" panose="020B0604020202020204" charset="0"/>
                <a:ea typeface="Roboto Slab" panose="020B0604020202020204" charset="0"/>
                <a:cs typeface="Arial" pitchFamily="34" charset="0"/>
                <a:sym typeface="Roboto Slab"/>
              </a:rPr>
              <a:t>Děkuji za pozornost!</a:t>
            </a:r>
            <a:endParaRPr lang="en-US" sz="1800" b="1" dirty="0">
              <a:solidFill>
                <a:schemeClr val="lt1"/>
              </a:solidFill>
              <a:latin typeface="Roboto Slab" panose="020B0604020202020204" charset="0"/>
              <a:ea typeface="Roboto Slab" panose="020B0604020202020204" charset="0"/>
              <a:cs typeface="Arial" pitchFamily="34" charset="0"/>
              <a:sym typeface="Roboto Slab"/>
            </a:endParaRPr>
          </a:p>
          <a:p>
            <a:pPr>
              <a:spcBef>
                <a:spcPts val="0"/>
              </a:spcBef>
              <a:buClr>
                <a:schemeClr val="dk1"/>
              </a:buClr>
              <a:buSzPct val="45833"/>
              <a:buFont typeface="Arial"/>
              <a:buNone/>
            </a:pPr>
            <a:endParaRPr lang="en-US" sz="2400" dirty="0">
              <a:solidFill>
                <a:srgbClr val="FFFFFF"/>
              </a:solidFill>
              <a:latin typeface="Roboto Slab" panose="020B0604020202020204" charset="0"/>
              <a:ea typeface="Roboto Slab" panose="020B0604020202020204" charset="0"/>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spTree>
    <p:extLst>
      <p:ext uri="{BB962C8B-B14F-4D97-AF65-F5344CB8AC3E}">
        <p14:creationId xmlns:p14="http://schemas.microsoft.com/office/powerpoint/2010/main" val="75707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Pojem veřejnosti a dotčené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algn="just"/>
            <a:r>
              <a:rPr lang="cs-CZ" sz="2000" b="1" dirty="0">
                <a:latin typeface="Cambria" panose="02040503050406030204" pitchFamily="18" charset="0"/>
                <a:ea typeface="Cambria" panose="02040503050406030204" pitchFamily="18" charset="0"/>
              </a:rPr>
              <a:t>Pojem veřejnost </a:t>
            </a:r>
            <a:r>
              <a:rPr lang="cs-CZ" sz="1600" dirty="0">
                <a:latin typeface="Cambria" panose="02040503050406030204" pitchFamily="18" charset="0"/>
                <a:ea typeface="Cambria" panose="02040503050406030204" pitchFamily="18" charset="0"/>
              </a:rPr>
              <a:t>je užíván ve smyslu </a:t>
            </a:r>
            <a:r>
              <a:rPr lang="cs-CZ" sz="1600" b="1" dirty="0">
                <a:solidFill>
                  <a:schemeClr val="accent6"/>
                </a:solidFill>
                <a:latin typeface="Cambria" panose="02040503050406030204" pitchFamily="18" charset="0"/>
                <a:ea typeface="Cambria" panose="02040503050406030204" pitchFamily="18" charset="0"/>
              </a:rPr>
              <a:t>„každý“</a:t>
            </a:r>
            <a:r>
              <a:rPr lang="cs-CZ" sz="1600" dirty="0">
                <a:latin typeface="Cambria" panose="02040503050406030204" pitchFamily="18" charset="0"/>
                <a:ea typeface="Cambria" panose="02040503050406030204" pitchFamily="18" charset="0"/>
              </a:rPr>
              <a:t>, zejména v rámci úpravy práva na přístup k environmentálním informacím, které musí být přístupné všem osobám bez jakékoliv povinnosti prokazovat zájem. Objevuje se ale též v úpravě účasti na rozhodovacích procesech jako například v čl. 6 odst. 7 </a:t>
            </a:r>
            <a:r>
              <a:rPr lang="cs-CZ" sz="1600" dirty="0" err="1">
                <a:latin typeface="Cambria" panose="02040503050406030204" pitchFamily="18" charset="0"/>
                <a:ea typeface="Cambria" panose="02040503050406030204" pitchFamily="18" charset="0"/>
              </a:rPr>
              <a:t>Aarhuské</a:t>
            </a:r>
            <a:r>
              <a:rPr lang="cs-CZ" sz="1600" dirty="0">
                <a:latin typeface="Cambria" panose="02040503050406030204" pitchFamily="18" charset="0"/>
                <a:ea typeface="Cambria" panose="02040503050406030204" pitchFamily="18" charset="0"/>
              </a:rPr>
              <a:t> úmluvy, který přiznává právo předkládat připomínky, informace, rozbory nebo stanoviska v rámci řízení o specifických činnostech všem příslušníkům veřejnosti.</a:t>
            </a:r>
          </a:p>
          <a:p>
            <a:pPr algn="just"/>
            <a:r>
              <a:rPr lang="cs-CZ" sz="2000" b="1" dirty="0">
                <a:latin typeface="Cambria" panose="02040503050406030204" pitchFamily="18" charset="0"/>
                <a:ea typeface="Cambria" panose="02040503050406030204" pitchFamily="18" charset="0"/>
              </a:rPr>
              <a:t>Pojem dotčená veřejnost </a:t>
            </a:r>
            <a:r>
              <a:rPr lang="cs-CZ" sz="1600" dirty="0">
                <a:latin typeface="Cambria" panose="02040503050406030204" pitchFamily="18" charset="0"/>
                <a:ea typeface="Cambria" panose="02040503050406030204" pitchFamily="18" charset="0"/>
              </a:rPr>
              <a:t>zahrnuje </a:t>
            </a:r>
            <a:r>
              <a:rPr lang="cs-CZ" sz="1600" b="1" dirty="0">
                <a:solidFill>
                  <a:schemeClr val="accent6"/>
                </a:solidFill>
                <a:latin typeface="Cambria" panose="02040503050406030204" pitchFamily="18" charset="0"/>
                <a:ea typeface="Cambria" panose="02040503050406030204" pitchFamily="18" charset="0"/>
              </a:rPr>
              <a:t>dotčené osoby</a:t>
            </a:r>
            <a:r>
              <a:rPr lang="cs-CZ" sz="1600" dirty="0">
                <a:latin typeface="Cambria" panose="02040503050406030204" pitchFamily="18" charset="0"/>
                <a:ea typeface="Cambria" panose="02040503050406030204" pitchFamily="18" charset="0"/>
              </a:rPr>
              <a:t>, </a:t>
            </a:r>
            <a:r>
              <a:rPr lang="cs-CZ" sz="1600" b="1" dirty="0">
                <a:solidFill>
                  <a:schemeClr val="accent5"/>
                </a:solidFill>
                <a:latin typeface="Cambria" panose="02040503050406030204" pitchFamily="18" charset="0"/>
                <a:ea typeface="Cambria" panose="02040503050406030204" pitchFamily="18" charset="0"/>
              </a:rPr>
              <a:t>což jsou v českém pojetí zejména dotčení vlastníci a také ekologické spolky</a:t>
            </a:r>
            <a:r>
              <a:rPr lang="cs-CZ" sz="1600" dirty="0">
                <a:latin typeface="Cambria" panose="02040503050406030204" pitchFamily="18" charset="0"/>
                <a:ea typeface="Cambria" panose="02040503050406030204" pitchFamily="18" charset="0"/>
              </a:rPr>
              <a:t>. Jedná se o pojem typický pro plnohodnotnou úpravu účasti na rozhodovacích procesech a možnost domáhat se soudní ochrany. Dotčená veřejnost nemusí být definována vnitrostátní úpravou, ale musí dotčené veřejnosti v pojetí </a:t>
            </a:r>
            <a:r>
              <a:rPr lang="cs-CZ" sz="1600" dirty="0" err="1">
                <a:latin typeface="Cambria" panose="02040503050406030204" pitchFamily="18" charset="0"/>
                <a:ea typeface="Cambria" panose="02040503050406030204" pitchFamily="18" charset="0"/>
              </a:rPr>
              <a:t>Aarhuské</a:t>
            </a:r>
            <a:r>
              <a:rPr lang="cs-CZ" sz="1600" dirty="0">
                <a:latin typeface="Cambria" panose="02040503050406030204" pitchFamily="18" charset="0"/>
                <a:ea typeface="Cambria" panose="02040503050406030204" pitchFamily="18" charset="0"/>
              </a:rPr>
              <a:t> úmluvy, mezi kterou budou vždy patřit i ekologické spolky, umožnit širokou účast na rozhodování a přístup k soudní ochraně.</a:t>
            </a:r>
          </a:p>
          <a:p>
            <a:pPr algn="just"/>
            <a:endParaRPr lang="cs-CZ" sz="1600" dirty="0">
              <a:latin typeface="Cambria" panose="02040503050406030204" pitchFamily="18" charset="0"/>
              <a:ea typeface="Cambria" panose="02040503050406030204" pitchFamily="18" charset="0"/>
            </a:endParaRPr>
          </a:p>
          <a:p>
            <a:pPr algn="just"/>
            <a:r>
              <a:rPr lang="cs-CZ" sz="1600" dirty="0">
                <a:latin typeface="Cambria" panose="02040503050406030204" pitchFamily="18" charset="0"/>
                <a:ea typeface="Cambria" panose="02040503050406030204" pitchFamily="18" charset="0"/>
              </a:rPr>
              <a:t>Pro všechny procesy obecně platí, že jednotlivcům v nich bývá zásadně přiznána pouze účast konzultativní, pokud jim nesvědčí výhodnější pozice například z titulu dotčení vlastnických práv. </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9946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588405" y="284457"/>
            <a:ext cx="8238002" cy="666159"/>
          </a:xfrm>
          <a:prstGeom prst="rect">
            <a:avLst/>
          </a:prstGeom>
          <a:noFill/>
          <a:ln>
            <a:noFill/>
          </a:ln>
        </p:spPr>
        <p:txBody>
          <a:bodyPr lIns="91425" tIns="91425" rIns="91425" bIns="91425" anchor="t" anchorCtr="0">
            <a:noAutofit/>
          </a:bodyPr>
          <a:lstStyle/>
          <a:p>
            <a:r>
              <a:rPr lang="cs-CZ" sz="2400" b="1" dirty="0">
                <a:solidFill>
                  <a:schemeClr val="tx1"/>
                </a:solidFill>
                <a:latin typeface="Cambria" panose="02040503050406030204" pitchFamily="18" charset="0"/>
                <a:ea typeface="Cambria" panose="02040503050406030204" pitchFamily="18" charset="0"/>
              </a:rPr>
              <a:t>Způsoby účasti veřejnosti</a:t>
            </a:r>
            <a:endParaRPr lang="en-US" sz="2400" b="1" dirty="0">
              <a:solidFill>
                <a:schemeClr val="tx1"/>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r>
              <a:rPr lang="cs-CZ" sz="2400" b="1" dirty="0">
                <a:solidFill>
                  <a:schemeClr val="accent6"/>
                </a:solidFill>
                <a:latin typeface="Cambria" panose="02040503050406030204" pitchFamily="18" charset="0"/>
                <a:ea typeface="Cambria" panose="02040503050406030204" pitchFamily="18" charset="0"/>
              </a:rPr>
              <a:t>Různé přímé/nepřímé, formální/neformální způsoby</a:t>
            </a:r>
          </a:p>
          <a:p>
            <a:endParaRPr lang="cs-CZ" sz="2400" b="1" dirty="0">
              <a:solidFill>
                <a:schemeClr val="accent6"/>
              </a:solidFill>
              <a:latin typeface="Cambria" panose="02040503050406030204" pitchFamily="18" charset="0"/>
              <a:ea typeface="Cambria" panose="02040503050406030204" pitchFamily="18" charset="0"/>
            </a:endParaRP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Petiční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Shromažďovací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Sdružovací právo</a:t>
            </a:r>
          </a:p>
          <a:p>
            <a:pPr marL="342900" indent="-342900">
              <a:buFont typeface="Arial" panose="020B0604020202020204" pitchFamily="34" charset="0"/>
              <a:buChar char="•"/>
            </a:pPr>
            <a:r>
              <a:rPr lang="cs-CZ" sz="2400" b="1" dirty="0">
                <a:solidFill>
                  <a:schemeClr val="tx1"/>
                </a:solidFill>
                <a:latin typeface="Cambria" panose="02040503050406030204" pitchFamily="18" charset="0"/>
                <a:ea typeface="Cambria" panose="02040503050406030204" pitchFamily="18" charset="0"/>
              </a:rPr>
              <a:t>Referendum</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Informace</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Účast veřejnosti na rozhodování, na tvorbě plánů, programů, politik a na přípravě právních předpisů</a:t>
            </a:r>
          </a:p>
          <a:p>
            <a:pPr marL="342900" indent="-342900">
              <a:buFont typeface="Arial" panose="020B0604020202020204" pitchFamily="34" charset="0"/>
              <a:buChar char="•"/>
            </a:pPr>
            <a:r>
              <a:rPr lang="cs-CZ" sz="2400" b="1" dirty="0">
                <a:solidFill>
                  <a:schemeClr val="accent3"/>
                </a:solidFill>
                <a:latin typeface="Cambria" panose="02040503050406030204" pitchFamily="18" charset="0"/>
                <a:ea typeface="Cambria" panose="02040503050406030204" pitchFamily="18" charset="0"/>
              </a:rPr>
              <a:t>Soudní ochrana</a:t>
            </a: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endParaRPr lang="cs-CZ" sz="2400" b="1" dirty="0">
              <a:solidFill>
                <a:schemeClr val="accent6"/>
              </a:solidFill>
              <a:latin typeface="Cambria" panose="02040503050406030204" pitchFamily="18" charset="0"/>
              <a:ea typeface="Cambria" panose="02040503050406030204" pitchFamily="18" charset="0"/>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2400" b="1" dirty="0">
              <a:solidFill>
                <a:schemeClr val="tx1"/>
              </a:solidFill>
              <a:latin typeface="Cambria" panose="02040503050406030204" pitchFamily="18" charset="0"/>
              <a:ea typeface="Cambria" panose="02040503050406030204" pitchFamily="18" charset="0"/>
              <a:cs typeface="Nixie One"/>
              <a:sym typeface="Nixie One"/>
            </a:endParaRPr>
          </a:p>
          <a:p>
            <a:endParaRPr lang="cs-CZ" sz="2400" b="1" dirty="0">
              <a:solidFill>
                <a:schemeClr val="accent6"/>
              </a:solidFill>
              <a:latin typeface="Cambria" panose="02040503050406030204" pitchFamily="18" charset="0"/>
              <a:ea typeface="Cambria" panose="02040503050406030204" pitchFamily="18" charset="0"/>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cs-CZ" sz="1800" b="1" dirty="0">
              <a:solidFill>
                <a:schemeClr val="tx1"/>
              </a:solidFill>
              <a:latin typeface="Cambria" panose="02040503050406030204" pitchFamily="18" charset="0"/>
              <a:ea typeface="Cambria" panose="02040503050406030204" pitchFamily="18" charset="0"/>
              <a:cs typeface="Nixie One"/>
              <a:sym typeface="Nixie One"/>
            </a:endParaRPr>
          </a:p>
          <a:p>
            <a:pPr lvl="0">
              <a:spcBef>
                <a:spcPts val="600"/>
              </a:spcBef>
            </a:pPr>
            <a:endParaRPr lang="en-US" sz="1200" b="1" dirty="0">
              <a:solidFill>
                <a:schemeClr val="tx1"/>
              </a:solidFill>
              <a:latin typeface="Cambria" panose="02040503050406030204" pitchFamily="18" charset="0"/>
              <a:ea typeface="Cambria" panose="02040503050406030204" pitchFamily="18" charset="0"/>
              <a:cs typeface="Nixie One"/>
              <a:sym typeface="Nixie One"/>
            </a:endParaRPr>
          </a:p>
        </p:txBody>
      </p:sp>
      <p:sp>
        <p:nvSpPr>
          <p:cNvPr id="8" name="Zástupný symbol pro obsah 2"/>
          <p:cNvSpPr txBox="1">
            <a:spLocks/>
          </p:cNvSpPr>
          <p:nvPr/>
        </p:nvSpPr>
        <p:spPr>
          <a:xfrm>
            <a:off x="649804" y="866516"/>
            <a:ext cx="8229600" cy="4525963"/>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endParaRPr lang="cs-CZ" sz="2000" b="1" dirty="0">
              <a:solidFill>
                <a:schemeClr val="accent2"/>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9074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29413</TotalTime>
  <Words>9914</Words>
  <Application>Microsoft Office PowerPoint</Application>
  <PresentationFormat>On-screen Show (16:9)</PresentationFormat>
  <Paragraphs>1144</Paragraphs>
  <Slides>72</Slides>
  <Notes>64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Roboto Slab</vt:lpstr>
      <vt:lpstr>Cambria</vt:lpstr>
      <vt:lpstr>Arial</vt:lpstr>
      <vt:lpstr>Verdana</vt:lpstr>
      <vt:lpstr>Wingdings</vt:lpstr>
      <vt:lpstr>Nixie One</vt:lpstr>
      <vt:lpstr>Consolas</vt:lpstr>
      <vt:lpstr>Warwick template</vt:lpstr>
      <vt:lpstr> Účast veřejnosti na ochraně životního prostředí    Východiska a základní pojmy, přístup k informacím o životním prostředí, účast na rozhodování a přístup k soudní ochraně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Microsoft</cp:lastModifiedBy>
  <cp:revision>561</cp:revision>
  <dcterms:modified xsi:type="dcterms:W3CDTF">2021-12-07T23:20:19Z</dcterms:modified>
</cp:coreProperties>
</file>