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2"/>
  </p:notesMasterIdLst>
  <p:handoutMasterIdLst>
    <p:handoutMasterId r:id="rId13"/>
  </p:handoutMasterIdLst>
  <p:sldIdLst>
    <p:sldId id="309" r:id="rId3"/>
    <p:sldId id="310" r:id="rId4"/>
    <p:sldId id="335" r:id="rId5"/>
    <p:sldId id="336" r:id="rId6"/>
    <p:sldId id="340" r:id="rId7"/>
    <p:sldId id="355" r:id="rId8"/>
    <p:sldId id="357" r:id="rId9"/>
    <p:sldId id="356" r:id="rId10"/>
    <p:sldId id="323" r:id="rId11"/>
  </p:sldIdLst>
  <p:sldSz cx="9144000" cy="6858000" type="screen4x3"/>
  <p:notesSz cx="6951663" cy="10082213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9" autoAdjust="0"/>
    <p:restoredTop sz="75485" autoAdjust="0"/>
  </p:normalViewPr>
  <p:slideViewPr>
    <p:cSldViewPr showGuides="1">
      <p:cViewPr varScale="1">
        <p:scale>
          <a:sx n="53" d="100"/>
          <a:sy n="53" d="100"/>
        </p:scale>
        <p:origin x="5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279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667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667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FF1D1097-D9ED-4508-B259-9ECF032847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4204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667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5675" y="755650"/>
            <a:ext cx="5040313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167" y="4789051"/>
            <a:ext cx="5561330" cy="453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667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0CB65E74-2FDB-4792-8952-881F465C3F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7045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5953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B13314-FA0F-4325-8ADD-A4D8763A3D68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387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B13314-FA0F-4325-8ADD-A4D8763A3D6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6816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D552C1E-82FC-43D1-9D3C-FE32122B0739}" type="slidenum">
              <a:rPr lang="cs-CZ" altLang="cs-CZ">
                <a:latin typeface="Arial" panose="020B0604020202020204" pitchFamily="34" charset="0"/>
              </a:rPr>
              <a:pPr eaLnBrk="1" hangingPunct="1"/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dirty="0" smtClean="0">
                <a:latin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</a:rPr>
            </a:br>
            <a:endParaRPr lang="cs-CZ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88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EA67A2F-EA10-4D1F-B1F9-CF05D55A1326}" type="slidenum">
              <a:rPr lang="cs-CZ" altLang="cs-CZ">
                <a:latin typeface="Arial" panose="020B0604020202020204" pitchFamily="34" charset="0"/>
              </a:rPr>
              <a:pPr eaLnBrk="1" hangingPunct="1"/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07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3102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58392B38-814F-4151-876E-B624757EE6B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DED32F-5B9D-46C6-A32C-9BC8E51574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334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068CD9-A7B2-45B3-B7B9-0F48BDBD12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402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83947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14932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8507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19920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21067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22489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79326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9268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701304-0141-4966-9841-3F3D7602C8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4793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27350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88922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2738" y="1825625"/>
            <a:ext cx="2011362" cy="4627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81688" cy="462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1365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DB04A2-B09C-4F49-8F5A-44491BA83C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310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42C751-072D-4E83-8605-003B524399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16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8B4D91-2572-4264-9A39-16F8F28907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86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8A01E9-2365-4573-8228-40258AC57E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777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082179-2553-4C9F-B612-52D1FB9DAF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5933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CB277-53BC-4428-8A7D-C5A40E2FE7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221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C77456-83EE-4C9C-BE50-AC352CD878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321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3CAFD1A2-AEAD-4D6E-A191-E58ECEE04F2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 kern="1200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amian@czudek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mian.czudek@law.muni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83768" y="3141663"/>
            <a:ext cx="6190332" cy="3311525"/>
          </a:xfrm>
        </p:spPr>
        <p:txBody>
          <a:bodyPr/>
          <a:lstStyle/>
          <a:p>
            <a:pPr algn="r"/>
            <a:r>
              <a:rPr lang="en-US" altLang="cs-CZ" sz="4000" dirty="0" err="1" smtClean="0"/>
              <a:t>Ber</a:t>
            </a:r>
            <a:r>
              <a:rPr lang="cs-CZ" altLang="cs-CZ" sz="4000" dirty="0" smtClean="0"/>
              <a:t>ní právo a berní proces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000" i="1" dirty="0" smtClean="0"/>
              <a:t>Finanční právo III – </a:t>
            </a:r>
            <a:r>
              <a:rPr lang="cs-CZ" altLang="cs-CZ" sz="2000" i="1" dirty="0" smtClean="0"/>
              <a:t>3. </a:t>
            </a:r>
            <a:r>
              <a:rPr lang="cs-CZ" altLang="cs-CZ" sz="2000" i="1" dirty="0" smtClean="0"/>
              <a:t>seminář </a:t>
            </a:r>
            <a:br>
              <a:rPr lang="cs-CZ" altLang="cs-CZ" sz="2000" i="1" dirty="0" smtClean="0"/>
            </a:br>
            <a:r>
              <a:rPr lang="cs-CZ" altLang="cs-CZ" sz="2000" i="1" dirty="0"/>
              <a:t/>
            </a:r>
            <a:br>
              <a:rPr lang="cs-CZ" altLang="cs-CZ" sz="2000" i="1" dirty="0"/>
            </a:br>
            <a:r>
              <a:rPr lang="cs-CZ" altLang="cs-CZ" sz="2000" i="1" dirty="0" smtClean="0"/>
              <a:t/>
            </a:r>
            <a:br>
              <a:rPr lang="cs-CZ" altLang="cs-CZ" sz="2000" i="1" dirty="0" smtClean="0"/>
            </a:br>
            <a:r>
              <a:rPr lang="cs-CZ" altLang="cs-CZ" sz="2000" i="1" dirty="0"/>
              <a:t/>
            </a:r>
            <a:br>
              <a:rPr lang="cs-CZ" altLang="cs-CZ" sz="2000" i="1" dirty="0"/>
            </a:br>
            <a:r>
              <a:rPr lang="cs-CZ" altLang="cs-CZ" sz="2000" i="1" dirty="0" smtClean="0"/>
              <a:t/>
            </a:r>
            <a:br>
              <a:rPr lang="cs-CZ" altLang="cs-CZ" sz="2000" i="1" dirty="0" smtClean="0"/>
            </a:br>
            <a:r>
              <a:rPr lang="cs-CZ" altLang="cs-CZ" sz="2000" i="1" dirty="0" smtClean="0"/>
              <a:t>Damian Czudek</a:t>
            </a:r>
            <a:endParaRPr lang="cs-CZ" alt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EB71AA3-5F3E-4507-8BD5-7C97DE340531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altLang="cs-CZ" dirty="0" smtClean="0"/>
              <a:t>Da</a:t>
            </a:r>
            <a:r>
              <a:rPr lang="cs-CZ" altLang="cs-CZ" dirty="0" smtClean="0"/>
              <a:t>ň z příjmu právnických osob</a:t>
            </a:r>
            <a:endParaRPr lang="cs-CZ" altLang="cs-CZ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EB71AA3-5F3E-4507-8BD5-7C97DE340531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Daň z příjmu PO</a:t>
            </a:r>
            <a:br>
              <a:rPr lang="cs-CZ" altLang="cs-CZ" dirty="0" smtClean="0"/>
            </a:br>
            <a:r>
              <a:rPr lang="cs-CZ" altLang="cs-CZ" sz="3000" i="1" dirty="0" smtClean="0"/>
              <a:t>- příklad</a:t>
            </a:r>
            <a:endParaRPr lang="cs-CZ" altLang="cs-CZ" sz="3000" i="1" dirty="0"/>
          </a:p>
        </p:txBody>
      </p:sp>
    </p:spTree>
    <p:extLst>
      <p:ext uri="{BB962C8B-B14F-4D97-AF65-F5344CB8AC3E}">
        <p14:creationId xmlns:p14="http://schemas.microsoft.com/office/powerpoint/2010/main" val="105687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</a:t>
            </a:r>
            <a:r>
              <a:rPr lang="cs-CZ" altLang="cs-CZ" b="1" dirty="0"/>
              <a:t>P</a:t>
            </a:r>
            <a:r>
              <a:rPr lang="cs-CZ" altLang="cs-CZ" b="1" dirty="0" smtClean="0"/>
              <a:t>O              - obecně</a:t>
            </a:r>
          </a:p>
        </p:txBody>
      </p:sp>
      <p:sp>
        <p:nvSpPr>
          <p:cNvPr id="4100" name="Rectangle 37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2879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přímá důchodová daň </a:t>
            </a:r>
            <a:r>
              <a:rPr lang="cs-CZ" altLang="cs-CZ" sz="2000" i="1" dirty="0" smtClean="0"/>
              <a:t>in personam</a:t>
            </a:r>
            <a:r>
              <a:rPr lang="cs-CZ" altLang="cs-CZ" sz="2000" dirty="0" smtClean="0"/>
              <a:t> (osobní důchodová daň)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zákon č. 586/1992 Sb., o daních z příjmů, ve znění pozdějších předpisů (ZDP)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b="1" dirty="0" smtClean="0"/>
              <a:t>Část II a III </a:t>
            </a:r>
            <a:r>
              <a:rPr lang="cs-CZ" altLang="cs-CZ" sz="2000" dirty="0" smtClean="0"/>
              <a:t>- PO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372394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PO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8876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/>
              <a:t>Výpočet daně z příjmu právnických osob v roce </a:t>
            </a:r>
            <a:r>
              <a:rPr lang="cs-CZ" altLang="cs-CZ" sz="2000" b="1" dirty="0" smtClean="0"/>
              <a:t>2020</a:t>
            </a:r>
            <a:r>
              <a:rPr lang="cs-CZ" altLang="cs-CZ" sz="2000" dirty="0" smtClean="0"/>
              <a:t> </a:t>
            </a:r>
            <a:endParaRPr lang="cs-CZ" altLang="cs-CZ" sz="2000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/>
              <a:t>Zadání: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i="1" dirty="0" smtClean="0"/>
              <a:t>Společnost Hromádka s.r.o. V České republice úspěšně podniká již sedm let. Zabývá se výrobní činností. Za rok </a:t>
            </a:r>
            <a:r>
              <a:rPr lang="cs-CZ" altLang="cs-CZ" sz="2000" i="1" dirty="0" smtClean="0"/>
              <a:t>2020 </a:t>
            </a:r>
            <a:r>
              <a:rPr lang="cs-CZ" altLang="cs-CZ" sz="2000" i="1" dirty="0" smtClean="0"/>
              <a:t>jsou k posouzení výše základu daně předloženy následující položky: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/>
              <a:t>A) Výnosy: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-	 Tržby za prodané výrobky: 1.260.000,-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/>
              <a:t>Tržby za poskytnuté služby: 845.700,-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/>
              <a:t>Tržba za prodaný nákladní automobil: 360.000,-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/>
              <a:t>Tržba z prodeje nepotřebného materiálu: 110.000,-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7399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9281" y="1268760"/>
            <a:ext cx="7786687" cy="4752528"/>
          </a:xfrm>
        </p:spPr>
        <p:txBody>
          <a:bodyPr/>
          <a:lstStyle/>
          <a:p>
            <a:r>
              <a:rPr lang="cs-CZ" altLang="cs-CZ" dirty="0" smtClean="0"/>
              <a:t>B) Náklady:</a:t>
            </a:r>
            <a:endParaRPr lang="cs-CZ" altLang="cs-CZ" dirty="0" smtClean="0">
              <a:solidFill>
                <a:schemeClr val="accent1"/>
              </a:solidFill>
            </a:endParaRPr>
          </a:p>
          <a:p>
            <a:r>
              <a:rPr lang="cs-CZ" altLang="cs-CZ" dirty="0" smtClean="0"/>
              <a:t>Cestovní náhrady zaměstnanců do limitu podle zákoníku práce: 112.800,-</a:t>
            </a:r>
          </a:p>
          <a:p>
            <a:r>
              <a:rPr lang="cs-CZ" altLang="cs-CZ" dirty="0" smtClean="0"/>
              <a:t>Mzdy zaměstnanců: 812.720,- </a:t>
            </a:r>
          </a:p>
          <a:p>
            <a:r>
              <a:rPr lang="cs-CZ" altLang="cs-CZ" dirty="0" smtClean="0"/>
              <a:t>Odměny členů dozorčí rady: 60.000,-</a:t>
            </a:r>
          </a:p>
          <a:p>
            <a:r>
              <a:rPr lang="cs-CZ" altLang="cs-CZ" dirty="0" smtClean="0"/>
              <a:t>Zákonné sociální pojištění zaměstnance: 203.000,-</a:t>
            </a:r>
          </a:p>
          <a:p>
            <a:r>
              <a:rPr lang="cs-CZ" altLang="cs-CZ" dirty="0" smtClean="0"/>
              <a:t>Zákonné sociální pojištění za členy dozorčí rady: 15.000,-</a:t>
            </a:r>
          </a:p>
          <a:p>
            <a:r>
              <a:rPr lang="cs-CZ" altLang="cs-CZ" dirty="0" smtClean="0"/>
              <a:t>Náklady na reprezentaci: 16.700,-</a:t>
            </a:r>
          </a:p>
          <a:p>
            <a:r>
              <a:rPr lang="cs-CZ" altLang="cs-CZ" dirty="0" smtClean="0"/>
              <a:t>Odpisy hmotného majetku: 269.000,-</a:t>
            </a:r>
          </a:p>
          <a:p>
            <a:r>
              <a:rPr lang="cs-CZ" altLang="cs-CZ" dirty="0" smtClean="0"/>
              <a:t>Zaplacená darovací daň: 5.600,-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42C751-072D-4E83-8605-003B524399DC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347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42C751-072D-4E83-8605-003B524399DC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8" name="Zástupný symbol pro obsah 2"/>
          <p:cNvSpPr>
            <a:spLocks noGrp="1"/>
          </p:cNvSpPr>
          <p:nvPr>
            <p:ph sz="half" idx="1"/>
          </p:nvPr>
        </p:nvSpPr>
        <p:spPr>
          <a:xfrm>
            <a:off x="909281" y="1268760"/>
            <a:ext cx="7786687" cy="4357687"/>
          </a:xfrm>
        </p:spPr>
        <p:txBody>
          <a:bodyPr/>
          <a:lstStyle/>
          <a:p>
            <a:r>
              <a:rPr lang="cs-CZ" altLang="cs-CZ" dirty="0"/>
              <a:t>C</a:t>
            </a:r>
            <a:r>
              <a:rPr lang="cs-CZ" altLang="cs-CZ" dirty="0" smtClean="0"/>
              <a:t>) Další informace: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i="1" dirty="0" smtClean="0"/>
              <a:t>Společnost poskytla v roce </a:t>
            </a:r>
            <a:r>
              <a:rPr lang="cs-CZ" altLang="cs-CZ" i="1" dirty="0" smtClean="0"/>
              <a:t>2020 </a:t>
            </a:r>
            <a:r>
              <a:rPr lang="cs-CZ" altLang="cs-CZ" i="1" dirty="0" smtClean="0"/>
              <a:t>následující dary:</a:t>
            </a:r>
          </a:p>
          <a:p>
            <a:r>
              <a:rPr lang="cs-CZ" altLang="cs-CZ" dirty="0" smtClean="0"/>
              <a:t>Školnímu fotbalovému družstvu: 20.000,-</a:t>
            </a:r>
          </a:p>
          <a:p>
            <a:r>
              <a:rPr lang="cs-CZ" altLang="cs-CZ" dirty="0" smtClean="0"/>
              <a:t>Obci na renovaci parku: 14.000,-</a:t>
            </a:r>
          </a:p>
          <a:p>
            <a:r>
              <a:rPr lang="cs-CZ" altLang="cs-CZ" dirty="0" smtClean="0"/>
              <a:t>Na opravu jeviště místního divadla: 10.000,-</a:t>
            </a:r>
          </a:p>
          <a:p>
            <a:endParaRPr lang="cs-CZ" altLang="cs-CZ" dirty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7654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42C751-072D-4E83-8605-003B524399DC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1"/>
          </p:nvPr>
        </p:nvSpPr>
        <p:spPr>
          <a:xfrm>
            <a:off x="909281" y="1268760"/>
            <a:ext cx="7786687" cy="4357687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accent1"/>
                </a:solidFill>
              </a:rPr>
              <a:t>OTÁZKY:</a:t>
            </a:r>
            <a:endParaRPr lang="cs-CZ" altLang="cs-CZ" dirty="0">
              <a:solidFill>
                <a:schemeClr val="accent1"/>
              </a:solidFill>
            </a:endParaRPr>
          </a:p>
          <a:p>
            <a:endParaRPr lang="cs-CZ" altLang="cs-CZ" dirty="0" smtClean="0">
              <a:solidFill>
                <a:schemeClr val="accent1"/>
              </a:solidFill>
            </a:endParaRPr>
          </a:p>
          <a:p>
            <a:r>
              <a:rPr lang="cs-CZ" altLang="cs-CZ" dirty="0" smtClean="0">
                <a:solidFill>
                  <a:schemeClr val="accent1"/>
                </a:solidFill>
              </a:rPr>
              <a:t>1. Stanovte základ daně společnosti Hromádka, s.r.o. za rok </a:t>
            </a:r>
            <a:r>
              <a:rPr lang="cs-CZ" altLang="cs-CZ" dirty="0" smtClean="0">
                <a:solidFill>
                  <a:schemeClr val="accent1"/>
                </a:solidFill>
              </a:rPr>
              <a:t>2020.</a:t>
            </a:r>
            <a:endParaRPr lang="cs-CZ" altLang="cs-CZ" dirty="0" smtClean="0">
              <a:solidFill>
                <a:schemeClr val="accent1"/>
              </a:solidFill>
            </a:endParaRPr>
          </a:p>
          <a:p>
            <a:r>
              <a:rPr lang="cs-CZ" altLang="cs-CZ" dirty="0" smtClean="0">
                <a:solidFill>
                  <a:schemeClr val="accent1"/>
                </a:solidFill>
              </a:rPr>
              <a:t>2. Vypočtěte daňovou povinnost společnosti Hromádka, s.r.o. za rok </a:t>
            </a:r>
            <a:r>
              <a:rPr lang="cs-CZ" altLang="cs-CZ" dirty="0" smtClean="0">
                <a:solidFill>
                  <a:schemeClr val="accent1"/>
                </a:solidFill>
              </a:rPr>
              <a:t>2020.</a:t>
            </a:r>
            <a:endParaRPr lang="cs-CZ" altLang="cs-CZ" dirty="0" smtClean="0">
              <a:solidFill>
                <a:schemeClr val="accent1"/>
              </a:solidFill>
            </a:endParaRPr>
          </a:p>
          <a:p>
            <a:r>
              <a:rPr lang="cs-CZ" altLang="cs-CZ" dirty="0" smtClean="0">
                <a:solidFill>
                  <a:schemeClr val="accent1"/>
                </a:solidFill>
              </a:rPr>
              <a:t>3. Může si společnost Hromádka, s.r.o. odečíst hodnotu všech poskytnutých darů?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917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en-US" sz="4000" b="1" dirty="0" smtClean="0"/>
          </a:p>
          <a:p>
            <a:pPr marL="0" indent="0" algn="r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cs-CZ" sz="4000" b="1" dirty="0" smtClean="0"/>
              <a:t>Děkuji za pozornost</a:t>
            </a:r>
          </a:p>
          <a:p>
            <a:pPr algn="r"/>
            <a:endParaRPr lang="en-US" dirty="0" smtClean="0"/>
          </a:p>
          <a:p>
            <a:pPr marL="0" indent="0" algn="r">
              <a:buNone/>
            </a:pPr>
            <a:endParaRPr lang="en-US" dirty="0">
              <a:hlinkClick r:id="rId3"/>
            </a:endParaRPr>
          </a:p>
          <a:p>
            <a:pPr marL="0" indent="0" algn="r">
              <a:buNone/>
            </a:pPr>
            <a:endParaRPr lang="en-US" dirty="0" smtClean="0">
              <a:hlinkClick r:id="rId3"/>
            </a:endParaRPr>
          </a:p>
          <a:p>
            <a:pPr marL="0" indent="0" algn="r">
              <a:buNone/>
            </a:pPr>
            <a:r>
              <a:rPr lang="cs-CZ" sz="2000" dirty="0" err="1" smtClean="0">
                <a:hlinkClick r:id="rId3"/>
              </a:rPr>
              <a:t>damian</a:t>
            </a:r>
            <a:r>
              <a:rPr lang="pl-PL" sz="2000" dirty="0" smtClean="0">
                <a:hlinkClick r:id="rId3"/>
              </a:rPr>
              <a:t>@</a:t>
            </a:r>
            <a:r>
              <a:rPr lang="en-US" sz="2000" dirty="0" smtClean="0">
                <a:hlinkClick r:id="rId3"/>
              </a:rPr>
              <a:t>c</a:t>
            </a:r>
            <a:r>
              <a:rPr lang="pl-PL" sz="2000" dirty="0" smtClean="0">
                <a:hlinkClick r:id="rId3"/>
              </a:rPr>
              <a:t>zudek.cz</a:t>
            </a:r>
            <a:endParaRPr lang="en-US" sz="2000" dirty="0" smtClean="0"/>
          </a:p>
          <a:p>
            <a:pPr marL="0" indent="0" algn="r">
              <a:buNone/>
            </a:pPr>
            <a:r>
              <a:rPr lang="en-US" sz="2000" dirty="0">
                <a:hlinkClick r:id="rId4"/>
              </a:rPr>
              <a:t>d</a:t>
            </a:r>
            <a:r>
              <a:rPr lang="en-US" sz="2000" dirty="0" smtClean="0">
                <a:hlinkClick r:id="rId4"/>
              </a:rPr>
              <a:t>amian.czudek@law.muni.cz</a:t>
            </a:r>
            <a:endParaRPr lang="en-US" sz="2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701304-0141-4966-9841-3F3D7602C8A8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949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1063</TotalTime>
  <Words>285</Words>
  <Application>Microsoft Office PowerPoint</Application>
  <PresentationFormat>Předvádění na obrazovce (4:3)</PresentationFormat>
  <Paragraphs>70</Paragraphs>
  <Slides>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PF_PPT_prezentace</vt:lpstr>
      <vt:lpstr>BÉŽOVÁ TITL</vt:lpstr>
      <vt:lpstr>Berní právo a berní proces  Finanční právo III – 3. seminář      Damian Czudek</vt:lpstr>
      <vt:lpstr>Daň z příjmu právnických osob</vt:lpstr>
      <vt:lpstr>Daň z příjmu PO - příklad</vt:lpstr>
      <vt:lpstr>Daň z příjmů PO              - obecně</vt:lpstr>
      <vt:lpstr>Daň z příjmů PO           - příklad 1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VŠB-TUO Ekonomická fakulta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Pedagog</dc:creator>
  <cp:lastModifiedBy>Pedagog</cp:lastModifiedBy>
  <cp:revision>82</cp:revision>
  <cp:lastPrinted>2015-10-08T11:47:34Z</cp:lastPrinted>
  <dcterms:created xsi:type="dcterms:W3CDTF">2015-10-05T09:38:01Z</dcterms:created>
  <dcterms:modified xsi:type="dcterms:W3CDTF">2021-10-28T08:38:54Z</dcterms:modified>
</cp:coreProperties>
</file>