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72B18-68D6-4605-8FDE-2F1B522F5CF8}" type="datetimeFigureOut">
              <a:rPr lang="cs-CZ" smtClean="0"/>
              <a:t>05.01.2021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6B020-020B-4E2F-BE8A-BDDB029DD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9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trůnní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Jakub Razim</a:t>
            </a:r>
          </a:p>
        </p:txBody>
      </p:sp>
    </p:spTree>
    <p:extLst>
      <p:ext uri="{BB962C8B-B14F-4D97-AF65-F5344CB8AC3E}">
        <p14:creationId xmlns:p14="http://schemas.microsoft.com/office/powerpoint/2010/main" val="335732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34440"/>
          </a:xfrm>
        </p:spPr>
        <p:txBody>
          <a:bodyPr/>
          <a:lstStyle/>
          <a:p>
            <a:r>
              <a:rPr lang="cs-CZ" dirty="0"/>
              <a:t>Shrnutí pro dobu přemyslovskou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10048240" cy="3581400"/>
          </a:xfrm>
        </p:spPr>
        <p:txBody>
          <a:bodyPr>
            <a:normAutofit/>
          </a:bodyPr>
          <a:lstStyle/>
          <a:p>
            <a:r>
              <a:rPr lang="cs-CZ" sz="2400" dirty="0"/>
              <a:t>za vlády posledních Přemyslovců </a:t>
            </a:r>
            <a:r>
              <a:rPr lang="cs-CZ" sz="2400" b="1" dirty="0">
                <a:solidFill>
                  <a:srgbClr val="002060"/>
                </a:solidFill>
              </a:rPr>
              <a:t>svědectví o seniorátu umlkají</a:t>
            </a:r>
          </a:p>
          <a:p>
            <a:r>
              <a:rPr lang="cs-CZ" sz="2400" b="1" dirty="0">
                <a:solidFill>
                  <a:srgbClr val="002060"/>
                </a:solidFill>
              </a:rPr>
              <a:t>biologické možnosti </a:t>
            </a:r>
            <a:r>
              <a:rPr lang="cs-CZ" sz="2400" dirty="0"/>
              <a:t>vládnoucí dynastie, která se v průběhu 13. století ztenčila na jedinou rodovou větev, v níž vláda přecházela na prvorozeného syna, který se smrtí otce stával zároveň seniorem rodu</a:t>
            </a:r>
          </a:p>
          <a:p>
            <a:r>
              <a:rPr lang="cs-CZ" sz="2400" b="1" dirty="0">
                <a:solidFill>
                  <a:srgbClr val="002060"/>
                </a:solidFill>
              </a:rPr>
              <a:t>přetrvává úcta k lepším právům staršího člena panovnického rodu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/>
              <a:t>(volba 1306)</a:t>
            </a:r>
          </a:p>
          <a:p>
            <a:r>
              <a:rPr lang="cs-CZ" sz="2400" dirty="0"/>
              <a:t>„</a:t>
            </a:r>
            <a:r>
              <a:rPr lang="cs-CZ" sz="2400" dirty="0" err="1"/>
              <a:t>soukr</a:t>
            </a:r>
            <a:r>
              <a:rPr lang="cs-CZ" sz="2400" dirty="0"/>
              <a:t>.“ </a:t>
            </a:r>
            <a:r>
              <a:rPr lang="cs-CZ" sz="2400" dirty="0">
                <a:sym typeface="Wingdings" panose="05000000000000000000" pitchFamily="2" charset="2"/>
              </a:rPr>
              <a:t> „veřej.“ </a:t>
            </a:r>
            <a:r>
              <a:rPr lang="cs-CZ" sz="2400" dirty="0"/>
              <a:t>dědické právo: </a:t>
            </a:r>
            <a:r>
              <a:rPr lang="cs-CZ" sz="2400" b="1" dirty="0">
                <a:solidFill>
                  <a:srgbClr val="002060"/>
                </a:solidFill>
              </a:rPr>
              <a:t>neprovdané + nezaopatřené </a:t>
            </a:r>
            <a:r>
              <a:rPr lang="cs-CZ" sz="2400" b="1" dirty="0" err="1">
                <a:solidFill>
                  <a:srgbClr val="002060"/>
                </a:solidFill>
              </a:rPr>
              <a:t>kr.</a:t>
            </a:r>
            <a:r>
              <a:rPr lang="cs-CZ" sz="2400" b="1" dirty="0">
                <a:solidFill>
                  <a:srgbClr val="002060"/>
                </a:solidFill>
              </a:rPr>
              <a:t> dcery</a:t>
            </a:r>
          </a:p>
        </p:txBody>
      </p:sp>
    </p:spTree>
    <p:extLst>
      <p:ext uri="{BB962C8B-B14F-4D97-AF65-F5344CB8AC3E}">
        <p14:creationId xmlns:p14="http://schemas.microsoft.com/office/powerpoint/2010/main" val="1459608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34440"/>
          </a:xfrm>
        </p:spPr>
        <p:txBody>
          <a:bodyPr/>
          <a:lstStyle/>
          <a:p>
            <a:r>
              <a:rPr lang="cs-CZ" dirty="0"/>
              <a:t>Lucemburská doba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10048240" cy="5008880"/>
          </a:xfrm>
        </p:spPr>
        <p:txBody>
          <a:bodyPr>
            <a:normAutofit/>
          </a:bodyPr>
          <a:lstStyle/>
          <a:p>
            <a:r>
              <a:rPr lang="cs-CZ" sz="2400" dirty="0"/>
              <a:t>pražský sněm 1341 </a:t>
            </a:r>
            <a:r>
              <a:rPr lang="cs-CZ" sz="2400" dirty="0">
                <a:sym typeface="Wingdings" panose="05000000000000000000" pitchFamily="2" charset="2"/>
              </a:rPr>
              <a:t> listina o dědičnosti v lucemburském rodě; primogenitura (? sporná obec. platnost)</a:t>
            </a:r>
          </a:p>
          <a:p>
            <a:r>
              <a:rPr lang="cs-CZ" sz="2400" b="1" dirty="0">
                <a:solidFill>
                  <a:srgbClr val="002060"/>
                </a:solidFill>
                <a:sym typeface="Wingdings" panose="05000000000000000000" pitchFamily="2" charset="2"/>
              </a:rPr>
              <a:t>1348 konfirmace Karla IV. a upřesnění ZBS</a:t>
            </a:r>
            <a:r>
              <a:rPr lang="cs-CZ" sz="2400" dirty="0">
                <a:sym typeface="Wingdings" panose="05000000000000000000" pitchFamily="2" charset="2"/>
              </a:rPr>
              <a:t>  svobod. volba  při neexistenci potomků </a:t>
            </a:r>
            <a:r>
              <a:rPr lang="cs-CZ" sz="2400" dirty="0" err="1">
                <a:sym typeface="Wingdings" panose="05000000000000000000" pitchFamily="2" charset="2"/>
              </a:rPr>
              <a:t>luc</a:t>
            </a:r>
            <a:r>
              <a:rPr lang="cs-CZ" sz="2400" dirty="0">
                <a:sym typeface="Wingdings" panose="05000000000000000000" pitchFamily="2" charset="2"/>
              </a:rPr>
              <a:t>. dyn. obojího pohlaví; dědičnost pravidlem, volba výjimkou</a:t>
            </a:r>
          </a:p>
          <a:p>
            <a:r>
              <a:rPr lang="cs-CZ" sz="2400" dirty="0">
                <a:sym typeface="Wingdings" panose="05000000000000000000" pitchFamily="2" charset="2"/>
              </a:rPr>
              <a:t>od 60. let 14. stol.  čes.-rak. dědické smlouvy (nutnost přijetí stavy a korunovace)</a:t>
            </a:r>
          </a:p>
          <a:p>
            <a:r>
              <a:rPr lang="cs-CZ" sz="2400" b="1" dirty="0">
                <a:solidFill>
                  <a:srgbClr val="002060"/>
                </a:solidFill>
                <a:sym typeface="Wingdings" panose="05000000000000000000" pitchFamily="2" charset="2"/>
              </a:rPr>
              <a:t>1421 čáslavský sněm</a:t>
            </a:r>
            <a:r>
              <a:rPr lang="cs-CZ" sz="2400" dirty="0">
                <a:sym typeface="Wingdings" panose="05000000000000000000" pitchFamily="2" charset="2"/>
              </a:rPr>
              <a:t>  sesazení Zikmunda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12095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34440"/>
          </a:xfrm>
        </p:spPr>
        <p:txBody>
          <a:bodyPr/>
          <a:lstStyle/>
          <a:p>
            <a:r>
              <a:rPr lang="cs-CZ" dirty="0"/>
              <a:t>Jagellonská doba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10048240" cy="500888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1458 zvolen Jiří z Poděbrad bez ohledu na dědické nároky</a:t>
            </a:r>
            <a:r>
              <a:rPr lang="cs-CZ" sz="2400" dirty="0"/>
              <a:t> </a:t>
            </a:r>
            <a:r>
              <a:rPr lang="cs-CZ" sz="2400" dirty="0">
                <a:sym typeface="Wingdings" panose="05000000000000000000" pitchFamily="2" charset="2"/>
              </a:rPr>
              <a:t> </a:t>
            </a:r>
            <a:r>
              <a:rPr lang="cs-CZ" sz="2400" dirty="0"/>
              <a:t>zrušení česko-rak. děd. smluv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1469 zvolen Vladislav Jagellonský na popud Jiřího za nástupce</a:t>
            </a:r>
          </a:p>
          <a:p>
            <a:r>
              <a:rPr lang="cs-CZ" sz="2400" dirty="0"/>
              <a:t>1471 opakovaná Vladislavova volba po smrti Jiřího</a:t>
            </a:r>
          </a:p>
          <a:p>
            <a:r>
              <a:rPr lang="cs-CZ" sz="2400" dirty="0"/>
              <a:t>rozkolísaná terminologie: dědičný x volený x přijatý král</a:t>
            </a:r>
          </a:p>
          <a:p>
            <a:r>
              <a:rPr lang="cs-CZ" sz="2400" dirty="0"/>
              <a:t>smlouva se zem. reprezentací (kapitulace - vol., reverzy - děd.)</a:t>
            </a:r>
          </a:p>
          <a:p>
            <a:r>
              <a:rPr lang="cs-CZ" sz="2400" b="1" dirty="0">
                <a:solidFill>
                  <a:srgbClr val="002060"/>
                </a:solidFill>
              </a:rPr>
              <a:t>uznání nástupnického zákona Karla IV. (1348) pro další vládnoucí dyn.</a:t>
            </a:r>
          </a:p>
          <a:p>
            <a:r>
              <a:rPr lang="cs-CZ" sz="2400" b="1" dirty="0">
                <a:solidFill>
                  <a:srgbClr val="002060"/>
                </a:solidFill>
              </a:rPr>
              <a:t>1510 sněmovní usnesení o děd. právech Anny Jagellonské</a:t>
            </a:r>
          </a:p>
          <a:p>
            <a:r>
              <a:rPr lang="cs-CZ" sz="2400" b="1" dirty="0">
                <a:solidFill>
                  <a:srgbClr val="002060"/>
                </a:solidFill>
              </a:rPr>
              <a:t>1515 </a:t>
            </a:r>
            <a:r>
              <a:rPr lang="cs-CZ" sz="2400" b="1" dirty="0" err="1">
                <a:solidFill>
                  <a:srgbClr val="002060"/>
                </a:solidFill>
              </a:rPr>
              <a:t>hab</a:t>
            </a:r>
            <a:r>
              <a:rPr lang="cs-CZ" sz="2400" b="1" dirty="0">
                <a:solidFill>
                  <a:srgbClr val="002060"/>
                </a:solidFill>
              </a:rPr>
              <a:t>.-</a:t>
            </a:r>
            <a:r>
              <a:rPr lang="cs-CZ" sz="2400" b="1" dirty="0" err="1">
                <a:solidFill>
                  <a:srgbClr val="002060"/>
                </a:solidFill>
              </a:rPr>
              <a:t>jagel</a:t>
            </a:r>
            <a:r>
              <a:rPr lang="cs-CZ" sz="2400" b="1" dirty="0">
                <a:solidFill>
                  <a:srgbClr val="002060"/>
                </a:solidFill>
              </a:rPr>
              <a:t>. sňatkové a dědické smlouvy: Ludvík + Marie, Anna + Ferdinand</a:t>
            </a:r>
          </a:p>
        </p:txBody>
      </p:sp>
    </p:spTree>
    <p:extLst>
      <p:ext uri="{BB962C8B-B14F-4D97-AF65-F5344CB8AC3E}">
        <p14:creationId xmlns:p14="http://schemas.microsoft.com/office/powerpoint/2010/main" val="1010159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34440"/>
          </a:xfrm>
        </p:spPr>
        <p:txBody>
          <a:bodyPr/>
          <a:lstStyle/>
          <a:p>
            <a:r>
              <a:rPr lang="cs-CZ" dirty="0"/>
              <a:t>Habsburská doba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5040" y="1676400"/>
            <a:ext cx="11135360" cy="5008880"/>
          </a:xfrm>
        </p:spPr>
        <p:txBody>
          <a:bodyPr>
            <a:normAutofit lnSpcReduction="10000"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1526</a:t>
            </a:r>
            <a:r>
              <a:rPr lang="cs-CZ" sz="2400" dirty="0"/>
              <a:t> </a:t>
            </a:r>
            <a:r>
              <a:rPr lang="cs-CZ" sz="2400" dirty="0">
                <a:sym typeface="Wingdings" panose="05000000000000000000" pitchFamily="2" charset="2"/>
              </a:rPr>
              <a:t> </a:t>
            </a:r>
            <a:r>
              <a:rPr lang="cs-CZ" sz="2400" b="1" dirty="0">
                <a:solidFill>
                  <a:srgbClr val="C00000"/>
                </a:solidFill>
              </a:rPr>
              <a:t>Č.: svobodná volba Ferdinanda I.</a:t>
            </a:r>
            <a:r>
              <a:rPr lang="cs-CZ" sz="2400" dirty="0"/>
              <a:t> (24 volitelů po 8 z každého stavu); </a:t>
            </a:r>
            <a:r>
              <a:rPr lang="cs-CZ" sz="2400" b="1" dirty="0">
                <a:solidFill>
                  <a:srgbClr val="002060"/>
                </a:solidFill>
              </a:rPr>
              <a:t>Slez.: </a:t>
            </a:r>
            <a:r>
              <a:rPr lang="cs-CZ" sz="2400" dirty="0"/>
              <a:t>dodatečná volba; </a:t>
            </a:r>
            <a:r>
              <a:rPr lang="cs-CZ" sz="2400" b="1" dirty="0">
                <a:solidFill>
                  <a:srgbClr val="002060"/>
                </a:solidFill>
              </a:rPr>
              <a:t>M, Luž.: </a:t>
            </a:r>
            <a:r>
              <a:rPr lang="cs-CZ" sz="2400" dirty="0"/>
              <a:t>uznání děd. nároků Anny</a:t>
            </a:r>
          </a:p>
          <a:p>
            <a:r>
              <a:rPr lang="cs-CZ" sz="2400" b="1" dirty="0">
                <a:solidFill>
                  <a:srgbClr val="002060"/>
                </a:solidFill>
              </a:rPr>
              <a:t>2 korun. reversy 1526 a 1545 </a:t>
            </a:r>
            <a:r>
              <a:rPr lang="cs-CZ" sz="2400" dirty="0"/>
              <a:t>(děd. nároky Anny Jagellonské)</a:t>
            </a:r>
          </a:p>
          <a:p>
            <a:r>
              <a:rPr lang="cs-CZ" sz="2400" dirty="0"/>
              <a:t>děd. nároky král. dcer do </a:t>
            </a:r>
            <a:r>
              <a:rPr lang="cs-CZ" sz="2400" dirty="0" err="1"/>
              <a:t>pragmat</a:t>
            </a:r>
            <a:r>
              <a:rPr lang="cs-CZ" sz="2400" dirty="0"/>
              <a:t>. sankce </a:t>
            </a:r>
            <a:r>
              <a:rPr lang="cs-CZ" sz="2400" dirty="0">
                <a:sym typeface="Wingdings" panose="05000000000000000000" pitchFamily="2" charset="2"/>
              </a:rPr>
              <a:t>  </a:t>
            </a:r>
            <a:r>
              <a:rPr lang="cs-CZ" sz="2400" dirty="0"/>
              <a:t>sporné politikum</a:t>
            </a:r>
          </a:p>
          <a:p>
            <a:r>
              <a:rPr lang="cs-CZ" sz="2400" dirty="0"/>
              <a:t>1527 korunovace Ferdinanda I.</a:t>
            </a:r>
          </a:p>
          <a:p>
            <a:r>
              <a:rPr lang="cs-CZ" sz="2400" b="1" dirty="0">
                <a:solidFill>
                  <a:srgbClr val="002060"/>
                </a:solidFill>
              </a:rPr>
              <a:t>rezignace: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i="0" dirty="0">
                <a:solidFill>
                  <a:srgbClr val="002060"/>
                </a:solidFill>
              </a:rPr>
              <a:t>Rudolf II. se vzdal vlády prospěch </a:t>
            </a:r>
            <a:r>
              <a:rPr lang="cs-CZ" sz="2400" b="1" i="0" dirty="0" err="1">
                <a:solidFill>
                  <a:srgbClr val="002060"/>
                </a:solidFill>
              </a:rPr>
              <a:t>nejst</a:t>
            </a:r>
            <a:r>
              <a:rPr lang="cs-CZ" sz="2400" b="1" i="0" dirty="0">
                <a:solidFill>
                  <a:srgbClr val="002060"/>
                </a:solidFill>
              </a:rPr>
              <a:t>. bratra Matyáše: </a:t>
            </a:r>
            <a:r>
              <a:rPr lang="cs-CZ" sz="2400" i="0" dirty="0"/>
              <a:t>1608 (vedl. země) a 1611 (čes. země)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i="0" dirty="0">
                <a:solidFill>
                  <a:srgbClr val="002060"/>
                </a:solidFill>
              </a:rPr>
              <a:t>bratři Matyáše se vzdali nástupnictví ve prospěch Ferdinanda II.: </a:t>
            </a:r>
            <a:r>
              <a:rPr lang="cs-CZ" sz="2400" i="0" dirty="0">
                <a:solidFill>
                  <a:schemeClr val="tx1"/>
                </a:solidFill>
              </a:rPr>
              <a:t>1617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C00000"/>
                </a:solidFill>
              </a:rPr>
              <a:t>OZZM 1627/8 </a:t>
            </a:r>
            <a:r>
              <a:rPr lang="cs-CZ" sz="2400" b="1" dirty="0">
                <a:solidFill>
                  <a:srgbClr val="C00000"/>
                </a:solidFill>
                <a:sym typeface="Wingdings" panose="05000000000000000000" pitchFamily="2" charset="2"/>
              </a:rPr>
              <a:t> děd. monarchie, trůn přechází na dědice bez stav. spolupůsobení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002060"/>
                </a:solidFill>
                <a:sym typeface="Wingdings" panose="05000000000000000000" pitchFamily="2" charset="2"/>
              </a:rPr>
              <a:t>1621 a 1635 domácí nástup. řád </a:t>
            </a:r>
            <a:r>
              <a:rPr lang="cs-CZ" sz="2400" dirty="0">
                <a:sym typeface="Wingdings" panose="05000000000000000000" pitchFamily="2" charset="2"/>
              </a:rPr>
              <a:t> primogenitura + majorát (</a:t>
            </a:r>
            <a:r>
              <a:rPr lang="cs-CZ" sz="2400" dirty="0" err="1">
                <a:sym typeface="Wingdings" panose="05000000000000000000" pitchFamily="2" charset="2"/>
              </a:rPr>
              <a:t>nejst</a:t>
            </a:r>
            <a:r>
              <a:rPr lang="cs-CZ" sz="2400" dirty="0">
                <a:sym typeface="Wingdings" panose="05000000000000000000" pitchFamily="2" charset="2"/>
              </a:rPr>
              <a:t>. zák. dědic)</a:t>
            </a:r>
            <a:endParaRPr lang="cs-CZ" sz="2400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713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34440"/>
          </a:xfrm>
        </p:spPr>
        <p:txBody>
          <a:bodyPr/>
          <a:lstStyle/>
          <a:p>
            <a:r>
              <a:rPr lang="cs-CZ" dirty="0"/>
              <a:t>Pragmatická sankce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10048240" cy="5008880"/>
          </a:xfrm>
        </p:spPr>
        <p:txBody>
          <a:bodyPr>
            <a:normAutofit/>
          </a:bodyPr>
          <a:lstStyle/>
          <a:p>
            <a:r>
              <a:rPr lang="cs-CZ" sz="2400" dirty="0"/>
              <a:t>1713</a:t>
            </a:r>
          </a:p>
          <a:p>
            <a:r>
              <a:rPr lang="cs-CZ" sz="2400" dirty="0"/>
              <a:t>1720 přijato zem. sněmy Č, M, Slez</a:t>
            </a:r>
          </a:p>
          <a:p>
            <a:r>
              <a:rPr lang="cs-CZ" sz="2400" dirty="0"/>
              <a:t>záruky: rodinné, státoprávní, </a:t>
            </a:r>
            <a:r>
              <a:rPr lang="cs-CZ" sz="2400" dirty="0" err="1"/>
              <a:t>mzn</a:t>
            </a:r>
            <a:r>
              <a:rPr lang="cs-CZ" sz="2400" dirty="0"/>
              <a:t>.</a:t>
            </a:r>
          </a:p>
          <a:p>
            <a:r>
              <a:rPr lang="cs-CZ" sz="2400" dirty="0"/>
              <a:t>obsah:</a:t>
            </a:r>
          </a:p>
          <a:p>
            <a:pPr marL="457200" indent="-457200">
              <a:buAutoNum type="arabicPeriod"/>
            </a:pPr>
            <a:r>
              <a:rPr lang="cs-CZ" sz="2400" b="1" dirty="0">
                <a:solidFill>
                  <a:srgbClr val="002060"/>
                </a:solidFill>
              </a:rPr>
              <a:t>nedělitelnost </a:t>
            </a:r>
            <a:r>
              <a:rPr lang="cs-CZ" sz="2400" b="1" dirty="0" err="1">
                <a:solidFill>
                  <a:srgbClr val="002060"/>
                </a:solidFill>
              </a:rPr>
              <a:t>hab</a:t>
            </a:r>
            <a:r>
              <a:rPr lang="cs-CZ" sz="2400" b="1" dirty="0">
                <a:solidFill>
                  <a:srgbClr val="002060"/>
                </a:solidFill>
              </a:rPr>
              <a:t>. soustátí</a:t>
            </a:r>
          </a:p>
          <a:p>
            <a:pPr marL="457200" indent="-457200">
              <a:buAutoNum type="arabicPeriod"/>
            </a:pPr>
            <a:r>
              <a:rPr lang="cs-CZ" sz="2400" b="1" dirty="0">
                <a:solidFill>
                  <a:srgbClr val="002060"/>
                </a:solidFill>
              </a:rPr>
              <a:t>dědičnost trůnu </a:t>
            </a:r>
          </a:p>
          <a:p>
            <a:pPr marL="987552" lvl="1" indent="-457200">
              <a:buAutoNum type="arabicPeriod"/>
            </a:pPr>
            <a:r>
              <a:rPr lang="cs-CZ" sz="2400" i="0" dirty="0"/>
              <a:t>priorita mužů</a:t>
            </a:r>
          </a:p>
          <a:p>
            <a:pPr marL="987552" lvl="1" indent="-457200">
              <a:buAutoNum type="arabicPeriod"/>
            </a:pPr>
            <a:r>
              <a:rPr lang="cs-CZ" sz="2400" i="0" dirty="0"/>
              <a:t>primogenitura</a:t>
            </a:r>
          </a:p>
          <a:p>
            <a:pPr marL="987552" lvl="1" indent="-457200">
              <a:buAutoNum type="arabicPeriod"/>
            </a:pPr>
            <a:r>
              <a:rPr lang="cs-CZ" sz="2400" i="0" dirty="0"/>
              <a:t>děd. práva žen</a:t>
            </a:r>
          </a:p>
          <a:p>
            <a:pPr marL="987552" lvl="1" indent="-457200">
              <a:buAutoNum type="arabicPeriod"/>
            </a:pPr>
            <a:r>
              <a:rPr lang="cs-CZ" sz="2400" i="0" dirty="0"/>
              <a:t>v rámci celého </a:t>
            </a:r>
            <a:r>
              <a:rPr lang="cs-CZ" sz="2400" i="0" dirty="0" err="1"/>
              <a:t>hab</a:t>
            </a:r>
            <a:r>
              <a:rPr lang="cs-CZ" sz="2400" i="0" dirty="0"/>
              <a:t>. rodu</a:t>
            </a:r>
          </a:p>
          <a:p>
            <a:pPr marL="530352" lvl="1" indent="0">
              <a:buNone/>
            </a:pPr>
            <a:endParaRPr lang="cs-CZ" sz="2400" i="0" dirty="0"/>
          </a:p>
        </p:txBody>
      </p:sp>
    </p:spTree>
    <p:extLst>
      <p:ext uri="{BB962C8B-B14F-4D97-AF65-F5344CB8AC3E}">
        <p14:creationId xmlns:p14="http://schemas.microsoft.com/office/powerpoint/2010/main" val="2326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4704080" cy="358140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trůnní právo </a:t>
            </a:r>
            <a:r>
              <a:rPr lang="cs-CZ" sz="2400" dirty="0"/>
              <a:t>= souhrn právních </a:t>
            </a:r>
            <a:r>
              <a:rPr lang="cs-CZ" sz="2400" b="1" dirty="0">
                <a:solidFill>
                  <a:srgbClr val="002060"/>
                </a:solidFill>
              </a:rPr>
              <a:t>zásad</a:t>
            </a:r>
            <a:r>
              <a:rPr lang="cs-CZ" sz="2400" dirty="0"/>
              <a:t>, na jejichž základě se </a:t>
            </a:r>
            <a:r>
              <a:rPr lang="cs-CZ" sz="2400" b="1" dirty="0">
                <a:solidFill>
                  <a:srgbClr val="002060"/>
                </a:solidFill>
              </a:rPr>
              <a:t>přenáší panovnická moc </a:t>
            </a:r>
            <a:r>
              <a:rPr lang="cs-CZ" sz="2400" dirty="0"/>
              <a:t>a hodnost z jedné osoby na osobu druhou</a:t>
            </a:r>
          </a:p>
          <a:p>
            <a:r>
              <a:rPr lang="cs-CZ" sz="2400" dirty="0"/>
              <a:t>vysoce obecná a flexibilní pravidla chování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32880" y="2286000"/>
            <a:ext cx="4551680" cy="4348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>
                <a:solidFill>
                  <a:srgbClr val="002060"/>
                </a:solidFill>
              </a:rPr>
              <a:t>nástupnický řád</a:t>
            </a:r>
            <a:r>
              <a:rPr lang="cs-CZ" sz="2400" b="1" dirty="0"/>
              <a:t> </a:t>
            </a:r>
            <a:r>
              <a:rPr lang="cs-CZ" sz="2400" dirty="0"/>
              <a:t>= soubor </a:t>
            </a:r>
            <a:r>
              <a:rPr lang="cs-CZ" sz="2400" b="1" dirty="0">
                <a:solidFill>
                  <a:srgbClr val="002060"/>
                </a:solidFill>
              </a:rPr>
              <a:t>pravidel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002060"/>
                </a:solidFill>
              </a:rPr>
              <a:t>určujících pořadí, podle něhož je z okruhu osob oprávněných k nástupnictví</a:t>
            </a:r>
            <a:r>
              <a:rPr lang="cs-CZ" sz="2400" dirty="0"/>
              <a:t> povoláván jeden kandidát k převzetí vlády po svém předchůdci</a:t>
            </a:r>
          </a:p>
          <a:p>
            <a:r>
              <a:rPr lang="cs-CZ" sz="2400" dirty="0"/>
              <a:t>u nás do roku 1306 zásadně </a:t>
            </a:r>
            <a:r>
              <a:rPr lang="cs-CZ" sz="2400" b="1" dirty="0">
                <a:solidFill>
                  <a:srgbClr val="C00000"/>
                </a:solidFill>
              </a:rPr>
              <a:t>legitimní muž. potomci Přemyslovců v otcovské linii</a:t>
            </a:r>
          </a:p>
        </p:txBody>
      </p:sp>
    </p:spTree>
    <p:extLst>
      <p:ext uri="{BB962C8B-B14F-4D97-AF65-F5344CB8AC3E}">
        <p14:creationId xmlns:p14="http://schemas.microsoft.com/office/powerpoint/2010/main" val="69436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dědičnost: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i="0" dirty="0">
                <a:solidFill>
                  <a:schemeClr val="tx1"/>
                </a:solidFill>
              </a:rPr>
              <a:t>seniorát</a:t>
            </a:r>
            <a:r>
              <a:rPr lang="cs-CZ" sz="2400" i="0" dirty="0">
                <a:solidFill>
                  <a:schemeClr val="tx1"/>
                </a:solidFill>
              </a:rPr>
              <a:t> (z lat. </a:t>
            </a:r>
            <a:r>
              <a:rPr lang="cs-CZ" sz="2400" dirty="0">
                <a:solidFill>
                  <a:schemeClr val="tx1"/>
                </a:solidFill>
              </a:rPr>
              <a:t>senior</a:t>
            </a:r>
            <a:r>
              <a:rPr lang="cs-CZ" sz="2400" i="0" dirty="0">
                <a:solidFill>
                  <a:schemeClr val="tx1"/>
                </a:solidFill>
              </a:rPr>
              <a:t>) </a:t>
            </a:r>
            <a:r>
              <a:rPr lang="cs-CZ" sz="2400" i="0" dirty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r>
              <a:rPr lang="cs-CZ" sz="2400" i="0" dirty="0">
                <a:solidFill>
                  <a:schemeClr val="tx1"/>
                </a:solidFill>
              </a:rPr>
              <a:t> nejstarší v rodě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i="0" dirty="0">
                <a:solidFill>
                  <a:schemeClr val="tx1"/>
                </a:solidFill>
              </a:rPr>
              <a:t>primogenitura</a:t>
            </a:r>
            <a:r>
              <a:rPr lang="cs-CZ" sz="2400" i="0" dirty="0">
                <a:solidFill>
                  <a:schemeClr val="tx1"/>
                </a:solidFill>
              </a:rPr>
              <a:t> </a:t>
            </a:r>
            <a:r>
              <a:rPr lang="cs-CZ" sz="2400" i="0" dirty="0"/>
              <a:t>(z lat. </a:t>
            </a:r>
            <a:r>
              <a:rPr lang="cs-CZ" sz="2400" dirty="0"/>
              <a:t>primus + </a:t>
            </a:r>
            <a:r>
              <a:rPr lang="cs-CZ" sz="2400" dirty="0" err="1"/>
              <a:t>gignere</a:t>
            </a:r>
            <a:r>
              <a:rPr lang="cs-CZ" sz="2400" i="0" dirty="0"/>
              <a:t>) </a:t>
            </a:r>
            <a:r>
              <a:rPr lang="cs-CZ" sz="2400" i="0" dirty="0">
                <a:sym typeface="Wingdings" panose="05000000000000000000" pitchFamily="2" charset="2"/>
              </a:rPr>
              <a:t></a:t>
            </a:r>
            <a:r>
              <a:rPr lang="cs-CZ" sz="2400" i="0" dirty="0"/>
              <a:t> nejstarší syn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volitelnost/aklamace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nastolení/pomazání a korunovace</a:t>
            </a:r>
            <a:endParaRPr lang="cs-CZ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601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Přemyslovská doba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2286000"/>
            <a:ext cx="10657840" cy="3581400"/>
          </a:xfrm>
        </p:spPr>
        <p:txBody>
          <a:bodyPr>
            <a:noAutofit/>
          </a:bodyPr>
          <a:lstStyle/>
          <a:p>
            <a:r>
              <a:rPr lang="cs-CZ" sz="2400" dirty="0"/>
              <a:t>Pro Čechy </a:t>
            </a:r>
            <a:r>
              <a:rPr lang="cs-CZ" sz="2400" b="1" dirty="0">
                <a:solidFill>
                  <a:srgbClr val="002060"/>
                </a:solidFill>
              </a:rPr>
              <a:t>dědičnost vlády </a:t>
            </a:r>
            <a:r>
              <a:rPr lang="cs-CZ" sz="2400" dirty="0"/>
              <a:t>v přemyslovském rodě dosvědčena již v 10. století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Břetislavův stařešinský řád (1055)</a:t>
            </a:r>
            <a:r>
              <a:rPr lang="cs-CZ" sz="2400" b="1" dirty="0">
                <a:solidFill>
                  <a:srgbClr val="002060"/>
                </a:solidFill>
              </a:rPr>
              <a:t> - </a:t>
            </a:r>
            <a:r>
              <a:rPr lang="cs-CZ" sz="2400" dirty="0"/>
              <a:t>Kosmova kronika</a:t>
            </a:r>
          </a:p>
          <a:p>
            <a:r>
              <a:rPr lang="cs-CZ" sz="2400" b="1" dirty="0">
                <a:solidFill>
                  <a:srgbClr val="002060"/>
                </a:solidFill>
              </a:rPr>
              <a:t>Věk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/>
              <a:t>základním kritériem seniorátního řádu</a:t>
            </a:r>
          </a:p>
          <a:p>
            <a:r>
              <a:rPr lang="cs-CZ" sz="2400" dirty="0"/>
              <a:t>Vrchním vládcem má být napříště ten z Přemyslovců, kdo ostatní předčí věkem, tedy nejstarší</a:t>
            </a:r>
          </a:p>
          <a:p>
            <a:r>
              <a:rPr lang="cs-CZ" sz="2400" dirty="0"/>
              <a:t>Pozdější obcházení Břetislavova politického testamentu je významným indikátorem existující právní normy</a:t>
            </a:r>
          </a:p>
          <a:p>
            <a:r>
              <a:rPr lang="cs-CZ" sz="2400" dirty="0">
                <a:solidFill>
                  <a:schemeClr val="tx2"/>
                </a:solidFill>
              </a:rPr>
              <a:t>Zůstává otázka počátku seniorátu (ještě před Břetislavem?)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68734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Přemyslovská doba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Vliv dědičné královské hodnosti na seniorátní řád?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A) Zlatá bula sicilská 1212 (ZBS)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B) Zlatá bula </a:t>
            </a:r>
            <a:r>
              <a:rPr lang="cs-CZ" sz="2400" b="1" dirty="0" err="1">
                <a:solidFill>
                  <a:srgbClr val="C00000"/>
                </a:solidFill>
              </a:rPr>
              <a:t>ulmská</a:t>
            </a:r>
            <a:r>
              <a:rPr lang="cs-CZ" sz="2400" b="1" dirty="0">
                <a:solidFill>
                  <a:srgbClr val="C00000"/>
                </a:solidFill>
              </a:rPr>
              <a:t> 1216 (ZBU)</a:t>
            </a:r>
          </a:p>
        </p:txBody>
      </p:sp>
    </p:spTree>
    <p:extLst>
      <p:ext uri="{BB962C8B-B14F-4D97-AF65-F5344CB8AC3E}">
        <p14:creationId xmlns:p14="http://schemas.microsoft.com/office/powerpoint/2010/main" val="4199369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Zlatá bula sicilská 1212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30400"/>
            <a:ext cx="10566400" cy="4653280"/>
          </a:xfrm>
        </p:spPr>
        <p:txBody>
          <a:bodyPr>
            <a:normAutofit/>
          </a:bodyPr>
          <a:lstStyle/>
          <a:p>
            <a:r>
              <a:rPr lang="cs-CZ" sz="2400" dirty="0"/>
              <a:t>o mechanismu přemyslovské trůnní posloupnosti vypovídá jen pramálo konkrétního</a:t>
            </a:r>
          </a:p>
          <a:p>
            <a:r>
              <a:rPr lang="cs-CZ" sz="2400" dirty="0"/>
              <a:t>precizovala podmínky integrace nově povýšeného českého království do středověké říše</a:t>
            </a: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</a:rPr>
              <a:t>1. Čechy jsou povýšeny na království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</a:rPr>
              <a:t>2. královská hodnost má připadnout Přemyslu Otakarovi I. a jeho nástupcům</a:t>
            </a:r>
          </a:p>
          <a:p>
            <a:pPr marL="0" indent="0">
              <a:buNone/>
            </a:pPr>
            <a:r>
              <a:rPr lang="nl-NL" sz="2400" b="1" dirty="0">
                <a:solidFill>
                  <a:srgbClr val="002060"/>
                </a:solidFill>
              </a:rPr>
              <a:t>3. český král je volen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</a:rPr>
              <a:t>4. na domácí půdě zvolený král má být v říši potvrzen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0314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Zlatá bula sicilská 1212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155440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propůjčení </a:t>
            </a:r>
            <a:r>
              <a:rPr lang="cs-CZ" sz="2400" b="1" dirty="0">
                <a:solidFill>
                  <a:srgbClr val="002060"/>
                </a:solidFill>
              </a:rPr>
              <a:t>trvalé královské hodnosti </a:t>
            </a:r>
            <a:r>
              <a:rPr lang="cs-CZ" sz="2400" dirty="0"/>
              <a:t>nejen Přemyslovcům, ale jakýmkoliv jejich následovníkům v královském důstojenství bez ohledu na příbuzenský status</a:t>
            </a:r>
          </a:p>
          <a:p>
            <a:r>
              <a:rPr lang="cs-CZ" sz="2400" b="1" dirty="0">
                <a:solidFill>
                  <a:srgbClr val="002060"/>
                </a:solidFill>
              </a:rPr>
              <a:t>volitelnost </a:t>
            </a:r>
            <a:r>
              <a:rPr lang="cs-CZ" sz="2400" dirty="0"/>
              <a:t>českého panovníka stejně jako poměr domácí volby k říšské aprobaci společným dědictvím doby knížecí</a:t>
            </a:r>
          </a:p>
          <a:p>
            <a:r>
              <a:rPr lang="cs-CZ" sz="2400" dirty="0"/>
              <a:t>první volební shromáždění doložena v první čtvrtině 10. století</a:t>
            </a:r>
          </a:p>
          <a:p>
            <a:r>
              <a:rPr lang="cs-CZ" sz="2400" dirty="0"/>
              <a:t>představa o primátu domácí volby před následným víceméně automatickým schválením zvoleného kandidáta v říši se vyprofilovala mezi českou vzdělanou elitou asi až v 2. polovině 13. století</a:t>
            </a:r>
          </a:p>
          <a:p>
            <a:r>
              <a:rPr lang="cs-CZ" sz="2400" b="1" dirty="0">
                <a:solidFill>
                  <a:srgbClr val="002060"/>
                </a:solidFill>
              </a:rPr>
              <a:t>o dědicích, tj. o potomcích Přemyslova rodu s dědičným právem k trůnu ve volebním článku listiny ani slovo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1507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Zlatá bula </a:t>
            </a:r>
            <a:r>
              <a:rPr lang="cs-CZ" dirty="0" err="1"/>
              <a:t>ulmská</a:t>
            </a:r>
            <a:r>
              <a:rPr lang="cs-CZ" dirty="0"/>
              <a:t> 1216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79600"/>
            <a:ext cx="10241280" cy="4714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</a:rPr>
              <a:t>1. </a:t>
            </a:r>
            <a:r>
              <a:rPr lang="cs-CZ" sz="2400" b="1" dirty="0">
                <a:solidFill>
                  <a:srgbClr val="002060"/>
                </a:solidFill>
              </a:rPr>
              <a:t>uznání Václavovy domácí volby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</a:rPr>
              <a:t>2. </a:t>
            </a:r>
            <a:r>
              <a:rPr lang="cs-CZ" sz="2400" b="1" dirty="0">
                <a:solidFill>
                  <a:srgbClr val="002060"/>
                </a:solidFill>
              </a:rPr>
              <a:t>udělení dědičné královské hodnosti Václavovi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</a:rPr>
              <a:t>3. </a:t>
            </a:r>
            <a:r>
              <a:rPr lang="cs-CZ" sz="2400" b="1" dirty="0">
                <a:solidFill>
                  <a:srgbClr val="002060"/>
                </a:solidFill>
              </a:rPr>
              <a:t>zvolený Přemyslův syn je jeho prvorozencem</a:t>
            </a:r>
          </a:p>
          <a:p>
            <a:r>
              <a:rPr lang="cs-CZ" sz="2400" dirty="0"/>
              <a:t>první bod se nijak nevymyká z tradic česko-říšských vztahů, pouze konstatuje, že předáním symbolů moci = </a:t>
            </a:r>
            <a:r>
              <a:rPr lang="cs-CZ" sz="2400" b="1" dirty="0">
                <a:solidFill>
                  <a:srgbClr val="002060"/>
                </a:solidFill>
              </a:rPr>
              <a:t>regálií</a:t>
            </a:r>
            <a:r>
              <a:rPr lang="cs-CZ" sz="2400" dirty="0"/>
              <a:t> bere hlava říše na vědomí v Čechách provedenou elekci</a:t>
            </a:r>
          </a:p>
          <a:p>
            <a:r>
              <a:rPr lang="cs-CZ" sz="2400" dirty="0"/>
              <a:t>přiznává Friedrichovi II. právo </a:t>
            </a:r>
            <a:r>
              <a:rPr lang="cs-CZ" sz="2400" b="1" dirty="0">
                <a:solidFill>
                  <a:srgbClr val="002060"/>
                </a:solidFill>
              </a:rPr>
              <a:t>propůjčovat královskou hodnost </a:t>
            </a:r>
            <a:r>
              <a:rPr lang="cs-CZ" sz="2400" dirty="0"/>
              <a:t>domácímu </a:t>
            </a:r>
            <a:r>
              <a:rPr lang="cs-CZ" sz="2400" dirty="0" err="1"/>
              <a:t>zvolenci</a:t>
            </a:r>
            <a:r>
              <a:rPr lang="cs-CZ" sz="2400" dirty="0"/>
              <a:t>, ačkoliv tato byla již roku 1212 na trvalo přiznána jak Přemyslovi, tak i jeho následovníkům na českém trůně</a:t>
            </a:r>
          </a:p>
          <a:p>
            <a:r>
              <a:rPr lang="cs-CZ" sz="2400" dirty="0"/>
              <a:t>že by byl Václav </a:t>
            </a:r>
            <a:r>
              <a:rPr lang="cs-CZ" sz="2400" b="1" dirty="0">
                <a:solidFill>
                  <a:srgbClr val="002060"/>
                </a:solidFill>
              </a:rPr>
              <a:t>prvorozencem</a:t>
            </a:r>
            <a:r>
              <a:rPr lang="cs-CZ" sz="2400" b="1" dirty="0"/>
              <a:t> </a:t>
            </a:r>
            <a:r>
              <a:rPr lang="cs-CZ" sz="2400" dirty="0"/>
              <a:t>Přemysla Otakara I., netvrdí žádný ze soudobých českých pramenů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548172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Zlatá bula </a:t>
            </a:r>
            <a:r>
              <a:rPr lang="cs-CZ" dirty="0" err="1"/>
              <a:t>ulmská</a:t>
            </a:r>
            <a:r>
              <a:rPr lang="cs-CZ" dirty="0"/>
              <a:t> 1216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60880"/>
            <a:ext cx="10281920" cy="447040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Přemysl Otakar I. volbou svého syna Václava mladším králem nezavedl v Čechách nový nástupnický řád, tj. primogenituru</a:t>
            </a:r>
          </a:p>
          <a:p>
            <a:r>
              <a:rPr lang="cs-CZ" sz="2400" dirty="0"/>
              <a:t>Důvody:</a:t>
            </a:r>
          </a:p>
          <a:p>
            <a:r>
              <a:rPr lang="cs-CZ" sz="2400" dirty="0"/>
              <a:t>Václav nebyl Přemyslovým prvorozeným synem </a:t>
            </a:r>
          </a:p>
          <a:p>
            <a:r>
              <a:rPr lang="cs-CZ" sz="2400" dirty="0"/>
              <a:t>písemnosti svědčící o jeho prvorozenectví jsou projevem dynastické propagandy řízené českým králem Přemyslem a nikoliv výrazem právního stavu v oblasti nástupnictví</a:t>
            </a:r>
          </a:p>
        </p:txBody>
      </p:sp>
    </p:spTree>
    <p:extLst>
      <p:ext uri="{BB962C8B-B14F-4D97-AF65-F5344CB8AC3E}">
        <p14:creationId xmlns:p14="http://schemas.microsoft.com/office/powerpoint/2010/main" val="19228801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1505</TotalTime>
  <Words>937</Words>
  <Application>Microsoft Office PowerPoint</Application>
  <PresentationFormat>Širokoúhlá obrazovka</PresentationFormat>
  <Paragraphs>90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Calibri</vt:lpstr>
      <vt:lpstr>Franklin Gothic Book</vt:lpstr>
      <vt:lpstr>Wingdings</vt:lpstr>
      <vt:lpstr>Crop</vt:lpstr>
      <vt:lpstr>trůnní právo</vt:lpstr>
      <vt:lpstr>Pojem</vt:lpstr>
      <vt:lpstr>Elementy</vt:lpstr>
      <vt:lpstr>Přemyslovská doba 1</vt:lpstr>
      <vt:lpstr>Přemyslovská doba 2</vt:lpstr>
      <vt:lpstr>Zlatá bula sicilská 1212</vt:lpstr>
      <vt:lpstr>Zlatá bula sicilská 1212</vt:lpstr>
      <vt:lpstr>Zlatá bula ulmská 1216</vt:lpstr>
      <vt:lpstr>Zlatá bula ulmská 1216</vt:lpstr>
      <vt:lpstr>Shrnutí pro dobu přemyslovskou</vt:lpstr>
      <vt:lpstr>Lucemburská doba</vt:lpstr>
      <vt:lpstr>Jagellonská doba</vt:lpstr>
      <vt:lpstr>Habsburská doba</vt:lpstr>
      <vt:lpstr>Pragmatická sankce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StředovĚké právo A Medievistika</dc:title>
  <dc:creator>Jakub Razim</dc:creator>
  <cp:lastModifiedBy>Jakub Razim</cp:lastModifiedBy>
  <cp:revision>127</cp:revision>
  <dcterms:created xsi:type="dcterms:W3CDTF">2017-09-25T08:27:37Z</dcterms:created>
  <dcterms:modified xsi:type="dcterms:W3CDTF">2021-01-05T10:44:12Z</dcterms:modified>
</cp:coreProperties>
</file>