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1663" cy="100822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fld id="{52CCF5A0-D39E-4337-8686-097FC8AF05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0A0-73A6-406E-86DE-8336C8137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0FFE-FA0C-4AE6-9B0F-578836D782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6CA-8ABB-490A-9690-F95851C90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C3B4-A319-468D-BAF8-634CC77B78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D901-DC19-448B-B7D1-FB9724BD3B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1121-09E4-4B33-81B9-A9CC27B5F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729C-2345-4C38-86DD-C5A21F3F7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AA56-E324-467B-8BFD-FC2F696CA8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8DBE-AA14-4DAC-A001-DEF5DD2049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B7A8-1FC8-4CC4-B3D8-5E3B034B8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020E-449E-44AB-BEB3-808FD4768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A596023-EA2E-46C1-A0A9-7882E4B79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600" dirty="0"/>
              <a:t>Financování činnosti korporací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2988"/>
            <a:ext cx="6248400" cy="862012"/>
          </a:xfrm>
        </p:spPr>
        <p:txBody>
          <a:bodyPr rtlCol="0"/>
          <a:lstStyle/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800" b="1" dirty="0"/>
              <a:t>Eva Tomášková</a:t>
            </a:r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600" dirty="0"/>
              <a:t>Zpracováno dle prezentace Aleny </a:t>
            </a:r>
            <a:r>
              <a:rPr lang="cs-CZ" altLang="cs-CZ" sz="1600" dirty="0" err="1"/>
              <a:t>Kerlinové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Poměr vlastního a cizího kapitálu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„Cizí kapitál je levnější než vlastní“ – platí do určité míry</a:t>
            </a:r>
          </a:p>
          <a:p>
            <a:pPr lvl="1" eaLnBrk="1" hangingPunct="1"/>
            <a:r>
              <a:rPr lang="cs-CZ" altLang="cs-CZ" sz="2400"/>
              <a:t>S výší zadluženosti roste rizikovost společnosti i cena cizího kapitálu</a:t>
            </a:r>
          </a:p>
          <a:p>
            <a:pPr eaLnBrk="1" hangingPunct="1"/>
            <a:r>
              <a:rPr lang="cs-CZ" altLang="cs-CZ" sz="2600"/>
              <a:t>Tzv. bilanční pravidla – spíše doporučení</a:t>
            </a:r>
          </a:p>
          <a:p>
            <a:pPr lvl="1" eaLnBrk="1" hangingPunct="1"/>
            <a:r>
              <a:rPr lang="cs-CZ" altLang="cs-CZ" sz="2400"/>
              <a:t>Zlaté pravidlo financování</a:t>
            </a:r>
          </a:p>
          <a:p>
            <a:pPr lvl="1" eaLnBrk="1" hangingPunct="1"/>
            <a:r>
              <a:rPr lang="cs-CZ" altLang="cs-CZ" sz="2400"/>
              <a:t>Zlaté pravidlo vyrovnání rizika</a:t>
            </a:r>
          </a:p>
          <a:p>
            <a:pPr lvl="1" eaLnBrk="1" hangingPunct="1"/>
            <a:r>
              <a:rPr lang="cs-CZ" altLang="cs-CZ" sz="2400"/>
              <a:t>Zlaté pari pravidlo</a:t>
            </a:r>
          </a:p>
          <a:p>
            <a:pPr lvl="1" eaLnBrk="1" hangingPunct="1"/>
            <a:r>
              <a:rPr lang="cs-CZ" altLang="cs-CZ" sz="2400"/>
              <a:t>Zlaté poměrové pravidlo (růstové pravidlo)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vyrovnání rizika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Týká se pouze skladby kapitálu</a:t>
            </a:r>
          </a:p>
          <a:p>
            <a:pPr eaLnBrk="1" hangingPunct="1"/>
            <a:r>
              <a:rPr lang="cs-CZ" altLang="cs-CZ" sz="2800" dirty="0"/>
              <a:t>Vlastníci by měli nést minimálně stejné riziko jako věřitelé</a:t>
            </a:r>
          </a:p>
          <a:p>
            <a:pPr eaLnBrk="1" hangingPunct="1"/>
            <a:r>
              <a:rPr lang="cs-CZ" altLang="cs-CZ" sz="2800" dirty="0"/>
              <a:t>Při zadlužení více jak 50 % je společnost z pohledu bankovní instituce méně důvěryhodná</a:t>
            </a:r>
          </a:p>
          <a:p>
            <a:pPr lvl="1" eaLnBrk="1" hangingPunct="1"/>
            <a:r>
              <a:rPr lang="cs-CZ" altLang="cs-CZ" sz="1800" dirty="0"/>
              <a:t>Záleží ale i např. na velikosti, historii či vlastnících společnosti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financování (bilanční)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Poměřuje výši dlouhodobých aktiv s výší dlouhodobých pasiv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Dlouhodobé zdroje není vhodné využít pro investice s rychlou návratností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Krátkodobé zdroje poměrně drahé a časově omezené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Novější verze pravidla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Dlouhodobými zdroji má být financována i trvale vázaná část oběžného majetku (snahou snížit výši drahých cizích zdrojů na minimum)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pari pravidlo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Doplňuje zlaté pravidlo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Vlastní kapitál by měl být maximálně rovný dlouhodobému majetku, ale jen v případě, pokud společnost nevyužívá dlouhodobý cizí kapitál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Financování činnosti z nerozděleného zisku není nejefektivnější – lépe vložit do nějaké jiné investice a získat vyšší výnos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poměrové pravidlo (růstové)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/>
              <a:t>Poměřuje růst investic s růstem tržeb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Vyšší tempo růstu tržeb než tempo růstu investic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Stávající investice mají financovat investice nové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Porušení pravidla často vede 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Snížení rentability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Problémům s likviditou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Ztrátě konkurenceschopnosti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Existenci nevyužitých kapacit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Přispívá ke stabilizaci společnosti a možnosti eliminovat špatné investice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Další možná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Např. ukazatelé platební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Pravidlo jedna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Stav peněžních prostředků (včetně pohledávek) nesmí být menší než krátkodobé cizí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Pravidlo dva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Oběžný majetek má být minimálně dvakrát větší než krátkodobé cizí 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Neexistuje vždy platné pravidlo, poměr vlastního a cizího kapitálu</a:t>
            </a:r>
          </a:p>
          <a:p>
            <a:pPr eaLnBrk="1" hangingPunct="1"/>
            <a:r>
              <a:rPr lang="cs-CZ" altLang="cs-CZ" sz="3200" dirty="0"/>
              <a:t>Všechna pravidla pouze doporučení</a:t>
            </a:r>
          </a:p>
          <a:p>
            <a:pPr eaLnBrk="1" hangingPunct="1"/>
            <a:r>
              <a:rPr lang="cs-CZ" altLang="cs-CZ" sz="3200" dirty="0"/>
              <a:t>Odlišnosti a specifika:</a:t>
            </a:r>
          </a:p>
          <a:p>
            <a:pPr lvl="1" eaLnBrk="1" hangingPunct="1"/>
            <a:r>
              <a:rPr lang="cs-CZ" altLang="cs-CZ" sz="2000" dirty="0"/>
              <a:t>Zejména podnikatelská činnost (společnost výrobní nebo obchodní?)</a:t>
            </a:r>
          </a:p>
          <a:p>
            <a:pPr lvl="1" eaLnBrk="1" hangingPunct="1"/>
            <a:r>
              <a:rPr lang="cs-CZ" altLang="cs-CZ" sz="2000" dirty="0"/>
              <a:t>Velikost společnosti, historie, vlastníci, ale i např. zda vstupuje na nový trh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Děkuji za pozornost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Užší pojetí</a:t>
            </a:r>
          </a:p>
          <a:p>
            <a:pPr lvl="1" eaLnBrk="1" hangingPunct="1"/>
            <a:r>
              <a:rPr lang="cs-CZ" altLang="cs-CZ" sz="2400" dirty="0"/>
              <a:t>Zdroje krytí majetku</a:t>
            </a:r>
          </a:p>
          <a:p>
            <a:pPr eaLnBrk="1" hangingPunct="1"/>
            <a:r>
              <a:rPr lang="cs-CZ" altLang="cs-CZ" sz="2600" dirty="0"/>
              <a:t>Širší pojetí</a:t>
            </a:r>
          </a:p>
          <a:p>
            <a:pPr lvl="1" eaLnBrk="1" hangingPunct="1"/>
            <a:r>
              <a:rPr lang="cs-CZ" altLang="cs-CZ" sz="2400" i="1" dirty="0"/>
              <a:t>„souhrn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altLang="cs-CZ" sz="2400" dirty="0"/>
              <a:t> (Valach, 2006)</a:t>
            </a:r>
          </a:p>
          <a:p>
            <a:pPr lvl="1" eaLnBrk="1" hangingPunct="1"/>
            <a:r>
              <a:rPr lang="cs-CZ" altLang="cs-CZ" sz="2400" dirty="0"/>
              <a:t>Součástí i odpisy a leasing</a:t>
            </a:r>
            <a:endParaRPr lang="cs-CZ" altLang="cs-CZ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Rozdělení finančních zdrojů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Z hlediska původu prostředků</a:t>
            </a:r>
          </a:p>
          <a:p>
            <a:pPr lvl="1" eaLnBrk="1" hangingPunct="1"/>
            <a:r>
              <a:rPr lang="cs-CZ" altLang="cs-CZ" sz="2400"/>
              <a:t>Interní (vnitřní)</a:t>
            </a:r>
          </a:p>
          <a:p>
            <a:pPr lvl="1" eaLnBrk="1" hangingPunct="1"/>
            <a:r>
              <a:rPr lang="cs-CZ" altLang="cs-CZ" sz="2400"/>
              <a:t>Externí (vnější)</a:t>
            </a:r>
          </a:p>
          <a:p>
            <a:pPr eaLnBrk="1" hangingPunct="1"/>
            <a:r>
              <a:rPr lang="cs-CZ" altLang="cs-CZ" sz="2600"/>
              <a:t>Z hlediska časového</a:t>
            </a:r>
          </a:p>
          <a:p>
            <a:pPr lvl="1" eaLnBrk="1" hangingPunct="1"/>
            <a:r>
              <a:rPr lang="cs-CZ" altLang="cs-CZ" sz="2400"/>
              <a:t>Krátkodobé</a:t>
            </a:r>
          </a:p>
          <a:p>
            <a:pPr lvl="1" eaLnBrk="1" hangingPunct="1"/>
            <a:r>
              <a:rPr lang="cs-CZ" altLang="cs-CZ" sz="2400"/>
              <a:t>Dlouhodobé</a:t>
            </a:r>
          </a:p>
          <a:p>
            <a:pPr eaLnBrk="1" hangingPunct="1"/>
            <a:r>
              <a:rPr lang="cs-CZ" altLang="cs-CZ" sz="2600"/>
              <a:t>Z hlediska vlastnictví</a:t>
            </a:r>
          </a:p>
          <a:p>
            <a:pPr lvl="1" eaLnBrk="1" hangingPunct="1"/>
            <a:r>
              <a:rPr lang="cs-CZ" altLang="cs-CZ" sz="2400"/>
              <a:t>Vlastní</a:t>
            </a:r>
          </a:p>
          <a:p>
            <a:pPr lvl="1" eaLnBrk="1" hangingPunct="1"/>
            <a:r>
              <a:rPr lang="cs-CZ" altLang="cs-CZ" sz="2400"/>
              <a:t>Cizí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struktura (pasiva)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Vlastní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Základní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Kapitálové fondy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Fondy ze zisku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Výsledek hospodaření minulých let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Výsledek hospodaření běžného účetního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Cizí zdroje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Rezervy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Dlouhodobé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Krátkodobé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Bankovní úvěry a výpomoci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Časové rozlišení</a:t>
            </a:r>
            <a:endParaRPr lang="cs-CZ" altLang="cs-CZ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 peněžitými i nepeněžitými vklady všech společníků – vyjádřený v penězích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Majetek poskytnutý společníky, přechází do majetku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Velikost podílu společníků na obchodní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Kapitálové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Tvořeny peněžitými či nepeněžitými vklady společníků, které nezvyšují 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Tvořeny i přijatými dary nebo oceňovacími rozdíly z přecenění majetku a závazku (tedy i emisní ážio)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Fondy ze zisku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/>
              <a:t>T</a:t>
            </a:r>
            <a:r>
              <a:rPr lang="cs-CZ" altLang="cs-CZ" sz="2400" dirty="0" err="1"/>
              <a:t>vorba</a:t>
            </a:r>
            <a:r>
              <a:rPr lang="cs-CZ" altLang="cs-CZ" sz="2400" dirty="0"/>
              <a:t> pouze dobrovolná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Ke krytí ztrát společnosti, ale i např. fondy rozvoje, odměn nebo sociální fondy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Zisk, který společnosti zůstal po zaplacení daní, přídělům do fondů a vyplacení dividend akcionářům či podílů společníkům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Výsledek hospodaření běžného účetního období – výsledek hospodaření ve schvalovacím řízení – 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Může být i neuhrazená ztráta minulých 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Účelem je krýt budoucí výdaje a rizika, vznikající ze současných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Vytváří se k předem určenému účelu budoucího využití, částka není přesně známá, období k jejich čerpání nebývá vždy jisté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Neprochází zdaněním daní z příjmů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Dlouhodobé závazky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Doba splatnosti delší než jeden 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Zejména z obchodních vztahů, z pronájmu, z emitovaných dluhopisů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Krátkodobé závazky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 obchodních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 zaměstnancům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Ze sociálního zabezpečení a zdravotního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Ke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Bankovní úvěry a výpomoci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Dlouhodobé – např. hypoteční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Krátkodobé – např. kontokorentní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dirty="0"/>
              <a:t>(pozn.: Závazek = současná povinnost společnosti, která vznikla na základě minulých skutečností a od jehož vypořádání se očekává, že způsobí odtok zdrojů)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Vztah vlastního a cizího kapitálu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Vlastní kapitál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Měl by tvořit základ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Nositelem tzv. podnikatelského rizika – společnost vnímána jako spolehlivý a silný partner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Bezpečný zdroj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Platí se za něj v závislosti na dosažení hospodářského výsledku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Cizí zdroje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Cenou za půjčení je úrok – působí tzv. úrokový daňový štít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Považován za méně rizikový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Nevzniká žádné právo na přímém řízení společnosti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Princip finanční páky – pozitivní působení, pokud placené úroky nižší než rentabilita aktiv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383</TotalTime>
  <Words>796</Words>
  <Application>Microsoft Office PowerPoint</Application>
  <PresentationFormat>Předvádění na obrazovce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Courier New</vt:lpstr>
      <vt:lpstr>Palatino Linotype</vt:lpstr>
      <vt:lpstr>Wingdings</vt:lpstr>
      <vt:lpstr>Exekutivní</vt:lpstr>
      <vt:lpstr>Financování činnosti korporací</vt:lpstr>
      <vt:lpstr>Finanční zdroje</vt:lpstr>
      <vt:lpstr>Rozdělení finančních zdrojů</vt:lpstr>
      <vt:lpstr>Finanční struktura (pasiva)</vt:lpstr>
      <vt:lpstr>Složky vlastního kapitálu</vt:lpstr>
      <vt:lpstr>Složky vlastního kapitálu (2)</vt:lpstr>
      <vt:lpstr>Složky cizího kapitálu</vt:lpstr>
      <vt:lpstr>Složky cizího kapitálu (2)</vt:lpstr>
      <vt:lpstr>Vztah vlastního a cizího kapitálu</vt:lpstr>
      <vt:lpstr>Poměr vlastního a cizího kapitálu</vt:lpstr>
      <vt:lpstr>Zlaté pravidlo vyrovnání rizika</vt:lpstr>
      <vt:lpstr>Zlaté pravidlo financování (bilanční)</vt:lpstr>
      <vt:lpstr>Zlaté pari pravidlo</vt:lpstr>
      <vt:lpstr>Zlaté poměrové pravidlo (růstové)</vt:lpstr>
      <vt:lpstr>Další možná pravidla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Kerlinová</dc:creator>
  <cp:lastModifiedBy>Eva Tomášková</cp:lastModifiedBy>
  <cp:revision>26</cp:revision>
  <cp:lastPrinted>1601-01-01T00:00:00Z</cp:lastPrinted>
  <dcterms:created xsi:type="dcterms:W3CDTF">1601-01-01T00:00:00Z</dcterms:created>
  <dcterms:modified xsi:type="dcterms:W3CDTF">2021-10-06T11:25:07Z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