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D525B531-800E-4623-AD19-285D3C31AA13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5" name="" descr="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116" name="" descr=""/>
          <p:cNvPicPr/>
          <p:nvPr/>
        </p:nvPicPr>
        <p:blipFill>
          <a:blip r:embed="rId3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D410CB75-F1C2-4449-845E-DB17EF1C45A7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1F9EFC0C-B1CF-4761-8217-9503244FE28B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85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53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09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64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21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Sedmá úroveň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503640" y="6886800"/>
            <a:ext cx="2348280" cy="52092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447000" y="6886800"/>
            <a:ext cx="3194640" cy="52092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7227000" y="6886800"/>
            <a:ext cx="2348280" cy="520920"/>
          </a:xfrm>
          <a:prstGeom prst="rect">
            <a:avLst/>
          </a:prstGeom>
        </p:spPr>
        <p:txBody>
          <a:bodyPr lIns="0" rIns="0" tIns="0" bIns="0"/>
          <a:p>
            <a:pPr algn="r"/>
            <a:fld id="{73853E43-8ACB-4F55-B737-AD62E0A68219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32360" y="2409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Pojem podnikatel a informace o podnikatelích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390240" y="2714040"/>
            <a:ext cx="9070560" cy="1257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Podnikání s pomocí obchodních společností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16240" y="0"/>
            <a:ext cx="9072000" cy="6840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Právní formy pro podnikání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276480" y="1000800"/>
            <a:ext cx="4128120" cy="71604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Jednotlivec – fyzická osoba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393480" y="2509560"/>
            <a:ext cx="4128480" cy="71388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Organizované útvary bez vzniku</a:t>
            </a:r>
            <a:endParaRPr/>
          </a:p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právnické osoby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93480" y="3858480"/>
            <a:ext cx="4128480" cy="71604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Obchodní korporace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4801680" y="2351880"/>
            <a:ext cx="5001840" cy="100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Společnost (§ 2716 – 2746)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Tichá společnost (§ 2747 – 2755)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Svěřenský fond (§ 1448 – 1474) </a:t>
            </a:r>
            <a:endParaRPr/>
          </a:p>
        </p:txBody>
      </p:sp>
      <p:sp>
        <p:nvSpPr>
          <p:cNvPr id="148" name="CustomShape 6"/>
          <p:cNvSpPr/>
          <p:nvPr/>
        </p:nvSpPr>
        <p:spPr>
          <a:xfrm>
            <a:off x="3176280" y="4731840"/>
            <a:ext cx="6590520" cy="251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Osobní : veřejná obchodní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</a:t>
            </a:r>
            <a:r>
              <a:rPr lang="cs-CZ" sz="1990">
                <a:latin typeface="Times New Roman"/>
              </a:rPr>
              <a:t>komanditní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Kapitálové: společnost s ručením omezeným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</a:t>
            </a:r>
            <a:r>
              <a:rPr lang="cs-CZ" sz="1990">
                <a:latin typeface="Times New Roman"/>
              </a:rPr>
              <a:t>akciová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Družstvo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Evropské formy: EHZS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        </a:t>
            </a:r>
            <a:r>
              <a:rPr lang="cs-CZ" sz="1990">
                <a:latin typeface="Times New Roman"/>
              </a:rPr>
              <a:t>Evropská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        </a:t>
            </a:r>
            <a:r>
              <a:rPr lang="cs-CZ" sz="1990">
                <a:latin typeface="Times New Roman"/>
              </a:rPr>
              <a:t>Evropská družstevní   společnost 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911520" y="207720"/>
            <a:ext cx="8568000" cy="7138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buSzPct val="45000"/>
              <a:buFont typeface="StarSymbol"/>
              <a:buChar char=""/>
            </a:pPr>
            <a:r>
              <a:rPr lang="cs-CZ" sz="3600">
                <a:latin typeface="Arial"/>
              </a:rPr>
              <a:t>Ekonomický význam společností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286920" y="1279440"/>
            <a:ext cx="9605520" cy="278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just"/>
            <a:endParaRPr/>
          </a:p>
          <a:p>
            <a:pPr algn="just"/>
            <a:r>
              <a:rPr lang="cs-CZ" sz="1990">
                <a:latin typeface="Times New Roman"/>
              </a:rPr>
              <a:t>            </a:t>
            </a:r>
            <a:endParaRPr/>
          </a:p>
          <a:p>
            <a:pPr algn="just"/>
            <a:r>
              <a:rPr lang="cs-CZ" sz="1990">
                <a:latin typeface="Times New Roman"/>
              </a:rPr>
              <a:t> </a:t>
            </a:r>
            <a:r>
              <a:rPr lang="cs-CZ" sz="1990">
                <a:solidFill>
                  <a:srgbClr val="ff0000"/>
                </a:solidFill>
                <a:latin typeface="Times New Roman"/>
              </a:rPr>
              <a:t>racionalizace zřizování a provozu</a:t>
            </a:r>
            <a:endParaRPr/>
          </a:p>
          <a:p>
            <a:pPr algn="just"/>
            <a:r>
              <a:rPr lang="cs-CZ" sz="1990">
                <a:latin typeface="Times New Roman"/>
              </a:rPr>
              <a:t>             </a:t>
            </a:r>
            <a:endParaRPr/>
          </a:p>
          <a:p>
            <a:pPr algn="just"/>
            <a:r>
              <a:rPr lang="cs-CZ" sz="1990">
                <a:solidFill>
                  <a:srgbClr val="ff0000"/>
                </a:solidFill>
                <a:latin typeface="Times New Roman"/>
              </a:rPr>
              <a:t>omezení rizik pro společníky </a:t>
            </a:r>
            <a:endParaRPr/>
          </a:p>
          <a:p>
            <a:pPr algn="just"/>
            <a:endParaRPr/>
          </a:p>
          <a:p>
            <a:pPr algn="just"/>
            <a:r>
              <a:rPr lang="cs-CZ" sz="1990">
                <a:solidFill>
                  <a:srgbClr val="ff0000"/>
                </a:solidFill>
                <a:latin typeface="Times New Roman"/>
              </a:rPr>
              <a:t>soustředění kapitálových zdrojů</a:t>
            </a:r>
            <a:r>
              <a:rPr lang="cs-CZ" sz="1990">
                <a:latin typeface="Times New Roman"/>
              </a:rPr>
              <a:t>  </a:t>
            </a:r>
            <a:endParaRPr/>
          </a:p>
          <a:p>
            <a:pPr algn="just"/>
            <a:endParaRPr/>
          </a:p>
          <a:p>
            <a:pPr algn="just"/>
            <a:r>
              <a:rPr lang="cs-CZ">
                <a:solidFill>
                  <a:srgbClr val="ff0000"/>
                </a:solidFill>
                <a:latin typeface="Arial"/>
              </a:rPr>
              <a:t>zvýšená právní jistota</a:t>
            </a:r>
            <a:r>
              <a:rPr lang="cs-CZ">
                <a:latin typeface="Arial"/>
              </a:rPr>
              <a:t>  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504000" y="302400"/>
            <a:ext cx="9072000" cy="7052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Obchodní společnost jako právnická osoba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419760" y="1427760"/>
            <a:ext cx="2520000" cy="36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lang="cs-CZ">
                <a:solidFill>
                  <a:srgbClr val="ff3300"/>
                </a:solidFill>
                <a:latin typeface="Arial"/>
              </a:rPr>
              <a:t>Právní samostatnost</a:t>
            </a:r>
            <a:endParaRPr/>
          </a:p>
        </p:txBody>
      </p:sp>
      <p:sp>
        <p:nvSpPr>
          <p:cNvPr id="153" name="CustomShape 3"/>
          <p:cNvSpPr/>
          <p:nvPr/>
        </p:nvSpPr>
        <p:spPr>
          <a:xfrm>
            <a:off x="3359880" y="1343880"/>
            <a:ext cx="6468120" cy="203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nezávislost na osobách společníků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může vlastnit majetek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vstupuje samostatně do právních vztahů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může být závazkově zavázána nebo oprávněna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může se domáhat svých práv</a:t>
            </a:r>
            <a:endParaRPr/>
          </a:p>
        </p:txBody>
      </p:sp>
      <p:sp>
        <p:nvSpPr>
          <p:cNvPr id="154" name="CustomShape 4"/>
          <p:cNvSpPr/>
          <p:nvPr/>
        </p:nvSpPr>
        <p:spPr>
          <a:xfrm>
            <a:off x="419760" y="3864240"/>
            <a:ext cx="2352240" cy="36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lang="cs-CZ">
                <a:solidFill>
                  <a:srgbClr val="ff3300"/>
                </a:solidFill>
                <a:latin typeface="Arial"/>
              </a:rPr>
              <a:t>Vnitřní struktura</a:t>
            </a:r>
            <a:endParaRPr/>
          </a:p>
        </p:txBody>
      </p:sp>
      <p:sp>
        <p:nvSpPr>
          <p:cNvPr id="155" name="CustomShape 5"/>
          <p:cNvSpPr/>
          <p:nvPr/>
        </p:nvSpPr>
        <p:spPr>
          <a:xfrm>
            <a:off x="3191760" y="3947760"/>
            <a:ext cx="5964120" cy="105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skupina závazků vyplývajících z toho, že  společnost je právnická osoba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</a:t>
            </a:r>
            <a:r>
              <a:rPr lang="cs-CZ">
                <a:latin typeface="Arial"/>
              </a:rPr>
              <a:t>postavení společníků</a:t>
            </a:r>
            <a:endParaRPr/>
          </a:p>
        </p:txBody>
      </p:sp>
      <p:sp>
        <p:nvSpPr>
          <p:cNvPr id="156" name="CustomShape 6"/>
          <p:cNvSpPr/>
          <p:nvPr/>
        </p:nvSpPr>
        <p:spPr>
          <a:xfrm>
            <a:off x="504000" y="5796000"/>
            <a:ext cx="2351880" cy="36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lang="cs-CZ">
                <a:solidFill>
                  <a:srgbClr val="ff3300"/>
                </a:solidFill>
                <a:latin typeface="Arial"/>
              </a:rPr>
              <a:t>Správa společnosti</a:t>
            </a:r>
            <a:endParaRPr/>
          </a:p>
        </p:txBody>
      </p:sp>
      <p:sp>
        <p:nvSpPr>
          <p:cNvPr id="157" name="CustomShape 7"/>
          <p:cNvSpPr/>
          <p:nvPr/>
        </p:nvSpPr>
        <p:spPr>
          <a:xfrm>
            <a:off x="3275640" y="5880240"/>
            <a:ext cx="5963760" cy="36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lang="cs-CZ">
                <a:latin typeface="Arial"/>
              </a:rPr>
              <a:t>možnost posunout rozhodování mimo společníky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16520" y="90720"/>
            <a:ext cx="9070200" cy="62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Osobní obchodní společnosti</a:t>
            </a:r>
            <a:endParaRPr/>
          </a:p>
        </p:txBody>
      </p:sp>
      <p:graphicFrame>
        <p:nvGraphicFramePr>
          <p:cNvPr id="159" name="Table 2"/>
          <p:cNvGraphicFramePr/>
          <p:nvPr/>
        </p:nvGraphicFramePr>
        <p:xfrm>
          <a:off x="2970720" y="3752280"/>
          <a:ext cx="4195800" cy="1209960"/>
        </p:xfrm>
        <a:graphic>
          <a:graphicData uri="http://schemas.openxmlformats.org/drawingml/2006/table">
            <a:tbl>
              <a:tblPr/>
              <a:tblGrid>
                <a:gridCol w="2098080"/>
                <a:gridCol w="2097720"/>
              </a:tblGrid>
              <a:tr h="403560">
                <a:tc>
                  <a:tcPr/>
                </a:tc>
                <a:tc>
                  <a:tcPr/>
                </a:tc>
              </a:tr>
              <a:tr h="403560">
                <a:tc>
                  <a:tcPr/>
                </a:tc>
                <a:tc>
                  <a:tcPr/>
                </a:tc>
              </a:tr>
              <a:tr h="402840">
                <a:tc>
                  <a:tcPr/>
                </a:tc>
                <a:tc>
                  <a:tcPr/>
                </a:tc>
              </a:tr>
            </a:tbl>
          </a:graphicData>
        </a:graphic>
      </p:graphicFrame>
      <p:graphicFrame>
        <p:nvGraphicFramePr>
          <p:cNvPr id="160" name="Table 3"/>
          <p:cNvGraphicFramePr/>
          <p:nvPr/>
        </p:nvGraphicFramePr>
        <p:xfrm>
          <a:off x="416520" y="793440"/>
          <a:ext cx="9226080" cy="6666840"/>
        </p:xfrm>
        <a:graphic>
          <a:graphicData uri="http://schemas.openxmlformats.org/drawingml/2006/table">
            <a:tbl>
              <a:tblPr/>
              <a:tblGrid>
                <a:gridCol w="1440000"/>
                <a:gridCol w="3640320"/>
                <a:gridCol w="4145760"/>
              </a:tblGrid>
              <a:tr h="657360">
                <a:tc>
                  <a:txBody>
                    <a:bodyPr/>
                    <a:p>
                      <a:endParaRPr/>
                    </a:p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VEŘEJNÁ OBCHODNÍ SPOLEČNOST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KOMANDITNÍ SPOLEČNOST</a:t>
                      </a:r>
                      <a:endParaRPr/>
                    </a:p>
                  </a:txBody>
                  <a:tcPr/>
                </a:tc>
              </a:tr>
              <a:tr h="1863360"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Základní charakteristika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alespoň dvě osoby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osobní účast společníků na činnosti společnosti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neomezené a solidární ručení společníků za splnění dluhů společnosti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dva druhy společníků: komplementáři a komanditisté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komanditisté povinni poskytnout vklady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komplementáři nemají vkladovou povinnost, ale ručí za splnění dluhů společnosti neomezeně a solidárně</a:t>
                      </a:r>
                      <a:endParaRPr/>
                    </a:p>
                  </a:txBody>
                  <a:tcPr/>
                </a:tc>
              </a:tr>
              <a:tr h="2116440"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Postavení společníků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osobní účast na činnosti společnosti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rovné postavení společníků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právo rozhodovat o všech věcech společnosti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povinnost osobní účasti jen komplementáři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všechna práva a povinnosti nutno řešit odděleně pro komplementáře (mají rovné postavení) a komanditisty (práva a povinnosti podle podílů, které se určují podle poměru vkladů a nemusí být stejné)</a:t>
                      </a:r>
                      <a:endParaRPr/>
                    </a:p>
                  </a:txBody>
                  <a:tcPr/>
                </a:tc>
              </a:tr>
              <a:tr h="2029680"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Vnitřní struktura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nejvyšším orgánem všichni společníci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statutárním orgánem společníci, kteří splňují požadavky stanovené zákonem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nejvyšším orgánem všichni společníci, ale rozhodují odděleně komplementáři a komanditisté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statutárním orgánem komplementáři, kteří splňují požadavky stanovené zákonem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16520" y="90720"/>
            <a:ext cx="9070560" cy="62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Kapitálové obchodní společnosti</a:t>
            </a:r>
            <a:endParaRPr/>
          </a:p>
        </p:txBody>
      </p:sp>
      <p:graphicFrame>
        <p:nvGraphicFramePr>
          <p:cNvPr id="162" name="Table 2"/>
          <p:cNvGraphicFramePr/>
          <p:nvPr/>
        </p:nvGraphicFramePr>
        <p:xfrm>
          <a:off x="2970720" y="3752280"/>
          <a:ext cx="4195800" cy="1209960"/>
        </p:xfrm>
        <a:graphic>
          <a:graphicData uri="http://schemas.openxmlformats.org/drawingml/2006/table">
            <a:tbl>
              <a:tblPr/>
              <a:tblGrid>
                <a:gridCol w="2098080"/>
                <a:gridCol w="2097720"/>
              </a:tblGrid>
              <a:tr h="403560">
                <a:tc>
                  <a:tcPr/>
                </a:tc>
                <a:tc>
                  <a:tcPr/>
                </a:tc>
              </a:tr>
              <a:tr h="403560">
                <a:tc>
                  <a:tcPr/>
                </a:tc>
                <a:tc>
                  <a:tcPr/>
                </a:tc>
              </a:tr>
              <a:tr h="402840">
                <a:tc>
                  <a:tcPr/>
                </a:tc>
                <a:tc>
                  <a:tcPr/>
                </a:tc>
              </a:tr>
            </a:tbl>
          </a:graphicData>
        </a:graphic>
      </p:graphicFrame>
      <p:graphicFrame>
        <p:nvGraphicFramePr>
          <p:cNvPr id="163" name="Table 3"/>
          <p:cNvGraphicFramePr/>
          <p:nvPr/>
        </p:nvGraphicFramePr>
        <p:xfrm>
          <a:off x="416520" y="793440"/>
          <a:ext cx="9226080" cy="6666840"/>
        </p:xfrm>
        <a:graphic>
          <a:graphicData uri="http://schemas.openxmlformats.org/drawingml/2006/table">
            <a:tbl>
              <a:tblPr/>
              <a:tblGrid>
                <a:gridCol w="1553760"/>
                <a:gridCol w="3735360"/>
                <a:gridCol w="3936960"/>
              </a:tblGrid>
              <a:tr h="657360">
                <a:tc>
                  <a:txBody>
                    <a:bodyPr/>
                    <a:p>
                      <a:endParaRPr/>
                    </a:p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 </a:t>
                      </a:r>
                      <a:r>
                        <a:rPr lang="cs-CZ" sz="2000" strike="noStrike">
                          <a:latin typeface="Arial"/>
                        </a:rPr>
                        <a:t>SPOLEČNOST S RUČENÍM OMEZENÝM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AKCIOVÁ SPOLEČNOST</a:t>
                      </a:r>
                      <a:endParaRPr/>
                    </a:p>
                  </a:txBody>
                  <a:tcPr/>
                </a:tc>
              </a:tr>
              <a:tr h="1610280"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Základní charakteristika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počet společníků libovolný - i jednočlenná společnost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ručení společníků  solidární do výše souhrnu všech nesplacených vkladů podle zápisu v obchodním rejstříku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počet společníků libovolný -  i jednočlenná společnost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akcionáři za splnění dluhů společnosti neručí</a:t>
                      </a:r>
                      <a:endParaRPr/>
                    </a:p>
                  </a:txBody>
                  <a:tcPr/>
                </a:tc>
              </a:tr>
              <a:tr h="2369520"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Postavení společníků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společníci nejsou povinni osobně pro společnost pracovat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postavení společníků podle podílů, podíl se určuje podle poměru vkladu společníka k základnímu kapitálu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možnost více podílů různých druhů, úprava ve společenské smlouvě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společníci nejsou povinni osobně pro společnost pracovat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podíly vyjádřeny v cenných papírech - akciích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postavení společníků podle počtu a jmenovité hodnoty akcií a podle druhu akcie</a:t>
                      </a:r>
                      <a:endParaRPr/>
                    </a:p>
                  </a:txBody>
                  <a:tcPr/>
                </a:tc>
              </a:tr>
              <a:tr h="2029680">
                <a:tc>
                  <a:txBody>
                    <a:bodyPr/>
                    <a:p>
                      <a:r>
                        <a:rPr lang="cs-CZ" sz="2000" strike="noStrike">
                          <a:latin typeface="Arial"/>
                        </a:rPr>
                        <a:t>Vnitřní struktura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nejvyšším orgánem je valná hromada = všichni společníci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 orgán - jednatelé jeden nebo více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dozorčí orgán: dozorčí rada (pouze fakultativní)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cs-CZ" strike="noStrike">
                          <a:latin typeface="Arial"/>
                        </a:rPr>
                        <a:t>- nejvyšší orgán: valná hromada = všichni akcionáři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dualistický systém: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statutární orgán: představenstvo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dozorčí orgán: dozorčí rada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monistický systém: správní rada, statutární ředitel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815040" y="260280"/>
            <a:ext cx="10559520" cy="57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Times New Roman"/>
                <a:ea typeface="DejaVu Sans"/>
              </a:rPr>
              <a:t>Podnikatel podle OZ</a:t>
            </a:r>
            <a:endParaRPr/>
          </a:p>
        </p:txBody>
      </p:sp>
      <p:sp>
        <p:nvSpPr>
          <p:cNvPr id="124" name="CustomShape 2"/>
          <p:cNvSpPr/>
          <p:nvPr/>
        </p:nvSpPr>
        <p:spPr>
          <a:xfrm>
            <a:off x="429480" y="1052640"/>
            <a:ext cx="11425320" cy="100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§ 420: 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  <a:endParaRPr/>
          </a:p>
        </p:txBody>
      </p:sp>
      <p:sp>
        <p:nvSpPr>
          <p:cNvPr id="125" name="CustomShape 3"/>
          <p:cNvSpPr/>
          <p:nvPr/>
        </p:nvSpPr>
        <p:spPr>
          <a:xfrm>
            <a:off x="526680" y="4005360"/>
            <a:ext cx="11232360" cy="131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Za podnikatele se považuje osoba zapsaná v obchodním rejstříku. (nevyvratitelná domněnka a fikce)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Má se za to, že podnikatelem je osoba, která má k podnikání živnostenské nebo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ff"/>
                </a:solidFill>
                <a:latin typeface="Times New Roman"/>
                <a:ea typeface="DejaVu Sans"/>
              </a:rPr>
              <a:t>jiné oprávnění podle jiného zákona. (vyvratitelná domněnka)</a:t>
            </a:r>
            <a:endParaRPr/>
          </a:p>
        </p:txBody>
      </p:sp>
      <p:sp>
        <p:nvSpPr>
          <p:cNvPr id="126" name="CustomShape 4"/>
          <p:cNvSpPr/>
          <p:nvPr/>
        </p:nvSpPr>
        <p:spPr>
          <a:xfrm>
            <a:off x="527040" y="3284640"/>
            <a:ext cx="8351640" cy="398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ff3300"/>
                </a:solidFill>
                <a:latin typeface="Times New Roman"/>
                <a:ea typeface="DejaVu Sans"/>
              </a:rPr>
              <a:t>Domněnky a fikce - § 421</a:t>
            </a:r>
            <a:endParaRPr/>
          </a:p>
        </p:txBody>
      </p:sp>
      <p:sp>
        <p:nvSpPr>
          <p:cNvPr id="127" name="CustomShape 5"/>
          <p:cNvSpPr/>
          <p:nvPr/>
        </p:nvSpPr>
        <p:spPr>
          <a:xfrm>
            <a:off x="527040" y="2276640"/>
            <a:ext cx="11137320" cy="57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8080"/>
                </a:solidFill>
                <a:latin typeface="Times New Roman"/>
                <a:ea typeface="DejaVu Sans"/>
              </a:rPr>
              <a:t>Vymezení pojmu není závislé na oprávněnosti či neoprávněnosti podnikání podle veřejnoprávních předpisů, vychází z povahy činnosti daného subjektu.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914400" y="609480"/>
            <a:ext cx="1036260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Times New Roman"/>
                <a:ea typeface="DejaVu Sans"/>
              </a:rPr>
              <a:t>Osoby zapisované do obchodního rejstříku (z. č. 304/2013 Sb.)</a:t>
            </a:r>
            <a:endParaRPr/>
          </a:p>
        </p:txBody>
      </p:sp>
      <p:sp>
        <p:nvSpPr>
          <p:cNvPr id="129" name="CustomShape 2"/>
          <p:cNvSpPr/>
          <p:nvPr/>
        </p:nvSpPr>
        <p:spPr>
          <a:xfrm>
            <a:off x="914400" y="1981080"/>
            <a:ext cx="1036260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Do obchodního rejstříku se zapisují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-obchodní společnosti a družstva  =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obchodní korporace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Times New Roman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zahraniční osoby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Times New Roman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fyzické osoby 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které jsou podnikateli a o zápis požádají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(fakultativní zápis)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které jsou podnikateli 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 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a výše jejich výnosů nebo příjmů přesáhne zákonem stanovenou </a:t>
            </a: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hodnotu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(obligatorní zápis)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další osoby, u nichž stanoví povinnost zápisu zvláštní právní předpis </a:t>
            </a: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868680" y="-216000"/>
            <a:ext cx="10362600" cy="100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Times New Roman"/>
                <a:ea typeface="DejaVu Sans"/>
              </a:rPr>
              <a:t>Podnikatelská oprávnění</a:t>
            </a:r>
            <a:endParaRPr/>
          </a:p>
        </p:txBody>
      </p:sp>
      <p:sp>
        <p:nvSpPr>
          <p:cNvPr id="131" name="CustomShape 2"/>
          <p:cNvSpPr/>
          <p:nvPr/>
        </p:nvSpPr>
        <p:spPr>
          <a:xfrm>
            <a:off x="708840" y="845640"/>
            <a:ext cx="10362600" cy="480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ff3333"/>
                </a:solidFill>
                <a:latin typeface="Arial"/>
                <a:ea typeface="DejaVu Sans"/>
              </a:rPr>
              <a:t>Živnostenské oprávnění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-"/>
            </a:pP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živnosti ohlašovací nebo koncesované</a:t>
            </a: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-  státní dozor vykonávají živnostenské úřady</a:t>
            </a: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-  z. č. 455/1991 Sb., o živnostenském podnikání (živnostenský zákon)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ff3333"/>
                </a:solidFill>
                <a:latin typeface="Arial"/>
                <a:ea typeface="DejaVu Sans"/>
              </a:rPr>
              <a:t>Jiné oprávnění: </a:t>
            </a: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podle speciálních předpisů – negativně vymezeno v § 3 živn. zák., st. dozor vykonávají speciální správní úřady nebo profesní komory. U podnikání na kapitálovém trhu vykonává dozor ČNB.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2600" strike="noStrike">
                <a:solidFill>
                  <a:srgbClr val="ff3333"/>
                </a:solidFill>
                <a:latin typeface="Arial"/>
                <a:ea typeface="DejaVu Sans"/>
              </a:rPr>
              <a:t>Zemědělci:</a:t>
            </a:r>
            <a:r>
              <a:rPr lang="cs-CZ" sz="2600" strike="noStrike">
                <a:solidFill>
                  <a:srgbClr val="000000"/>
                </a:solidFill>
                <a:latin typeface="Arial"/>
                <a:ea typeface="DejaVu Sans"/>
              </a:rPr>
              <a:t> zapsáni do evidence obcí s rozšířenou působností podle z. č. 252/1997 Sb., o zemědělství  </a:t>
            </a:r>
            <a:r>
              <a:rPr lang="cs-CZ" sz="2800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09480" y="274680"/>
            <a:ext cx="10971000" cy="11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Zdroje informací o podnikatelích</a:t>
            </a:r>
            <a:endParaRPr/>
          </a:p>
        </p:txBody>
      </p:sp>
      <p:sp>
        <p:nvSpPr>
          <p:cNvPr id="133" name="CustomShape 2"/>
          <p:cNvSpPr/>
          <p:nvPr/>
        </p:nvSpPr>
        <p:spPr>
          <a:xfrm>
            <a:off x="527400" y="1772640"/>
            <a:ext cx="10751040" cy="4478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Veřejné rejstříky a seznamy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 vedou správní úřady a soudy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 se zápisem jsou spojeny právní účinky ve vztahu k veřejnosti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 příklady rejstříků: obchodní rejstřík, insolvenční rejstřík,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živnostenský rejstřík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Seznamy a registry v různých evidencích vedených o ekonomických subjektech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např. registry ČNB, systém ARES ministerstva financí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13360" y="116640"/>
            <a:ext cx="10970640" cy="93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Základní zásady právní úpravy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321840" y="980640"/>
            <a:ext cx="11327400" cy="5575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Veřejné rejstříky vedou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 soudy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Zákon připouští, aby zápisy prováděli i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notáři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(§ 108 n.)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Zápisy o jednotlivých osobách jsou vedeny na vložkách – pro každou osobu vedena samostatná vložka, součástí rejstříku je sbírka listin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Rejstříky jsou vedeny elektronicky: informace jsou dostupné na </a:t>
            </a:r>
            <a:r>
              <a:rPr lang="cs-CZ" sz="2400" strike="noStrike" u="sng">
                <a:solidFill>
                  <a:srgbClr val="0000ff"/>
                </a:solidFill>
                <a:latin typeface="Calibri"/>
                <a:ea typeface="DejaVu Sans"/>
              </a:rPr>
              <a:t>www.justice.cz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Rejstříky jsou ovládány principem publicity: 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princip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formální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publicity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- princip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DejaVu Sans"/>
              </a:rPr>
              <a:t>materiální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publicity pozitivní</a:t>
            </a:r>
            <a:endParaRPr/>
          </a:p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negativní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609480" y="274680"/>
            <a:ext cx="10970640" cy="11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Účinky zápisu</a:t>
            </a:r>
            <a:endParaRPr/>
          </a:p>
        </p:txBody>
      </p:sp>
      <p:sp>
        <p:nvSpPr>
          <p:cNvPr id="137" name="CustomShape 2"/>
          <p:cNvSpPr/>
          <p:nvPr/>
        </p:nvSpPr>
        <p:spPr>
          <a:xfrm>
            <a:off x="168840" y="2088000"/>
            <a:ext cx="9551160" cy="191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ff3333"/>
                </a:solidFill>
                <a:latin typeface="Calibri"/>
                <a:ea typeface="DejaVu Sans"/>
              </a:rPr>
              <a:t>Deklaratorní: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 většina zápisů deklaruje existenci zapisovaných údajů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(např. zápis osob, které jsou členy statutárního orgánu obchodní korporace)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ff3333"/>
                </a:solidFill>
                <a:latin typeface="Calibri"/>
                <a:ea typeface="DejaVu Sans"/>
              </a:rPr>
              <a:t>Konstitutivní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: v nejdůležitějších případech vzniká daná skutečnost až právní mocí zápisu do veřejného rejstříku (např. vznik a zánik obchodní korporace)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09480" y="274680"/>
            <a:ext cx="10970640" cy="114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Sbírka listin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623520" y="2205000"/>
            <a:ext cx="8592480" cy="301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Databáze dokumentů, které se vztahují k zapisovaným subjektům a poskytují bližší informace o jejich vnitřních poměrech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Výčet listin je uveden v § 66 zákona č. 304/2013 Sb., o veřejných rejstřících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503640" y="302760"/>
            <a:ext cx="9070560" cy="1257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Internetové stránky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515160" y="1795320"/>
            <a:ext cx="8888400" cy="533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§ 7 ZOK: akciová společnost je povinna bez zbytečného odkladu po svém vzniku zřídit internetové stránky, na nichž uveřejňuje skutečnosti podle zákona, a to tak, aby informace byly  dostupné jednoduchým způsobem po zadání elektronické adresy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Internetové stránky může zřídit i společnost s ručením omezeným – vztahují se potom na ni povinnosti stanovené akciovým společnostem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Povinnost zřídit stránky je uložena i ve vztahu k závodu zahraniční kapitálové společnosti nebo zahraničního družstva nebo k jeho pobočce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