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3.xml.rels" ContentType="application/vnd.openxmlformats-package.relationships+xml"/>
  <Override PartName="/ppt/notesSlides/_rels/notesSlide12.xml.rels" ContentType="application/vnd.openxmlformats-package.relationships+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slides/_rels/slide31.xml.rels" ContentType="application/vnd.openxmlformats-package.relationships+xml"/>
  <Override PartName="/ppt/slides/_rels/slide30.xml.rels" ContentType="application/vnd.openxmlformats-package.relationships+xml"/>
  <Override PartName="/ppt/slides/_rels/slide28.xml.rels" ContentType="application/vnd.openxmlformats-package.relationships+xml"/>
  <Override PartName="/ppt/slides/_rels/slide7.xml.rels" ContentType="application/vnd.openxmlformats-package.relationships+xml"/>
  <Override PartName="/ppt/slides/_rels/slide24.xml.rels" ContentType="application/vnd.openxmlformats-package.relationships+xml"/>
  <Override PartName="/ppt/slides/_rels/slide6.xml.rels" ContentType="application/vnd.openxmlformats-package.relationships+xml"/>
  <Override PartName="/ppt/slides/_rels/slide23.xml.rels" ContentType="application/vnd.openxmlformats-package.relationships+xml"/>
  <Override PartName="/ppt/slides/_rels/slide5.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27.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0.png" ContentType="image/png"/>
  <Override PartName="/ppt/media/image9.png" ContentType="image/png"/>
  <Override PartName="/ppt/media/image8.png" ContentType="image/png"/>
  <Override PartName="/ppt/media/image7.png" ContentType="image/pn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1.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3.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52.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51.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8.xml.rels" ContentType="application/vnd.openxmlformats-package.relationships+xml"/>
  <Override PartName="/ppt/slideLayouts/_rels/slideLayout21.xml.rels" ContentType="application/vnd.openxmlformats-package.relationships+xml"/>
  <Override PartName="/ppt/slideLayouts/_rels/slideLayout53.xml.rels" ContentType="application/vnd.openxmlformats-package.relationships+xml"/>
  <Override PartName="/ppt/slideLayouts/_rels/slideLayout7.xml.rels" ContentType="application/vnd.openxmlformats-package.relationships+xml"/>
  <Override PartName="/ppt/slideLayouts/_rels/slideLayout20.xml.rels" ContentType="application/vnd.openxmlformats-package.relationships+xml"/>
  <Override PartName="/ppt/slideLayouts/_rels/slideLayout5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50.xml.rels" ContentType="application/vnd.openxmlformats-package.relationships+xml"/>
  <Override PartName="/ppt/slideLayouts/_rels/slideLayout11.xml.rels" ContentType="application/vnd.openxmlformats-package.relationships+xml"/>
  <Override PartName="/ppt/slideLayouts/_rels/slideLayout43.xml.rels" ContentType="application/vnd.openxmlformats-package.relationships+xml"/>
  <Override PartName="/ppt/slideLayouts/_rels/slideLayout10.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54.xml.rels" ContentType="application/vnd.openxmlformats-package.relationships+xml"/>
  <Override PartName="/ppt/slideLayouts/_rels/slideLayout22.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49.xml.rels" ContentType="application/vnd.openxmlformats-package.relationships+xml"/>
  <Override PartName="/ppt/slideLayouts/_rels/slideLayout56.xml.rels" ContentType="application/vnd.openxmlformats-package.relationships+xml"/>
  <Override PartName="/ppt/slideLayouts/_rels/slideLayout24.xml.rels" ContentType="application/vnd.openxmlformats-package.relationships+xml"/>
  <Override PartName="/ppt/slideLayouts/_rels/slideLayout48.xml.rels" ContentType="application/vnd.openxmlformats-package.relationships+xml"/>
  <Override PartName="/ppt/slideLayouts/_rels/slideLayout55.xml.rels" ContentType="application/vnd.openxmlformats-package.relationships+xml"/>
  <Override PartName="/ppt/slideLayouts/_rels/slideLayout23.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13.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29.xml.rels" ContentType="application/vnd.openxmlformats-package.relationships+xml"/>
  <Override PartName="/ppt/slideLayouts/_rels/slideLayout1.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38.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2.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57.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7.xml.rels" ContentType="application/vnd.openxmlformats-package.relationships+xml"/>
  <Override PartName="/ppt/slideLayouts/slideLayout50.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181"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182"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183"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184" name="PlaceHolder 5"/>
          <p:cNvSpPr>
            <a:spLocks noGrp="1"/>
          </p:cNvSpPr>
          <p:nvPr>
            <p:ph type="sldNum"/>
          </p:nvPr>
        </p:nvSpPr>
        <p:spPr>
          <a:xfrm>
            <a:off x="4278960" y="10157400"/>
            <a:ext cx="3280680" cy="534240"/>
          </a:xfrm>
          <a:prstGeom prst="rect">
            <a:avLst/>
          </a:prstGeom>
        </p:spPr>
        <p:txBody>
          <a:bodyPr lIns="0" rIns="0" tIns="0" bIns="0" anchor="b"/>
          <a:p>
            <a:pPr algn="r"/>
            <a:fld id="{04DB6622-7CD4-49F4-89E2-F2EE3CD34DA7}"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0" name="CustomShape 1"/>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chor="b"/>
          <a:p>
            <a:pPr>
              <a:lnSpc>
                <a:spcPct val="100000"/>
              </a:lnSpc>
            </a:pPr>
            <a:fld id="{CECFF220-6A2C-4171-B12A-A47F90FAF1F0}" type="slidenum">
              <a:rPr lang="cs-CZ" sz="1200" strike="noStrike">
                <a:solidFill>
                  <a:srgbClr val="000000"/>
                </a:solidFill>
                <a:latin typeface="Arial"/>
                <a:ea typeface="+mn-ea"/>
              </a:rPr>
              <a:t>&lt;číslo&gt;</a:t>
            </a:fld>
            <a:endParaRPr/>
          </a:p>
        </p:txBody>
      </p:sp>
      <p:sp>
        <p:nvSpPr>
          <p:cNvPr id="291" name="PlaceHolder 2"/>
          <p:cNvSpPr>
            <a:spLocks noGrp="1"/>
          </p:cNvSpPr>
          <p:nvPr>
            <p:ph type="body"/>
          </p:nvPr>
        </p:nvSpPr>
        <p:spPr>
          <a:xfrm>
            <a:off x="685800" y="4343400"/>
            <a:ext cx="5484960" cy="4113360"/>
          </a:xfrm>
          <a:prstGeom prst="rect">
            <a:avLst/>
          </a:prstGeom>
        </p:spPr>
        <p:txBody>
          <a:bodyPr lIns="0" rIns="0" tIns="0" bIns="0" anchor="ctr"/>
          <a:p>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2" name="CustomShape 1"/>
          <p:cNvSpPr/>
          <p:nvPr/>
        </p:nvSpPr>
        <p:spPr>
          <a:xfrm>
            <a:off x="3884760" y="8685360"/>
            <a:ext cx="2970360" cy="455760"/>
          </a:xfrm>
          <a:prstGeom prst="rect">
            <a:avLst/>
          </a:prstGeom>
          <a:noFill/>
          <a:ln>
            <a:noFill/>
          </a:ln>
        </p:spPr>
        <p:style>
          <a:lnRef idx="0"/>
          <a:fillRef idx="0"/>
          <a:effectRef idx="0"/>
          <a:fontRef idx="minor"/>
        </p:style>
        <p:txBody>
          <a:bodyPr lIns="90000" rIns="90000" tIns="45000" bIns="45000" anchor="b"/>
          <a:p>
            <a:pPr>
              <a:lnSpc>
                <a:spcPct val="100000"/>
              </a:lnSpc>
            </a:pPr>
            <a:fld id="{7316E81B-26A2-4FB0-91C9-9EF7969EFC59}" type="slidenum">
              <a:rPr lang="cs-CZ" sz="1200" strike="noStrike">
                <a:solidFill>
                  <a:srgbClr val="000000"/>
                </a:solidFill>
                <a:latin typeface="Arial"/>
                <a:ea typeface="+mn-ea"/>
              </a:rPr>
              <a:t>&lt;číslo&gt;</a:t>
            </a:fld>
            <a:endParaRPr/>
          </a:p>
        </p:txBody>
      </p:sp>
      <p:sp>
        <p:nvSpPr>
          <p:cNvPr id="293" name="PlaceHolder 2"/>
          <p:cNvSpPr>
            <a:spLocks noGrp="1"/>
          </p:cNvSpPr>
          <p:nvPr>
            <p:ph type="body"/>
          </p:nvPr>
        </p:nvSpPr>
        <p:spPr>
          <a:xfrm>
            <a:off x="685800" y="4343400"/>
            <a:ext cx="5484960" cy="4113360"/>
          </a:xfrm>
          <a:prstGeom prst="rect">
            <a:avLst/>
          </a:prstGeom>
        </p:spPr>
        <p:txBody>
          <a:bodyPr lIns="0" rIns="0" tIns="0" bIns="0" anchor="ctr"/>
          <a:p>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9.png"/><Relationship Id="rId3" Type="http://schemas.openxmlformats.org/officeDocument/2006/relationships/image" Target="../media/image10.png"/>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4" name="" descr=""/>
          <p:cNvPicPr/>
          <p:nvPr/>
        </p:nvPicPr>
        <p:blipFill>
          <a:blip r:embed="rId2"/>
          <a:stretch/>
        </p:blipFill>
        <p:spPr>
          <a:xfrm>
            <a:off x="2079000" y="1604520"/>
            <a:ext cx="4985280" cy="3977280"/>
          </a:xfrm>
          <a:prstGeom prst="rect">
            <a:avLst/>
          </a:prstGeom>
          <a:ln>
            <a:noFill/>
          </a:ln>
        </p:spPr>
      </p:pic>
      <p:pic>
        <p:nvPicPr>
          <p:cNvPr id="35"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0" name="" descr=""/>
          <p:cNvPicPr/>
          <p:nvPr/>
        </p:nvPicPr>
        <p:blipFill>
          <a:blip r:embed="rId2"/>
          <a:stretch/>
        </p:blipFill>
        <p:spPr>
          <a:xfrm>
            <a:off x="2079000" y="1604520"/>
            <a:ext cx="4985280" cy="3977280"/>
          </a:xfrm>
          <a:prstGeom prst="rect">
            <a:avLst/>
          </a:prstGeom>
          <a:ln>
            <a:noFill/>
          </a:ln>
        </p:spPr>
      </p:pic>
      <p:pic>
        <p:nvPicPr>
          <p:cNvPr id="71" name="" descr=""/>
          <p:cNvPicPr/>
          <p:nvPr/>
        </p:nvPicPr>
        <p:blipFill>
          <a:blip r:embed="rId3"/>
          <a:stretch/>
        </p:blipFill>
        <p:spPr>
          <a:xfrm>
            <a:off x="2079000" y="1604520"/>
            <a:ext cx="498528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5"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7"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0"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85"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86"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0"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9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4"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6"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97"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9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01"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02"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04"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05"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06" name="" descr=""/>
          <p:cNvPicPr/>
          <p:nvPr/>
        </p:nvPicPr>
        <p:blipFill>
          <a:blip r:embed="rId2"/>
          <a:stretch/>
        </p:blipFill>
        <p:spPr>
          <a:xfrm>
            <a:off x="2079000" y="1604520"/>
            <a:ext cx="4985280" cy="3977280"/>
          </a:xfrm>
          <a:prstGeom prst="rect">
            <a:avLst/>
          </a:prstGeom>
          <a:ln>
            <a:noFill/>
          </a:ln>
        </p:spPr>
      </p:pic>
      <p:pic>
        <p:nvPicPr>
          <p:cNvPr id="107" name="" descr=""/>
          <p:cNvPicPr/>
          <p:nvPr/>
        </p:nvPicPr>
        <p:blipFill>
          <a:blip r:embed="rId3"/>
          <a:stretch/>
        </p:blipFill>
        <p:spPr>
          <a:xfrm>
            <a:off x="2079000" y="1604520"/>
            <a:ext cx="4985280" cy="397728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11"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13"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15"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16"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8"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21"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22"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4"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25"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26"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30"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32"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33"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3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37"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38"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40"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41"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42" name="" descr=""/>
          <p:cNvPicPr/>
          <p:nvPr/>
        </p:nvPicPr>
        <p:blipFill>
          <a:blip r:embed="rId2"/>
          <a:stretch/>
        </p:blipFill>
        <p:spPr>
          <a:xfrm>
            <a:off x="2079000" y="1604520"/>
            <a:ext cx="4985280" cy="3977280"/>
          </a:xfrm>
          <a:prstGeom prst="rect">
            <a:avLst/>
          </a:prstGeom>
          <a:ln>
            <a:noFill/>
          </a:ln>
        </p:spPr>
      </p:pic>
      <p:pic>
        <p:nvPicPr>
          <p:cNvPr id="143" name="" descr=""/>
          <p:cNvPicPr/>
          <p:nvPr/>
        </p:nvPicPr>
        <p:blipFill>
          <a:blip r:embed="rId3"/>
          <a:stretch/>
        </p:blipFill>
        <p:spPr>
          <a:xfrm>
            <a:off x="2079000" y="1604520"/>
            <a:ext cx="4985280" cy="3977280"/>
          </a:xfrm>
          <a:prstGeom prst="rect">
            <a:avLst/>
          </a:prstGeom>
          <a:ln>
            <a:noFill/>
          </a:ln>
        </p:spPr>
      </p:pic>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47"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49"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51"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52"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54"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5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57"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58"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0"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6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62"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65"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66"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8"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69"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71"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7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73"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74"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76"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77"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78" name="" descr=""/>
          <p:cNvPicPr/>
          <p:nvPr/>
        </p:nvPicPr>
        <p:blipFill>
          <a:blip r:embed="rId2"/>
          <a:stretch/>
        </p:blipFill>
        <p:spPr>
          <a:xfrm>
            <a:off x="2079000" y="1604520"/>
            <a:ext cx="4985280" cy="3977280"/>
          </a:xfrm>
          <a:prstGeom prst="rect">
            <a:avLst/>
          </a:prstGeom>
          <a:ln>
            <a:noFill/>
          </a:ln>
        </p:spPr>
      </p:pic>
      <p:pic>
        <p:nvPicPr>
          <p:cNvPr id="179" name="" descr=""/>
          <p:cNvPicPr/>
          <p:nvPr/>
        </p:nvPicPr>
        <p:blipFill>
          <a:blip r:embed="rId3"/>
          <a:stretch/>
        </p:blipFill>
        <p:spPr>
          <a:xfrm>
            <a:off x="2079000" y="1604520"/>
            <a:ext cx="4985280" cy="3977280"/>
          </a:xfrm>
          <a:prstGeom prst="rect">
            <a:avLst/>
          </a:prstGeom>
          <a:ln>
            <a:noFill/>
          </a:ln>
        </p:spPr>
      </p:pic>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73"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8880" cy="1144440"/>
          </a:xfrm>
          <a:prstGeom prst="rect">
            <a:avLst/>
          </a:prstGeom>
        </p:spPr>
        <p:txBody>
          <a:bodyPr lIns="0" rIns="0" tIns="0" bIns="0" anchor="ctr"/>
          <a:p>
            <a:r>
              <a:rPr lang="cs-CZ">
                <a:latin typeface="Arial"/>
              </a:rPr>
              <a:t>Klikněte pro úpravu formátu textu nadpisu</a:t>
            </a:r>
            <a:endParaRPr/>
          </a:p>
        </p:txBody>
      </p:sp>
      <p:sp>
        <p:nvSpPr>
          <p:cNvPr id="109"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273600"/>
            <a:ext cx="8229240" cy="1144800"/>
          </a:xfrm>
          <a:prstGeom prst="rect">
            <a:avLst/>
          </a:prstGeom>
        </p:spPr>
        <p:txBody>
          <a:bodyPr lIns="0" rIns="0" tIns="0" bIns="0" anchor="ctr"/>
          <a:p>
            <a:pPr algn="ctr"/>
            <a:r>
              <a:rPr lang="cs-CZ" sz="4400">
                <a:latin typeface="Arial"/>
              </a:rPr>
              <a:t>Klikněte pro úpravu formátu textu nadpisu</a:t>
            </a:r>
            <a:endParaRPr/>
          </a:p>
        </p:txBody>
      </p:sp>
      <p:sp>
        <p:nvSpPr>
          <p:cNvPr id="145" name="PlaceHolder 2"/>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5" name="CustomShape 1"/>
          <p:cNvSpPr/>
          <p:nvPr/>
        </p:nvSpPr>
        <p:spPr>
          <a:xfrm>
            <a:off x="582840" y="620640"/>
            <a:ext cx="7769880" cy="8341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Funkce insolvenčního práva</a:t>
            </a:r>
            <a:endParaRPr/>
          </a:p>
        </p:txBody>
      </p:sp>
      <p:sp>
        <p:nvSpPr>
          <p:cNvPr id="186" name="CustomShape 2"/>
          <p:cNvSpPr/>
          <p:nvPr/>
        </p:nvSpPr>
        <p:spPr>
          <a:xfrm>
            <a:off x="179640" y="229212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 odstranění hospodářsky neúspěšných subjektů z trhu kolektivním postupem chránícím zájem všech věřitelů</a:t>
            </a:r>
            <a:endParaRPr/>
          </a:p>
          <a:p>
            <a:pPr algn="just">
              <a:lnSpc>
                <a:spcPct val="100000"/>
              </a:lnSpc>
            </a:pPr>
            <a:r>
              <a:rPr lang="cs-CZ" sz="2800" strike="noStrike">
                <a:solidFill>
                  <a:srgbClr val="080808"/>
                </a:solidFill>
                <a:latin typeface="Arial"/>
                <a:ea typeface="ヒラギノ角ゴ Pro W3"/>
              </a:rPr>
              <a:t>- efektivní naložení s majetkem dlužníka bez ohledu na nesourodé nároky věřitelů</a:t>
            </a:r>
            <a:endParaRPr/>
          </a:p>
          <a:p>
            <a:pPr algn="just">
              <a:lnSpc>
                <a:spcPct val="100000"/>
              </a:lnSpc>
            </a:pP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rychlost a efektivita insolvenčního řízení zlepšuje podmínky na trhu pro všechny investory</a:t>
            </a:r>
            <a:endParaRPr/>
          </a:p>
          <a:p>
            <a:pPr algn="just">
              <a:lnSpc>
                <a:spcPct val="100000"/>
              </a:lnSpc>
            </a:pPr>
            <a:endParaRPr/>
          </a:p>
        </p:txBody>
      </p:sp>
      <p:sp>
        <p:nvSpPr>
          <p:cNvPr id="187" name="Line 3"/>
          <p:cNvSpPr/>
          <p:nvPr/>
        </p:nvSpPr>
        <p:spPr>
          <a:xfrm>
            <a:off x="4104000" y="3888000"/>
            <a:ext cx="0" cy="792000"/>
          </a:xfrm>
          <a:prstGeom prst="line">
            <a:avLst/>
          </a:prstGeom>
          <a:ln>
            <a:solidFill>
              <a:srgbClr val="000000"/>
            </a:solidFill>
            <a:tailEnd len="med" type="triangle" w="med"/>
          </a:ln>
        </p:spPr>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2" name="CustomShape 1"/>
          <p:cNvSpPr/>
          <p:nvPr/>
        </p:nvSpPr>
        <p:spPr>
          <a:xfrm>
            <a:off x="457200" y="274680"/>
            <a:ext cx="8228160" cy="4446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Konkurs</a:t>
            </a:r>
            <a:endParaRPr/>
          </a:p>
        </p:txBody>
      </p:sp>
      <p:sp>
        <p:nvSpPr>
          <p:cNvPr id="213" name="CustomShape 2"/>
          <p:cNvSpPr/>
          <p:nvPr/>
        </p:nvSpPr>
        <p:spPr>
          <a:xfrm>
            <a:off x="323640" y="792000"/>
            <a:ext cx="8423640" cy="58705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ff0000"/>
                </a:solidFill>
                <a:latin typeface="Calibri"/>
                <a:ea typeface="DejaVu Sans"/>
              </a:rPr>
              <a:t>Účinky prohlášení konkursu:  </a:t>
            </a:r>
            <a:r>
              <a:rPr lang="cs-CZ" sz="2000" strike="noStrike">
                <a:solidFill>
                  <a:srgbClr val="000000"/>
                </a:solidFill>
                <a:latin typeface="Calibri"/>
                <a:ea typeface="DejaVu Sans"/>
              </a:rPr>
              <a:t>přerušení likvidace, na insolvenčního správce přechází oprávnění nakládat s majetkovou podstatou i výkon práv a plnění povinností, které přísluší dlužníkovi, pokud souvisí s majetkovou podstatou. Nesplatné pohledávky proti dlužníkovi se považují za splatné, zanikají jednostranné úkony dlužníka, které se týkají majetkové podstaty (např. plné moci). Provoz dlužníkova závodu skončí prodejem závodu jednou smlouvou v rámci zpeněžení majetkové podstaty nebo rozhodnutím insolvenčního soudu vydaným na návrh insolvenčního správce. Přerušují se soudní, správní a jiná řízení o právech a povinnostech, které se týkají majetkové podstaty, zaniká společné jmění manželů.</a:t>
            </a:r>
            <a:endParaRPr/>
          </a:p>
          <a:p>
            <a:pPr algn="just">
              <a:lnSpc>
                <a:spcPct val="100000"/>
              </a:lnSpc>
            </a:pPr>
            <a:r>
              <a:rPr lang="cs-CZ" sz="2000" strike="noStrike">
                <a:solidFill>
                  <a:srgbClr val="ff0000"/>
                </a:solidFill>
                <a:latin typeface="Calibri"/>
                <a:ea typeface="DejaVu Sans"/>
              </a:rPr>
              <a:t>Zpeněžení majetkové podstaty: </a:t>
            </a:r>
            <a:r>
              <a:rPr lang="cs-CZ" sz="2000" strike="noStrike">
                <a:solidFill>
                  <a:srgbClr val="000000"/>
                </a:solidFill>
                <a:latin typeface="Calibri"/>
                <a:ea typeface="DejaVu Sans"/>
              </a:rPr>
              <a:t>převedení veškerého majetku na peníze za účelem uspokojení věřitelů. Způsob: veřejná dražba, prodej věcí podle ustanovení o výkonu rozhodnutí, prodej mimo dražbu.</a:t>
            </a:r>
            <a:endParaRPr/>
          </a:p>
          <a:p>
            <a:pPr algn="just">
              <a:lnSpc>
                <a:spcPct val="100000"/>
              </a:lnSpc>
            </a:pPr>
            <a:r>
              <a:rPr lang="cs-CZ" sz="2000" strike="noStrike">
                <a:solidFill>
                  <a:srgbClr val="ff0000"/>
                </a:solidFill>
                <a:latin typeface="Calibri"/>
                <a:ea typeface="DejaVu Sans"/>
              </a:rPr>
              <a:t>Nakládání s výtěžkem zpeněžení: </a:t>
            </a:r>
            <a:r>
              <a:rPr lang="cs-CZ" sz="2000" strike="noStrike">
                <a:solidFill>
                  <a:srgbClr val="000000"/>
                </a:solidFill>
                <a:latin typeface="Calibri"/>
                <a:ea typeface="DejaVu Sans"/>
              </a:rPr>
              <a:t>uspokojení pohledávek za majetkovou podstatou</a:t>
            </a:r>
            <a:endParaRPr/>
          </a:p>
          <a:p>
            <a:pPr algn="just">
              <a:lnSpc>
                <a:spcPct val="100000"/>
              </a:lnSpc>
            </a:pPr>
            <a:r>
              <a:rPr lang="cs-CZ" sz="2000" strike="noStrike">
                <a:solidFill>
                  <a:srgbClr val="ff0000"/>
                </a:solidFill>
                <a:latin typeface="Calibri"/>
                <a:ea typeface="DejaVu Sans"/>
              </a:rPr>
              <a:t>Konečná zpráva </a:t>
            </a:r>
            <a:r>
              <a:rPr lang="cs-CZ" sz="2000" strike="noStrike">
                <a:solidFill>
                  <a:srgbClr val="000000"/>
                </a:solidFill>
                <a:latin typeface="Calibri"/>
                <a:ea typeface="DejaVu Sans"/>
              </a:rPr>
              <a:t>insolvenčního správce, vyúčtování odměny a výdajů.</a:t>
            </a:r>
            <a:endParaRPr/>
          </a:p>
          <a:p>
            <a:pPr algn="just">
              <a:lnSpc>
                <a:spcPct val="100000"/>
              </a:lnSpc>
            </a:pPr>
            <a:r>
              <a:rPr lang="cs-CZ" sz="2000" strike="noStrike">
                <a:solidFill>
                  <a:srgbClr val="ff0000"/>
                </a:solidFill>
                <a:latin typeface="Calibri"/>
                <a:ea typeface="DejaVu Sans"/>
              </a:rPr>
              <a:t>Rozvrhové usnesení </a:t>
            </a:r>
            <a:r>
              <a:rPr lang="cs-CZ" sz="2000" strike="noStrike">
                <a:solidFill>
                  <a:srgbClr val="000000"/>
                </a:solidFill>
                <a:latin typeface="Calibri"/>
                <a:ea typeface="DejaVu Sans"/>
              </a:rPr>
              <a:t>– určení částek, které mají být vyplaceny věřitelům.</a:t>
            </a:r>
            <a:endParaRPr/>
          </a:p>
          <a:p>
            <a:pPr algn="just">
              <a:lnSpc>
                <a:spcPct val="100000"/>
              </a:lnSpc>
            </a:pPr>
            <a:r>
              <a:rPr lang="cs-CZ" sz="2000" strike="noStrike">
                <a:solidFill>
                  <a:srgbClr val="ff0000"/>
                </a:solidFill>
                <a:latin typeface="Calibri"/>
                <a:ea typeface="DejaVu Sans"/>
              </a:rPr>
              <a:t>Zrušení konkursu </a:t>
            </a:r>
            <a:r>
              <a:rPr lang="cs-CZ" sz="2000" strike="noStrike">
                <a:solidFill>
                  <a:srgbClr val="000000"/>
                </a:solidFill>
                <a:latin typeface="Calibri"/>
                <a:ea typeface="DejaVu Sans"/>
              </a:rPr>
              <a:t>po obdržení zprávy insolvenčního správce o splnění rozvrhového usnesení.</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4" name="CustomShape 1"/>
          <p:cNvSpPr/>
          <p:nvPr/>
        </p:nvSpPr>
        <p:spPr>
          <a:xfrm>
            <a:off x="395640" y="2493000"/>
            <a:ext cx="8228160" cy="11415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Souvislosti s korporačním právem</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5" name="CustomShape 1"/>
          <p:cNvSpPr/>
          <p:nvPr/>
        </p:nvSpPr>
        <p:spPr>
          <a:xfrm>
            <a:off x="457200" y="27720"/>
            <a:ext cx="8228160" cy="632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Arial"/>
                <a:ea typeface="DejaVu Sans"/>
              </a:rPr>
              <a:t>Souvislost s likvidací</a:t>
            </a:r>
            <a:endParaRPr/>
          </a:p>
        </p:txBody>
      </p:sp>
      <p:sp>
        <p:nvSpPr>
          <p:cNvPr id="216" name="CustomShape 2"/>
          <p:cNvSpPr/>
          <p:nvPr/>
        </p:nvSpPr>
        <p:spPr>
          <a:xfrm>
            <a:off x="0" y="764640"/>
            <a:ext cx="8837640" cy="2727720"/>
          </a:xfrm>
          <a:prstGeom prst="rect">
            <a:avLst/>
          </a:prstGeom>
          <a:noFill/>
          <a:ln>
            <a:noFill/>
          </a:ln>
        </p:spPr>
        <p:style>
          <a:lnRef idx="0"/>
          <a:fillRef idx="0"/>
          <a:effectRef idx="0"/>
          <a:fontRef idx="minor"/>
        </p:style>
        <p:txBody>
          <a:bodyPr lIns="90000" rIns="90000" tIns="46800" bIns="46800"/>
          <a:p>
            <a:pPr>
              <a:lnSpc>
                <a:spcPct val="100000"/>
              </a:lnSpc>
            </a:pPr>
            <a:r>
              <a:rPr lang="cs-CZ" strike="noStrike">
                <a:solidFill>
                  <a:srgbClr val="a50021"/>
                </a:solidFill>
                <a:latin typeface="Arial"/>
                <a:ea typeface="DejaVu Sans"/>
              </a:rPr>
              <a:t>Likvidátor</a:t>
            </a:r>
            <a:endParaRPr/>
          </a:p>
          <a:p>
            <a:pPr>
              <a:lnSpc>
                <a:spcPct val="100000"/>
              </a:lnSpc>
            </a:pPr>
            <a:r>
              <a:rPr lang="cs-CZ" strike="noStrike">
                <a:solidFill>
                  <a:srgbClr val="a50021"/>
                </a:solidFill>
                <a:latin typeface="Arial"/>
                <a:ea typeface="DejaVu Sans"/>
              </a:rPr>
              <a:t>Oznámí </a:t>
            </a:r>
            <a:r>
              <a:rPr lang="cs-CZ" strike="noStrike">
                <a:solidFill>
                  <a:srgbClr val="000000"/>
                </a:solidFill>
                <a:latin typeface="Arial"/>
                <a:ea typeface="DejaVu Sans"/>
              </a:rPr>
              <a:t>vstup do likvidace všem známým věřitelům, oznámení zveřejní s výzvou pro věřitele, aby přihlásili svoje pohledávky ve lhůtě, kterou stanoví</a:t>
            </a:r>
            <a:endParaRPr/>
          </a:p>
          <a:p>
            <a:pPr>
              <a:lnSpc>
                <a:spcPct val="100000"/>
              </a:lnSpc>
            </a:pPr>
            <a:r>
              <a:rPr lang="cs-CZ" strike="noStrike">
                <a:solidFill>
                  <a:srgbClr val="a50021"/>
                </a:solidFill>
                <a:latin typeface="Arial"/>
                <a:ea typeface="DejaVu Sans"/>
              </a:rPr>
              <a:t>Sestaví</a:t>
            </a:r>
            <a:r>
              <a:rPr lang="cs-CZ" strike="noStrike">
                <a:solidFill>
                  <a:srgbClr val="000000"/>
                </a:solidFill>
                <a:latin typeface="Arial"/>
                <a:ea typeface="DejaVu Sans"/>
              </a:rPr>
              <a:t> zahajovací rozvahu a soupis jmění právnické osoby</a:t>
            </a:r>
            <a:endParaRPr/>
          </a:p>
          <a:p>
            <a:pPr>
              <a:lnSpc>
                <a:spcPct val="100000"/>
              </a:lnSpc>
            </a:pPr>
            <a:r>
              <a:rPr lang="cs-CZ" strike="noStrike">
                <a:solidFill>
                  <a:srgbClr val="a50021"/>
                </a:solidFill>
                <a:latin typeface="Arial"/>
                <a:ea typeface="DejaVu Sans"/>
              </a:rPr>
              <a:t>Vydá soupis</a:t>
            </a:r>
            <a:r>
              <a:rPr lang="cs-CZ" strike="noStrike">
                <a:solidFill>
                  <a:srgbClr val="000000"/>
                </a:solidFill>
                <a:latin typeface="Arial"/>
                <a:ea typeface="DejaVu Sans"/>
              </a:rPr>
              <a:t> proti úhradě nákladů každému věřiteli, který o to požádá</a:t>
            </a:r>
            <a:endParaRPr/>
          </a:p>
          <a:p>
            <a:pPr>
              <a:lnSpc>
                <a:spcPct val="100000"/>
              </a:lnSpc>
            </a:pPr>
            <a:r>
              <a:rPr lang="cs-CZ" strike="noStrike">
                <a:solidFill>
                  <a:srgbClr val="000000"/>
                </a:solidFill>
                <a:latin typeface="Arial"/>
                <a:ea typeface="DejaVu Sans"/>
              </a:rPr>
              <a:t>Z likvidační podstaty </a:t>
            </a:r>
            <a:r>
              <a:rPr lang="cs-CZ" strike="noStrike">
                <a:solidFill>
                  <a:srgbClr val="a50021"/>
                </a:solidFill>
                <a:latin typeface="Arial"/>
                <a:ea typeface="DejaVu Sans"/>
              </a:rPr>
              <a:t>uhradí</a:t>
            </a:r>
            <a:r>
              <a:rPr lang="cs-CZ" strike="noStrike">
                <a:solidFill>
                  <a:srgbClr val="000000"/>
                </a:solidFill>
                <a:latin typeface="Arial"/>
                <a:ea typeface="DejaVu Sans"/>
              </a:rPr>
              <a:t>: přednostně pohledávky zaměstnanců</a:t>
            </a:r>
            <a:endParaRPr/>
          </a:p>
          <a:p>
            <a:pPr>
              <a:lnSpc>
                <a:spcPct val="100000"/>
              </a:lnSpc>
            </a:pPr>
            <a:r>
              <a:rPr lang="cs-CZ" strike="noStrike">
                <a:solidFill>
                  <a:srgbClr val="000000"/>
                </a:solidFill>
                <a:latin typeface="Arial"/>
                <a:ea typeface="DejaVu Sans"/>
              </a:rPr>
              <a:t>Zjistí-li likvidátor v průběhu likvidace úpadek, </a:t>
            </a:r>
            <a:r>
              <a:rPr lang="cs-CZ" strike="noStrike">
                <a:solidFill>
                  <a:srgbClr val="a50021"/>
                </a:solidFill>
                <a:latin typeface="Arial"/>
                <a:ea typeface="DejaVu Sans"/>
              </a:rPr>
              <a:t>podá insolvenční návrh</a:t>
            </a:r>
            <a:r>
              <a:rPr lang="cs-CZ" strike="noStrike">
                <a:solidFill>
                  <a:srgbClr val="000000"/>
                </a:solidFill>
                <a:latin typeface="Arial"/>
                <a:ea typeface="DejaVu Sans"/>
              </a:rPr>
              <a:t>.</a:t>
            </a:r>
            <a:endParaRPr/>
          </a:p>
        </p:txBody>
      </p:sp>
      <p:sp>
        <p:nvSpPr>
          <p:cNvPr id="217" name="CustomShape 3"/>
          <p:cNvSpPr/>
          <p:nvPr/>
        </p:nvSpPr>
        <p:spPr>
          <a:xfrm>
            <a:off x="76320" y="3096000"/>
            <a:ext cx="8761680" cy="2478240"/>
          </a:xfrm>
          <a:prstGeom prst="rect">
            <a:avLst/>
          </a:prstGeom>
          <a:solidFill>
            <a:srgbClr val="a50021"/>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lang="cs-CZ" strike="noStrike">
                <a:solidFill>
                  <a:srgbClr val="ffffff"/>
                </a:solidFill>
                <a:latin typeface="Arial"/>
                <a:ea typeface="DejaVu Sans"/>
              </a:rPr>
              <a:t>Pokud byl osvědčen úpadek PO, zrušuje se bez likvidace zrušením konkursu </a:t>
            </a:r>
            <a:endParaRPr/>
          </a:p>
          <a:p>
            <a:pPr algn="ctr">
              <a:lnSpc>
                <a:spcPct val="100000"/>
              </a:lnSpc>
            </a:pPr>
            <a:r>
              <a:rPr lang="cs-CZ" strike="noStrike">
                <a:solidFill>
                  <a:srgbClr val="ffffff"/>
                </a:solidFill>
                <a:latin typeface="Arial"/>
                <a:ea typeface="DejaVu Sans"/>
              </a:rPr>
              <a:t>po splnění rozvrhového usnesení nebo zrušením konkursu proto, že</a:t>
            </a:r>
            <a:endParaRPr/>
          </a:p>
          <a:p>
            <a:pPr algn="ctr">
              <a:lnSpc>
                <a:spcPct val="100000"/>
              </a:lnSpc>
            </a:pPr>
            <a:r>
              <a:rPr lang="cs-CZ" strike="noStrike">
                <a:solidFill>
                  <a:srgbClr val="ffffff"/>
                </a:solidFill>
                <a:latin typeface="Arial"/>
                <a:ea typeface="DejaVu Sans"/>
              </a:rPr>
              <a:t>majetek je zcela nepostačující. PO vstoupí v těchto případech do likvidace,</a:t>
            </a:r>
            <a:endParaRPr/>
          </a:p>
          <a:p>
            <a:pPr algn="ctr">
              <a:lnSpc>
                <a:spcPct val="100000"/>
              </a:lnSpc>
            </a:pPr>
            <a:r>
              <a:rPr lang="cs-CZ" strike="noStrike">
                <a:solidFill>
                  <a:srgbClr val="ffffff"/>
                </a:solidFill>
                <a:latin typeface="Arial"/>
                <a:ea typeface="DejaVu Sans"/>
              </a:rPr>
              <a:t>pokud se po skončení insolvenčního řízení objeví nějaký majetek (§ 173/2 NOZ).</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8" name="CustomShape 1"/>
          <p:cNvSpPr/>
          <p:nvPr/>
        </p:nvSpPr>
        <p:spPr>
          <a:xfrm>
            <a:off x="457200" y="274680"/>
            <a:ext cx="8228160" cy="4860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Arial"/>
                <a:ea typeface="DejaVu Sans"/>
              </a:rPr>
              <a:t>Postup likvidátora ve vazbě na insolvenci</a:t>
            </a:r>
            <a:endParaRPr/>
          </a:p>
        </p:txBody>
      </p:sp>
      <p:sp>
        <p:nvSpPr>
          <p:cNvPr id="219" name="CustomShape 2"/>
          <p:cNvSpPr/>
          <p:nvPr/>
        </p:nvSpPr>
        <p:spPr>
          <a:xfrm>
            <a:off x="228600" y="1052640"/>
            <a:ext cx="4646880" cy="455760"/>
          </a:xfrm>
          <a:prstGeom prst="rect">
            <a:avLst/>
          </a:prstGeom>
          <a:solidFill>
            <a:srgbClr val="ff9900"/>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lang="cs-CZ" strike="noStrike">
                <a:solidFill>
                  <a:srgbClr val="000000"/>
                </a:solidFill>
                <a:latin typeface="Arial"/>
                <a:ea typeface="DejaVu Sans"/>
              </a:rPr>
              <a:t>Postup likvidátora v tomto případě </a:t>
            </a:r>
            <a:endParaRPr/>
          </a:p>
        </p:txBody>
      </p:sp>
      <p:sp>
        <p:nvSpPr>
          <p:cNvPr id="220" name="CustomShape 3"/>
          <p:cNvSpPr/>
          <p:nvPr/>
        </p:nvSpPr>
        <p:spPr>
          <a:xfrm>
            <a:off x="207360" y="1989000"/>
            <a:ext cx="8609040" cy="3801240"/>
          </a:xfrm>
          <a:prstGeom prst="rect">
            <a:avLst/>
          </a:prstGeom>
          <a:noFill/>
          <a:ln>
            <a:noFill/>
          </a:ln>
        </p:spPr>
        <p:style>
          <a:lnRef idx="0"/>
          <a:fillRef idx="0"/>
          <a:effectRef idx="0"/>
          <a:fontRef idx="minor"/>
        </p:style>
        <p:txBody>
          <a:bodyPr lIns="90000" rIns="90000" tIns="46800" bIns="46800"/>
          <a:p>
            <a:pPr>
              <a:lnSpc>
                <a:spcPct val="100000"/>
              </a:lnSpc>
            </a:pPr>
            <a:r>
              <a:rPr lang="cs-CZ" strike="noStrike">
                <a:solidFill>
                  <a:srgbClr val="a50021"/>
                </a:solidFill>
                <a:latin typeface="Arial"/>
                <a:ea typeface="DejaVu Sans"/>
              </a:rPr>
              <a:t>Likvidátor podstatu zpeněží</a:t>
            </a:r>
            <a:r>
              <a:rPr lang="cs-CZ" strike="noStrike">
                <a:solidFill>
                  <a:srgbClr val="000000"/>
                </a:solidFill>
                <a:latin typeface="Arial"/>
                <a:ea typeface="DejaVu Sans"/>
              </a:rPr>
              <a:t> a nestačí-li likvidační podstata ke splnění všech dluhů, likvidátor uhradí 1)náklady likvidace, 2) pohledávky zaměstnanců,3) pohledávky ostatních věřitelů (§ 201 NOZ).</a:t>
            </a:r>
            <a:endParaRPr/>
          </a:p>
          <a:p>
            <a:pPr>
              <a:lnSpc>
                <a:spcPct val="100000"/>
              </a:lnSpc>
            </a:pPr>
            <a:r>
              <a:rPr lang="cs-CZ" strike="noStrike">
                <a:solidFill>
                  <a:srgbClr val="a50021"/>
                </a:solidFill>
                <a:latin typeface="Arial"/>
                <a:ea typeface="DejaVu Sans"/>
              </a:rPr>
              <a:t>Zpeněžení se nezdaří v celém rozsahu likvidační podstaty</a:t>
            </a:r>
            <a:r>
              <a:rPr lang="cs-CZ" strike="noStrike">
                <a:solidFill>
                  <a:srgbClr val="000000"/>
                </a:solidFill>
                <a:latin typeface="Arial"/>
                <a:ea typeface="DejaVu Sans"/>
              </a:rPr>
              <a:t>: vyrovnají se náklady první a druhé skupiny, zbytek nabídne likvidátor věřitelům 3. skupiny k úhradě dluhů (§ 202 odst. 1 NOZ).</a:t>
            </a:r>
            <a:endParaRPr/>
          </a:p>
          <a:p>
            <a:pPr>
              <a:lnSpc>
                <a:spcPct val="100000"/>
              </a:lnSpc>
            </a:pPr>
            <a:r>
              <a:rPr lang="cs-CZ" strike="noStrike">
                <a:solidFill>
                  <a:srgbClr val="a50021"/>
                </a:solidFill>
                <a:latin typeface="Arial"/>
                <a:ea typeface="DejaVu Sans"/>
              </a:rPr>
              <a:t>Zpeněžení se nezdaří ani v části</a:t>
            </a:r>
            <a:r>
              <a:rPr lang="cs-CZ" strike="noStrike">
                <a:solidFill>
                  <a:srgbClr val="000000"/>
                </a:solidFill>
                <a:latin typeface="Arial"/>
                <a:ea typeface="DejaVu Sans"/>
              </a:rPr>
              <a:t>: likvidátor nabídne likvidační podstatu k převzetí všem věřitelům. Těm, kteří převezmou, náleží podíl určený poměrem výše jejich pohledávek, ve zbytku jejich pohledávky  zanikají. Odmítne-li věřitel převzít, považuje se jeho pohledávka za zaniklou (§ 202 odst. 2 NOZ).</a:t>
            </a:r>
            <a:endParaRPr/>
          </a:p>
          <a:p>
            <a:pPr>
              <a:lnSpc>
                <a:spcPct val="100000"/>
              </a:lnSpc>
            </a:pPr>
            <a:r>
              <a:rPr lang="cs-CZ" strike="noStrike">
                <a:solidFill>
                  <a:srgbClr val="000000"/>
                </a:solidFill>
                <a:latin typeface="Arial"/>
                <a:ea typeface="DejaVu Sans"/>
              </a:rPr>
              <a:t>Pokud odmítnou převzetí likvidační podstaty všichni věřitelé: podstata přechází dnem zániku právnické osoby na stát (§ 204 odst. 1 NOZ).</a:t>
            </a:r>
            <a:endParaRPr/>
          </a:p>
          <a:p>
            <a:pPr>
              <a:lnSpc>
                <a:spcPct val="100000"/>
              </a:lnSpc>
            </a:pP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1" name="CustomShape 1"/>
          <p:cNvSpPr/>
          <p:nvPr/>
        </p:nvSpPr>
        <p:spPr>
          <a:xfrm>
            <a:off x="457200" y="0"/>
            <a:ext cx="8228160" cy="379440"/>
          </a:xfrm>
          <a:prstGeom prst="rect">
            <a:avLst/>
          </a:prstGeom>
          <a:noFill/>
          <a:ln>
            <a:noFill/>
          </a:ln>
        </p:spPr>
        <p:style>
          <a:lnRef idx="0"/>
          <a:fillRef idx="0"/>
          <a:effectRef idx="0"/>
          <a:fontRef idx="minor"/>
        </p:style>
        <p:txBody>
          <a:bodyPr lIns="90000" rIns="81360" tIns="45000" bIns="45000" anchor="ctr"/>
          <a:p>
            <a:pPr algn="ctr">
              <a:lnSpc>
                <a:spcPct val="100000"/>
              </a:lnSpc>
            </a:pPr>
            <a:r>
              <a:rPr lang="cs-CZ" sz="2400" strike="noStrike">
                <a:solidFill>
                  <a:srgbClr val="000000"/>
                </a:solidFill>
                <a:latin typeface="Calibri"/>
                <a:ea typeface="DejaVu Sans"/>
              </a:rPr>
              <a:t>Vyloučení člena statutárního orgánu z výkonu funkce - § 63 ZOK</a:t>
            </a:r>
            <a:endParaRPr/>
          </a:p>
        </p:txBody>
      </p:sp>
      <p:sp>
        <p:nvSpPr>
          <p:cNvPr id="222" name="CustomShape 2"/>
          <p:cNvSpPr/>
          <p:nvPr/>
        </p:nvSpPr>
        <p:spPr>
          <a:xfrm>
            <a:off x="1614600" y="663480"/>
            <a:ext cx="5466240" cy="272520"/>
          </a:xfrm>
          <a:prstGeom prst="rect">
            <a:avLst/>
          </a:prstGeom>
          <a:noFill/>
          <a:ln>
            <a:noFill/>
          </a:ln>
        </p:spPr>
        <p:style>
          <a:lnRef idx="0"/>
          <a:fillRef idx="0"/>
          <a:effectRef idx="0"/>
          <a:fontRef idx="minor"/>
        </p:style>
      </p:sp>
      <p:sp>
        <p:nvSpPr>
          <p:cNvPr id="223" name="CustomShape 3"/>
          <p:cNvSpPr/>
          <p:nvPr/>
        </p:nvSpPr>
        <p:spPr>
          <a:xfrm>
            <a:off x="304920" y="3174840"/>
            <a:ext cx="8444160" cy="1141560"/>
          </a:xfrm>
          <a:prstGeom prst="rect">
            <a:avLst/>
          </a:prstGeom>
          <a:solidFill>
            <a:srgbClr val="ff9933"/>
          </a:solidFill>
          <a:ln w="9360">
            <a:solidFill>
              <a:schemeClr val="tx1"/>
            </a:solidFill>
            <a:round/>
          </a:ln>
        </p:spPr>
        <p:style>
          <a:lnRef idx="0"/>
          <a:fillRef idx="0"/>
          <a:effectRef idx="0"/>
          <a:fontRef idx="minor"/>
        </p:style>
      </p:sp>
      <p:sp>
        <p:nvSpPr>
          <p:cNvPr id="224" name="CustomShape 4"/>
          <p:cNvSpPr/>
          <p:nvPr/>
        </p:nvSpPr>
        <p:spPr>
          <a:xfrm>
            <a:off x="647640" y="619560"/>
            <a:ext cx="7390080" cy="532080"/>
          </a:xfrm>
          <a:prstGeom prst="rect">
            <a:avLst/>
          </a:prstGeom>
          <a:solidFill>
            <a:srgbClr val="ff9933"/>
          </a:solidFill>
          <a:ln w="9360">
            <a:solidFill>
              <a:schemeClr val="tx1"/>
            </a:solidFill>
            <a:round/>
          </a:ln>
        </p:spPr>
        <p:style>
          <a:lnRef idx="0"/>
          <a:fillRef idx="0"/>
          <a:effectRef idx="0"/>
          <a:fontRef idx="minor"/>
        </p:style>
      </p:sp>
      <p:sp>
        <p:nvSpPr>
          <p:cNvPr id="225" name="CustomShape 5"/>
          <p:cNvSpPr/>
          <p:nvPr/>
        </p:nvSpPr>
        <p:spPr>
          <a:xfrm>
            <a:off x="2168640" y="727200"/>
            <a:ext cx="4246920" cy="27252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ea typeface="DejaVu Sans"/>
              </a:rPr>
              <a:t>Rozhoduje  soud i bez návrhu</a:t>
            </a:r>
            <a:endParaRPr/>
          </a:p>
        </p:txBody>
      </p:sp>
      <p:sp>
        <p:nvSpPr>
          <p:cNvPr id="226" name="CustomShape 6"/>
          <p:cNvSpPr/>
          <p:nvPr/>
        </p:nvSpPr>
        <p:spPr>
          <a:xfrm>
            <a:off x="945360" y="1553400"/>
            <a:ext cx="6932880" cy="1141560"/>
          </a:xfrm>
          <a:prstGeom prst="rect">
            <a:avLst/>
          </a:prstGeom>
          <a:solidFill>
            <a:srgbClr val="a50021"/>
          </a:solidFill>
          <a:ln w="9360">
            <a:solidFill>
              <a:schemeClr val="tx1"/>
            </a:solidFill>
            <a:round/>
          </a:ln>
        </p:spPr>
        <p:style>
          <a:lnRef idx="0"/>
          <a:fillRef idx="0"/>
          <a:effectRef idx="0"/>
          <a:fontRef idx="minor"/>
        </p:style>
      </p:sp>
      <p:sp>
        <p:nvSpPr>
          <p:cNvPr id="227" name="CustomShape 7"/>
          <p:cNvSpPr/>
          <p:nvPr/>
        </p:nvSpPr>
        <p:spPr>
          <a:xfrm>
            <a:off x="1224000" y="1872000"/>
            <a:ext cx="6382080" cy="5468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ea typeface="DejaVu Sans"/>
              </a:rPr>
              <a:t>Zákaz výkonu funkce člena statutárního orgánu jakékoli </a:t>
            </a:r>
            <a:endParaRPr/>
          </a:p>
          <a:p>
            <a:pPr algn="ctr">
              <a:lnSpc>
                <a:spcPct val="100000"/>
              </a:lnSpc>
            </a:pPr>
            <a:r>
              <a:rPr lang="cs-CZ" strike="noStrike">
                <a:solidFill>
                  <a:srgbClr val="ffffff"/>
                </a:solidFill>
                <a:latin typeface="Arial"/>
                <a:ea typeface="DejaVu Sans"/>
              </a:rPr>
              <a:t>obchodní korporace po dobu 3 let od právní moci rozhodnutí </a:t>
            </a:r>
            <a:endParaRPr/>
          </a:p>
          <a:p>
            <a:pPr algn="ctr">
              <a:lnSpc>
                <a:spcPct val="100000"/>
              </a:lnSpc>
            </a:pPr>
            <a:r>
              <a:rPr lang="cs-CZ" strike="noStrike">
                <a:solidFill>
                  <a:srgbClr val="ffffff"/>
                </a:solidFill>
                <a:latin typeface="Arial"/>
                <a:ea typeface="DejaVu Sans"/>
              </a:rPr>
              <a:t>o vyloučení</a:t>
            </a:r>
            <a:endParaRPr/>
          </a:p>
        </p:txBody>
      </p:sp>
      <p:sp>
        <p:nvSpPr>
          <p:cNvPr id="228" name="CustomShape 8"/>
          <p:cNvSpPr/>
          <p:nvPr/>
        </p:nvSpPr>
        <p:spPr>
          <a:xfrm>
            <a:off x="127080" y="4633920"/>
            <a:ext cx="8850600" cy="927360"/>
          </a:xfrm>
          <a:prstGeom prst="rect">
            <a:avLst/>
          </a:prstGeom>
          <a:noFill/>
          <a:ln>
            <a:noFill/>
          </a:ln>
        </p:spPr>
        <p:style>
          <a:lnRef idx="0"/>
          <a:fillRef idx="0"/>
          <a:effectRef idx="0"/>
          <a:fontRef idx="minor"/>
        </p:style>
      </p:sp>
      <p:sp>
        <p:nvSpPr>
          <p:cNvPr id="229" name="CustomShape 9"/>
          <p:cNvSpPr/>
          <p:nvPr/>
        </p:nvSpPr>
        <p:spPr>
          <a:xfrm>
            <a:off x="152280" y="4680000"/>
            <a:ext cx="8837640" cy="863640"/>
          </a:xfrm>
          <a:prstGeom prst="rect">
            <a:avLst/>
          </a:prstGeom>
          <a:solidFill>
            <a:srgbClr val="ff9933"/>
          </a:solidFill>
          <a:ln w="9360">
            <a:solidFill>
              <a:schemeClr val="tx1"/>
            </a:solidFill>
            <a:round/>
          </a:ln>
        </p:spPr>
        <p:style>
          <a:lnRef idx="0"/>
          <a:fillRef idx="0"/>
          <a:effectRef idx="0"/>
          <a:fontRef idx="minor"/>
        </p:style>
        <p:txBody>
          <a:bodyPr lIns="90000" rIns="90000" tIns="45000" bIns="45000"/>
          <a:p>
            <a:pPr algn="ctr">
              <a:lnSpc>
                <a:spcPct val="100000"/>
              </a:lnSpc>
            </a:pPr>
            <a:r>
              <a:rPr lang="cs-CZ" strike="noStrike">
                <a:solidFill>
                  <a:srgbClr val="000000"/>
                </a:solidFill>
                <a:latin typeface="Arial"/>
                <a:ea typeface="ArialMT"/>
              </a:rPr>
              <a:t>Soud rozhodne i bez návrhu o vyloučení člena statutárního orgánu, jestliže byla tomuto členovi statutárního orgánu uložena povinnost podle § 66 odst. 1 – souvislost s insolvenčním řízením</a:t>
            </a:r>
            <a:endParaRPr/>
          </a:p>
        </p:txBody>
      </p:sp>
      <p:sp>
        <p:nvSpPr>
          <p:cNvPr id="230" name="CustomShape 10"/>
          <p:cNvSpPr/>
          <p:nvPr/>
        </p:nvSpPr>
        <p:spPr>
          <a:xfrm>
            <a:off x="229320" y="4824000"/>
            <a:ext cx="8694000" cy="1684440"/>
          </a:xfrm>
          <a:prstGeom prst="rect">
            <a:avLst/>
          </a:prstGeom>
          <a:noFill/>
          <a:ln>
            <a:noFill/>
          </a:ln>
        </p:spPr>
        <p:style>
          <a:lnRef idx="0"/>
          <a:fillRef idx="0"/>
          <a:effectRef idx="0"/>
          <a:fontRef idx="minor"/>
        </p:style>
        <p:txBody>
          <a:bodyPr wrap="none" lIns="0" rIns="40680" tIns="0" bIns="0" anchor="ctr"/>
          <a:p>
            <a:pPr algn="ctr">
              <a:lnSpc>
                <a:spcPct val="100000"/>
              </a:lnSpc>
            </a:pPr>
            <a:endParaRPr/>
          </a:p>
          <a:p>
            <a:pPr algn="ctr">
              <a:lnSpc>
                <a:spcPct val="100000"/>
              </a:lnSpc>
            </a:pPr>
            <a:endParaRPr/>
          </a:p>
        </p:txBody>
      </p:sp>
      <p:sp>
        <p:nvSpPr>
          <p:cNvPr id="231" name="CustomShape 11"/>
          <p:cNvSpPr/>
          <p:nvPr/>
        </p:nvSpPr>
        <p:spPr>
          <a:xfrm>
            <a:off x="576000" y="3456000"/>
            <a:ext cx="7991640" cy="638640"/>
          </a:xfrm>
          <a:prstGeom prst="rect">
            <a:avLst/>
          </a:prstGeom>
          <a:noFill/>
          <a:ln>
            <a:noFill/>
          </a:ln>
        </p:spPr>
        <p:style>
          <a:lnRef idx="0"/>
          <a:fillRef idx="0"/>
          <a:effectRef idx="0"/>
          <a:fontRef idx="minor"/>
        </p:style>
        <p:txBody>
          <a:bodyPr lIns="90000" rIns="90000" tIns="45000" bIns="45000"/>
          <a:p>
            <a:r>
              <a:rPr lang="cs-CZ" strike="noStrike">
                <a:solidFill>
                  <a:srgbClr val="000000"/>
                </a:solidFill>
                <a:latin typeface="Arial"/>
                <a:ea typeface="ArialMT"/>
              </a:rPr>
              <a:t>Člen statutárního orgánu v posledních 3 letech před zahájením řízení opakovaně nebo závažně porušil své povinnosti při výkonu funkce</a:t>
            </a:r>
            <a:endParaRPr/>
          </a:p>
        </p:txBody>
      </p:sp>
      <p:sp>
        <p:nvSpPr>
          <p:cNvPr id="232" name="CustomShape 12"/>
          <p:cNvSpPr/>
          <p:nvPr/>
        </p:nvSpPr>
        <p:spPr>
          <a:xfrm>
            <a:off x="246600" y="5760000"/>
            <a:ext cx="8639640" cy="863640"/>
          </a:xfrm>
          <a:prstGeom prst="rect">
            <a:avLst/>
          </a:prstGeom>
          <a:solidFill>
            <a:srgbClr val="ff9900"/>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cs-CZ" strike="noStrike">
                <a:solidFill>
                  <a:srgbClr val="000000"/>
                </a:solidFill>
                <a:latin typeface="Arial"/>
                <a:ea typeface="DejaVu Sans"/>
              </a:rPr>
              <a:t>Návrh na vydání rozhodnutí o vyloučení člena statutárního orgánu z výkonu funkce</a:t>
            </a:r>
            <a:endParaRPr/>
          </a:p>
          <a:p>
            <a:pPr algn="ctr">
              <a:lnSpc>
                <a:spcPct val="100000"/>
              </a:lnSpc>
            </a:pPr>
            <a:r>
              <a:rPr lang="cs-CZ" strike="noStrike">
                <a:solidFill>
                  <a:srgbClr val="000000"/>
                </a:solidFill>
                <a:latin typeface="Arial"/>
                <a:ea typeface="DejaVu Sans"/>
              </a:rPr>
              <a:t>může podat každý, kdo na něm má důležitý zájem.</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3" name="CustomShape 1"/>
          <p:cNvSpPr/>
          <p:nvPr/>
        </p:nvSpPr>
        <p:spPr>
          <a:xfrm>
            <a:off x="457200" y="0"/>
            <a:ext cx="8228160" cy="1187640"/>
          </a:xfrm>
          <a:prstGeom prst="rect">
            <a:avLst/>
          </a:prstGeom>
          <a:noFill/>
          <a:ln>
            <a:noFill/>
          </a:ln>
        </p:spPr>
        <p:style>
          <a:lnRef idx="0"/>
          <a:fillRef idx="0"/>
          <a:effectRef idx="0"/>
          <a:fontRef idx="minor"/>
        </p:style>
        <p:txBody>
          <a:bodyPr lIns="90000" rIns="81360" tIns="45000" bIns="45000" anchor="ctr"/>
          <a:p>
            <a:pPr algn="ctr">
              <a:lnSpc>
                <a:spcPct val="100000"/>
              </a:lnSpc>
            </a:pPr>
            <a:r>
              <a:rPr lang="cs-CZ" sz="3200" strike="noStrike">
                <a:solidFill>
                  <a:srgbClr val="000000"/>
                </a:solidFill>
                <a:latin typeface="Calibri"/>
                <a:ea typeface="DejaVu Sans"/>
              </a:rPr>
              <a:t>Důsledky diskvalifikace - § 64 ZOK</a:t>
            </a:r>
            <a:endParaRPr/>
          </a:p>
        </p:txBody>
      </p:sp>
      <p:sp>
        <p:nvSpPr>
          <p:cNvPr id="234" name="CustomShape 2"/>
          <p:cNvSpPr/>
          <p:nvPr/>
        </p:nvSpPr>
        <p:spPr>
          <a:xfrm>
            <a:off x="395640" y="1989000"/>
            <a:ext cx="6018480" cy="608040"/>
          </a:xfrm>
          <a:prstGeom prst="rect">
            <a:avLst/>
          </a:prstGeom>
          <a:solidFill>
            <a:srgbClr val="a50021"/>
          </a:solidFill>
          <a:ln w="9360">
            <a:solidFill>
              <a:schemeClr val="tx1"/>
            </a:solidFill>
            <a:round/>
          </a:ln>
        </p:spPr>
        <p:style>
          <a:lnRef idx="0"/>
          <a:fillRef idx="0"/>
          <a:effectRef idx="0"/>
          <a:fontRef idx="minor"/>
        </p:style>
      </p:sp>
      <p:sp>
        <p:nvSpPr>
          <p:cNvPr id="235" name="CustomShape 3"/>
          <p:cNvSpPr/>
          <p:nvPr/>
        </p:nvSpPr>
        <p:spPr>
          <a:xfrm>
            <a:off x="980640" y="2111040"/>
            <a:ext cx="4858200" cy="3639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ffffff"/>
                </a:solidFill>
                <a:latin typeface="Arial"/>
                <a:ea typeface="DejaVu Sans"/>
              </a:rPr>
              <a:t>Právní mocí rozhodnutí o vyloučení</a:t>
            </a:r>
            <a:endParaRPr/>
          </a:p>
        </p:txBody>
      </p:sp>
      <p:sp>
        <p:nvSpPr>
          <p:cNvPr id="236" name="CustomShape 4"/>
          <p:cNvSpPr/>
          <p:nvPr/>
        </p:nvSpPr>
        <p:spPr>
          <a:xfrm>
            <a:off x="306000" y="3069000"/>
            <a:ext cx="8710920" cy="696960"/>
          </a:xfrm>
          <a:prstGeom prst="rect">
            <a:avLst/>
          </a:prstGeom>
          <a:noFill/>
          <a:ln>
            <a:noFill/>
          </a:ln>
        </p:spPr>
        <p:style>
          <a:lnRef idx="0"/>
          <a:fillRef idx="0"/>
          <a:effectRef idx="0"/>
          <a:fontRef idx="minor"/>
        </p:style>
        <p:txBody>
          <a:bodyPr lIns="0" rIns="40680" tIns="0" bIns="0"/>
          <a:p>
            <a:pPr>
              <a:lnSpc>
                <a:spcPct val="100000"/>
              </a:lnSpc>
              <a:buFont typeface="Arial"/>
              <a:buChar char="-"/>
            </a:pPr>
            <a:r>
              <a:rPr lang="cs-CZ" sz="2400" strike="noStrike">
                <a:solidFill>
                  <a:srgbClr val="000000"/>
                </a:solidFill>
                <a:latin typeface="Arial"/>
                <a:ea typeface="DejaVu Sans"/>
              </a:rPr>
              <a:t> </a:t>
            </a:r>
            <a:r>
              <a:rPr lang="cs-CZ" sz="2400" strike="noStrike">
                <a:solidFill>
                  <a:srgbClr val="000000"/>
                </a:solidFill>
                <a:latin typeface="Arial"/>
                <a:ea typeface="DejaVu Sans"/>
              </a:rPr>
              <a:t>osoba přestává být členem statutárního orgánu ve všech obchodních korporacích</a:t>
            </a:r>
            <a:endParaRPr/>
          </a:p>
        </p:txBody>
      </p:sp>
      <p:sp>
        <p:nvSpPr>
          <p:cNvPr id="237" name="CustomShape 5"/>
          <p:cNvSpPr/>
          <p:nvPr/>
        </p:nvSpPr>
        <p:spPr>
          <a:xfrm>
            <a:off x="210600" y="4649040"/>
            <a:ext cx="8609040" cy="1110600"/>
          </a:xfrm>
          <a:prstGeom prst="rect">
            <a:avLst/>
          </a:prstGeom>
          <a:solidFill>
            <a:srgbClr val="ff9933"/>
          </a:solidFill>
          <a:ln w="9360">
            <a:solidFill>
              <a:schemeClr val="tx1"/>
            </a:solidFill>
            <a:round/>
          </a:ln>
        </p:spPr>
        <p:style>
          <a:lnRef idx="0"/>
          <a:fillRef idx="0"/>
          <a:effectRef idx="0"/>
          <a:fontRef idx="minor"/>
        </p:style>
      </p:sp>
      <p:sp>
        <p:nvSpPr>
          <p:cNvPr id="238" name="CustomShape 6"/>
          <p:cNvSpPr/>
          <p:nvPr/>
        </p:nvSpPr>
        <p:spPr>
          <a:xfrm>
            <a:off x="549720" y="4847760"/>
            <a:ext cx="8078400" cy="3639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ea typeface="DejaVu Sans"/>
              </a:rPr>
              <a:t>Zánik funkce oznámí soud, který o tom rozhodl, </a:t>
            </a:r>
            <a:endParaRPr/>
          </a:p>
          <a:p>
            <a:pPr algn="ctr">
              <a:lnSpc>
                <a:spcPct val="100000"/>
              </a:lnSpc>
            </a:pPr>
            <a:r>
              <a:rPr lang="cs-CZ" sz="2400" strike="noStrike">
                <a:solidFill>
                  <a:srgbClr val="000000"/>
                </a:solidFill>
                <a:latin typeface="Arial"/>
                <a:ea typeface="DejaVu Sans"/>
              </a:rPr>
              <a:t>bez zbytečného odkladu rejstříkovému soudu.</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9" name="CustomShape 1"/>
          <p:cNvSpPr/>
          <p:nvPr/>
        </p:nvSpPr>
        <p:spPr>
          <a:xfrm>
            <a:off x="66600" y="936000"/>
            <a:ext cx="8501040" cy="2375640"/>
          </a:xfrm>
          <a:prstGeom prst="rect">
            <a:avLst/>
          </a:prstGeom>
          <a:noFill/>
          <a:ln>
            <a:noFill/>
          </a:ln>
        </p:spPr>
        <p:style>
          <a:lnRef idx="0"/>
          <a:fillRef idx="0"/>
          <a:effectRef idx="0"/>
          <a:fontRef idx="minor"/>
        </p:style>
        <p:txBody>
          <a:bodyPr lIns="0" rIns="40680" tIns="0" bIns="0" anchor="ctr"/>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r>
              <a:rPr lang="cs-CZ" strike="noStrike">
                <a:solidFill>
                  <a:srgbClr val="ffffff"/>
                </a:solidFill>
                <a:latin typeface="Arial"/>
                <a:ea typeface="DejaVu Sans"/>
              </a:rPr>
              <a:t> </a:t>
            </a:r>
            <a:endParaRPr/>
          </a:p>
        </p:txBody>
      </p:sp>
      <p:sp>
        <p:nvSpPr>
          <p:cNvPr id="240" name="CustomShape 2"/>
          <p:cNvSpPr/>
          <p:nvPr/>
        </p:nvSpPr>
        <p:spPr>
          <a:xfrm>
            <a:off x="187200" y="1409760"/>
            <a:ext cx="8788680" cy="1192320"/>
          </a:xfrm>
          <a:prstGeom prst="rect">
            <a:avLst/>
          </a:prstGeom>
          <a:noFill/>
          <a:ln>
            <a:noFill/>
          </a:ln>
        </p:spPr>
        <p:style>
          <a:lnRef idx="0"/>
          <a:fillRef idx="0"/>
          <a:effectRef idx="0"/>
          <a:fontRef idx="minor"/>
        </p:style>
      </p:sp>
      <p:sp>
        <p:nvSpPr>
          <p:cNvPr id="241" name="CustomShape 3"/>
          <p:cNvSpPr/>
          <p:nvPr/>
        </p:nvSpPr>
        <p:spPr>
          <a:xfrm>
            <a:off x="177840" y="3933000"/>
            <a:ext cx="8980920" cy="658800"/>
          </a:xfrm>
          <a:prstGeom prst="rect">
            <a:avLst/>
          </a:prstGeom>
          <a:noFill/>
          <a:ln>
            <a:noFill/>
          </a:ln>
        </p:spPr>
        <p:style>
          <a:lnRef idx="0"/>
          <a:fillRef idx="0"/>
          <a:effectRef idx="0"/>
          <a:fontRef idx="minor"/>
        </p:style>
      </p:sp>
      <p:sp>
        <p:nvSpPr>
          <p:cNvPr id="242" name="CustomShape 4"/>
          <p:cNvSpPr/>
          <p:nvPr/>
        </p:nvSpPr>
        <p:spPr>
          <a:xfrm>
            <a:off x="138240" y="5373360"/>
            <a:ext cx="8537040" cy="1186560"/>
          </a:xfrm>
          <a:prstGeom prst="rect">
            <a:avLst/>
          </a:prstGeom>
          <a:noFill/>
          <a:ln>
            <a:noFill/>
          </a:ln>
        </p:spPr>
        <p:style>
          <a:lnRef idx="0"/>
          <a:fillRef idx="0"/>
          <a:effectRef idx="0"/>
          <a:fontRef idx="minor"/>
        </p:style>
      </p:sp>
      <p:sp>
        <p:nvSpPr>
          <p:cNvPr id="243" name="CustomShape 5"/>
          <p:cNvSpPr/>
          <p:nvPr/>
        </p:nvSpPr>
        <p:spPr>
          <a:xfrm>
            <a:off x="318600" y="4821480"/>
            <a:ext cx="8004240" cy="1872000"/>
          </a:xfrm>
          <a:prstGeom prst="rect">
            <a:avLst/>
          </a:prstGeom>
          <a:noFill/>
          <a:ln>
            <a:noFill/>
          </a:ln>
        </p:spPr>
        <p:style>
          <a:lnRef idx="0"/>
          <a:fillRef idx="0"/>
          <a:effectRef idx="0"/>
          <a:fontRef idx="minor"/>
        </p:style>
        <p:txBody>
          <a:bodyPr lIns="90000" rIns="90000" tIns="45000" bIns="45000"/>
          <a:p>
            <a:endParaRPr/>
          </a:p>
          <a:p>
            <a:endParaRPr/>
          </a:p>
          <a:p>
            <a:r>
              <a:rPr lang="cs-CZ" strike="noStrike">
                <a:solidFill>
                  <a:srgbClr val="3333ff"/>
                </a:solidFill>
                <a:latin typeface="Arial"/>
                <a:ea typeface="ArialMT"/>
              </a:rPr>
              <a:t>Rozhodnutí může být vydáno jen na návrh osoby, o jejímž vyloučení soud rozhoduje, nebo dotčené obchodní korporace. </a:t>
            </a:r>
            <a:endParaRPr/>
          </a:p>
        </p:txBody>
      </p:sp>
      <p:sp>
        <p:nvSpPr>
          <p:cNvPr id="244" name="CustomShape 6"/>
          <p:cNvSpPr/>
          <p:nvPr/>
        </p:nvSpPr>
        <p:spPr>
          <a:xfrm>
            <a:off x="720000" y="288000"/>
            <a:ext cx="7775640" cy="863640"/>
          </a:xfrm>
          <a:prstGeom prst="rect">
            <a:avLst/>
          </a:prstGeom>
          <a:noFill/>
          <a:ln>
            <a:noFill/>
          </a:ln>
        </p:spPr>
        <p:style>
          <a:lnRef idx="0"/>
          <a:fillRef idx="0"/>
          <a:effectRef idx="0"/>
          <a:fontRef idx="minor"/>
        </p:style>
        <p:txBody>
          <a:bodyPr lIns="90000" rIns="90000" tIns="45000" bIns="45000"/>
          <a:p>
            <a:r>
              <a:rPr lang="cs-CZ" sz="2000" strike="noStrike">
                <a:latin typeface="Arial"/>
              </a:rPr>
              <a:t>Podmínky, za nichž se vyloučení z výkonu funkce neuplatní</a:t>
            </a:r>
            <a:endParaRPr/>
          </a:p>
        </p:txBody>
      </p:sp>
      <p:sp>
        <p:nvSpPr>
          <p:cNvPr id="245" name="CustomShape 7"/>
          <p:cNvSpPr/>
          <p:nvPr/>
        </p:nvSpPr>
        <p:spPr>
          <a:xfrm>
            <a:off x="504000" y="1008000"/>
            <a:ext cx="8136000" cy="3744000"/>
          </a:xfrm>
          <a:prstGeom prst="rect">
            <a:avLst/>
          </a:prstGeom>
          <a:solidFill>
            <a:srgbClr val="c5000b"/>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cs-CZ" strike="noStrike">
                <a:solidFill>
                  <a:srgbClr val="ffffff"/>
                </a:solidFill>
                <a:latin typeface="Arial"/>
                <a:ea typeface="DejaVu Sans"/>
              </a:rPr>
              <a:t>soud může rozhodnout, že osoba, u níž jsou dány důvody pro vyloučení</a:t>
            </a:r>
            <a:endParaRPr/>
          </a:p>
          <a:p>
            <a:pPr algn="ctr">
              <a:lnSpc>
                <a:spcPct val="100000"/>
              </a:lnSpc>
            </a:pPr>
            <a:r>
              <a:rPr lang="cs-CZ" strike="noStrike">
                <a:solidFill>
                  <a:srgbClr val="ffffff"/>
                </a:solidFill>
                <a:latin typeface="Arial"/>
                <a:ea typeface="DejaVu Sans"/>
              </a:rPr>
              <a:t>       </a:t>
            </a:r>
            <a:r>
              <a:rPr lang="cs-CZ" strike="noStrike">
                <a:solidFill>
                  <a:srgbClr val="ffffff"/>
                </a:solidFill>
                <a:latin typeface="Arial"/>
                <a:ea typeface="DejaVu Sans"/>
              </a:rPr>
              <a:t>člena statutárního orgánu, může za podmínek stanovených</a:t>
            </a:r>
            <a:endParaRPr/>
          </a:p>
          <a:p>
            <a:pPr algn="ctr">
              <a:lnSpc>
                <a:spcPct val="100000"/>
              </a:lnSpc>
            </a:pPr>
            <a:r>
              <a:rPr lang="cs-CZ" strike="noStrike">
                <a:solidFill>
                  <a:srgbClr val="ffffff"/>
                </a:solidFill>
                <a:latin typeface="Arial"/>
                <a:ea typeface="DejaVu Sans"/>
              </a:rPr>
              <a:t> </a:t>
            </a:r>
            <a:r>
              <a:rPr lang="cs-CZ" strike="noStrike">
                <a:solidFill>
                  <a:srgbClr val="ffffff"/>
                </a:solidFill>
                <a:latin typeface="Arial"/>
                <a:ea typeface="DejaVu Sans"/>
              </a:rPr>
              <a:t>v tomto rozhodnutí   zůstat členem statutárního orgánu</a:t>
            </a:r>
            <a:endParaRPr/>
          </a:p>
          <a:p>
            <a:pPr algn="ctr">
              <a:lnSpc>
                <a:spcPct val="100000"/>
              </a:lnSpc>
            </a:pPr>
            <a:r>
              <a:rPr lang="cs-CZ" strike="noStrike">
                <a:solidFill>
                  <a:srgbClr val="ffffff"/>
                </a:solidFill>
                <a:latin typeface="Arial"/>
                <a:ea typeface="DejaVu Sans"/>
              </a:rPr>
              <a:t> </a:t>
            </a:r>
            <a:r>
              <a:rPr lang="cs-CZ" strike="noStrike">
                <a:solidFill>
                  <a:srgbClr val="ffffff"/>
                </a:solidFill>
                <a:latin typeface="Arial"/>
                <a:ea typeface="DejaVu Sans"/>
              </a:rPr>
              <a:t>jiné obchodní korporace,  pokud  okolnosti  případu dokládají, že</a:t>
            </a:r>
            <a:endParaRPr/>
          </a:p>
          <a:p>
            <a:pPr algn="ctr">
              <a:lnSpc>
                <a:spcPct val="100000"/>
              </a:lnSpc>
            </a:pPr>
            <a:endParaRPr/>
          </a:p>
          <a:p>
            <a:pPr algn="ctr">
              <a:lnSpc>
                <a:spcPct val="100000"/>
              </a:lnSpc>
            </a:pPr>
            <a:r>
              <a:rPr lang="cs-CZ" strike="noStrike">
                <a:solidFill>
                  <a:srgbClr val="ffffff"/>
                </a:solidFill>
                <a:latin typeface="Arial"/>
                <a:ea typeface="DejaVu Sans"/>
              </a:rPr>
              <a:t>    </a:t>
            </a:r>
            <a:r>
              <a:rPr lang="cs-CZ" strike="noStrike">
                <a:solidFill>
                  <a:srgbClr val="ffffff"/>
                </a:solidFill>
                <a:latin typeface="Arial"/>
                <a:ea typeface="DejaVu Sans"/>
              </a:rPr>
              <a:t>- dosavadní výkon funkce v jiné obchodní korporaci neodůvodňuje </a:t>
            </a:r>
            <a:endParaRPr/>
          </a:p>
          <a:p>
            <a:r>
              <a:rPr lang="cs-CZ" strike="noStrike">
                <a:solidFill>
                  <a:srgbClr val="ffffff"/>
                </a:solidFill>
                <a:latin typeface="Arial"/>
                <a:ea typeface="DejaVu Sans"/>
              </a:rPr>
              <a:t>             </a:t>
            </a:r>
            <a:r>
              <a:rPr lang="cs-CZ" strike="noStrike">
                <a:solidFill>
                  <a:srgbClr val="ffffff"/>
                </a:solidFill>
                <a:latin typeface="Arial"/>
                <a:ea typeface="DejaVu Sans"/>
              </a:rPr>
              <a:t>vyloučení z výkonu funkce a</a:t>
            </a:r>
            <a:endParaRPr/>
          </a:p>
          <a:p>
            <a:r>
              <a:rPr lang="cs-CZ" strike="noStrike">
                <a:solidFill>
                  <a:srgbClr val="ffffff"/>
                </a:solidFill>
                <a:latin typeface="Arial"/>
                <a:ea typeface="DejaVu Sans"/>
              </a:rPr>
              <a:t>           </a:t>
            </a:r>
            <a:r>
              <a:rPr lang="cs-CZ" strike="noStrike">
                <a:solidFill>
                  <a:srgbClr val="ffffff"/>
                </a:solidFill>
                <a:latin typeface="Arial"/>
                <a:ea typeface="DejaVu Sans"/>
              </a:rPr>
              <a:t>- pokud by vyloučení mohlo vést k poškození oprávněných zájmů této</a:t>
            </a:r>
            <a:endParaRPr/>
          </a:p>
          <a:p>
            <a:r>
              <a:rPr lang="cs-CZ" strike="noStrike">
                <a:solidFill>
                  <a:srgbClr val="ffffff"/>
                </a:solidFill>
                <a:latin typeface="Arial"/>
                <a:ea typeface="DejaVu Sans"/>
              </a:rPr>
              <a:t>             </a:t>
            </a:r>
            <a:r>
              <a:rPr lang="cs-CZ" strike="noStrike">
                <a:solidFill>
                  <a:srgbClr val="ffffff"/>
                </a:solidFill>
                <a:latin typeface="Arial"/>
                <a:ea typeface="DejaVu Sans"/>
              </a:rPr>
              <a:t>korporace nebo jejích věřitelů.</a:t>
            </a:r>
            <a:r>
              <a:rPr lang="cs-CZ" strike="noStrike">
                <a:solidFill>
                  <a:srgbClr val="ffffff"/>
                </a:solidFill>
                <a:latin typeface="Arial"/>
                <a:ea typeface="DejaVu Sans"/>
              </a:rPr>
              <a:t> </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6" name="CustomShape 1"/>
          <p:cNvSpPr/>
          <p:nvPr/>
        </p:nvSpPr>
        <p:spPr>
          <a:xfrm>
            <a:off x="576000" y="432000"/>
            <a:ext cx="8228160" cy="1007640"/>
          </a:xfrm>
          <a:prstGeom prst="rect">
            <a:avLst/>
          </a:prstGeom>
          <a:noFill/>
          <a:ln>
            <a:noFill/>
          </a:ln>
        </p:spPr>
        <p:style>
          <a:lnRef idx="0"/>
          <a:fillRef idx="0"/>
          <a:effectRef idx="0"/>
          <a:fontRef idx="minor"/>
        </p:style>
        <p:txBody>
          <a:bodyPr lIns="90000" rIns="90000" tIns="45000" bIns="45000" anchor="ctr"/>
          <a:p>
            <a:endParaRPr/>
          </a:p>
          <a:p>
            <a:pPr algn="ctr">
              <a:lnSpc>
                <a:spcPct val="100000"/>
              </a:lnSpc>
            </a:pPr>
            <a:r>
              <a:rPr lang="cs-CZ" sz="3600" strike="noStrike">
                <a:solidFill>
                  <a:srgbClr val="000000"/>
                </a:solidFill>
                <a:latin typeface="Times New Roman"/>
                <a:ea typeface="DejaVu Sans"/>
              </a:rPr>
              <a:t>Porušení zákazu vyloučení z výkonu funkce</a:t>
            </a:r>
            <a:endParaRPr/>
          </a:p>
          <a:p>
            <a:pPr algn="ctr">
              <a:lnSpc>
                <a:spcPct val="100000"/>
              </a:lnSpc>
            </a:pPr>
            <a:endParaRPr/>
          </a:p>
        </p:txBody>
      </p:sp>
      <p:sp>
        <p:nvSpPr>
          <p:cNvPr id="247" name="CustomShape 2"/>
          <p:cNvSpPr/>
          <p:nvPr/>
        </p:nvSpPr>
        <p:spPr>
          <a:xfrm>
            <a:off x="827280" y="3291120"/>
            <a:ext cx="3981600" cy="2739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ea typeface="DejaVu Sans"/>
              </a:rPr>
              <a:t>soud může rozhodnout, že nevylučuje </a:t>
            </a:r>
            <a:endParaRPr/>
          </a:p>
        </p:txBody>
      </p:sp>
      <p:sp>
        <p:nvSpPr>
          <p:cNvPr id="248" name="CustomShape 3"/>
          <p:cNvSpPr/>
          <p:nvPr/>
        </p:nvSpPr>
        <p:spPr>
          <a:xfrm>
            <a:off x="251640" y="1700640"/>
            <a:ext cx="8711640" cy="912240"/>
          </a:xfrm>
          <a:prstGeom prst="rect">
            <a:avLst/>
          </a:prstGeom>
          <a:noFill/>
          <a:ln>
            <a:noFill/>
          </a:ln>
        </p:spPr>
        <p:style>
          <a:lnRef idx="0"/>
          <a:fillRef idx="0"/>
          <a:effectRef idx="0"/>
          <a:fontRef idx="minor"/>
        </p:style>
      </p:sp>
      <p:sp>
        <p:nvSpPr>
          <p:cNvPr id="249" name="CustomShape 4"/>
          <p:cNvSpPr/>
          <p:nvPr/>
        </p:nvSpPr>
        <p:spPr>
          <a:xfrm>
            <a:off x="576000" y="1728000"/>
            <a:ext cx="7055640" cy="647640"/>
          </a:xfrm>
          <a:prstGeom prst="rect">
            <a:avLst/>
          </a:prstGeom>
          <a:solidFill>
            <a:srgbClr val="83caf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cs-CZ" strike="noStrike">
                <a:solidFill>
                  <a:srgbClr val="000000"/>
                </a:solidFill>
                <a:latin typeface="Arial"/>
                <a:ea typeface="DejaVu Sans"/>
              </a:rPr>
              <a:t>Osoba, která poruší zákaz uložený rozhodnutím o vyloučení</a:t>
            </a:r>
            <a:endParaRPr/>
          </a:p>
          <a:p>
            <a:pPr algn="ctr">
              <a:lnSpc>
                <a:spcPct val="100000"/>
              </a:lnSpc>
            </a:pPr>
            <a:r>
              <a:rPr lang="cs-CZ" strike="noStrike">
                <a:solidFill>
                  <a:srgbClr val="000000"/>
                </a:solidFill>
                <a:latin typeface="Arial"/>
                <a:ea typeface="DejaVu Sans"/>
              </a:rPr>
              <a:t>z výkonu funkce</a:t>
            </a:r>
            <a:endParaRPr/>
          </a:p>
        </p:txBody>
      </p:sp>
      <p:sp>
        <p:nvSpPr>
          <p:cNvPr id="250" name="CustomShape 5"/>
          <p:cNvSpPr/>
          <p:nvPr/>
        </p:nvSpPr>
        <p:spPr>
          <a:xfrm>
            <a:off x="576000" y="2808000"/>
            <a:ext cx="8279640" cy="1355400"/>
          </a:xfrm>
          <a:prstGeom prst="rect">
            <a:avLst/>
          </a:prstGeom>
          <a:noFill/>
          <a:ln>
            <a:noFill/>
          </a:ln>
        </p:spPr>
        <p:style>
          <a:lnRef idx="0"/>
          <a:fillRef idx="0"/>
          <a:effectRef idx="0"/>
          <a:fontRef idx="minor"/>
        </p:style>
        <p:txBody>
          <a:bodyPr lIns="90000" rIns="90000" tIns="45000" bIns="45000"/>
          <a:p>
            <a:r>
              <a:rPr lang="cs-CZ" strike="noStrike">
                <a:latin typeface="Arial"/>
              </a:rPr>
              <a:t>- ručí za splnění všech povinností obchodní korporace, které vznikly v době, kdy přes zákaz fakticky vykonávala činnost člena statutárního orgánu</a:t>
            </a:r>
            <a:endParaRPr/>
          </a:p>
          <a:p>
            <a:endParaRPr/>
          </a:p>
          <a:p>
            <a:r>
              <a:rPr lang="cs-CZ" strike="noStrike">
                <a:latin typeface="Arial"/>
              </a:rPr>
              <a:t>- soud i bez návrhu rozhodne, že se této osobě opětovně zakazuje vykonávat funkci člena statutárního orgánu, a to až na dobu 10 let.</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1" name="CustomShape 1"/>
          <p:cNvSpPr/>
          <p:nvPr/>
        </p:nvSpPr>
        <p:spPr>
          <a:xfrm>
            <a:off x="576000" y="432000"/>
            <a:ext cx="7271640" cy="1007640"/>
          </a:xfrm>
          <a:prstGeom prst="rect">
            <a:avLst/>
          </a:prstGeom>
          <a:noFill/>
          <a:ln>
            <a:noFill/>
          </a:ln>
        </p:spPr>
        <p:style>
          <a:lnRef idx="0"/>
          <a:fillRef idx="0"/>
          <a:effectRef idx="0"/>
          <a:fontRef idx="minor"/>
        </p:style>
        <p:txBody>
          <a:bodyPr lIns="90000" rIns="90000" tIns="45000" bIns="45000" anchor="ctr"/>
          <a:p>
            <a:endParaRPr/>
          </a:p>
          <a:p>
            <a:pPr algn="ctr">
              <a:lnSpc>
                <a:spcPct val="100000"/>
              </a:lnSpc>
            </a:pPr>
            <a:r>
              <a:rPr lang="cs-CZ" sz="3600" strike="noStrike">
                <a:solidFill>
                  <a:srgbClr val="000000"/>
                </a:solidFill>
                <a:latin typeface="Times New Roman"/>
                <a:ea typeface="DejaVu Sans"/>
              </a:rPr>
              <a:t>Osobní působnost pravidel o vyloučení z výkonu funkce</a:t>
            </a:r>
            <a:endParaRPr/>
          </a:p>
          <a:p>
            <a:pPr algn="ctr">
              <a:lnSpc>
                <a:spcPct val="100000"/>
              </a:lnSpc>
            </a:pPr>
            <a:endParaRPr/>
          </a:p>
        </p:txBody>
      </p:sp>
      <p:sp>
        <p:nvSpPr>
          <p:cNvPr id="252" name="CustomShape 2"/>
          <p:cNvSpPr/>
          <p:nvPr/>
        </p:nvSpPr>
        <p:spPr>
          <a:xfrm>
            <a:off x="827280" y="3291120"/>
            <a:ext cx="3981600" cy="2739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ea typeface="DejaVu Sans"/>
              </a:rPr>
              <a:t> </a:t>
            </a:r>
            <a:endParaRPr/>
          </a:p>
        </p:txBody>
      </p:sp>
      <p:sp>
        <p:nvSpPr>
          <p:cNvPr id="253" name="CustomShape 3"/>
          <p:cNvSpPr/>
          <p:nvPr/>
        </p:nvSpPr>
        <p:spPr>
          <a:xfrm>
            <a:off x="251640" y="1700640"/>
            <a:ext cx="8711640" cy="912240"/>
          </a:xfrm>
          <a:prstGeom prst="rect">
            <a:avLst/>
          </a:prstGeom>
          <a:noFill/>
          <a:ln>
            <a:noFill/>
          </a:ln>
        </p:spPr>
        <p:style>
          <a:lnRef idx="0"/>
          <a:fillRef idx="0"/>
          <a:effectRef idx="0"/>
          <a:fontRef idx="minor"/>
        </p:style>
      </p:sp>
      <p:sp>
        <p:nvSpPr>
          <p:cNvPr id="254" name="CustomShape 4"/>
          <p:cNvSpPr/>
          <p:nvPr/>
        </p:nvSpPr>
        <p:spPr>
          <a:xfrm>
            <a:off x="576000" y="1728000"/>
            <a:ext cx="7055640" cy="647640"/>
          </a:xfrm>
          <a:prstGeom prst="rect">
            <a:avLst/>
          </a:prstGeom>
          <a:solidFill>
            <a:srgbClr val="83caff"/>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cs-CZ" strike="noStrike">
                <a:solidFill>
                  <a:srgbClr val="000000"/>
                </a:solidFill>
                <a:latin typeface="Arial"/>
                <a:ea typeface="DejaVu Sans"/>
              </a:rPr>
              <a:t>Úprava se použije na následující osoby</a:t>
            </a:r>
            <a:endParaRPr/>
          </a:p>
          <a:p>
            <a:pPr algn="ctr">
              <a:lnSpc>
                <a:spcPct val="100000"/>
              </a:lnSpc>
            </a:pPr>
            <a:endParaRPr/>
          </a:p>
        </p:txBody>
      </p:sp>
      <p:sp>
        <p:nvSpPr>
          <p:cNvPr id="255" name="CustomShape 5"/>
          <p:cNvSpPr/>
          <p:nvPr/>
        </p:nvSpPr>
        <p:spPr>
          <a:xfrm>
            <a:off x="576000" y="2808000"/>
            <a:ext cx="8279640" cy="2620800"/>
          </a:xfrm>
          <a:prstGeom prst="rect">
            <a:avLst/>
          </a:prstGeom>
          <a:noFill/>
          <a:ln>
            <a:noFill/>
          </a:ln>
        </p:spPr>
        <p:style>
          <a:lnRef idx="0"/>
          <a:fillRef idx="0"/>
          <a:effectRef idx="0"/>
          <a:fontRef idx="minor"/>
        </p:style>
        <p:txBody>
          <a:bodyPr lIns="90000" rIns="90000" tIns="45000" bIns="45000"/>
          <a:p>
            <a:r>
              <a:rPr lang="cs-CZ" strike="noStrike">
                <a:latin typeface="Arial"/>
              </a:rPr>
              <a:t>- zástupce právnických osob, které jsou členy statutárních orgánů</a:t>
            </a:r>
            <a:endParaRPr/>
          </a:p>
          <a:p>
            <a:endParaRPr/>
          </a:p>
          <a:p>
            <a:r>
              <a:rPr lang="cs-CZ" strike="noStrike">
                <a:latin typeface="Arial"/>
              </a:rPr>
              <a:t>- bývalí členové statutárních orgánů</a:t>
            </a:r>
            <a:endParaRPr/>
          </a:p>
          <a:p>
            <a:endParaRPr/>
          </a:p>
          <a:p>
            <a:r>
              <a:rPr lang="cs-CZ" strike="noStrike">
                <a:latin typeface="Arial"/>
              </a:rPr>
              <a:t>- osoba v postavení obdobném členovi statutárního orgánu (likvidátor, opatrovník právnické osoby)</a:t>
            </a:r>
            <a:endParaRPr/>
          </a:p>
          <a:p>
            <a:endParaRPr/>
          </a:p>
          <a:p>
            <a:r>
              <a:rPr lang="cs-CZ" strike="noStrike">
                <a:latin typeface="Arial"/>
              </a:rPr>
              <a:t>- každá další osoba, která se fakticky v postavení člena statutárního orgánu nachází, i když členem orgánu není, a to bez ohledu na to, jaký vztah k obchodní korporaci má (tzv. stínový vedoucí).</a:t>
            </a: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6" name="CustomShape 1"/>
          <p:cNvSpPr/>
          <p:nvPr/>
        </p:nvSpPr>
        <p:spPr>
          <a:xfrm>
            <a:off x="457200" y="0"/>
            <a:ext cx="8227800" cy="531720"/>
          </a:xfrm>
          <a:prstGeom prst="rect">
            <a:avLst/>
          </a:prstGeom>
          <a:noFill/>
          <a:ln>
            <a:noFill/>
          </a:ln>
        </p:spPr>
        <p:style>
          <a:lnRef idx="0"/>
          <a:fillRef idx="0"/>
          <a:effectRef idx="0"/>
          <a:fontRef idx="minor"/>
        </p:style>
        <p:txBody>
          <a:bodyPr lIns="90000" rIns="81360" tIns="45000" bIns="45000" anchor="ctr"/>
          <a:p>
            <a:pPr algn="ctr">
              <a:lnSpc>
                <a:spcPct val="100000"/>
              </a:lnSpc>
            </a:pPr>
            <a:r>
              <a:rPr lang="cs-CZ" sz="2400" strike="noStrike">
                <a:solidFill>
                  <a:srgbClr val="000000"/>
                </a:solidFill>
                <a:latin typeface="Calibri"/>
                <a:ea typeface="DejaVu Sans"/>
              </a:rPr>
              <a:t>Důsledky insolvence pro postavení členů statutárních orgánů </a:t>
            </a:r>
            <a:endParaRPr/>
          </a:p>
        </p:txBody>
      </p:sp>
      <p:sp>
        <p:nvSpPr>
          <p:cNvPr id="257" name="CustomShape 2"/>
          <p:cNvSpPr/>
          <p:nvPr/>
        </p:nvSpPr>
        <p:spPr>
          <a:xfrm rot="21537600">
            <a:off x="333000" y="841320"/>
            <a:ext cx="7302960" cy="470880"/>
          </a:xfrm>
          <a:prstGeom prst="rect">
            <a:avLst/>
          </a:prstGeom>
          <a:noFill/>
          <a:ln>
            <a:noFill/>
          </a:ln>
        </p:spPr>
        <p:style>
          <a:lnRef idx="0"/>
          <a:fillRef idx="0"/>
          <a:effectRef idx="0"/>
          <a:fontRef idx="minor"/>
        </p:style>
      </p:sp>
      <p:sp>
        <p:nvSpPr>
          <p:cNvPr id="258" name="CustomShape 3"/>
          <p:cNvSpPr/>
          <p:nvPr/>
        </p:nvSpPr>
        <p:spPr>
          <a:xfrm>
            <a:off x="1139760" y="3467880"/>
            <a:ext cx="4322880" cy="2721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ea typeface="DejaVu Sans"/>
              </a:rPr>
              <a:t>soud může rozhodnout, že vylučuje (§ 65)</a:t>
            </a:r>
            <a:endParaRPr/>
          </a:p>
        </p:txBody>
      </p:sp>
      <p:sp>
        <p:nvSpPr>
          <p:cNvPr id="259" name="CustomShape 4"/>
          <p:cNvSpPr/>
          <p:nvPr/>
        </p:nvSpPr>
        <p:spPr>
          <a:xfrm>
            <a:off x="138240" y="5373360"/>
            <a:ext cx="8536680" cy="118620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Řízení je incidenčním sporem podle insolvenčního zákona. Insolvenční soud oznámí bez zbytečného odkladu své rozhodnutí soudu, který je oprávněn rozhodnout o vyloučení člena statutárního orgánu obchodní korporace.</a:t>
            </a:r>
            <a:endParaRPr/>
          </a:p>
        </p:txBody>
      </p:sp>
      <p:sp>
        <p:nvSpPr>
          <p:cNvPr id="260" name="CustomShape 5"/>
          <p:cNvSpPr/>
          <p:nvPr/>
        </p:nvSpPr>
        <p:spPr>
          <a:xfrm>
            <a:off x="187200" y="4941000"/>
            <a:ext cx="4994280" cy="367920"/>
          </a:xfrm>
          <a:prstGeom prst="rect">
            <a:avLst/>
          </a:prstGeom>
          <a:solidFill>
            <a:srgbClr val="ff9999"/>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ea typeface="DejaVu Sans"/>
              </a:rPr>
              <a:t>Procesní souvislosti</a:t>
            </a:r>
            <a:endParaRPr/>
          </a:p>
        </p:txBody>
      </p:sp>
      <p:sp>
        <p:nvSpPr>
          <p:cNvPr id="261" name="CustomShape 6"/>
          <p:cNvSpPr/>
          <p:nvPr/>
        </p:nvSpPr>
        <p:spPr>
          <a:xfrm>
            <a:off x="432000" y="2088000"/>
            <a:ext cx="8351280" cy="2620440"/>
          </a:xfrm>
          <a:prstGeom prst="rect">
            <a:avLst/>
          </a:prstGeom>
          <a:noFill/>
          <a:ln>
            <a:noFill/>
          </a:ln>
        </p:spPr>
        <p:style>
          <a:lnRef idx="0"/>
          <a:fillRef idx="0"/>
          <a:effectRef idx="0"/>
          <a:fontRef idx="minor"/>
        </p:style>
        <p:txBody>
          <a:bodyPr lIns="90000" rIns="90000" tIns="45000" bIns="45000"/>
          <a:p>
            <a:r>
              <a:rPr lang="cs-CZ" strike="noStrike">
                <a:solidFill>
                  <a:srgbClr val="000000"/>
                </a:solidFill>
                <a:latin typeface="Arial"/>
                <a:ea typeface="DejaVu Sans"/>
              </a:rPr>
              <a:t>- Insolvenční soud na návrh insolvenčního správce rozhodne o povinnosti </a:t>
            </a:r>
            <a:endParaRPr/>
          </a:p>
          <a:p>
            <a:r>
              <a:rPr lang="cs-CZ" strike="noStrike">
                <a:solidFill>
                  <a:srgbClr val="000000"/>
                </a:solidFill>
                <a:latin typeface="Arial"/>
                <a:ea typeface="DejaVu Sans"/>
              </a:rPr>
              <a:t>tohoto člena vydat do </a:t>
            </a:r>
            <a:r>
              <a:rPr lang="cs-CZ" strike="noStrike">
                <a:solidFill>
                  <a:srgbClr val="000000"/>
                </a:solidFill>
                <a:latin typeface="Arial"/>
                <a:ea typeface="ArialMT"/>
              </a:rPr>
              <a:t>do majetkové podstaty prospěch získaný ze smlouvy </a:t>
            </a:r>
            <a:endParaRPr/>
          </a:p>
          <a:p>
            <a:r>
              <a:rPr lang="cs-CZ" strike="noStrike">
                <a:solidFill>
                  <a:srgbClr val="000000"/>
                </a:solidFill>
                <a:latin typeface="Arial"/>
                <a:ea typeface="ArialMT"/>
              </a:rPr>
              <a:t>o výkonu funkce, a to až za období 2 let před zahájením insolvenčního řízení, jedná-li se o insolvenční řízení zahájené na návrh jiné osoby než dlužníka a</a:t>
            </a:r>
            <a:endParaRPr/>
          </a:p>
          <a:p>
            <a:endParaRPr/>
          </a:p>
          <a:p>
            <a:r>
              <a:rPr lang="cs-CZ" strike="noStrike">
                <a:solidFill>
                  <a:srgbClr val="000000"/>
                </a:solidFill>
                <a:latin typeface="Arial"/>
                <a:ea typeface="ArialMT"/>
              </a:rPr>
              <a:t>- byl-li na majetek obchodní korporace prohlášen konkurs, může také rozhodnout, že tento člen je povinen poskytnout do majetkové podstaty plnění až do výše rozdílu mezi souhrnem dluhů a hodnotou majetku obchodní korporace; soud zde přihlédne k tomu, jakou měrou přispělo porušení povinnosti k nedostatečné výši majetkové podstaty.</a:t>
            </a:r>
            <a:endParaRPr/>
          </a:p>
        </p:txBody>
      </p:sp>
      <p:sp>
        <p:nvSpPr>
          <p:cNvPr id="262" name="CustomShape 7"/>
          <p:cNvSpPr/>
          <p:nvPr/>
        </p:nvSpPr>
        <p:spPr>
          <a:xfrm>
            <a:off x="576000" y="576000"/>
            <a:ext cx="7991280" cy="1295280"/>
          </a:xfrm>
          <a:prstGeom prst="rect">
            <a:avLst/>
          </a:prstGeom>
          <a:solidFill>
            <a:srgbClr val="c5000b"/>
          </a:solidFill>
          <a:ln>
            <a:solidFill>
              <a:srgbClr val="3465a4"/>
            </a:solidFill>
          </a:ln>
        </p:spPr>
        <p:style>
          <a:lnRef idx="0"/>
          <a:fillRef idx="0"/>
          <a:effectRef idx="0"/>
          <a:fontRef idx="minor"/>
        </p:style>
        <p:txBody>
          <a:bodyPr wrap="none" lIns="90000" rIns="90000" tIns="45000" bIns="45000" anchor="ctr"/>
          <a:p>
            <a:pPr algn="ctr">
              <a:lnSpc>
                <a:spcPct val="100000"/>
              </a:lnSpc>
            </a:pPr>
            <a:r>
              <a:rPr b="1" lang="cs-CZ" strike="noStrike">
                <a:solidFill>
                  <a:srgbClr val="ffffff"/>
                </a:solidFill>
                <a:latin typeface="Arial"/>
                <a:ea typeface="DejaVu Sans"/>
              </a:rPr>
              <a:t>V insolvenčním řízení bylo rozhodnuto o způsobu řešení úpadku a </a:t>
            </a:r>
            <a:endParaRPr/>
          </a:p>
          <a:p>
            <a:pPr algn="ctr">
              <a:lnSpc>
                <a:spcPct val="100000"/>
              </a:lnSpc>
            </a:pPr>
            <a:r>
              <a:rPr b="1" lang="cs-CZ" strike="noStrike">
                <a:solidFill>
                  <a:srgbClr val="ffffff"/>
                </a:solidFill>
                <a:latin typeface="Arial"/>
                <a:ea typeface="DejaVu Sans"/>
              </a:rPr>
              <a:t>člen statutárního orgánu přispěl porušením svých povinností </a:t>
            </a:r>
            <a:endParaRPr/>
          </a:p>
          <a:p>
            <a:pPr algn="ctr">
              <a:lnSpc>
                <a:spcPct val="100000"/>
              </a:lnSpc>
            </a:pPr>
            <a:r>
              <a:rPr b="1" lang="cs-CZ" strike="noStrike">
                <a:solidFill>
                  <a:srgbClr val="ffffff"/>
                </a:solidFill>
                <a:latin typeface="Arial"/>
                <a:ea typeface="DejaVu Sans"/>
              </a:rPr>
              <a:t>k úpadku obchodní korporace</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CustomShape 1"/>
          <p:cNvSpPr/>
          <p:nvPr/>
        </p:nvSpPr>
        <p:spPr>
          <a:xfrm>
            <a:off x="582840" y="620640"/>
            <a:ext cx="7769880" cy="8341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Základní problémy</a:t>
            </a:r>
            <a:endParaRPr/>
          </a:p>
        </p:txBody>
      </p:sp>
      <p:sp>
        <p:nvSpPr>
          <p:cNvPr id="189" name="CustomShape 2"/>
          <p:cNvSpPr/>
          <p:nvPr/>
        </p:nvSpPr>
        <p:spPr>
          <a:xfrm>
            <a:off x="179640" y="229212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1) obrana proti neopodstatněným námitkám úpadců, kteří se takto snaží zachovat si co nejdéle možnost disponovat s majetkem – minimalizace ztrát věřitelů</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2) efektivní obrana proti neoprávněným insolvenčním návrhům, které ničí soutěžní pozici postiženého dlužníka </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Nutnost najít metodu, která dovolí posoudit znaky úpadku a sníží dopady obou problémů na minimum </a:t>
            </a:r>
            <a:endParaRPr/>
          </a:p>
        </p:txBody>
      </p:sp>
      <p:sp>
        <p:nvSpPr>
          <p:cNvPr id="190" name="Line 3"/>
          <p:cNvSpPr/>
          <p:nvPr/>
        </p:nvSpPr>
        <p:spPr>
          <a:xfrm>
            <a:off x="4320000" y="4320000"/>
            <a:ext cx="0" cy="648000"/>
          </a:xfrm>
          <a:prstGeom prst="line">
            <a:avLst/>
          </a:prstGeom>
          <a:ln>
            <a:solidFill>
              <a:srgbClr val="000000"/>
            </a:solidFill>
            <a:tailEnd len="med" type="triangle" w="med"/>
          </a:ln>
        </p:spPr>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3" name="CustomShape 1"/>
          <p:cNvSpPr/>
          <p:nvPr/>
        </p:nvSpPr>
        <p:spPr>
          <a:xfrm>
            <a:off x="395640" y="2493000"/>
            <a:ext cx="8228160" cy="11415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Souvislosti s ekonomickou situací korporace</a:t>
            </a: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4" name="CustomShape 1"/>
          <p:cNvSpPr/>
          <p:nvPr/>
        </p:nvSpPr>
        <p:spPr>
          <a:xfrm>
            <a:off x="499320" y="122760"/>
            <a:ext cx="7769880" cy="6681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Ekonomické příčiny úpadku</a:t>
            </a:r>
            <a:endParaRPr/>
          </a:p>
        </p:txBody>
      </p:sp>
      <p:sp>
        <p:nvSpPr>
          <p:cNvPr id="265" name="CustomShape 2"/>
          <p:cNvSpPr/>
          <p:nvPr/>
        </p:nvSpPr>
        <p:spPr>
          <a:xfrm>
            <a:off x="400320" y="252864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1) </a:t>
            </a:r>
            <a:r>
              <a:rPr lang="cs-CZ" sz="2000" strike="noStrike">
                <a:solidFill>
                  <a:srgbClr val="ff3333"/>
                </a:solidFill>
                <a:latin typeface="Times New Roman"/>
                <a:ea typeface="ヒラギノ角ゴ Pro W3"/>
              </a:rPr>
              <a:t>platební neschopnost:</a:t>
            </a:r>
            <a:r>
              <a:rPr lang="cs-CZ" sz="2000" strike="noStrike">
                <a:solidFill>
                  <a:srgbClr val="080808"/>
                </a:solidFill>
                <a:latin typeface="Times New Roman"/>
                <a:ea typeface="ヒラギノ角ゴ Pro W3"/>
              </a:rPr>
              <a:t> </a:t>
            </a:r>
            <a:endParaRPr/>
          </a:p>
          <a:p>
            <a:pPr algn="just">
              <a:lnSpc>
                <a:spcPct val="100000"/>
              </a:lnSpc>
            </a:pPr>
            <a:r>
              <a:rPr lang="cs-CZ" sz="2000" strike="noStrike">
                <a:solidFill>
                  <a:srgbClr val="080808"/>
                </a:solidFill>
                <a:latin typeface="Times New Roman"/>
                <a:ea typeface="ヒラギノ角ゴ Pro W3"/>
              </a:rPr>
              <a:t>- produkce není schopna přinést dostatečný zisk – nejzávažnější problém, nutno jít do podstaty podnikání, popř. opustit trh,</a:t>
            </a:r>
            <a:endParaRPr/>
          </a:p>
          <a:p>
            <a:pPr algn="just">
              <a:lnSpc>
                <a:spcPct val="100000"/>
              </a:lnSpc>
            </a:pPr>
            <a:r>
              <a:rPr lang="cs-CZ" sz="2000" strike="noStrike">
                <a:solidFill>
                  <a:srgbClr val="080808"/>
                </a:solidFill>
                <a:latin typeface="Times New Roman"/>
                <a:ea typeface="ヒラギノ角ゴ Pro W3"/>
              </a:rPr>
              <a:t>- chyby a nedostatky v řízení inkasa a pohledávek, lze napravit snížením zásob, restrukturalizací úvěrů, zlepšením inkasa pohledávek,</a:t>
            </a:r>
            <a:endParaRPr/>
          </a:p>
          <a:p>
            <a:pPr algn="just">
              <a:lnSpc>
                <a:spcPct val="100000"/>
              </a:lnSpc>
            </a:pPr>
            <a:r>
              <a:rPr lang="cs-CZ" sz="2000" strike="noStrike">
                <a:solidFill>
                  <a:srgbClr val="080808"/>
                </a:solidFill>
                <a:latin typeface="Times New Roman"/>
                <a:ea typeface="ヒラギノ角ゴ Pro W3"/>
              </a:rPr>
              <a:t>- vysoké nároky na hotovost při obsluze cizích  zdrojů financování</a:t>
            </a:r>
            <a:endParaRPr/>
          </a:p>
          <a:p>
            <a:pPr algn="just">
              <a:lnSpc>
                <a:spcPct val="100000"/>
              </a:lnSpc>
            </a:pPr>
            <a:endParaRPr/>
          </a:p>
          <a:p>
            <a:pPr algn="just">
              <a:lnSpc>
                <a:spcPct val="100000"/>
              </a:lnSpc>
            </a:pPr>
            <a:r>
              <a:rPr lang="cs-CZ" sz="2000" strike="noStrike">
                <a:solidFill>
                  <a:srgbClr val="080808"/>
                </a:solidFill>
                <a:latin typeface="Times New Roman"/>
                <a:ea typeface="ArialMT"/>
              </a:rPr>
              <a:t>2) </a:t>
            </a:r>
            <a:r>
              <a:rPr lang="cs-CZ" sz="2000" strike="noStrike">
                <a:solidFill>
                  <a:srgbClr val="ff3333"/>
                </a:solidFill>
                <a:latin typeface="Times New Roman"/>
                <a:ea typeface="ArialMT"/>
              </a:rPr>
              <a:t>předlužení</a:t>
            </a:r>
            <a:r>
              <a:rPr lang="cs-CZ" sz="2000" strike="noStrike">
                <a:solidFill>
                  <a:srgbClr val="080808"/>
                </a:solidFill>
                <a:latin typeface="Times New Roman"/>
                <a:ea typeface="ArialMT"/>
              </a:rPr>
              <a:t>:  stav, kdy majetkové hodnoty obsažené v podniku nepokrývají  pohledávky věřitelů. Na rozdíl od definice právní, je nutné z ekonomického hlediska za určitou formu předlužení považovat již překročení určité míry zadlužení, kdy hrozí riziko, že hodnoty obsažené v závodě budou velmi rychle nižší než hodnota závazku. Přijatelná míra zadlužení se ovšem bude lišit podle jednotlivých odvětví a oborů podnikání a její překročení představuje stav značně vysokého rizika z hlediska finanční stability.</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 name="CustomShape 1"/>
          <p:cNvSpPr/>
          <p:nvPr/>
        </p:nvSpPr>
        <p:spPr>
          <a:xfrm>
            <a:off x="509040" y="626760"/>
            <a:ext cx="7769880" cy="6681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Schopnost dalšího fungování dlužníkova podnikání</a:t>
            </a:r>
            <a:endParaRPr/>
          </a:p>
          <a:p>
            <a:pPr algn="ctr">
              <a:lnSpc>
                <a:spcPct val="100000"/>
              </a:lnSpc>
            </a:pPr>
            <a:r>
              <a:rPr lang="cs-CZ" sz="3600" strike="noStrike">
                <a:solidFill>
                  <a:srgbClr val="000000"/>
                </a:solidFill>
                <a:latin typeface="Calibri"/>
                <a:ea typeface="DejaVu Sans"/>
              </a:rPr>
              <a:t> </a:t>
            </a:r>
            <a:r>
              <a:rPr lang="cs-CZ" sz="3600" strike="noStrike">
                <a:solidFill>
                  <a:srgbClr val="000000"/>
                </a:solidFill>
                <a:latin typeface="Calibri"/>
                <a:ea typeface="DejaVu Sans"/>
              </a:rPr>
              <a:t>(going concern)</a:t>
            </a:r>
            <a:endParaRPr/>
          </a:p>
        </p:txBody>
      </p:sp>
      <p:sp>
        <p:nvSpPr>
          <p:cNvPr id="267" name="CustomShape 2"/>
          <p:cNvSpPr/>
          <p:nvPr/>
        </p:nvSpPr>
        <p:spPr>
          <a:xfrm>
            <a:off x="400320" y="252864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 Nutnost vzít v úvahu i další faktory kromě platební schopnosti a existence majetku, např. produkt a jeho konkurenceschopnost, dodavatelsko – odběratelské vztahy, personální zabezpečení produkce,</a:t>
            </a:r>
            <a:endParaRPr/>
          </a:p>
          <a:p>
            <a:pPr algn="just">
              <a:lnSpc>
                <a:spcPct val="100000"/>
              </a:lnSpc>
            </a:pPr>
            <a:r>
              <a:rPr lang="cs-CZ" sz="2000" strike="noStrike">
                <a:solidFill>
                  <a:srgbClr val="080808"/>
                </a:solidFill>
                <a:latin typeface="Times New Roman"/>
                <a:ea typeface="ヒラギノ角ゴ Pro W3"/>
              </a:rPr>
              <a:t>- představují tzv. nefinanční faktory,  v důsledku jejich absence by s největší pravděpodobností došlo k omezení schopnosti dalšího fungování a existence závodu podnikatele.</a:t>
            </a:r>
            <a:endParaRPr/>
          </a:p>
          <a:p>
            <a:pPr algn="just">
              <a:lnSpc>
                <a:spcPct val="100000"/>
              </a:lnSpc>
            </a:pPr>
            <a:endParaRPr/>
          </a:p>
          <a:p>
            <a:pPr algn="just">
              <a:lnSpc>
                <a:spcPct val="100000"/>
              </a:lnSpc>
            </a:pPr>
            <a:r>
              <a:rPr lang="cs-CZ" sz="2000" strike="noStrike">
                <a:solidFill>
                  <a:srgbClr val="080808"/>
                </a:solidFill>
                <a:latin typeface="Times New Roman"/>
                <a:ea typeface="ヒラギノ角ゴ Pro W3"/>
              </a:rPr>
              <a:t>Schopnost dalšího fungování závodu je pro hodnocení platební schopnosti a předlužení klíčová. Jestliže tato schopnost absentuje, pak  úvahy o možném odvrácení či vyvrácení platební neschopnosti a předlužení téměř nepřicházejí v úvahu.</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
        <p:nvSpPr>
          <p:cNvPr id="268" name="Line 3"/>
          <p:cNvSpPr/>
          <p:nvPr/>
        </p:nvSpPr>
        <p:spPr>
          <a:xfrm>
            <a:off x="4392000" y="3672000"/>
            <a:ext cx="0" cy="432000"/>
          </a:xfrm>
          <a:prstGeom prst="line">
            <a:avLst/>
          </a:prstGeom>
          <a:ln>
            <a:solidFill>
              <a:srgbClr val="000000"/>
            </a:solidFill>
            <a:tailEnd len="med" type="triangle" w="med"/>
          </a:ln>
        </p:spPr>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9" name="CustomShape 1"/>
          <p:cNvSpPr/>
          <p:nvPr/>
        </p:nvSpPr>
        <p:spPr>
          <a:xfrm>
            <a:off x="509040" y="626760"/>
            <a:ext cx="7769880" cy="6681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Osvědčení úpadku</a:t>
            </a:r>
            <a:endParaRPr/>
          </a:p>
        </p:txBody>
      </p:sp>
      <p:sp>
        <p:nvSpPr>
          <p:cNvPr id="270" name="CustomShape 2"/>
          <p:cNvSpPr/>
          <p:nvPr/>
        </p:nvSpPr>
        <p:spPr>
          <a:xfrm>
            <a:off x="400320" y="252864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 </a:t>
            </a:r>
            <a:r>
              <a:rPr lang="cs-CZ" sz="2000" strike="noStrike">
                <a:solidFill>
                  <a:srgbClr val="ff3333"/>
                </a:solidFill>
                <a:latin typeface="Times New Roman"/>
                <a:ea typeface="ヒラギノ角ゴ Pro W3"/>
              </a:rPr>
              <a:t>Insolvenční soud vydá rozhodnutí o úpadku, je-li osvědčením nebo dokazováním zjištěno, že dlužník je v úpadku nebo že mu úpadek hrozí - § 136 odst. 1 IZ.</a:t>
            </a:r>
            <a:endParaRPr/>
          </a:p>
          <a:p>
            <a:pPr algn="just">
              <a:lnSpc>
                <a:spcPct val="100000"/>
              </a:lnSpc>
            </a:pPr>
            <a:endParaRPr/>
          </a:p>
          <a:p>
            <a:pPr algn="just">
              <a:lnSpc>
                <a:spcPct val="100000"/>
              </a:lnSpc>
            </a:pPr>
            <a:r>
              <a:rPr lang="cs-CZ" sz="2000" strike="noStrike">
                <a:solidFill>
                  <a:srgbClr val="000000"/>
                </a:solidFill>
                <a:latin typeface="Times New Roman"/>
                <a:ea typeface="ヒラギノ角ゴ Pro W3"/>
              </a:rPr>
              <a:t>- Výrok má deklaratorní povahu – konstatuje se zjištěný skutkový stav,</a:t>
            </a:r>
            <a:endParaRPr/>
          </a:p>
          <a:p>
            <a:pPr algn="just">
              <a:lnSpc>
                <a:spcPct val="100000"/>
              </a:lnSpc>
            </a:pPr>
            <a:r>
              <a:rPr lang="cs-CZ" sz="2000" strike="noStrike">
                <a:solidFill>
                  <a:srgbClr val="000000"/>
                </a:solidFill>
                <a:latin typeface="Times New Roman"/>
                <a:ea typeface="ヒラギノ角ゴ Pro W3"/>
              </a:rPr>
              <a:t>- je nutno posoudit ekonomickou situaci závodu podnikatele, aby výrok soudu měl reálný ekonomický obsah,</a:t>
            </a:r>
            <a:endParaRPr/>
          </a:p>
          <a:p>
            <a:pPr algn="just">
              <a:lnSpc>
                <a:spcPct val="100000"/>
              </a:lnSpc>
            </a:pPr>
            <a:r>
              <a:rPr lang="cs-CZ" sz="2000" strike="noStrike">
                <a:solidFill>
                  <a:srgbClr val="000000"/>
                </a:solidFill>
                <a:latin typeface="Times New Roman"/>
                <a:ea typeface="ヒラギノ角ゴ Pro W3"/>
              </a:rPr>
              <a:t>- soudům chybí systematické nástroje a metodika posouzení ekonomického obsahu, ze kterých by jasně vyplynula ekonomická podstata stavu závodu.</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lang="cs-CZ" sz="2000" strike="noStrike">
                <a:solidFill>
                  <a:srgbClr val="000000"/>
                </a:solidFill>
                <a:latin typeface="Times New Roman"/>
                <a:ea typeface="ヒラギノ角ゴ Pro W3"/>
              </a:rPr>
              <a:t>Opatření usměrňující rozhodování soudů lze najít v jedné části novelizace insolvenčního zákona.</a:t>
            </a: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
        <p:nvSpPr>
          <p:cNvPr id="271" name="Line 3"/>
          <p:cNvSpPr/>
          <p:nvPr/>
        </p:nvSpPr>
        <p:spPr>
          <a:xfrm>
            <a:off x="4392000" y="4320000"/>
            <a:ext cx="0" cy="576000"/>
          </a:xfrm>
          <a:prstGeom prst="line">
            <a:avLst/>
          </a:prstGeom>
          <a:ln>
            <a:solidFill>
              <a:srgbClr val="000000"/>
            </a:solidFill>
            <a:tailEnd len="med" type="triangle" w="med"/>
          </a:ln>
        </p:spPr>
      </p:sp>
    </p:spTree>
  </p:cSld>
  <p:timing>
    <p:tnLst>
      <p:par>
        <p:cTn id="45" dur="indefinite" restart="never" nodeType="tmRoot">
          <p:childTnLst>
            <p:seq>
              <p:cTn id="46"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2" name="CustomShape 1"/>
          <p:cNvSpPr/>
          <p:nvPr/>
        </p:nvSpPr>
        <p:spPr>
          <a:xfrm>
            <a:off x="582840" y="620640"/>
            <a:ext cx="7769880" cy="8341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Novelizované znění insolvenčního zákona</a:t>
            </a:r>
            <a:endParaRPr/>
          </a:p>
        </p:txBody>
      </p:sp>
      <p:sp>
        <p:nvSpPr>
          <p:cNvPr id="273" name="CustomShape 2"/>
          <p:cNvSpPr/>
          <p:nvPr/>
        </p:nvSpPr>
        <p:spPr>
          <a:xfrm>
            <a:off x="179640" y="229212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Zákon č. 64/2017 Sb.</a:t>
            </a:r>
            <a:r>
              <a:rPr lang="cs-CZ" sz="2800" strike="noStrike">
                <a:solidFill>
                  <a:srgbClr val="080808"/>
                </a:solidFill>
                <a:latin typeface="Arial Italic"/>
                <a:ea typeface="ヒラギノ角ゴ Pro W3"/>
              </a:rPr>
              <a:t>, kterým se mění zákon č. 182/2006 Sb., o úpadku a způsobech jeho řešení (insolvenční zákon)</a:t>
            </a:r>
            <a:endParaRPr/>
          </a:p>
          <a:p>
            <a:pPr algn="just">
              <a:lnSpc>
                <a:spcPct val="100000"/>
              </a:lnSpc>
            </a:pPr>
            <a:endParaRPr/>
          </a:p>
          <a:p>
            <a:pPr algn="just">
              <a:lnSpc>
                <a:spcPct val="100000"/>
              </a:lnSpc>
            </a:pPr>
            <a:r>
              <a:rPr lang="cs-CZ" sz="2800" strike="noStrike">
                <a:solidFill>
                  <a:srgbClr val="080808"/>
                </a:solidFill>
                <a:latin typeface="Arial Italic"/>
                <a:ea typeface="ヒラギノ角ゴ Pro W3"/>
              </a:rPr>
              <a:t>Částka Sbírky: 21/2017</a:t>
            </a:r>
            <a:endParaRPr/>
          </a:p>
          <a:p>
            <a:pPr algn="just">
              <a:lnSpc>
                <a:spcPct val="100000"/>
              </a:lnSpc>
            </a:pPr>
            <a:r>
              <a:rPr lang="cs-CZ" sz="2800" strike="noStrike">
                <a:solidFill>
                  <a:srgbClr val="080808"/>
                </a:solidFill>
                <a:latin typeface="Arial Italic"/>
                <a:ea typeface="ヒラギノ角ゴ Pro W3"/>
              </a:rPr>
              <a:t>Platnost:           3. 3. 2017</a:t>
            </a:r>
            <a:endParaRPr/>
          </a:p>
          <a:p>
            <a:pPr algn="just">
              <a:lnSpc>
                <a:spcPct val="100000"/>
              </a:lnSpc>
            </a:pPr>
            <a:r>
              <a:rPr lang="cs-CZ" sz="2800" strike="noStrike">
                <a:solidFill>
                  <a:srgbClr val="080808"/>
                </a:solidFill>
                <a:latin typeface="Arial Italic"/>
                <a:ea typeface="ヒラギノ角ゴ Pro W3"/>
              </a:rPr>
              <a:t>Účinnost:          1. 7. 2017</a:t>
            </a:r>
            <a:endParaRPr/>
          </a:p>
        </p:txBody>
      </p:sp>
    </p:spTree>
  </p:cSld>
  <p:timing>
    <p:tnLst>
      <p:par>
        <p:cTn id="47" dur="indefinite" restart="never" nodeType="tmRoot">
          <p:childTnLst>
            <p:seq>
              <p:cTn id="48"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4" name="CustomShape 1"/>
          <p:cNvSpPr/>
          <p:nvPr/>
        </p:nvSpPr>
        <p:spPr>
          <a:xfrm>
            <a:off x="457200" y="274680"/>
            <a:ext cx="8109360" cy="443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novelizace</a:t>
            </a:r>
            <a:endParaRPr/>
          </a:p>
        </p:txBody>
      </p:sp>
      <p:sp>
        <p:nvSpPr>
          <p:cNvPr id="275" name="CustomShape 2"/>
          <p:cNvSpPr/>
          <p:nvPr/>
        </p:nvSpPr>
        <p:spPr>
          <a:xfrm>
            <a:off x="395640" y="864000"/>
            <a:ext cx="8422560" cy="575856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 3 odst. 3 insolvenčního zákona</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Má se za to, že dlužník, který je podnikatelem a vede účetnictví, je schopen plnit své peněžité závazky, </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jestliže rozdíl mezi výší jeho splatných peněžitých závazků a výší jeho disponibilních prostředků  („mezera krytí“) stanovený ve výkazu stavu likvidity podle prováděcího právního předpisu představuje méně než desetinu výše jeho splatných peněžitých závazků, anebo </a:t>
            </a:r>
            <a:endParaRPr/>
          </a:p>
          <a:p>
            <a:pPr algn="just">
              <a:lnSpc>
                <a:spcPct val="100000"/>
              </a:lnSpc>
            </a:pPr>
            <a:r>
              <a:rPr lang="cs-CZ" sz="2200" strike="noStrike">
                <a:solidFill>
                  <a:srgbClr val="000000"/>
                </a:solidFill>
                <a:latin typeface="Times New Roman"/>
                <a:ea typeface="DejaVu Sans"/>
              </a:rPr>
              <a:t> </a:t>
            </a:r>
            <a:endParaRPr/>
          </a:p>
          <a:p>
            <a:pPr algn="just">
              <a:lnSpc>
                <a:spcPct val="100000"/>
              </a:lnSpc>
            </a:pPr>
            <a:r>
              <a:rPr lang="cs-CZ" sz="2200" strike="noStrike">
                <a:solidFill>
                  <a:srgbClr val="000000"/>
                </a:solidFill>
                <a:latin typeface="Times New Roman"/>
                <a:ea typeface="DejaVu Sans"/>
              </a:rPr>
              <a:t>- pokud výhled vývoje likvidity sestavený podle prováděcího právního předpisu osvědčuje, že mezera krytí klesne v období, na které se výhled vývoje likvidity sestavuje, pod jednu desetinu výše jeho splatných peněžitých závazků.</a:t>
            </a:r>
            <a:endParaRPr/>
          </a:p>
          <a:p>
            <a:pPr algn="just">
              <a:lnSpc>
                <a:spcPct val="100000"/>
              </a:lnSpc>
            </a:pPr>
            <a:endParaRPr/>
          </a:p>
          <a:p>
            <a:pPr algn="just">
              <a:lnSpc>
                <a:spcPct val="100000"/>
              </a:lnSpc>
            </a:pPr>
            <a:endParaRPr/>
          </a:p>
        </p:txBody>
      </p:sp>
    </p:spTree>
  </p:cSld>
  <p:timing>
    <p:tnLst>
      <p:par>
        <p:cTn id="49" dur="indefinite" restart="never" nodeType="tmRoot">
          <p:childTnLst>
            <p:seq>
              <p:cTn id="50"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6" name="CustomShape 1"/>
          <p:cNvSpPr/>
          <p:nvPr/>
        </p:nvSpPr>
        <p:spPr>
          <a:xfrm>
            <a:off x="457200" y="274680"/>
            <a:ext cx="8109360" cy="443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novelizace</a:t>
            </a:r>
            <a:endParaRPr/>
          </a:p>
        </p:txBody>
      </p:sp>
      <p:sp>
        <p:nvSpPr>
          <p:cNvPr id="277" name="CustomShape 2"/>
          <p:cNvSpPr/>
          <p:nvPr/>
        </p:nvSpPr>
        <p:spPr>
          <a:xfrm>
            <a:off x="395640" y="864000"/>
            <a:ext cx="8422560" cy="575856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 3 odst. 3  insolvenčního zákona</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r>
              <a:rPr lang="cs-CZ" sz="2200" strike="noStrike">
                <a:solidFill>
                  <a:srgbClr val="000000"/>
                </a:solidFill>
                <a:latin typeface="Times New Roman"/>
                <a:ea typeface="DejaVu Sans"/>
              </a:rPr>
              <a:t>Výkaz stavu likvidity anebo výhled vývoje likvidity musí být sestaveny v souladu s požadavky, které stanoví prováděcí právní předpis, auditorem, znalcem nebo osobou, která se zabývá ekonomickým poradenstvím v oblasti insolvencí a restrukturalizací a splňuje požadavky stanovené prováděcím právním předpisem.</a:t>
            </a:r>
            <a:endParaRPr/>
          </a:p>
          <a:p>
            <a:pPr algn="just">
              <a:lnSpc>
                <a:spcPct val="100000"/>
              </a:lnSpc>
            </a:pPr>
            <a:endParaRPr/>
          </a:p>
          <a:p>
            <a:pPr algn="just">
              <a:lnSpc>
                <a:spcPct val="100000"/>
              </a:lnSpc>
            </a:pPr>
            <a:endParaRPr/>
          </a:p>
          <a:p>
            <a:pPr algn="just">
              <a:lnSpc>
                <a:spcPct val="100000"/>
              </a:lnSpc>
            </a:pPr>
            <a:r>
              <a:rPr lang="cs-CZ" sz="2200" strike="noStrike">
                <a:solidFill>
                  <a:srgbClr val="000000"/>
                </a:solidFill>
                <a:latin typeface="Times New Roman"/>
                <a:ea typeface="ArialMT"/>
              </a:rPr>
              <a:t>§ 131 odst. 2 insolvenčního zákona</a:t>
            </a:r>
            <a:endParaRPr/>
          </a:p>
          <a:p>
            <a:pPr algn="just">
              <a:lnSpc>
                <a:spcPct val="100000"/>
              </a:lnSpc>
            </a:pPr>
            <a:endParaRPr/>
          </a:p>
          <a:p>
            <a:pPr algn="just">
              <a:lnSpc>
                <a:spcPct val="100000"/>
              </a:lnSpc>
            </a:pPr>
            <a:r>
              <a:rPr lang="cs-CZ" sz="2200" strike="noStrike">
                <a:solidFill>
                  <a:srgbClr val="000000"/>
                </a:solidFill>
                <a:latin typeface="Times New Roman"/>
                <a:ea typeface="ArialMT"/>
              </a:rPr>
              <a:t>Při projednání insolvenčního návrhu podaného věřitelem se k výkazu stavu likvidity a výhledu vývoje likvidity přihlíží pouze tehdy, předloží-li dlužník oba dokumenty insolvenčnímu soudu</a:t>
            </a:r>
            <a:r>
              <a:rPr lang="cs-CZ" sz="2200" strike="noStrike">
                <a:solidFill>
                  <a:srgbClr val="ff3333"/>
                </a:solidFill>
                <a:latin typeface="Times New Roman"/>
                <a:ea typeface="ArialMT"/>
              </a:rPr>
              <a:t> nejpozději do 14 dní</a:t>
            </a:r>
            <a:r>
              <a:rPr lang="cs-CZ" sz="2200" strike="noStrike">
                <a:solidFill>
                  <a:srgbClr val="000000"/>
                </a:solidFill>
                <a:latin typeface="Times New Roman"/>
                <a:ea typeface="ArialMT"/>
              </a:rPr>
              <a:t> od zveřejnění vyhlášky o zahájení insolvenčního řízení v insolvenčním rejstříku. Tuto lhůtu může insolvenční soud na žádost dlužníka z důvodů zvláštního zřetele hodných přiměřeně prodloužit.</a:t>
            </a:r>
            <a:endParaRPr/>
          </a:p>
        </p:txBody>
      </p:sp>
    </p:spTree>
  </p:cSld>
  <p:timing>
    <p:tnLst>
      <p:par>
        <p:cTn id="51" dur="indefinite" restart="never" nodeType="tmRoot">
          <p:childTnLst>
            <p:seq>
              <p:cTn id="52"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8" name="CustomShape 1"/>
          <p:cNvSpPr/>
          <p:nvPr/>
        </p:nvSpPr>
        <p:spPr>
          <a:xfrm>
            <a:off x="582840" y="620640"/>
            <a:ext cx="7769880" cy="8341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Novelizované znění insolvenčního zákona</a:t>
            </a:r>
            <a:endParaRPr/>
          </a:p>
        </p:txBody>
      </p:sp>
      <p:sp>
        <p:nvSpPr>
          <p:cNvPr id="279" name="CustomShape 2"/>
          <p:cNvSpPr/>
          <p:nvPr/>
        </p:nvSpPr>
        <p:spPr>
          <a:xfrm>
            <a:off x="179640" y="229212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800" strike="noStrike">
                <a:solidFill>
                  <a:srgbClr val="080808"/>
                </a:solidFill>
                <a:latin typeface="Arial"/>
                <a:ea typeface="ヒラギノ角ゴ Pro W3"/>
              </a:rPr>
              <a:t>Prováděcí předpis:</a:t>
            </a:r>
            <a:endParaRPr/>
          </a:p>
          <a:p>
            <a:pPr algn="just">
              <a:lnSpc>
                <a:spcPct val="100000"/>
              </a:lnSpc>
            </a:pPr>
            <a:r>
              <a:rPr lang="cs-CZ" sz="2800" strike="noStrike">
                <a:solidFill>
                  <a:srgbClr val="080808"/>
                </a:solidFill>
                <a:latin typeface="Arial"/>
                <a:ea typeface="ヒラギノ角ゴ Pro W3"/>
              </a:rPr>
              <a:t>Vyhl. č. 190/2017 Sb., </a:t>
            </a:r>
            <a:r>
              <a:rPr lang="cs-CZ" sz="2800" strike="noStrike">
                <a:solidFill>
                  <a:srgbClr val="080808"/>
                </a:solidFill>
                <a:latin typeface="ArialMT"/>
                <a:ea typeface="ヒラギノ角ゴ Pro W3"/>
              </a:rPr>
              <a:t>o platební neschopnosti podnikatele</a:t>
            </a:r>
            <a:endParaRPr/>
          </a:p>
          <a:p>
            <a:pPr algn="just">
              <a:lnSpc>
                <a:spcPct val="100000"/>
              </a:lnSpc>
            </a:pPr>
            <a:endParaRPr/>
          </a:p>
          <a:p>
            <a:pPr algn="just">
              <a:lnSpc>
                <a:spcPct val="100000"/>
              </a:lnSpc>
            </a:pPr>
            <a:r>
              <a:rPr lang="cs-CZ" sz="2800" strike="noStrike">
                <a:solidFill>
                  <a:srgbClr val="080808"/>
                </a:solidFill>
                <a:latin typeface="Arial Italic"/>
                <a:ea typeface="ヒラギノ角ゴ Pro W3"/>
              </a:rPr>
              <a:t>Částka Sbírky: 69/2017</a:t>
            </a:r>
            <a:endParaRPr/>
          </a:p>
          <a:p>
            <a:pPr algn="just">
              <a:lnSpc>
                <a:spcPct val="100000"/>
              </a:lnSpc>
            </a:pPr>
            <a:r>
              <a:rPr lang="cs-CZ" sz="2800" strike="noStrike">
                <a:solidFill>
                  <a:srgbClr val="080808"/>
                </a:solidFill>
                <a:latin typeface="Arial Italic"/>
                <a:ea typeface="ヒラギノ角ゴ Pro W3"/>
              </a:rPr>
              <a:t>Platnost:           30. 6. 2017</a:t>
            </a:r>
            <a:endParaRPr/>
          </a:p>
          <a:p>
            <a:pPr algn="just">
              <a:lnSpc>
                <a:spcPct val="100000"/>
              </a:lnSpc>
            </a:pPr>
            <a:r>
              <a:rPr lang="cs-CZ" sz="2800" strike="noStrike">
                <a:solidFill>
                  <a:srgbClr val="080808"/>
                </a:solidFill>
                <a:latin typeface="Arial Italic"/>
                <a:ea typeface="ヒラギノ角ゴ Pro W3"/>
              </a:rPr>
              <a:t>Účinnost:          1. 7. 2017</a:t>
            </a:r>
            <a:endParaRPr/>
          </a:p>
        </p:txBody>
      </p:sp>
    </p:spTree>
  </p:cSld>
  <p:timing>
    <p:tnLst>
      <p:par>
        <p:cTn id="53" dur="indefinite" restart="never" nodeType="tmRoot">
          <p:childTnLst>
            <p:seq>
              <p:cTn id="54"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0" name="CustomShape 1"/>
          <p:cNvSpPr/>
          <p:nvPr/>
        </p:nvSpPr>
        <p:spPr>
          <a:xfrm>
            <a:off x="457200" y="274680"/>
            <a:ext cx="8109360" cy="443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81" name="CustomShape 2"/>
          <p:cNvSpPr/>
          <p:nvPr/>
        </p:nvSpPr>
        <p:spPr>
          <a:xfrm>
            <a:off x="395640" y="864000"/>
            <a:ext cx="8422560" cy="57585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Times New Roman"/>
                <a:ea typeface="DejaVu Sans"/>
              </a:rPr>
              <a:t>Výkaz likvidity</a:t>
            </a:r>
            <a:endParaRPr/>
          </a:p>
          <a:p>
            <a:pPr algn="just">
              <a:lnSpc>
                <a:spcPct val="100000"/>
              </a:lnSpc>
            </a:pPr>
            <a:r>
              <a:rPr lang="cs-CZ" sz="2000" strike="noStrike">
                <a:solidFill>
                  <a:srgbClr val="000000"/>
                </a:solidFill>
                <a:latin typeface="Times New Roman"/>
                <a:ea typeface="DejaVu Sans"/>
              </a:rPr>
              <a:t>Ve výkazu stavu likvidity se uvede velikost mezery krytí za účelem posouzení, zda taková mezera krytí dosahuje desetiny výše splatných peněžitých závazků dlužníka.</a:t>
            </a:r>
            <a:endParaRPr/>
          </a:p>
          <a:p>
            <a:pPr algn="just">
              <a:lnSpc>
                <a:spcPct val="100000"/>
              </a:lnSpc>
            </a:pPr>
            <a:endParaRPr/>
          </a:p>
          <a:p>
            <a:pPr algn="just">
              <a:lnSpc>
                <a:spcPct val="100000"/>
              </a:lnSpc>
            </a:pPr>
            <a:r>
              <a:rPr lang="cs-CZ" strike="noStrike">
                <a:solidFill>
                  <a:srgbClr val="000000"/>
                </a:solidFill>
                <a:latin typeface="Times New Roman"/>
                <a:ea typeface="DejaVu Sans"/>
              </a:rPr>
              <a:t>                                                      </a:t>
            </a:r>
            <a:endParaRPr/>
          </a:p>
          <a:p>
            <a:pPr algn="just">
              <a:lnSpc>
                <a:spcPct val="100000"/>
              </a:lnSpc>
            </a:pPr>
            <a:endParaRPr/>
          </a:p>
          <a:p>
            <a:pPr algn="just">
              <a:lnSpc>
                <a:spcPct val="100000"/>
              </a:lnSpc>
            </a:pPr>
            <a:endParaRPr/>
          </a:p>
        </p:txBody>
      </p:sp>
      <p:graphicFrame>
        <p:nvGraphicFramePr>
          <p:cNvPr id="282" name="Table 3"/>
          <p:cNvGraphicFramePr/>
          <p:nvPr/>
        </p:nvGraphicFramePr>
        <p:xfrm>
          <a:off x="211680" y="2265480"/>
          <a:ext cx="8566200" cy="2773080"/>
        </p:xfrm>
        <a:graphic>
          <a:graphicData uri="http://schemas.openxmlformats.org/drawingml/2006/table">
            <a:tbl>
              <a:tblPr/>
              <a:tblGrid>
                <a:gridCol w="4283280"/>
                <a:gridCol w="4283280"/>
              </a:tblGrid>
              <a:tr h="353880">
                <a:tc>
                  <a:txBody>
                    <a:bodyPr/>
                    <a:p>
                      <a:r>
                        <a:rPr lang="cs-CZ" strike="noStrike">
                          <a:latin typeface="Arial"/>
                        </a:rPr>
                        <a:t>Majetek</a:t>
                      </a:r>
                      <a:endParaRPr/>
                    </a:p>
                  </a:txBody>
                  <a:tcPr/>
                </a:tc>
                <a:tc>
                  <a:txBody>
                    <a:bodyPr/>
                    <a:p>
                      <a:r>
                        <a:rPr lang="cs-CZ" strike="noStrike">
                          <a:latin typeface="Arial"/>
                        </a:rPr>
                        <a:t>Závazky</a:t>
                      </a:r>
                      <a:endParaRPr/>
                    </a:p>
                  </a:txBody>
                  <a:tcPr/>
                </a:tc>
              </a:tr>
              <a:tr h="2419200">
                <a:tc>
                  <a:txBody>
                    <a:bodyPr/>
                    <a:p>
                      <a:r>
                        <a:rPr lang="cs-CZ" strike="noStrike">
                          <a:latin typeface="Arial"/>
                        </a:rPr>
                        <a:t>Krátkodobý finanční majetek</a:t>
                      </a:r>
                      <a:endParaRPr/>
                    </a:p>
                    <a:p>
                      <a:r>
                        <a:rPr lang="cs-CZ" strike="noStrike">
                          <a:latin typeface="Arial"/>
                        </a:rPr>
                        <a:t>Peníze v pokladně</a:t>
                      </a:r>
                      <a:endParaRPr/>
                    </a:p>
                    <a:p>
                      <a:r>
                        <a:rPr lang="cs-CZ" strike="noStrike">
                          <a:latin typeface="Arial"/>
                        </a:rPr>
                        <a:t>Peníze na účtech</a:t>
                      </a:r>
                      <a:endParaRPr/>
                    </a:p>
                    <a:p>
                      <a:r>
                        <a:rPr lang="cs-CZ" strike="noStrike">
                          <a:latin typeface="Arial"/>
                        </a:rPr>
                        <a:t>Ostatní krátkodobý finanční majetek</a:t>
                      </a:r>
                      <a:endParaRPr/>
                    </a:p>
                    <a:p>
                      <a:r>
                        <a:rPr lang="cs-CZ" strike="noStrike">
                          <a:latin typeface="Arial"/>
                        </a:rPr>
                        <a:t>(cenné papíry přijaté k obchodování na regulovaném trhu EU a zemí OECD)</a:t>
                      </a:r>
                      <a:endParaRPr/>
                    </a:p>
                    <a:p>
                      <a:endParaRPr/>
                    </a:p>
                    <a:p>
                      <a:r>
                        <a:rPr lang="cs-CZ" strike="noStrike">
                          <a:latin typeface="Arial"/>
                        </a:rPr>
                        <a:t>tj. souhrn disponibilních prostředků dlužníka</a:t>
                      </a:r>
                      <a:endParaRPr/>
                    </a:p>
                  </a:txBody>
                  <a:tcPr/>
                </a:tc>
                <a:tc>
                  <a:txBody>
                    <a:bodyPr/>
                    <a:p>
                      <a:r>
                        <a:rPr lang="cs-CZ" strike="noStrike">
                          <a:solidFill>
                            <a:srgbClr val="000000"/>
                          </a:solidFill>
                          <a:latin typeface="ArialMT"/>
                          <a:ea typeface="ArialMT"/>
                        </a:rPr>
                        <a:t>veškeré peněžité dluhy dlužníka splatné k datu posouzení likvidity, zejména krátkodobé závazky</a:t>
                      </a:r>
                      <a:endParaRPr/>
                    </a:p>
                    <a:p>
                      <a:endParaRPr/>
                    </a:p>
                    <a:p>
                      <a:endParaRPr/>
                    </a:p>
                    <a:p>
                      <a:endParaRPr/>
                    </a:p>
                    <a:p>
                      <a:endParaRPr/>
                    </a:p>
                    <a:p>
                      <a:r>
                        <a:rPr lang="cs-CZ" strike="noStrike">
                          <a:solidFill>
                            <a:srgbClr val="000000"/>
                          </a:solidFill>
                          <a:latin typeface="Arial"/>
                          <a:ea typeface="ArialMT"/>
                        </a:rPr>
                        <a:t>tj. souhrn splatných peněžitých závazků</a:t>
                      </a:r>
                      <a:endParaRPr/>
                    </a:p>
                  </a:txBody>
                  <a:tcPr/>
                </a:tc>
              </a:tr>
            </a:tbl>
          </a:graphicData>
        </a:graphic>
      </p:graphicFrame>
      <p:sp>
        <p:nvSpPr>
          <p:cNvPr id="283" name="CustomShape 4"/>
          <p:cNvSpPr/>
          <p:nvPr/>
        </p:nvSpPr>
        <p:spPr>
          <a:xfrm>
            <a:off x="132840" y="5112000"/>
            <a:ext cx="8793720" cy="14911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Times New Roman"/>
                <a:ea typeface="DejaVu Sans"/>
              </a:rPr>
              <a:t>- Výkaz stavu likvidity se sestavuje k poslednímu dni kalendářního měsíce předcházejícího měsíci, v němž bylo zahájeno insolvenční řízení</a:t>
            </a:r>
            <a:endParaRPr/>
          </a:p>
          <a:p>
            <a:pPr algn="just">
              <a:lnSpc>
                <a:spcPct val="100000"/>
              </a:lnSpc>
            </a:pPr>
            <a:endParaRPr/>
          </a:p>
          <a:p>
            <a:pPr algn="just">
              <a:lnSpc>
                <a:spcPct val="100000"/>
              </a:lnSpc>
            </a:pPr>
            <a:r>
              <a:rPr lang="cs-CZ" sz="2000" strike="noStrike">
                <a:solidFill>
                  <a:srgbClr val="000000"/>
                </a:solidFill>
                <a:latin typeface="Times New Roman"/>
                <a:ea typeface="DejaVu Sans"/>
              </a:rPr>
              <a:t>- Dlužník sestaví za účelem sestavení výkazu stavu likvidity mezitímní účetní závěrku k datu posouzení likvidity</a:t>
            </a:r>
            <a:endParaRPr/>
          </a:p>
        </p:txBody>
      </p:sp>
    </p:spTree>
  </p:cSld>
  <p:timing>
    <p:tnLst>
      <p:par>
        <p:cTn id="55" dur="indefinite" restart="never" nodeType="tmRoot">
          <p:childTnLst>
            <p:seq>
              <p:cTn id="56"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4" name="CustomShape 1"/>
          <p:cNvSpPr/>
          <p:nvPr/>
        </p:nvSpPr>
        <p:spPr>
          <a:xfrm>
            <a:off x="457200" y="274680"/>
            <a:ext cx="8109360" cy="443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85" name="CustomShape 2"/>
          <p:cNvSpPr/>
          <p:nvPr/>
        </p:nvSpPr>
        <p:spPr>
          <a:xfrm>
            <a:off x="395640" y="864000"/>
            <a:ext cx="8422560" cy="575856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Výhled vývoje likvidity</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představuje krátkodobý plán vývoje oběžných aktiv, krátkodobých závazků a peněžních toků dlužníka. Jeho účelem je posouzení schopnosti dlužníka splnit jeho splatné závazky v období, na které se výhled vývoje likvidity sestavuje,</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výhled vývoje likvidity obsahuje pro období, na které se sestavuje, přehled předpokládaných nákladů a výnosů dlužníka, přehled předpokládaných příjmů a výdajů dlužníka a přehled předpokládaného vývoje vybraných položek rozvahy dlužníka, včetně odhadovaného výkazu stavu likvidity k poslednímu dni tohoto období. </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výhled vývoje likvidity se sestavuje na období 8 týdnů od data posouzení likvidity.</a:t>
            </a:r>
            <a:endParaRPr/>
          </a:p>
          <a:p>
            <a:pPr algn="just">
              <a:lnSpc>
                <a:spcPct val="100000"/>
              </a:lnSpc>
            </a:pPr>
            <a:r>
              <a:rPr lang="cs-CZ" sz="2200" strike="noStrike">
                <a:solidFill>
                  <a:srgbClr val="000000"/>
                </a:solidFill>
                <a:latin typeface="Times New Roman"/>
                <a:ea typeface="DejaVu Sans"/>
              </a:rPr>
              <a:t> </a:t>
            </a:r>
            <a:endParaRPr/>
          </a:p>
        </p:txBody>
      </p:sp>
    </p:spTree>
  </p:cSld>
  <p:timing>
    <p:tnLst>
      <p:par>
        <p:cTn id="57" dur="indefinite" restart="never" nodeType="tmRoot">
          <p:childTnLst>
            <p:seq>
              <p:cTn id="58"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1" name="CustomShape 1"/>
          <p:cNvSpPr/>
          <p:nvPr/>
        </p:nvSpPr>
        <p:spPr>
          <a:xfrm>
            <a:off x="499320" y="122760"/>
            <a:ext cx="7769880" cy="6681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Zákonné znaky úpadku</a:t>
            </a:r>
            <a:endParaRPr/>
          </a:p>
        </p:txBody>
      </p:sp>
      <p:sp>
        <p:nvSpPr>
          <p:cNvPr id="192" name="CustomShape 2"/>
          <p:cNvSpPr/>
          <p:nvPr/>
        </p:nvSpPr>
        <p:spPr>
          <a:xfrm>
            <a:off x="192600" y="2791800"/>
            <a:ext cx="8576280" cy="3076200"/>
          </a:xfrm>
          <a:prstGeom prst="rect">
            <a:avLst/>
          </a:prstGeom>
          <a:noFill/>
          <a:ln>
            <a:noFill/>
          </a:ln>
        </p:spPr>
        <p:style>
          <a:lnRef idx="0"/>
          <a:fillRef idx="0"/>
          <a:effectRef idx="0"/>
          <a:fontRef idx="minor"/>
        </p:style>
        <p:txBody>
          <a:bodyPr lIns="90000" rIns="90000" tIns="45000" bIns="45000" anchor="ctr"/>
          <a:p>
            <a:pPr algn="just">
              <a:lnSpc>
                <a:spcPct val="100000"/>
              </a:lnSpc>
            </a:pPr>
            <a:r>
              <a:rPr lang="cs-CZ" sz="2000" strike="noStrike">
                <a:solidFill>
                  <a:srgbClr val="080808"/>
                </a:solidFill>
                <a:latin typeface="Times New Roman"/>
                <a:ea typeface="ヒラギノ角ゴ Pro W3"/>
              </a:rPr>
              <a:t>1) </a:t>
            </a:r>
            <a:r>
              <a:rPr lang="cs-CZ" sz="2000" strike="noStrike">
                <a:solidFill>
                  <a:srgbClr val="ff3333"/>
                </a:solidFill>
                <a:latin typeface="Times New Roman"/>
                <a:ea typeface="ヒラギノ角ゴ Pro W3"/>
              </a:rPr>
              <a:t>platební neschopnost:</a:t>
            </a:r>
            <a:r>
              <a:rPr lang="cs-CZ" sz="2000" strike="noStrike">
                <a:solidFill>
                  <a:srgbClr val="080808"/>
                </a:solidFill>
                <a:latin typeface="Times New Roman"/>
                <a:ea typeface="ヒラギノ角ゴ Pro W3"/>
              </a:rPr>
              <a:t> dlužník je v úpadku, jestliže má</a:t>
            </a:r>
            <a:endParaRPr/>
          </a:p>
          <a:p>
            <a:pPr algn="just">
              <a:lnSpc>
                <a:spcPct val="100000"/>
              </a:lnSpc>
            </a:pPr>
            <a:r>
              <a:rPr lang="cs-CZ" sz="2000" strike="noStrike">
                <a:solidFill>
                  <a:srgbClr val="080808"/>
                </a:solidFill>
                <a:latin typeface="Times New Roman"/>
                <a:ea typeface="ヒラギノ角ゴ Pro W3"/>
              </a:rPr>
              <a:t>a)</a:t>
            </a:r>
            <a:r>
              <a:rPr b="1" lang="cs-CZ" sz="2000" strike="noStrike">
                <a:solidFill>
                  <a:srgbClr val="080808"/>
                </a:solidFill>
                <a:latin typeface="Times New Roman"/>
                <a:ea typeface="ヒラギノ角ゴ Pro W3"/>
              </a:rPr>
              <a:t> </a:t>
            </a:r>
            <a:r>
              <a:rPr lang="cs-CZ" sz="2000" strike="noStrike">
                <a:solidFill>
                  <a:srgbClr val="080808"/>
                </a:solidFill>
                <a:latin typeface="Times New Roman"/>
                <a:ea typeface="ArialMT"/>
              </a:rPr>
              <a:t>více věřitelů a</a:t>
            </a:r>
            <a:endParaRPr/>
          </a:p>
          <a:p>
            <a:pPr algn="just">
              <a:lnSpc>
                <a:spcPct val="100000"/>
              </a:lnSpc>
            </a:pPr>
            <a:r>
              <a:rPr lang="cs-CZ" sz="2000" strike="noStrike">
                <a:solidFill>
                  <a:srgbClr val="080808"/>
                </a:solidFill>
                <a:latin typeface="Times New Roman"/>
                <a:ea typeface="ArialMT"/>
              </a:rPr>
              <a:t>b)peněžité závazky po dobu delší 30 dnů po lhůtě splatnosti a</a:t>
            </a:r>
            <a:endParaRPr/>
          </a:p>
          <a:p>
            <a:pPr algn="just">
              <a:lnSpc>
                <a:spcPct val="100000"/>
              </a:lnSpc>
            </a:pPr>
            <a:r>
              <a:rPr lang="cs-CZ" sz="2000" strike="noStrike">
                <a:solidFill>
                  <a:srgbClr val="080808"/>
                </a:solidFill>
                <a:latin typeface="Times New Roman"/>
                <a:ea typeface="ArialMT"/>
              </a:rPr>
              <a:t>c)</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tyto závazky není schopen plnit.</a:t>
            </a:r>
            <a:endParaRPr/>
          </a:p>
          <a:p>
            <a:pPr algn="just">
              <a:lnSpc>
                <a:spcPct val="100000"/>
              </a:lnSpc>
            </a:pPr>
            <a:endParaRPr/>
          </a:p>
          <a:p>
            <a:pPr algn="just">
              <a:lnSpc>
                <a:spcPct val="100000"/>
              </a:lnSpc>
            </a:pPr>
            <a:r>
              <a:rPr lang="cs-CZ" sz="2000" strike="noStrike">
                <a:solidFill>
                  <a:srgbClr val="080808"/>
                </a:solidFill>
                <a:latin typeface="Times New Roman"/>
                <a:ea typeface="ヒラギノ角ゴ Pro W3"/>
              </a:rPr>
              <a:t>Vyvratitelná domněnka: m</a:t>
            </a:r>
            <a:r>
              <a:rPr lang="cs-CZ" sz="2000" strike="noStrike">
                <a:solidFill>
                  <a:srgbClr val="080808"/>
                </a:solidFill>
                <a:latin typeface="Times New Roman"/>
                <a:ea typeface="ArialMT"/>
              </a:rPr>
              <a:t>á se za to, že dlužník není schopen plnit své peněžité závazky, jestliže</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zastavil platby podstatné části svých peněžitých závazků, nebo</a:t>
            </a:r>
            <a:endParaRPr/>
          </a:p>
          <a:p>
            <a:pPr algn="just">
              <a:lnSpc>
                <a:spcPct val="100000"/>
              </a:lnSpc>
            </a:pPr>
            <a:r>
              <a:rPr lang="cs-CZ" sz="2000" strike="noStrike">
                <a:solidFill>
                  <a:srgbClr val="080808"/>
                </a:solidFill>
                <a:latin typeface="Times New Roman"/>
                <a:ea typeface="ArialMT"/>
              </a:rPr>
              <a:t>je neplní po dobu delší 3 měsíců po lhůtě splatnosti, nebo</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není možné dosáhnout uspokojení některé ze splatných peněžitých pohledávek vůči dlužníku výkonem rozhodnutí nebo exekucí, nebo</a:t>
            </a:r>
            <a:r>
              <a:rPr b="1" lang="cs-CZ" sz="2000" strike="noStrike">
                <a:solidFill>
                  <a:srgbClr val="080808"/>
                </a:solidFill>
                <a:latin typeface="Times New Roman"/>
                <a:ea typeface="DejaVu Sans"/>
              </a:rPr>
              <a:t> </a:t>
            </a:r>
            <a:r>
              <a:rPr lang="cs-CZ" sz="2000" strike="noStrike">
                <a:solidFill>
                  <a:srgbClr val="080808"/>
                </a:solidFill>
                <a:latin typeface="Times New Roman"/>
                <a:ea typeface="ArialMT"/>
              </a:rPr>
              <a:t>nesplnil povinnost předložit seznamy uvedené v § 104 odst. 1, kterou mu uložil insolvenční soud.</a:t>
            </a:r>
            <a:endParaRPr/>
          </a:p>
          <a:p>
            <a:pPr algn="just">
              <a:lnSpc>
                <a:spcPct val="100000"/>
              </a:lnSpc>
            </a:pPr>
            <a:endParaRPr/>
          </a:p>
          <a:p>
            <a:pPr algn="just">
              <a:lnSpc>
                <a:spcPct val="100000"/>
              </a:lnSpc>
            </a:pPr>
            <a:r>
              <a:rPr lang="cs-CZ" sz="2000" strike="noStrike">
                <a:solidFill>
                  <a:srgbClr val="080808"/>
                </a:solidFill>
                <a:latin typeface="Times New Roman"/>
                <a:ea typeface="ArialMT"/>
              </a:rPr>
              <a:t>2) </a:t>
            </a:r>
            <a:r>
              <a:rPr lang="cs-CZ" sz="2000" strike="noStrike">
                <a:solidFill>
                  <a:srgbClr val="ff3333"/>
                </a:solidFill>
                <a:latin typeface="Times New Roman"/>
                <a:ea typeface="ArialMT"/>
              </a:rPr>
              <a:t>předlužení</a:t>
            </a:r>
            <a:r>
              <a:rPr lang="cs-CZ" sz="2000" strike="noStrike">
                <a:solidFill>
                  <a:srgbClr val="080808"/>
                </a:solidFill>
                <a:latin typeface="Times New Roman"/>
                <a:ea typeface="ArialMT"/>
              </a:rPr>
              <a:t>: </a:t>
            </a:r>
            <a:r>
              <a:rPr lang="cs-CZ" sz="2000" strike="noStrike">
                <a:solidFill>
                  <a:srgbClr val="080808"/>
                </a:solidFill>
                <a:latin typeface="Times New Roman"/>
                <a:ea typeface="DejaVu Sans"/>
              </a:rPr>
              <a:t>O předlužení jde tehdy, má-li dlužník více věřitelů a souhrn jeho závazků převyšuje hodnotu jeho majetku. Při stanovení hodnoty dlužníkova majetku se přihlíží také k další správě jeho majetku, případně k dalšímu provozování jeho podniku, lze-li se zřetelem ke všem okolnostem důvodně předpokládat, že dlužník bude moci ve správě majetku nebo v provozu podniku pokračovat.</a:t>
            </a:r>
            <a:r>
              <a:rPr lang="cs-CZ" sz="2000" strike="noStrike">
                <a:solidFill>
                  <a:srgbClr val="080808"/>
                </a:solidFill>
                <a:latin typeface="Times New Roman"/>
                <a:ea typeface="ヒラギノ角ゴ Pro W3"/>
              </a:rPr>
              <a:t> </a:t>
            </a:r>
            <a:endParaRPr/>
          </a:p>
          <a:p>
            <a:pPr algn="just">
              <a:lnSpc>
                <a:spcPct val="100000"/>
              </a:lnSpc>
            </a:pPr>
            <a:endParaRPr/>
          </a:p>
          <a:p>
            <a:pPr algn="just">
              <a:lnSpc>
                <a:spcPct val="100000"/>
              </a:lnSpc>
            </a:pPr>
            <a:endParaRPr/>
          </a:p>
          <a:p>
            <a:pPr algn="just">
              <a:lnSpc>
                <a:spcPct val="100000"/>
              </a:lnSpc>
            </a:pPr>
            <a:r>
              <a:rPr lang="cs-CZ" sz="2800" strike="noStrike">
                <a:solidFill>
                  <a:srgbClr val="080808"/>
                </a:solidFill>
                <a:latin typeface="Arial"/>
                <a:ea typeface="ヒラギノ角ゴ Pro W3"/>
              </a:rPr>
              <a:t>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6" name="CustomShape 1"/>
          <p:cNvSpPr/>
          <p:nvPr/>
        </p:nvSpPr>
        <p:spPr>
          <a:xfrm>
            <a:off x="457200" y="274680"/>
            <a:ext cx="8109360" cy="443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87" name="CustomShape 2"/>
          <p:cNvSpPr/>
          <p:nvPr/>
        </p:nvSpPr>
        <p:spPr>
          <a:xfrm>
            <a:off x="395640" y="864000"/>
            <a:ext cx="8422560" cy="5758560"/>
          </a:xfrm>
          <a:prstGeom prst="rect">
            <a:avLst/>
          </a:prstGeom>
          <a:noFill/>
          <a:ln>
            <a:noFill/>
          </a:ln>
        </p:spPr>
        <p:style>
          <a:lnRef idx="0"/>
          <a:fillRef idx="0"/>
          <a:effectRef idx="0"/>
          <a:fontRef idx="minor"/>
        </p:style>
        <p:txBody>
          <a:bodyPr lIns="90000" rIns="90000" tIns="45000" bIns="45000"/>
          <a:p>
            <a:pPr algn="just">
              <a:lnSpc>
                <a:spcPct val="100000"/>
              </a:lnSpc>
            </a:pPr>
            <a:r>
              <a:rPr lang="cs-CZ" sz="2200" strike="noStrike">
                <a:solidFill>
                  <a:srgbClr val="000000"/>
                </a:solidFill>
                <a:latin typeface="Times New Roman"/>
                <a:ea typeface="DejaVu Sans"/>
              </a:rPr>
              <a:t>Výhled vývoje likvidity </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r>
              <a:rPr lang="cs-CZ" sz="2200" strike="noStrike">
                <a:solidFill>
                  <a:srgbClr val="ff3333"/>
                </a:solidFill>
                <a:latin typeface="Times New Roman"/>
                <a:ea typeface="DejaVu Sans"/>
              </a:rPr>
              <a:t>zdroj údajů</a:t>
            </a:r>
            <a:r>
              <a:rPr lang="cs-CZ" sz="2200" strike="noStrike">
                <a:solidFill>
                  <a:srgbClr val="000000"/>
                </a:solidFill>
                <a:latin typeface="Times New Roman"/>
                <a:ea typeface="DejaVu Sans"/>
              </a:rPr>
              <a:t>: očekávané doby inkasa pohledávek dlužníka existujících k datu posouzení likvidity, očekávané výnosy podložené reálnými zakázkami, očekávané splatnosti pohledávek z těchto zakázek, očekávané náklady a platby závazků odpovídající těmto nákladům</a:t>
            </a: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r>
              <a:rPr lang="cs-CZ" sz="2200" strike="noStrike">
                <a:solidFill>
                  <a:srgbClr val="ff3333"/>
                </a:solidFill>
                <a:latin typeface="Times New Roman"/>
                <a:ea typeface="DejaVu Sans"/>
              </a:rPr>
              <a:t>věrohodnost údajů: </a:t>
            </a:r>
            <a:r>
              <a:rPr lang="cs-CZ" sz="2200" strike="noStrike">
                <a:solidFill>
                  <a:srgbClr val="000000"/>
                </a:solidFill>
                <a:latin typeface="Times New Roman"/>
                <a:ea typeface="DejaVu Sans"/>
              </a:rPr>
              <a:t>výhled vývoje likvidity je věrohodný, je-li postaven na reálných předpokladech. Předpoklady lze považovat za reálné, </a:t>
            </a:r>
            <a:r>
              <a:rPr lang="cs-CZ" sz="2000" strike="noStrike">
                <a:solidFill>
                  <a:srgbClr val="000000"/>
                </a:solidFill>
                <a:latin typeface="Times New Roman"/>
                <a:ea typeface="DejaVu Sans"/>
              </a:rPr>
              <a:t>zejména jestliže</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očekávané prodeje a tržby vycházejí z již uzavřených smluv nebo smluv, jejichž uzavření se jeví jako vysoce pravděpodobné,</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očekávané náklady na produkci vycházejí z podložených a odůvodněných kalkulací,</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očekávané inkaso stávajících pohledávek není ohroženo platební neschopností nebo odepřením plnění ze strany dlužníkových odběratelů a</a:t>
            </a:r>
            <a:r>
              <a:rPr b="1" lang="cs-CZ" sz="2000" strike="noStrike">
                <a:solidFill>
                  <a:srgbClr val="000000"/>
                </a:solidFill>
                <a:latin typeface="Times New Roman"/>
                <a:ea typeface="DejaVu Sans"/>
              </a:rPr>
              <a:t> </a:t>
            </a:r>
            <a:r>
              <a:rPr lang="cs-CZ" sz="2000" strike="noStrike">
                <a:solidFill>
                  <a:srgbClr val="000000"/>
                </a:solidFill>
                <a:latin typeface="Times New Roman"/>
                <a:ea typeface="ArialMT"/>
              </a:rPr>
              <a:t>doba splatnosti závazků činí 15 dnů nebo jestliže je delší doba splatnosti závazků podložena písemnou smlouvou.</a:t>
            </a:r>
            <a:r>
              <a:rPr lang="cs-CZ" sz="2000" strike="noStrike">
                <a:solidFill>
                  <a:srgbClr val="000000"/>
                </a:solidFill>
                <a:latin typeface="Times New Roman"/>
                <a:ea typeface="DejaVu Sans"/>
              </a:rPr>
              <a:t> </a:t>
            </a:r>
            <a:endParaRPr/>
          </a:p>
          <a:p>
            <a:pPr algn="just">
              <a:lnSpc>
                <a:spcPct val="100000"/>
              </a:lnSpc>
            </a:pPr>
            <a:endParaRPr/>
          </a:p>
          <a:p>
            <a:pPr algn="just">
              <a:lnSpc>
                <a:spcPct val="100000"/>
              </a:lnSpc>
            </a:pPr>
            <a:endParaRPr/>
          </a:p>
        </p:txBody>
      </p:sp>
    </p:spTree>
  </p:cSld>
  <p:timing>
    <p:tnLst>
      <p:par>
        <p:cTn id="59" dur="indefinite" restart="never" nodeType="tmRoot">
          <p:childTnLst>
            <p:seq>
              <p:cTn id="60" nodeType="mainSeq"/>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8" name="CustomShape 1"/>
          <p:cNvSpPr/>
          <p:nvPr/>
        </p:nvSpPr>
        <p:spPr>
          <a:xfrm>
            <a:off x="457200" y="274680"/>
            <a:ext cx="8109360" cy="4438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Vybrané části vyhlášky</a:t>
            </a:r>
            <a:endParaRPr/>
          </a:p>
        </p:txBody>
      </p:sp>
      <p:sp>
        <p:nvSpPr>
          <p:cNvPr id="289" name="CustomShape 2"/>
          <p:cNvSpPr/>
          <p:nvPr/>
        </p:nvSpPr>
        <p:spPr>
          <a:xfrm>
            <a:off x="395640" y="864000"/>
            <a:ext cx="8422560" cy="5758560"/>
          </a:xfrm>
          <a:prstGeom prst="rect">
            <a:avLst/>
          </a:prstGeom>
          <a:noFill/>
          <a:ln>
            <a:noFill/>
          </a:ln>
        </p:spPr>
        <p:style>
          <a:lnRef idx="0"/>
          <a:fillRef idx="0"/>
          <a:effectRef idx="0"/>
          <a:fontRef idx="minor"/>
        </p:style>
        <p:txBody>
          <a:bodyPr lIns="90000" rIns="90000" tIns="45000" bIns="45000"/>
          <a:p>
            <a:r>
              <a:rPr lang="cs-CZ" sz="2200" strike="noStrike">
                <a:solidFill>
                  <a:srgbClr val="000000"/>
                </a:solidFill>
                <a:latin typeface="Times New Roman"/>
                <a:ea typeface="ArialMT"/>
              </a:rPr>
              <a:t>Zpracovatelem, který sestavuje výkaz stavu likvidity nebo výhled vývoje likvidity, může být</a:t>
            </a:r>
            <a:endParaRPr/>
          </a:p>
          <a:p>
            <a:pPr algn="just">
              <a:lnSpc>
                <a:spcPct val="100000"/>
              </a:lnSpc>
            </a:pPr>
            <a:endParaRPr/>
          </a:p>
          <a:p>
            <a:pPr algn="just">
              <a:lnSpc>
                <a:spcPct val="100000"/>
              </a:lnSpc>
            </a:pPr>
            <a:r>
              <a:rPr b="1" lang="cs-CZ" strike="noStrike">
                <a:solidFill>
                  <a:srgbClr val="000000"/>
                </a:solidFill>
                <a:latin typeface="Times New Roman"/>
                <a:ea typeface="ArialMT"/>
              </a:rPr>
              <a:t>a)</a:t>
            </a:r>
            <a:r>
              <a:rPr lang="cs-CZ" strike="noStrike">
                <a:solidFill>
                  <a:srgbClr val="000000"/>
                </a:solidFill>
                <a:latin typeface="Times New Roman"/>
                <a:ea typeface="ArialMT"/>
              </a:rPr>
              <a:t> statutární auditor nebo auditorská společnost,</a:t>
            </a:r>
            <a:endParaRPr/>
          </a:p>
          <a:p>
            <a:pPr algn="just">
              <a:lnSpc>
                <a:spcPct val="100000"/>
              </a:lnSpc>
            </a:pPr>
            <a:r>
              <a:rPr b="1" lang="cs-CZ" strike="noStrike">
                <a:solidFill>
                  <a:srgbClr val="000000"/>
                </a:solidFill>
                <a:latin typeface="Times New Roman"/>
                <a:ea typeface="ArialMT"/>
              </a:rPr>
              <a:t>b)</a:t>
            </a:r>
            <a:r>
              <a:rPr lang="cs-CZ" strike="noStrike">
                <a:solidFill>
                  <a:srgbClr val="000000"/>
                </a:solidFill>
                <a:latin typeface="Times New Roman"/>
                <a:ea typeface="ArialMT"/>
              </a:rPr>
              <a:t> znalec zapsaný do seznamu znalců vedeného Ministerstvem spravedlnosti pro obor ekonomika, odvětví účetní evidence nebo znalecký ústav nebo</a:t>
            </a:r>
            <a:endParaRPr/>
          </a:p>
          <a:p>
            <a:pPr algn="just">
              <a:lnSpc>
                <a:spcPct val="100000"/>
              </a:lnSpc>
            </a:pPr>
            <a:r>
              <a:rPr b="1" lang="cs-CZ" strike="noStrike">
                <a:solidFill>
                  <a:srgbClr val="000000"/>
                </a:solidFill>
                <a:latin typeface="Times New Roman"/>
                <a:ea typeface="ArialMT"/>
              </a:rPr>
              <a:t>c)</a:t>
            </a:r>
            <a:r>
              <a:rPr lang="cs-CZ" strike="noStrike">
                <a:solidFill>
                  <a:srgbClr val="000000"/>
                </a:solidFill>
                <a:latin typeface="Times New Roman"/>
                <a:ea typeface="ArialMT"/>
              </a:rPr>
              <a:t> osoba, která se zabývá ekonomickým poradenstvím v oblasti insolvencí a restrukturalizací, a výkaz stavu likvidity nebo výhled vývoje likvidity zpracovává prostřednictvím osob auditora nebo zapsaného znalce.</a:t>
            </a:r>
            <a:endParaRPr/>
          </a:p>
          <a:p>
            <a:pPr algn="just">
              <a:lnSpc>
                <a:spcPct val="100000"/>
              </a:lnSpc>
            </a:pPr>
            <a:endParaRPr/>
          </a:p>
          <a:p>
            <a:pPr algn="just">
              <a:lnSpc>
                <a:spcPct val="100000"/>
              </a:lnSpc>
            </a:pPr>
            <a:r>
              <a:rPr lang="cs-CZ" strike="noStrike">
                <a:solidFill>
                  <a:srgbClr val="000000"/>
                </a:solidFill>
                <a:latin typeface="Times New Roman"/>
                <a:ea typeface="ArialMT"/>
              </a:rPr>
              <a:t>Výkaz stavu likvidity a výhled vývoje likvidity se sestavuje podle údajů a podkladů poskytnutých dlužníkem.</a:t>
            </a:r>
            <a:endParaRPr/>
          </a:p>
          <a:p>
            <a:pPr algn="just">
              <a:lnSpc>
                <a:spcPct val="100000"/>
              </a:lnSpc>
            </a:pPr>
            <a:endParaRPr/>
          </a:p>
          <a:p>
            <a:pPr algn="just">
              <a:lnSpc>
                <a:spcPct val="100000"/>
              </a:lnSpc>
            </a:pPr>
            <a:r>
              <a:rPr lang="cs-CZ" strike="noStrike">
                <a:solidFill>
                  <a:srgbClr val="000000"/>
                </a:solidFill>
                <a:latin typeface="Times New Roman"/>
                <a:ea typeface="ArialMT"/>
              </a:rPr>
              <a:t>Položky výkazu stavu likvidity a výhledu vývoje likvidity mají stejný obsah jako shodně označené položky rozvahy nebo výkazu zisku a ztráty podle vyhlášky č. 500/2002 Sb.</a:t>
            </a:r>
            <a:endParaRPr/>
          </a:p>
          <a:p>
            <a:pPr algn="just">
              <a:lnSpc>
                <a:spcPct val="100000"/>
              </a:lnSpc>
            </a:pPr>
            <a:endParaRPr/>
          </a:p>
          <a:p>
            <a:pPr algn="just">
              <a:lnSpc>
                <a:spcPct val="100000"/>
              </a:lnSpc>
            </a:pPr>
            <a:endParaRPr/>
          </a:p>
          <a:p>
            <a:pPr algn="just">
              <a:lnSpc>
                <a:spcPct val="100000"/>
              </a:lnSpc>
            </a:pPr>
            <a:r>
              <a:rPr lang="cs-CZ" sz="2200" strike="noStrike">
                <a:solidFill>
                  <a:srgbClr val="000000"/>
                </a:solidFill>
                <a:latin typeface="Times New Roman"/>
                <a:ea typeface="DejaVu Sans"/>
              </a:rPr>
              <a:t> </a:t>
            </a:r>
            <a:endParaRPr/>
          </a:p>
        </p:txBody>
      </p:sp>
    </p:spTree>
  </p:cSld>
  <p:timing>
    <p:tnLst>
      <p:par>
        <p:cTn id="61" dur="indefinite" restart="never" nodeType="tmRoot">
          <p:childTnLst>
            <p:seq>
              <p:cTn id="62"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CustomShape 1"/>
          <p:cNvSpPr/>
          <p:nvPr/>
        </p:nvSpPr>
        <p:spPr>
          <a:xfrm>
            <a:off x="457200" y="274680"/>
            <a:ext cx="8228160" cy="11415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Hrozící úpadek</a:t>
            </a:r>
            <a:endParaRPr/>
          </a:p>
        </p:txBody>
      </p:sp>
      <p:sp>
        <p:nvSpPr>
          <p:cNvPr id="194" name="CustomShape 2"/>
          <p:cNvSpPr/>
          <p:nvPr/>
        </p:nvSpPr>
        <p:spPr>
          <a:xfrm>
            <a:off x="661680" y="1700640"/>
            <a:ext cx="7199280" cy="790560"/>
          </a:xfrm>
          <a:prstGeom prst="rect">
            <a:avLst/>
          </a:prstGeom>
          <a:solidFill>
            <a:srgbClr val="cc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ea typeface="DejaVu Sans"/>
              </a:rPr>
              <a:t>Dlužník je v hrozícím úpadku</a:t>
            </a:r>
            <a:endParaRPr/>
          </a:p>
        </p:txBody>
      </p:sp>
      <p:sp>
        <p:nvSpPr>
          <p:cNvPr id="195" name="CustomShape 3"/>
          <p:cNvSpPr/>
          <p:nvPr/>
        </p:nvSpPr>
        <p:spPr>
          <a:xfrm>
            <a:off x="467640" y="2925000"/>
            <a:ext cx="7919280" cy="155232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000000"/>
                </a:solidFill>
                <a:latin typeface="Calibri"/>
                <a:ea typeface="DejaVu Sans"/>
              </a:rPr>
              <a:t>O hrozící úpadek jde tehdy, lze-li se zřetelem ke všem okolnostem důvodně předpokládat, že dlužník nebude schopen řádně a včas splnit podstatnou část svých peněžitých závazků.</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CustomShape 1"/>
          <p:cNvSpPr/>
          <p:nvPr/>
        </p:nvSpPr>
        <p:spPr>
          <a:xfrm>
            <a:off x="457200" y="274680"/>
            <a:ext cx="8228160" cy="11415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Zásady insolvenčního řízení</a:t>
            </a:r>
            <a:endParaRPr/>
          </a:p>
        </p:txBody>
      </p:sp>
      <p:sp>
        <p:nvSpPr>
          <p:cNvPr id="197" name="CustomShape 2"/>
          <p:cNvSpPr/>
          <p:nvPr/>
        </p:nvSpPr>
        <p:spPr>
          <a:xfrm>
            <a:off x="539640" y="1628640"/>
            <a:ext cx="8063280" cy="4417560"/>
          </a:xfrm>
          <a:prstGeom prst="rect">
            <a:avLst/>
          </a:prstGeom>
          <a:noFill/>
          <a:ln>
            <a:noFill/>
          </a:ln>
        </p:spPr>
        <p:style>
          <a:lnRef idx="0"/>
          <a:fillRef idx="0"/>
          <a:effectRef idx="0"/>
          <a:fontRef idx="minor"/>
        </p:style>
        <p:txBody>
          <a:bodyPr lIns="90000" rIns="90000" tIns="45000" bIns="45000"/>
          <a:p>
            <a:pPr algn="just">
              <a:lnSpc>
                <a:spcPct val="100000"/>
              </a:lnSpc>
              <a:buFont typeface="StarSymbol"/>
              <a:buChar char="-"/>
            </a:pPr>
            <a:r>
              <a:rPr lang="cs-CZ" sz="2400" strike="noStrike">
                <a:solidFill>
                  <a:srgbClr val="000000"/>
                </a:solidFill>
                <a:latin typeface="Calibri"/>
                <a:ea typeface="DejaVu Sans"/>
              </a:rPr>
              <a:t>Zákaz nespravedlivého poškození  nebo nedovoleného zvýhodnění účastníků řízení</a:t>
            </a:r>
            <a:endParaRPr/>
          </a:p>
          <a:p>
            <a:pPr algn="just">
              <a:lnSpc>
                <a:spcPct val="100000"/>
              </a:lnSpc>
              <a:buFont typeface="StarSymbol"/>
              <a:buChar char="-"/>
            </a:pPr>
            <a:r>
              <a:rPr lang="cs-CZ" sz="2400" strike="noStrike">
                <a:solidFill>
                  <a:srgbClr val="000000"/>
                </a:solidFill>
                <a:latin typeface="Calibri"/>
                <a:ea typeface="DejaVu Sans"/>
              </a:rPr>
              <a:t>Rychlé, hospodárné a co nejvyšší uspokojení věřitelů</a:t>
            </a:r>
            <a:endParaRPr/>
          </a:p>
          <a:p>
            <a:pPr algn="just">
              <a:lnSpc>
                <a:spcPct val="100000"/>
              </a:lnSpc>
              <a:buFont typeface="StarSymbol"/>
              <a:buChar char="-"/>
            </a:pPr>
            <a:r>
              <a:rPr lang="cs-CZ" sz="2400" strike="noStrike">
                <a:solidFill>
                  <a:srgbClr val="000000"/>
                </a:solidFill>
                <a:latin typeface="Calibri"/>
                <a:ea typeface="DejaVu Sans"/>
              </a:rPr>
              <a:t>Věřitelé , kteří mají totožné nebo obdobné postavení, mají v insolvenčním řízení rovné možnosti</a:t>
            </a:r>
            <a:endParaRPr/>
          </a:p>
          <a:p>
            <a:pPr algn="just">
              <a:lnSpc>
                <a:spcPct val="100000"/>
              </a:lnSpc>
              <a:buFont typeface="StarSymbol"/>
              <a:buChar char="-"/>
            </a:pPr>
            <a:r>
              <a:rPr lang="cs-CZ" sz="2400" strike="noStrike">
                <a:solidFill>
                  <a:srgbClr val="000000"/>
                </a:solidFill>
                <a:latin typeface="Calibri"/>
                <a:ea typeface="DejaVu Sans"/>
              </a:rPr>
              <a:t>Práva věřitele nabytá v dobré víře před zahájením insolvenčního řízení  nelze omezit rozhodnutím insolvenčního soudu ani postupem insolvenčního správce</a:t>
            </a:r>
            <a:endParaRPr/>
          </a:p>
          <a:p>
            <a:pPr algn="just">
              <a:lnSpc>
                <a:spcPct val="100000"/>
              </a:lnSpc>
              <a:buFont typeface="StarSymbol"/>
              <a:buChar char="-"/>
            </a:pPr>
            <a:r>
              <a:rPr lang="cs-CZ" sz="2400" strike="noStrike">
                <a:solidFill>
                  <a:srgbClr val="000000"/>
                </a:solidFill>
                <a:latin typeface="Calibri"/>
                <a:ea typeface="DejaVu Sans"/>
              </a:rPr>
              <a:t>Věřitelé jsou povinni zdržet se jednání směřujícího k uspokojení jejich pohledávek mimo insolvenční řízení.</a:t>
            </a:r>
            <a:endParaRPr/>
          </a:p>
          <a:p>
            <a:pPr>
              <a:lnSpc>
                <a:spcPct val="100000"/>
              </a:lnSpc>
            </a:pPr>
            <a:endParaRPr/>
          </a:p>
          <a:p>
            <a:pPr>
              <a:lnSpc>
                <a:spcPct val="100000"/>
              </a:lnSpc>
            </a:pP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8" name="CustomShape 1"/>
          <p:cNvSpPr/>
          <p:nvPr/>
        </p:nvSpPr>
        <p:spPr>
          <a:xfrm>
            <a:off x="424440" y="125640"/>
            <a:ext cx="8228160" cy="5936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Způsob řešení úpadku</a:t>
            </a:r>
            <a:endParaRPr/>
          </a:p>
        </p:txBody>
      </p:sp>
      <p:sp>
        <p:nvSpPr>
          <p:cNvPr id="199" name="CustomShape 2"/>
          <p:cNvSpPr/>
          <p:nvPr/>
        </p:nvSpPr>
        <p:spPr>
          <a:xfrm>
            <a:off x="360360" y="936000"/>
            <a:ext cx="2302920" cy="57456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konkurs</a:t>
            </a:r>
            <a:endParaRPr/>
          </a:p>
        </p:txBody>
      </p:sp>
      <p:sp>
        <p:nvSpPr>
          <p:cNvPr id="200" name="CustomShape 3"/>
          <p:cNvSpPr/>
          <p:nvPr/>
        </p:nvSpPr>
        <p:spPr>
          <a:xfrm>
            <a:off x="216360" y="2448720"/>
            <a:ext cx="2302920" cy="57456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ea typeface="DejaVu Sans"/>
              </a:rPr>
              <a:t>reorganizace</a:t>
            </a:r>
            <a:endParaRPr/>
          </a:p>
        </p:txBody>
      </p:sp>
      <p:sp>
        <p:nvSpPr>
          <p:cNvPr id="201" name="CustomShape 4"/>
          <p:cNvSpPr/>
          <p:nvPr/>
        </p:nvSpPr>
        <p:spPr>
          <a:xfrm>
            <a:off x="216360" y="4248000"/>
            <a:ext cx="2302920" cy="57456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endParaRPr/>
          </a:p>
          <a:p>
            <a:pPr algn="ctr">
              <a:lnSpc>
                <a:spcPct val="100000"/>
              </a:lnSpc>
            </a:pPr>
            <a:r>
              <a:rPr lang="cs-CZ" sz="2400" strike="noStrike">
                <a:solidFill>
                  <a:srgbClr val="ffffff"/>
                </a:solidFill>
                <a:latin typeface="Calibri"/>
                <a:ea typeface="DejaVu Sans"/>
              </a:rPr>
              <a:t>oddlužení</a:t>
            </a:r>
            <a:endParaRPr/>
          </a:p>
          <a:p>
            <a:pPr algn="ctr">
              <a:lnSpc>
                <a:spcPct val="100000"/>
              </a:lnSpc>
            </a:pPr>
            <a:endParaRPr/>
          </a:p>
        </p:txBody>
      </p:sp>
      <p:sp>
        <p:nvSpPr>
          <p:cNvPr id="202" name="CustomShape 5"/>
          <p:cNvSpPr/>
          <p:nvPr/>
        </p:nvSpPr>
        <p:spPr>
          <a:xfrm>
            <a:off x="2868840" y="886320"/>
            <a:ext cx="5831280" cy="13089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Na základě rozhodnutí o prohlášení konkursu jsou zjištěné pohledávky věřitelů uspokojeny poměrně  z výsledku zpeněžení majetkové podstaty.  Neuspokojené pohledávky nebo jejich části nezanikají.</a:t>
            </a:r>
            <a:endParaRPr/>
          </a:p>
        </p:txBody>
      </p:sp>
      <p:sp>
        <p:nvSpPr>
          <p:cNvPr id="203" name="CustomShape 6"/>
          <p:cNvSpPr/>
          <p:nvPr/>
        </p:nvSpPr>
        <p:spPr>
          <a:xfrm>
            <a:off x="2880000" y="2345400"/>
            <a:ext cx="5975280" cy="161388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Postupné uspokojování pohledávek věřitelů při zachování provozu dlužníkova závodu, zajištěno reorganizačním plánem, který schvaluje soud a v němž jsou uvedena ozdravná opatření. Průběžná kontrola plnění plánu ze strany věřitelů.</a:t>
            </a:r>
            <a:endParaRPr/>
          </a:p>
        </p:txBody>
      </p:sp>
      <p:sp>
        <p:nvSpPr>
          <p:cNvPr id="204" name="CustomShape 7"/>
          <p:cNvSpPr/>
          <p:nvPr/>
        </p:nvSpPr>
        <p:spPr>
          <a:xfrm>
            <a:off x="2880000" y="4104000"/>
            <a:ext cx="5615280" cy="161388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ea typeface="DejaVu Sans"/>
              </a:rPr>
              <a:t>Pro fyzické osoby a právnické osoby, které nejsou považovány za podnikatele a nemají dluhy z podnikání – návrh na oddlužení se podává současně s insolvenčním návrhem, oddlužení lze provést zpeněžením majetkové podstaty nebo plněním splátkového kalendáře se zpeněžením majetkové podstaty.</a:t>
            </a:r>
            <a:endParaRPr/>
          </a:p>
        </p:txBody>
      </p:sp>
      <p:sp>
        <p:nvSpPr>
          <p:cNvPr id="205" name="CustomShape 8"/>
          <p:cNvSpPr/>
          <p:nvPr/>
        </p:nvSpPr>
        <p:spPr>
          <a:xfrm>
            <a:off x="288000" y="5760000"/>
            <a:ext cx="2231280" cy="719280"/>
          </a:xfrm>
          <a:prstGeom prst="rect">
            <a:avLst/>
          </a:prstGeom>
          <a:solidFill>
            <a:srgbClr val="004586"/>
          </a:solidFill>
          <a:ln>
            <a:solidFill>
              <a:srgbClr val="3465a4"/>
            </a:solidFill>
          </a:ln>
        </p:spPr>
        <p:style>
          <a:lnRef idx="0"/>
          <a:fillRef idx="0"/>
          <a:effectRef idx="0"/>
          <a:fontRef idx="minor"/>
        </p:style>
        <p:txBody>
          <a:bodyPr wrap="none" lIns="90000" rIns="90000" tIns="45000" bIns="45000" anchor="ctr"/>
          <a:p>
            <a:pPr algn="ctr">
              <a:lnSpc>
                <a:spcPct val="100000"/>
              </a:lnSpc>
            </a:pPr>
            <a:r>
              <a:rPr lang="cs-CZ" strike="noStrike">
                <a:solidFill>
                  <a:srgbClr val="ffffff"/>
                </a:solidFill>
                <a:latin typeface="Arial"/>
                <a:ea typeface="DejaVu Sans"/>
              </a:rPr>
              <a:t>Speciální případy</a:t>
            </a:r>
            <a:endParaRPr/>
          </a:p>
        </p:txBody>
      </p:sp>
      <p:sp>
        <p:nvSpPr>
          <p:cNvPr id="206" name="CustomShape 9"/>
          <p:cNvSpPr/>
          <p:nvPr/>
        </p:nvSpPr>
        <p:spPr>
          <a:xfrm>
            <a:off x="2952000" y="5904000"/>
            <a:ext cx="5543280" cy="771120"/>
          </a:xfrm>
          <a:prstGeom prst="rect">
            <a:avLst/>
          </a:prstGeom>
          <a:noFill/>
          <a:ln>
            <a:noFill/>
          </a:ln>
        </p:spPr>
        <p:style>
          <a:lnRef idx="0"/>
          <a:fillRef idx="0"/>
          <a:effectRef idx="0"/>
          <a:fontRef idx="minor"/>
        </p:style>
        <p:txBody>
          <a:bodyPr lIns="90000" rIns="90000" tIns="45000" bIns="45000"/>
          <a:p>
            <a:r>
              <a:rPr lang="cs-CZ" strike="noStrike">
                <a:solidFill>
                  <a:srgbClr val="000000"/>
                </a:solidFill>
                <a:latin typeface="Arial"/>
                <a:ea typeface="ArialMT"/>
              </a:rPr>
              <a:t>Zvláštní způsoby řešení úpadku, které insolvenční zákon stanoví pro určité subjekty nebo pro určité druhy případů</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7" name="CustomShape 1"/>
          <p:cNvSpPr/>
          <p:nvPr/>
        </p:nvSpPr>
        <p:spPr>
          <a:xfrm>
            <a:off x="457200" y="274680"/>
            <a:ext cx="8228160" cy="848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ea typeface="DejaVu Sans"/>
              </a:rPr>
              <a:t>Průběh insolvenčního řízení</a:t>
            </a:r>
            <a:endParaRPr/>
          </a:p>
        </p:txBody>
      </p:sp>
      <p:sp>
        <p:nvSpPr>
          <p:cNvPr id="208" name="CustomShape 2"/>
          <p:cNvSpPr/>
          <p:nvPr/>
        </p:nvSpPr>
        <p:spPr>
          <a:xfrm>
            <a:off x="107640" y="1052640"/>
            <a:ext cx="8783640" cy="588276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ff0000"/>
                </a:solidFill>
                <a:latin typeface="Arial"/>
                <a:ea typeface="DejaVu Sans"/>
              </a:rPr>
              <a:t>Zahájení</a:t>
            </a:r>
            <a:r>
              <a:rPr lang="cs-CZ" strike="noStrike">
                <a:solidFill>
                  <a:srgbClr val="000000"/>
                </a:solidFill>
                <a:latin typeface="Arial"/>
                <a:ea typeface="DejaVu Sans"/>
              </a:rPr>
              <a:t> – jen na návrh, podnikatel je povinen podat návrh poté, co se dověděl nebo při náležité péči měl dovědět o svém úpadku - § 98 IZ</a:t>
            </a:r>
            <a:endParaRPr/>
          </a:p>
          <a:p>
            <a:pPr algn="just">
              <a:lnSpc>
                <a:spcPct val="100000"/>
              </a:lnSpc>
            </a:pPr>
            <a:r>
              <a:rPr lang="cs-CZ" strike="noStrike">
                <a:solidFill>
                  <a:srgbClr val="ff0000"/>
                </a:solidFill>
                <a:latin typeface="Arial"/>
                <a:ea typeface="DejaVu Sans"/>
              </a:rPr>
              <a:t>Účinky spojené se zahájením: </a:t>
            </a:r>
            <a:r>
              <a:rPr lang="cs-CZ" strike="noStrike">
                <a:solidFill>
                  <a:srgbClr val="000000"/>
                </a:solidFill>
                <a:latin typeface="Arial"/>
                <a:ea typeface="DejaVu Sans"/>
              </a:rPr>
              <a:t>pohledávky nelze uplatnit žalobou, ale jen přihláškou, právo na uspokojení věřitele ze zajištění, které se týká majetkové podstaty, lze uplatnit nebo nově nabýt jen za podmínek IZ, výkon rozhodnutí nebo exekuci na majetek náležející do majetkové podstaty lze nařídit nebo zahájit, ale nelze provést. Dlužník je povinen zdržet se od okamžiku, kdy nastaly účinky spojené se zahájením insolvenčního řízení nakládání s majetkovou podstatou (§ 111 IZ). Možnost vydat předběžné opatření - § 113</a:t>
            </a:r>
            <a:endParaRPr/>
          </a:p>
          <a:p>
            <a:pPr algn="just">
              <a:lnSpc>
                <a:spcPct val="100000"/>
              </a:lnSpc>
            </a:pPr>
            <a:r>
              <a:rPr lang="cs-CZ" strike="noStrike">
                <a:solidFill>
                  <a:srgbClr val="ff0000"/>
                </a:solidFill>
                <a:latin typeface="Arial"/>
                <a:ea typeface="DejaVu Sans"/>
              </a:rPr>
              <a:t>Soud návrh projedná a vydá rozhodnutí o úpadku</a:t>
            </a:r>
            <a:r>
              <a:rPr lang="cs-CZ" strike="noStrike">
                <a:solidFill>
                  <a:srgbClr val="000000"/>
                </a:solidFill>
                <a:latin typeface="Arial"/>
                <a:ea typeface="DejaVu Sans"/>
              </a:rPr>
              <a:t>, pokud osvědčením nebo dokazováním zjistí, že dlužník v úpadku opravdu je nebo že mu úpadek hrozí (§ 136 IZ).</a:t>
            </a:r>
            <a:endParaRPr/>
          </a:p>
          <a:p>
            <a:pPr algn="just">
              <a:lnSpc>
                <a:spcPct val="100000"/>
              </a:lnSpc>
            </a:pPr>
            <a:r>
              <a:rPr lang="cs-CZ" strike="noStrike">
                <a:solidFill>
                  <a:srgbClr val="ff0000"/>
                </a:solidFill>
                <a:latin typeface="Arial"/>
                <a:ea typeface="DejaVu Sans"/>
              </a:rPr>
              <a:t>Účinky rozhodnutí o úpadku: </a:t>
            </a:r>
            <a:r>
              <a:rPr lang="cs-CZ" strike="noStrike">
                <a:solidFill>
                  <a:srgbClr val="000000"/>
                </a:solidFill>
                <a:latin typeface="Arial"/>
                <a:ea typeface="DejaVu Sans"/>
              </a:rPr>
              <a:t>trvají účinky předběžného opatření (§ 113 IZ), </a:t>
            </a:r>
            <a:endParaRPr/>
          </a:p>
          <a:p>
            <a:pPr algn="just">
              <a:lnSpc>
                <a:spcPct val="100000"/>
              </a:lnSpc>
            </a:pPr>
            <a:r>
              <a:rPr lang="cs-CZ" strike="noStrike">
                <a:solidFill>
                  <a:srgbClr val="000000"/>
                </a:solidFill>
                <a:latin typeface="Arial"/>
                <a:ea typeface="DejaVu Sans"/>
              </a:rPr>
              <a:t>                                                     </a:t>
            </a:r>
            <a:r>
              <a:rPr lang="cs-CZ" strike="noStrike">
                <a:solidFill>
                  <a:srgbClr val="000000"/>
                </a:solidFill>
                <a:latin typeface="Arial"/>
                <a:ea typeface="DejaVu Sans"/>
              </a:rPr>
              <a:t>v rozsahu, v němž dlužník není oprávněn nakládat s majetkovou podstatou přechází právo nakládat s majetkovou podstatou  na insolvenčního správce.</a:t>
            </a:r>
            <a:endParaRPr/>
          </a:p>
          <a:p>
            <a:pPr algn="just">
              <a:lnSpc>
                <a:spcPct val="100000"/>
              </a:lnSpc>
            </a:pPr>
            <a:r>
              <a:rPr lang="cs-CZ" strike="noStrike">
                <a:solidFill>
                  <a:srgbClr val="000000"/>
                </a:solidFill>
                <a:latin typeface="Arial"/>
                <a:ea typeface="DejaVu Sans"/>
              </a:rPr>
              <a:t>Soud spojí s rozhodnutím o úpadku rozhodnutí o prohlášení konkursu, je-li dlužníkem osoba, u níž zákon vylučuje řešení úpadku reorganizací nebo oddlužením, v ostatních případech samostatně rozhodne o řešení úpadku.</a:t>
            </a:r>
            <a:endParaRPr/>
          </a:p>
          <a:p>
            <a:pPr algn="just">
              <a:lnSpc>
                <a:spcPct val="100000"/>
              </a:lnSpc>
            </a:pPr>
            <a:r>
              <a:rPr lang="cs-CZ" strike="noStrike">
                <a:solidFill>
                  <a:srgbClr val="ff0000"/>
                </a:solidFill>
                <a:latin typeface="Arial"/>
                <a:ea typeface="DejaVu Sans"/>
              </a:rPr>
              <a:t>Další postup </a:t>
            </a:r>
            <a:r>
              <a:rPr lang="cs-CZ" strike="noStrike">
                <a:solidFill>
                  <a:srgbClr val="000000"/>
                </a:solidFill>
                <a:latin typeface="Arial"/>
                <a:ea typeface="DejaVu Sans"/>
              </a:rPr>
              <a:t>je dán způsobem řešení úpadku.</a:t>
            </a:r>
            <a:endParaRPr/>
          </a:p>
          <a:p>
            <a:pPr algn="just">
              <a:lnSpc>
                <a:spcPct val="100000"/>
              </a:lnSpc>
            </a:pP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9" name="CustomShape 1"/>
          <p:cNvSpPr/>
          <p:nvPr/>
        </p:nvSpPr>
        <p:spPr>
          <a:xfrm>
            <a:off x="457200" y="274680"/>
            <a:ext cx="8228160" cy="70452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600" strike="noStrike">
                <a:solidFill>
                  <a:srgbClr val="000000"/>
                </a:solidFill>
                <a:latin typeface="Calibri"/>
                <a:ea typeface="DejaVu Sans"/>
              </a:rPr>
              <a:t>Povinnost podat insolvenční návrh podle IZ</a:t>
            </a:r>
            <a:endParaRPr/>
          </a:p>
        </p:txBody>
      </p:sp>
      <p:sp>
        <p:nvSpPr>
          <p:cNvPr id="210" name="CustomShape 2"/>
          <p:cNvSpPr/>
          <p:nvPr/>
        </p:nvSpPr>
        <p:spPr>
          <a:xfrm>
            <a:off x="467640" y="1124640"/>
            <a:ext cx="8423640" cy="5272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Dlužník – podnikatel </a:t>
            </a:r>
            <a:r>
              <a:rPr lang="cs-CZ" sz="2000" strike="noStrike">
                <a:solidFill>
                  <a:srgbClr val="ff0000"/>
                </a:solidFill>
                <a:latin typeface="Calibri"/>
                <a:ea typeface="DejaVu Sans"/>
              </a:rPr>
              <a:t>je povinen podat insolvenční návrh </a:t>
            </a:r>
            <a:r>
              <a:rPr lang="cs-CZ" sz="2000" strike="noStrike">
                <a:solidFill>
                  <a:srgbClr val="000000"/>
                </a:solidFill>
                <a:latin typeface="Calibri"/>
                <a:ea typeface="DejaVu Sans"/>
              </a:rPr>
              <a:t>bez zbytečného odkladu poté, co se dověděl nebo se při náležité pečlivosti měl dovědět  o svém úpadku.</a:t>
            </a:r>
            <a:endParaRPr/>
          </a:p>
          <a:p>
            <a:pPr algn="just">
              <a:lnSpc>
                <a:spcPct val="100000"/>
              </a:lnSpc>
            </a:pPr>
            <a:r>
              <a:rPr lang="cs-CZ" sz="2000" strike="noStrike">
                <a:solidFill>
                  <a:srgbClr val="000000"/>
                </a:solidFill>
                <a:latin typeface="Calibri"/>
                <a:ea typeface="DejaVu Sans"/>
              </a:rPr>
              <a:t>Povinnost je uložena i zákonným zástupcům a statutárnímu orgánu, též  likvidátorovi dlužníka, který je právnickou osobou v likvidaci. (§ 98 IZ)</a:t>
            </a:r>
            <a:endParaRPr/>
          </a:p>
          <a:p>
            <a:pPr algn="just">
              <a:lnSpc>
                <a:spcPct val="100000"/>
              </a:lnSpc>
            </a:pPr>
            <a:endParaRPr/>
          </a:p>
          <a:p>
            <a:pPr algn="just">
              <a:lnSpc>
                <a:spcPct val="100000"/>
              </a:lnSpc>
            </a:pPr>
            <a:r>
              <a:rPr lang="cs-CZ" sz="2000" strike="noStrike">
                <a:solidFill>
                  <a:srgbClr val="000000"/>
                </a:solidFill>
                <a:latin typeface="Calibri"/>
                <a:ea typeface="DejaVu Sans"/>
              </a:rPr>
              <a:t>Osoba, která nepodala insolvenční návrh, </a:t>
            </a:r>
            <a:r>
              <a:rPr lang="cs-CZ" sz="2000" strike="noStrike">
                <a:solidFill>
                  <a:srgbClr val="ff0000"/>
                </a:solidFill>
                <a:latin typeface="Calibri"/>
                <a:ea typeface="DejaVu Sans"/>
              </a:rPr>
              <a:t>odpovídá věřiteli za škodu nebo újmu </a:t>
            </a:r>
            <a:r>
              <a:rPr lang="cs-CZ" sz="2000" strike="noStrike">
                <a:solidFill>
                  <a:srgbClr val="000000"/>
                </a:solidFill>
                <a:latin typeface="Calibri"/>
                <a:ea typeface="DejaVu Sans"/>
              </a:rPr>
              <a:t>způsobenou porušením této povinnosti.</a:t>
            </a:r>
            <a:endParaRPr/>
          </a:p>
          <a:p>
            <a:pPr algn="just">
              <a:lnSpc>
                <a:spcPct val="100000"/>
              </a:lnSpc>
            </a:pPr>
            <a:endParaRPr/>
          </a:p>
          <a:p>
            <a:pPr algn="just">
              <a:lnSpc>
                <a:spcPct val="100000"/>
              </a:lnSpc>
            </a:pPr>
            <a:r>
              <a:rPr lang="cs-CZ" sz="2000" strike="noStrike">
                <a:solidFill>
                  <a:srgbClr val="ff0000"/>
                </a:solidFill>
                <a:latin typeface="Calibri"/>
                <a:ea typeface="DejaVu Sans"/>
              </a:rPr>
              <a:t>Škoda nebo újma </a:t>
            </a:r>
            <a:r>
              <a:rPr lang="cs-CZ" sz="2000" strike="noStrike">
                <a:solidFill>
                  <a:srgbClr val="000000"/>
                </a:solidFill>
                <a:latin typeface="Calibri"/>
                <a:ea typeface="DejaVu Sans"/>
              </a:rPr>
              <a:t>= rozdíl mezi výší pohledávky přihlášené věřitelem k uspokojení v insolvenčním řízení a částkou, kterou věřitel na uspokojení pohledávky obdržel.</a:t>
            </a:r>
            <a:endParaRPr/>
          </a:p>
          <a:p>
            <a:pPr algn="just">
              <a:lnSpc>
                <a:spcPct val="100000"/>
              </a:lnSpc>
            </a:pPr>
            <a:endParaRPr/>
          </a:p>
          <a:p>
            <a:pPr algn="just">
              <a:lnSpc>
                <a:spcPct val="100000"/>
              </a:lnSpc>
            </a:pPr>
            <a:r>
              <a:rPr lang="cs-CZ" sz="2000" strike="noStrike">
                <a:solidFill>
                  <a:srgbClr val="ff0000"/>
                </a:solidFill>
                <a:latin typeface="Calibri"/>
                <a:ea typeface="DejaVu Sans"/>
              </a:rPr>
              <a:t>Zproštění se odpovědnosti: </a:t>
            </a:r>
            <a:r>
              <a:rPr lang="cs-CZ" sz="2000" strike="noStrike">
                <a:solidFill>
                  <a:srgbClr val="000000"/>
                </a:solidFill>
                <a:latin typeface="Calibri"/>
                <a:ea typeface="DejaVu Sans"/>
              </a:rPr>
              <a:t>osoba se odpovědnosti zprostí, pokud prokáže, že porušení povinnosti podat insolvenční návrh nemělo vliv na rozsah částky určené k uspokojení pohledávky nebo povinnost nesplnila vzhledem k objektivním okolnostem. (§ 99)</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1" name="CustomShape 1"/>
          <p:cNvSpPr/>
          <p:nvPr/>
        </p:nvSpPr>
        <p:spPr>
          <a:xfrm>
            <a:off x="107640" y="332640"/>
            <a:ext cx="8711640" cy="58827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ea typeface="DejaVu Sans"/>
              </a:rPr>
              <a:t>Z insolvenčního zákona vyplývá přímá, deliktní odpovědnost (členů) statutárního orgánu věřitelům za škodu způsobenou porušením povinnosti podat návrh na prohlášení konkursu.</a:t>
            </a:r>
            <a:endParaRPr/>
          </a:p>
          <a:p>
            <a:pPr algn="just">
              <a:lnSpc>
                <a:spcPct val="100000"/>
              </a:lnSpc>
            </a:pPr>
            <a:endParaRPr/>
          </a:p>
          <a:p>
            <a:pPr algn="just">
              <a:lnSpc>
                <a:spcPct val="100000"/>
              </a:lnSpc>
            </a:pPr>
            <a:r>
              <a:rPr lang="cs-CZ" sz="2000" strike="noStrike">
                <a:solidFill>
                  <a:srgbClr val="000000"/>
                </a:solidFill>
                <a:latin typeface="Calibri"/>
                <a:ea typeface="DejaVu Sans"/>
              </a:rPr>
              <a:t>Předpoklady této odpovědnosti se Nejvyšší soud podrobně zabýval v rozhodnutí uveřejněném ve Sbírce soudních rozhodnutí a stanovisek pod č. 33/2008. V tomto rozhodnutí mimo jiné uzavřel, že pokud pohledávka věřitele vznikla až v době, kdy statutární orgán společnosti či jeho člen byl v prodlení se splněním označené povinnosti, je škodou celý rozdíl mezi tím, co společnosti jako dlužníku zbývá splnit věřiteli, a částkou, kterou věřitel posléze obdržel v konkursu na úhradu této pohledávky. </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