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1" r:id="rId3"/>
    <p:sldId id="313" r:id="rId4"/>
    <p:sldId id="277" r:id="rId5"/>
    <p:sldId id="279" r:id="rId6"/>
    <p:sldId id="328" r:id="rId7"/>
    <p:sldId id="332" r:id="rId8"/>
    <p:sldId id="333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8" r:id="rId22"/>
    <p:sldId id="34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-115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7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217BD3-A5CF-42D3-BECE-335F0033249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BE56F6D-6859-40CE-B752-50DF4B8820F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  <a:endParaRPr lang="cs-CZ" altLang="cs-CZ" noProof="0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8E0528-6127-4FF7-BA92-3E22A880147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B2BA5-65E1-44C2-804F-25BE1B956FC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FAD130-EFB8-4236-BDA5-854669604C9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C00F6-D8F7-466F-BC94-C246BD0C982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9FC16-8FF1-4470-9BB4-02201ED4E54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D1BB5-3FBB-447B-ABBA-CEB27EF9A4D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773E6-2FB9-4E83-A513-1C25C04E921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AF9A9-96C4-413F-ADA8-AB88F3C8193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BDCA49-1824-42E8-9CBF-88DBE90DF3E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2EFD1-8B91-4F59-B0ED-A1A725A131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7B348-A551-4758-8498-9DACF782D51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Arial" charset="0"/>
              </a:defRPr>
            </a:lvl1pPr>
          </a:lstStyle>
          <a:p>
            <a:fld id="{C82BDD9A-E9C5-418D-BC88-08C48F0CDB8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AB87233-910E-4717-8B62-AF7C35DF8BF0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algn="ctr" eaLnBrk="1" hangingPunct="1"/>
            <a:r>
              <a:rPr lang="cs-CZ" altLang="cs-CZ" sz="3000" smtClean="0">
                <a:solidFill>
                  <a:srgbClr val="002060"/>
                </a:solidFill>
              </a:rPr>
              <a:t>Majetek státu </a:t>
            </a:r>
            <a:r>
              <a:rPr lang="cs-CZ" altLang="cs-CZ" sz="2800" smtClean="0">
                <a:solidFill>
                  <a:srgbClr val="7030A0"/>
                </a:solidFill>
              </a:rPr>
              <a:t/>
            </a:r>
            <a:br>
              <a:rPr lang="cs-CZ" altLang="cs-CZ" sz="2800" smtClean="0">
                <a:solidFill>
                  <a:srgbClr val="7030A0"/>
                </a:solidFill>
              </a:rPr>
            </a:br>
            <a:r>
              <a:rPr lang="cs-CZ" altLang="cs-CZ" sz="2800" smtClean="0">
                <a:solidFill>
                  <a:srgbClr val="7030A0"/>
                </a:solidFill>
              </a:rPr>
              <a:t/>
            </a:r>
            <a:br>
              <a:rPr lang="cs-CZ" altLang="cs-CZ" sz="2800" smtClean="0">
                <a:solidFill>
                  <a:srgbClr val="7030A0"/>
                </a:solidFill>
              </a:rPr>
            </a:br>
            <a:r>
              <a:rPr lang="cs-CZ" altLang="cs-CZ" sz="2400" smtClean="0">
                <a:solidFill>
                  <a:schemeClr val="tx1"/>
                </a:solidFill>
              </a:rPr>
              <a:t>MV927K - II. přednáška</a:t>
            </a:r>
            <a:br>
              <a:rPr lang="cs-CZ" altLang="cs-CZ" sz="2400" smtClean="0">
                <a:solidFill>
                  <a:schemeClr val="tx1"/>
                </a:solidFill>
              </a:rPr>
            </a:br>
            <a:r>
              <a:rPr lang="cs-CZ" altLang="cs-CZ" sz="1800" b="0" smtClean="0">
                <a:solidFill>
                  <a:schemeClr val="tx1"/>
                </a:solidFill>
              </a:rPr>
              <a:t>Dagmar Sochorová</a:t>
            </a:r>
            <a:r>
              <a:rPr lang="cs-CZ" altLang="cs-CZ" sz="2000" b="0" smtClean="0">
                <a:solidFill>
                  <a:schemeClr val="tx1"/>
                </a:solidFill>
              </a:rPr>
              <a:t/>
            </a:r>
            <a:br>
              <a:rPr lang="cs-CZ" altLang="cs-CZ" sz="2000" b="0" smtClean="0">
                <a:solidFill>
                  <a:schemeClr val="tx1"/>
                </a:solidFill>
              </a:rPr>
            </a:br>
            <a:endParaRPr lang="cs-CZ" altLang="cs-CZ" sz="20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4339" name="Zástupný obsah 2"/>
          <p:cNvSpPr>
            <a:spLocks noGrp="1" noChangeArrowheads="1"/>
          </p:cNvSpPr>
          <p:nvPr>
            <p:ph idx="1"/>
          </p:nvPr>
        </p:nvSpPr>
        <p:spPr>
          <a:xfrm>
            <a:off x="509588" y="2017713"/>
            <a:ext cx="8081962" cy="4687887"/>
          </a:xfrm>
        </p:spPr>
        <p:txBody>
          <a:bodyPr/>
          <a:lstStyle/>
          <a:p>
            <a:pPr algn="just"/>
            <a:r>
              <a:rPr lang="cs-CZ" altLang="cs-CZ" sz="2000" b="1" smtClean="0">
                <a:cs typeface="Times New Roman" pitchFamily="18" charset="0"/>
              </a:rPr>
              <a:t>Smluvní nabývání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Je-li majetek nabýván smlouvou, musí být smlouva </a:t>
            </a:r>
            <a:r>
              <a:rPr lang="cs-CZ" altLang="cs-CZ" sz="1800" i="1" smtClean="0">
                <a:cs typeface="Times New Roman" pitchFamily="18" charset="0"/>
              </a:rPr>
              <a:t>písemná</a:t>
            </a:r>
            <a:r>
              <a:rPr lang="cs-CZ" altLang="cs-CZ" sz="1800" b="1" i="1" smtClean="0">
                <a:cs typeface="Times New Roman" pitchFamily="18" charset="0"/>
              </a:rPr>
              <a:t> </a:t>
            </a:r>
            <a:r>
              <a:rPr lang="cs-CZ" altLang="cs-CZ" sz="1800" smtClean="0">
                <a:cs typeface="Times New Roman" pitchFamily="18" charset="0"/>
              </a:rPr>
              <a:t>a s podpisy na jedné listině i v případě, že to právní předpisy nevyžadují, pokud použití písemné formy nevylučuje zákon anebo povaha právního jednání, popř. okolnosti, za kterých k němu dochází (§ 12 odst. 1 věta první ZMS).</a:t>
            </a:r>
          </a:p>
          <a:p>
            <a:pPr lvl="1" algn="just"/>
            <a:r>
              <a:rPr lang="cs-CZ" altLang="cs-CZ" sz="1800" b="1" smtClean="0">
                <a:cs typeface="Times New Roman" pitchFamily="18" charset="0"/>
              </a:rPr>
              <a:t>Bezúplatné nabývání </a:t>
            </a:r>
            <a:r>
              <a:rPr lang="cs-CZ" altLang="cs-CZ" sz="1800" smtClean="0">
                <a:cs typeface="Times New Roman" pitchFamily="18" charset="0"/>
              </a:rPr>
              <a:t>– na základě darovací smlouvy, popř. jiné smlouvy o bezúplatném převodu majetku.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Schválení Ministerstva financí:</a:t>
            </a:r>
          </a:p>
          <a:p>
            <a:pPr marL="1200150" lvl="2" indent="-285750" algn="just">
              <a:buFont typeface="Wingdings" pitchFamily="2" charset="2"/>
              <a:buChar char="§"/>
            </a:pPr>
            <a:r>
              <a:rPr lang="cs-CZ" altLang="cs-CZ" sz="1800" smtClean="0">
                <a:cs typeface="Times New Roman" pitchFamily="18" charset="0"/>
              </a:rPr>
              <a:t>Schválení vyžaduje darovací smlouva nebo jiná smlouva, kterou se do vlastnictví státu bezúplatně nabývá nemovitá věc, jež se eviduje v katastru nemovitostí (s výjimkou silničního pozemku nabývaného z důvodu změny kategorie nebo třídy pozemní komunikace), jakož i byt nebo nebytový prostor, a smlouva, kterou se ve prospěch státu bezúplatně převádí majetková účast v jiné obchodní společnosti než akciové. 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275" y="6630988"/>
            <a:ext cx="6305550" cy="319087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4341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E1DE75-8FDE-4294-8577-C47B951D8657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5363" name="Zástupný obsah 2"/>
          <p:cNvSpPr>
            <a:spLocks noGrp="1" noChangeArrowheads="1"/>
          </p:cNvSpPr>
          <p:nvPr>
            <p:ph idx="1"/>
          </p:nvPr>
        </p:nvSpPr>
        <p:spPr>
          <a:xfrm>
            <a:off x="509588" y="2017713"/>
            <a:ext cx="8081962" cy="4230687"/>
          </a:xfrm>
        </p:spPr>
        <p:txBody>
          <a:bodyPr/>
          <a:lstStyle/>
          <a:p>
            <a:pPr algn="just"/>
            <a:r>
              <a:rPr lang="cs-CZ" altLang="cs-CZ" sz="2000" b="1" smtClean="0">
                <a:cs typeface="Times New Roman" pitchFamily="18" charset="0"/>
              </a:rPr>
              <a:t>Úplatné nabývání:</a:t>
            </a:r>
          </a:p>
          <a:p>
            <a:pPr lvl="1" algn="just"/>
            <a:r>
              <a:rPr lang="cs-CZ" altLang="cs-CZ" sz="1800" i="1" smtClean="0">
                <a:cs typeface="Times New Roman" pitchFamily="18" charset="0"/>
              </a:rPr>
              <a:t>Za úplatu lze nabývat pouze majetek, který stát využívá k plnění svých funkcí anebo v souvislosti s plněním těchto funkcí a dále k zajišťování veřejně prospěšných činností anebo pro účely podnikání a příslušné organizační složce nebo státní organizaci</a:t>
            </a:r>
            <a:r>
              <a:rPr lang="cs-CZ" altLang="cs-CZ" sz="1800" smtClean="0">
                <a:cs typeface="Times New Roman" pitchFamily="18" charset="0"/>
              </a:rPr>
              <a:t> (jde o příslušnost podle § 9 ZMS, popř. ve spojení s § 55 odst. 1 ZMS) </a:t>
            </a:r>
            <a:r>
              <a:rPr lang="cs-CZ" altLang="cs-CZ" sz="1800" i="1" smtClean="0">
                <a:cs typeface="Times New Roman" pitchFamily="18" charset="0"/>
              </a:rPr>
              <a:t>bude sloužit pro zabezpečení její působnosti anebo činnosti</a:t>
            </a:r>
            <a:r>
              <a:rPr lang="cs-CZ" altLang="cs-CZ" sz="1800" smtClean="0">
                <a:cs typeface="Times New Roman" pitchFamily="18" charset="0"/>
              </a:rPr>
              <a:t>, pokud ovšem nejde o nabytí ve veřejném zájmu.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Cenu lze sjednat jen do výše rovnající se ocenění daného majetku podle zvláštního předpisu (zákon č. 151/1997 Sb., o oceňování majetku a o změně některých zákonů, ve znění pozdějších předpisů).</a:t>
            </a:r>
          </a:p>
          <a:p>
            <a:pPr lvl="1" algn="just"/>
            <a:r>
              <a:rPr lang="cs-CZ" altLang="cs-CZ" sz="1800" b="1" smtClean="0">
                <a:cs typeface="Times New Roman" pitchFamily="18" charset="0"/>
              </a:rPr>
              <a:t>„Fakultativní“ schvalovací režim </a:t>
            </a:r>
            <a:r>
              <a:rPr lang="cs-CZ" altLang="cs-CZ" sz="1800" smtClean="0">
                <a:cs typeface="Times New Roman" pitchFamily="18" charset="0"/>
              </a:rPr>
              <a:t>– v případě nabývání hmotných nemovitých věcí x úplatné nabývání movitých věcí zákon se žádným schvalováním nespojuje. 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5365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95D319-B8B0-4C49-B15D-B4F613E2930D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6387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b="1" smtClean="0">
                <a:cs typeface="Times New Roman" pitchFamily="18" charset="0"/>
              </a:rPr>
              <a:t>Nabývání majetku jinými způsoby:</a:t>
            </a:r>
          </a:p>
          <a:p>
            <a:pPr lvl="1" algn="just"/>
            <a:r>
              <a:rPr lang="cs-CZ" altLang="cs-CZ" sz="2200" smtClean="0">
                <a:cs typeface="Times New Roman" pitchFamily="18" charset="0"/>
              </a:rPr>
              <a:t>Není-li den nabytí přímo stanoven, je jím den, kdy o nabytí majetku státem bylo příslušným orgánem pravomocně rozhodnuto anebo, kdy bylo toto nabytí příslušným orgánem potvrzeno.</a:t>
            </a:r>
          </a:p>
          <a:p>
            <a:pPr lvl="1" algn="just"/>
            <a:r>
              <a:rPr lang="cs-CZ" altLang="cs-CZ" sz="2200" smtClean="0">
                <a:cs typeface="Times New Roman" pitchFamily="18" charset="0"/>
              </a:rPr>
              <a:t>Nelze-li rozhodný den ani takto určit, je dnem nabytí den, kdy příslušná organizační složka v pozici tzv. prozatímního hospodáře (to znamená organizační složka příslušná podle § 11 ZMS) se ujala výkonu povinností podle zákona o majetku státu.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638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D55127-18B7-4E7D-87A6-F384B65A42C2}" type="slidenum">
              <a:rPr lang="cs-CZ" altLang="cs-CZ"/>
              <a:pPr/>
              <a:t>12</a:t>
            </a:fld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7411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b="1" smtClean="0">
                <a:cs typeface="Times New Roman" pitchFamily="18" charset="0"/>
              </a:rPr>
              <a:t>Mimosmluvní</a:t>
            </a:r>
            <a:r>
              <a:rPr lang="cs-CZ" altLang="cs-CZ" sz="2200" smtClean="0">
                <a:cs typeface="Times New Roman" pitchFamily="18" charset="0"/>
              </a:rPr>
              <a:t> („z úřední povinnosti“, „nucené“) </a:t>
            </a:r>
            <a:r>
              <a:rPr lang="cs-CZ" altLang="cs-CZ" sz="2200" b="1" smtClean="0">
                <a:cs typeface="Times New Roman" pitchFamily="18" charset="0"/>
              </a:rPr>
              <a:t>nabývání majetku:</a:t>
            </a:r>
            <a:r>
              <a:rPr lang="cs-CZ" altLang="cs-CZ" sz="2200" smtClean="0">
                <a:cs typeface="Times New Roman" pitchFamily="18" charset="0"/>
              </a:rPr>
              <a:t> 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na stát nepřecházejí závazky předchozího majitele, 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zástavní práva k věcem a právům, které by stát takto nabyl, okamžikem přechodu na stát zanikají.</a:t>
            </a:r>
          </a:p>
          <a:p>
            <a:pPr algn="just"/>
            <a:r>
              <a:rPr lang="cs-CZ" altLang="cs-CZ" sz="2200" smtClean="0">
                <a:cs typeface="Times New Roman" pitchFamily="18" charset="0"/>
              </a:rPr>
              <a:t>Nabývá-li stát majetek mimosmluvně, nabývá jej: </a:t>
            </a:r>
          </a:p>
          <a:p>
            <a:pPr lvl="1" algn="just"/>
            <a:r>
              <a:rPr lang="cs-CZ" altLang="cs-CZ" sz="1800" i="1" smtClean="0">
                <a:cs typeface="Times New Roman" pitchFamily="18" charset="0"/>
              </a:rPr>
              <a:t>zákonem,</a:t>
            </a:r>
          </a:p>
          <a:p>
            <a:pPr lvl="1" algn="just"/>
            <a:r>
              <a:rPr lang="cs-CZ" altLang="cs-CZ" sz="1800" i="1" smtClean="0">
                <a:cs typeface="Times New Roman" pitchFamily="18" charset="0"/>
              </a:rPr>
              <a:t>na základě zákona,</a:t>
            </a:r>
          </a:p>
          <a:p>
            <a:pPr lvl="1" algn="just"/>
            <a:r>
              <a:rPr lang="cs-CZ" altLang="cs-CZ" sz="1800" i="1" smtClean="0">
                <a:cs typeface="Times New Roman" pitchFamily="18" charset="0"/>
              </a:rPr>
              <a:t>děděním ze závěti,</a:t>
            </a:r>
          </a:p>
          <a:p>
            <a:pPr lvl="1" algn="just"/>
            <a:r>
              <a:rPr lang="cs-CZ" altLang="cs-CZ" sz="1800" i="1" smtClean="0">
                <a:cs typeface="Times New Roman" pitchFamily="18" charset="0"/>
              </a:rPr>
              <a:t>rozhodnutím příslušného orgánu,</a:t>
            </a:r>
          </a:p>
          <a:p>
            <a:pPr lvl="1" algn="just"/>
            <a:r>
              <a:rPr lang="cs-CZ" altLang="cs-CZ" sz="1800" i="1" smtClean="0">
                <a:cs typeface="Times New Roman" pitchFamily="18" charset="0"/>
              </a:rPr>
              <a:t>na základě mezinárodní smlouvy,</a:t>
            </a:r>
          </a:p>
          <a:p>
            <a:pPr lvl="1" algn="just"/>
            <a:r>
              <a:rPr lang="cs-CZ" altLang="cs-CZ" sz="1800" i="1" smtClean="0">
                <a:cs typeface="Times New Roman" pitchFamily="18" charset="0"/>
              </a:rPr>
              <a:t> na základě jiných skutečností</a:t>
            </a:r>
            <a:r>
              <a:rPr lang="cs-CZ" altLang="cs-CZ" sz="1800" smtClean="0">
                <a:cs typeface="Times New Roman" pitchFamily="18" charset="0"/>
              </a:rPr>
              <a:t> </a:t>
            </a:r>
            <a:r>
              <a:rPr lang="cs-CZ" altLang="cs-CZ" sz="1800" i="1" smtClean="0">
                <a:cs typeface="Times New Roman" pitchFamily="18" charset="0"/>
              </a:rPr>
              <a:t>stanovených zákonem.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7413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A792CD-8374-4F8D-BFF1-DA60561C0FC3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 noChangeArrowheads="1"/>
          </p:cNvSpPr>
          <p:nvPr>
            <p:ph type="title"/>
          </p:nvPr>
        </p:nvSpPr>
        <p:spPr>
          <a:xfrm>
            <a:off x="509588" y="1125538"/>
            <a:ext cx="8086725" cy="457200"/>
          </a:xfrm>
        </p:spPr>
        <p:txBody>
          <a:bodyPr/>
          <a:lstStyle/>
          <a:p>
            <a:r>
              <a:rPr lang="cs-CZ" altLang="cs-CZ" smtClean="0">
                <a:cs typeface="Times New Roman" pitchFamily="18" charset="0"/>
              </a:rPr>
              <a:t>Hospodaření s majetkem státu </a:t>
            </a:r>
            <a:endParaRPr lang="cs-CZ" altLang="cs-CZ" smtClean="0"/>
          </a:p>
        </p:txBody>
      </p:sp>
      <p:sp>
        <p:nvSpPr>
          <p:cNvPr id="18435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smtClean="0">
                <a:cs typeface="Times New Roman" pitchFamily="18" charset="0"/>
              </a:rPr>
              <a:t>Držba, užívání a z části i požívání majetku státu (</a:t>
            </a:r>
            <a:r>
              <a:rPr lang="cs-CZ" altLang="cs-CZ" sz="2200" b="1" i="1" smtClean="0">
                <a:cs typeface="Times New Roman" pitchFamily="18" charset="0"/>
              </a:rPr>
              <a:t>hospodaření</a:t>
            </a:r>
            <a:r>
              <a:rPr lang="cs-CZ" altLang="cs-CZ" sz="2200" smtClean="0">
                <a:cs typeface="Times New Roman" pitchFamily="18" charset="0"/>
              </a:rPr>
              <a:t> s ním) a činění právních dispozic (převody vlastnictví, „převody“ příslušnosti hospodařit s majetkem, přenechávání do užívání, vklady do obchodních společností atd.) s tímto majetkem (</a:t>
            </a:r>
            <a:r>
              <a:rPr lang="cs-CZ" altLang="cs-CZ" sz="2200" b="1" i="1" smtClean="0">
                <a:cs typeface="Times New Roman" pitchFamily="18" charset="0"/>
              </a:rPr>
              <a:t>nakládání</a:t>
            </a:r>
            <a:r>
              <a:rPr lang="cs-CZ" altLang="cs-CZ" sz="2200" smtClean="0">
                <a:cs typeface="Times New Roman" pitchFamily="18" charset="0"/>
              </a:rPr>
              <a:t> s ním). </a:t>
            </a:r>
          </a:p>
          <a:p>
            <a:pPr algn="just"/>
            <a:r>
              <a:rPr lang="cs-CZ" altLang="cs-CZ" sz="2200" smtClean="0">
                <a:cs typeface="Times New Roman" pitchFamily="18" charset="0"/>
              </a:rPr>
              <a:t>Jde o výkon vlastnického práva a jiných majetkových práv státu.</a:t>
            </a:r>
          </a:p>
          <a:p>
            <a:pPr algn="just"/>
            <a:r>
              <a:rPr lang="cs-CZ" altLang="cs-CZ" sz="2200" smtClean="0">
                <a:cs typeface="Times New Roman" pitchFamily="18" charset="0"/>
              </a:rPr>
              <a:t>O hospodaření s majetkem státu lze mluvit jak </a:t>
            </a:r>
            <a:r>
              <a:rPr lang="cs-CZ" altLang="cs-CZ" sz="2200" i="1" smtClean="0">
                <a:cs typeface="Times New Roman" pitchFamily="18" charset="0"/>
              </a:rPr>
              <a:t>v širším smyslu</a:t>
            </a:r>
            <a:r>
              <a:rPr lang="cs-CZ" altLang="cs-CZ" sz="2200" b="1" i="1" smtClean="0">
                <a:cs typeface="Times New Roman" pitchFamily="18" charset="0"/>
              </a:rPr>
              <a:t> </a:t>
            </a:r>
            <a:r>
              <a:rPr lang="cs-CZ" altLang="cs-CZ" sz="2200" smtClean="0">
                <a:cs typeface="Times New Roman" pitchFamily="18" charset="0"/>
              </a:rPr>
              <a:t>(kdy se pod něj zahrnuje vlastní hospodaření s majetkem i „právní nakládání“ s ním), tak  </a:t>
            </a:r>
            <a:r>
              <a:rPr lang="cs-CZ" altLang="cs-CZ" sz="2200" i="1" smtClean="0">
                <a:cs typeface="Times New Roman" pitchFamily="18" charset="0"/>
              </a:rPr>
              <a:t>v užším smyslu</a:t>
            </a:r>
            <a:r>
              <a:rPr lang="cs-CZ" altLang="cs-CZ" sz="2200" b="1" i="1" smtClean="0">
                <a:cs typeface="Times New Roman" pitchFamily="18" charset="0"/>
              </a:rPr>
              <a:t> </a:t>
            </a:r>
            <a:r>
              <a:rPr lang="cs-CZ" altLang="cs-CZ" sz="2200" smtClean="0">
                <a:cs typeface="Times New Roman" pitchFamily="18" charset="0"/>
              </a:rPr>
              <a:t>(kdy se „hospodaření“ chápe samostatně a od „nakládání“ se odlišuje).</a:t>
            </a:r>
          </a:p>
          <a:p>
            <a:endParaRPr lang="cs-CZ" altLang="cs-CZ" sz="22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843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83DF66-1DBE-404C-8F7A-E139FF99C1EA}" type="slidenum">
              <a:rPr lang="cs-CZ" altLang="cs-CZ"/>
              <a:pPr/>
              <a:t>14</a:t>
            </a:fld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9459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smtClean="0">
                <a:cs typeface="Times New Roman" pitchFamily="18" charset="0"/>
              </a:rPr>
              <a:t>Zákon o majetku státu platí pro hospodaření s majetkem státu v plném rozsahu všude tam, kde zvláštní právní předpis nemá odchylnou úpravu určité otázky týkající se tohoto hospodaření.</a:t>
            </a:r>
          </a:p>
          <a:p>
            <a:pPr algn="just"/>
            <a:r>
              <a:rPr lang="cs-CZ" altLang="cs-CZ" sz="2200" smtClean="0">
                <a:cs typeface="Times New Roman" pitchFamily="18" charset="0"/>
              </a:rPr>
              <a:t>Příslušnost k hospodaření: </a:t>
            </a:r>
            <a:r>
              <a:rPr lang="cs-CZ" altLang="cs-CZ" sz="2000" smtClean="0">
                <a:cs typeface="Times New Roman" pitchFamily="18" charset="0"/>
              </a:rPr>
              <a:t>„Hospodaření s určitým majetkem státu přísluší té organizační složce, která je </a:t>
            </a:r>
            <a:r>
              <a:rPr lang="cs-CZ" altLang="cs-CZ" sz="2000" i="1" smtClean="0">
                <a:cs typeface="Times New Roman" pitchFamily="18" charset="0"/>
              </a:rPr>
              <a:t>účetní jednotkou a potřebuje jej k plnění funkcí státu nebo jiných úkolů v rámci své působnosti nebo stanoveného předmětu činnosti</a:t>
            </a:r>
            <a:r>
              <a:rPr lang="cs-CZ" altLang="cs-CZ" sz="2000" smtClean="0">
                <a:cs typeface="Times New Roman" pitchFamily="18" charset="0"/>
              </a:rPr>
              <a:t>“</a:t>
            </a:r>
            <a:r>
              <a:rPr lang="cs-CZ" altLang="cs-CZ" sz="2000" b="1" smtClean="0">
                <a:cs typeface="Times New Roman" pitchFamily="18" charset="0"/>
              </a:rPr>
              <a:t> </a:t>
            </a:r>
            <a:r>
              <a:rPr lang="cs-CZ" altLang="cs-CZ" sz="2200" smtClean="0">
                <a:cs typeface="Times New Roman" pitchFamily="18" charset="0"/>
              </a:rPr>
              <a:t>(§ 9 odst. 1 první část věty první ZMS).</a:t>
            </a:r>
          </a:p>
          <a:p>
            <a:pPr algn="just"/>
            <a:r>
              <a:rPr lang="cs-CZ" altLang="cs-CZ" sz="2200" smtClean="0">
                <a:cs typeface="Times New Roman" pitchFamily="18" charset="0"/>
              </a:rPr>
              <a:t>Platí, že příslušná organizační složka státu nebo státní organizace s daným majetkem také nakládá. </a:t>
            </a:r>
          </a:p>
          <a:p>
            <a:endParaRPr lang="cs-CZ" altLang="cs-CZ" sz="22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9461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5B076C-DD21-477C-8877-8D5A21B62CE4}" type="slidenum">
              <a:rPr lang="cs-CZ" altLang="cs-CZ"/>
              <a:pPr/>
              <a:t>15</a:t>
            </a:fld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20483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smtClean="0">
                <a:cs typeface="Times New Roman" pitchFamily="18" charset="0"/>
              </a:rPr>
              <a:t>Pokud se ukáže, že prokazatelně není příslušná hospodařit s majetkem státu žádná organizační složka státu nebo státní organizace, nastupuje režim tzv. </a:t>
            </a:r>
            <a:r>
              <a:rPr lang="cs-CZ" altLang="cs-CZ" sz="2200" b="1" smtClean="0">
                <a:cs typeface="Times New Roman" pitchFamily="18" charset="0"/>
              </a:rPr>
              <a:t>prozatímního hospodaření s majetkem státu</a:t>
            </a:r>
            <a:r>
              <a:rPr lang="cs-CZ" altLang="cs-CZ" sz="2200" smtClean="0">
                <a:cs typeface="Times New Roman" pitchFamily="18" charset="0"/>
              </a:rPr>
              <a:t>.</a:t>
            </a:r>
          </a:p>
          <a:p>
            <a:pPr algn="just"/>
            <a:r>
              <a:rPr lang="cs-CZ" altLang="cs-CZ" sz="2200" b="1" smtClean="0">
                <a:cs typeface="Times New Roman" pitchFamily="18" charset="0"/>
              </a:rPr>
              <a:t>Spory o příslušnost: </a:t>
            </a:r>
            <a:r>
              <a:rPr lang="cs-CZ" altLang="cs-CZ" sz="2200" smtClean="0">
                <a:cs typeface="Times New Roman" pitchFamily="18" charset="0"/>
              </a:rPr>
              <a:t>vzniknou-li pochybnosti o příslušnosti organizační složky nebo státní organizace hospodařit s majetkem (hmotným i nehmotným) státu podle výše uvedeného „základního“ pravidla, odstraní je zásadně Ministerstvo financí svým jednostranným písemným opatřením.</a:t>
            </a:r>
          </a:p>
          <a:p>
            <a:endParaRPr lang="cs-CZ" altLang="cs-CZ" sz="22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20485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35AEB9-52F2-4E46-9CFE-1DB1484CFDBF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 noChangeArrowheads="1"/>
          </p:cNvSpPr>
          <p:nvPr>
            <p:ph type="title"/>
          </p:nvPr>
        </p:nvSpPr>
        <p:spPr>
          <a:xfrm>
            <a:off x="509588" y="1125538"/>
            <a:ext cx="8086725" cy="457200"/>
          </a:xfrm>
        </p:spPr>
        <p:txBody>
          <a:bodyPr/>
          <a:lstStyle/>
          <a:p>
            <a:r>
              <a:rPr lang="cs-CZ" altLang="cs-CZ" sz="2200" smtClean="0">
                <a:cs typeface="Times New Roman" pitchFamily="18" charset="0"/>
              </a:rPr>
              <a:t>Nakládání s majetkem státu</a:t>
            </a:r>
            <a:endParaRPr lang="cs-CZ" altLang="cs-CZ" sz="2200" smtClean="0"/>
          </a:p>
        </p:txBody>
      </p:sp>
      <p:sp>
        <p:nvSpPr>
          <p:cNvPr id="21507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smtClean="0">
                <a:cs typeface="Times New Roman" pitchFamily="18" charset="0"/>
              </a:rPr>
              <a:t>Současný model postaven v principu na soukromoprávních jednáních (typicky smlouvě) a veřejnoprávním omezování autonomie vůle nakládajícího.</a:t>
            </a:r>
          </a:p>
          <a:p>
            <a:r>
              <a:rPr lang="cs-CZ" altLang="cs-CZ" sz="2000" smtClean="0">
                <a:cs typeface="Times New Roman" pitchFamily="18" charset="0"/>
              </a:rPr>
              <a:t>Zákon vedle veřejnoprávní úpravy podmínek uzavírání smluv, popř. zákazů určité druhy smluv uzavřít, upravuje také instituty, které nemají obdobu v soukromoprávních předpisech. </a:t>
            </a:r>
          </a:p>
          <a:p>
            <a:r>
              <a:rPr lang="cs-CZ" altLang="cs-CZ" sz="2000" b="1" i="1" smtClean="0">
                <a:cs typeface="Times New Roman" pitchFamily="18" charset="0"/>
              </a:rPr>
              <a:t>Jednostranné opatření </a:t>
            </a:r>
            <a:r>
              <a:rPr lang="cs-CZ" altLang="cs-CZ" sz="2000" smtClean="0">
                <a:cs typeface="Times New Roman" pitchFamily="18" charset="0"/>
              </a:rPr>
              <a:t>(§ 20 ZMS) - lze ho učinit jen v případech stanovených v zákoně o majetku státu, tj. při výkonu funkce zřizovatele, resp. v souvislosti se zřízením nebo zánikem organizační složky státu, při rozhodování o příslušnosti k hospodaření s určitým státním majetkem nebo při odnímání majetku tehdy, zjistí-li se při kontrole závažné nedostatky v hospodaření s ním.</a:t>
            </a:r>
          </a:p>
          <a:p>
            <a:endParaRPr lang="cs-CZ" altLang="cs-CZ" sz="2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2150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228895-812C-46E3-934D-F3A6CB067105}" type="slidenum">
              <a:rPr lang="cs-CZ" altLang="cs-CZ"/>
              <a:pPr/>
              <a:t>17</a:t>
            </a:fld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22531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i="1" smtClean="0">
                <a:cs typeface="Times New Roman" pitchFamily="18" charset="0"/>
              </a:rPr>
              <a:t>zápis</a:t>
            </a:r>
            <a:r>
              <a:rPr lang="cs-CZ" altLang="cs-CZ" sz="2000" i="1" smtClean="0">
                <a:cs typeface="Times New Roman" pitchFamily="18" charset="0"/>
              </a:rPr>
              <a:t> </a:t>
            </a:r>
            <a:r>
              <a:rPr lang="cs-CZ" altLang="cs-CZ" sz="2000" smtClean="0">
                <a:cs typeface="Times New Roman" pitchFamily="18" charset="0"/>
              </a:rPr>
              <a:t>(§ 19 odst. 1 ZMS) – nakládá se jím s majetkem mezi organizačními složkami státu navzájem</a:t>
            </a:r>
          </a:p>
          <a:p>
            <a:r>
              <a:rPr lang="cs-CZ" altLang="cs-CZ" sz="2000" b="1" i="1" smtClean="0">
                <a:cs typeface="Times New Roman" pitchFamily="18" charset="0"/>
              </a:rPr>
              <a:t>jednostranné písemné upuštění od vymáhání pohledávky </a:t>
            </a:r>
            <a:r>
              <a:rPr lang="cs-CZ" altLang="cs-CZ" sz="2000" smtClean="0">
                <a:cs typeface="Times New Roman" pitchFamily="18" charset="0"/>
              </a:rPr>
              <a:t>(§ 35 ZMS) – administrativní akt interní povahy, umožňující v taxativně stanovených případech nevymáhat pohledávku, o němž se dlužník nevyrozumívá </a:t>
            </a:r>
          </a:p>
          <a:p>
            <a:endParaRPr lang="cs-CZ" altLang="cs-CZ" sz="22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22533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E12761-A24E-4973-8562-30C20E64E667}" type="slidenum">
              <a:rPr lang="cs-CZ" altLang="cs-CZ"/>
              <a:pPr/>
              <a:t>18</a:t>
            </a:fld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23555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smtClean="0">
                <a:cs typeface="Times New Roman" pitchFamily="18" charset="0"/>
              </a:rPr>
              <a:t>Obecně platí, že organizační složka státu nebo státní organizace může svou příslušnost tzv. běžně hospodařit s majetkem státu založit na základě zápisu nebo smlouvy pouze v těchto případech:</a:t>
            </a:r>
          </a:p>
          <a:p>
            <a:pPr lvl="1"/>
            <a:r>
              <a:rPr lang="cs-CZ" altLang="cs-CZ" sz="1800" smtClean="0">
                <a:cs typeface="Times New Roman" pitchFamily="18" charset="0"/>
              </a:rPr>
              <a:t>státní majetek potřebuje pro zabezpečení výkonu své působnosti nebo činnosti (tzn., že je tu současně i jiná organizační složka státu nebo státní organizace, která daný majetek k výkonu své působnosti, potažmo k plnění funkcí státu či k výkonu svých činností nepotřebuje, resp. tato nepotřebnost je typickým důvodem naložení s majetkem státu mezi organizačními složkami a státními organizacemi);</a:t>
            </a:r>
          </a:p>
          <a:p>
            <a:pPr lvl="1"/>
            <a:r>
              <a:rPr lang="cs-CZ" altLang="cs-CZ" sz="1800" smtClean="0">
                <a:cs typeface="Times New Roman" pitchFamily="18" charset="0"/>
              </a:rPr>
              <a:t>vyžaduje to veřejný zájem; </a:t>
            </a:r>
          </a:p>
          <a:p>
            <a:pPr lvl="1"/>
            <a:r>
              <a:rPr lang="cs-CZ" altLang="cs-CZ" sz="1800" smtClean="0">
                <a:cs typeface="Times New Roman" pitchFamily="18" charset="0"/>
              </a:rPr>
              <a:t>ukládá to prováděcí vyhláška k zákonu o majetku státu (viz § 19 odst. 1 PV).</a:t>
            </a:r>
          </a:p>
          <a:p>
            <a:endParaRPr lang="cs-CZ" altLang="cs-CZ" sz="22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2355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D157D6-2575-4B1B-84A5-7FBBA59E4462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Osnova přednášky</a:t>
            </a:r>
          </a:p>
        </p:txBody>
      </p:sp>
      <p:sp>
        <p:nvSpPr>
          <p:cNvPr id="6147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200" dirty="0"/>
              <a:t>Veřejné vlastnictví – exkurz </a:t>
            </a:r>
          </a:p>
          <a:p>
            <a:pPr eaLnBrk="1" hangingPunct="1">
              <a:defRPr/>
            </a:pPr>
            <a:r>
              <a:rPr lang="cs-CZ" altLang="cs-CZ" sz="2200" dirty="0"/>
              <a:t>Zákonná úprava majetku státu </a:t>
            </a:r>
          </a:p>
          <a:p>
            <a:pPr lvl="1" eaLnBrk="1" hangingPunct="1">
              <a:defRPr/>
            </a:pPr>
            <a:r>
              <a:rPr lang="cs-CZ" altLang="cs-CZ" sz="2000" dirty="0"/>
              <a:t>Organizační složky státu</a:t>
            </a:r>
          </a:p>
          <a:p>
            <a:pPr lvl="1" eaLnBrk="1" hangingPunct="1">
              <a:defRPr/>
            </a:pPr>
            <a:r>
              <a:rPr lang="cs-CZ" altLang="cs-CZ" sz="2000" dirty="0"/>
              <a:t>Státní organizace  </a:t>
            </a:r>
          </a:p>
          <a:p>
            <a:pPr eaLnBrk="1" hangingPunct="1">
              <a:defRPr/>
            </a:pPr>
            <a:r>
              <a:rPr lang="cs-CZ" altLang="cs-CZ" sz="2200" dirty="0"/>
              <a:t>Majetek státu </a:t>
            </a: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200" dirty="0"/>
              <a:t>Nabývání majetku státem </a:t>
            </a: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200" dirty="0"/>
              <a:t>Hospodaření s majetkem státu</a:t>
            </a:r>
          </a:p>
          <a:p>
            <a:pPr lvl="1" eaLnBrk="1" hangingPunct="1">
              <a:defRPr/>
            </a:pPr>
            <a:r>
              <a:rPr lang="cs-CZ" altLang="cs-CZ" sz="2000" dirty="0"/>
              <a:t>Nakládání s majetkem státu</a:t>
            </a:r>
          </a:p>
          <a:p>
            <a:pPr eaLnBrk="1" hangingPunct="1">
              <a:defRPr/>
            </a:pPr>
            <a:endParaRPr lang="cs-CZ" altLang="cs-CZ" sz="2000" i="1" dirty="0">
              <a:solidFill>
                <a:srgbClr val="7030A0"/>
              </a:solidFill>
              <a:highlight>
                <a:srgbClr val="FFFF00"/>
              </a:highlight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F099B8-620E-4F3B-A965-5D051DDAC2DE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24579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cs typeface="Times New Roman" pitchFamily="18" charset="0"/>
              </a:rPr>
              <a:t>Nakládání s majetkem státu mezi organizačními složkami státu a státními organizacemi vyžaduje </a:t>
            </a:r>
            <a:r>
              <a:rPr lang="cs-CZ" altLang="cs-CZ" i="1" smtClean="0">
                <a:cs typeface="Times New Roman" pitchFamily="18" charset="0"/>
              </a:rPr>
              <a:t>schválení </a:t>
            </a:r>
            <a:r>
              <a:rPr lang="cs-CZ" altLang="cs-CZ" smtClean="0">
                <a:cs typeface="Times New Roman" pitchFamily="18" charset="0"/>
              </a:rPr>
              <a:t>zřizovatele, popř. zakladatele, v zásadě tehdy, nakládá-li se s nemovitou věcí. </a:t>
            </a:r>
          </a:p>
          <a:p>
            <a:r>
              <a:rPr lang="cs-CZ" altLang="cs-CZ" smtClean="0">
                <a:cs typeface="Times New Roman" pitchFamily="18" charset="0"/>
              </a:rPr>
              <a:t>Schvalování naproti tomu není podrobeno nakládání s věcmi movitými.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24581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17FEF1-DEC1-463D-8CF1-CB8512830D05}" type="slidenum">
              <a:rPr lang="cs-CZ" altLang="cs-CZ"/>
              <a:pPr/>
              <a:t>20</a:t>
            </a:fld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Literatura:</a:t>
            </a:r>
          </a:p>
        </p:txBody>
      </p:sp>
      <p:sp>
        <p:nvSpPr>
          <p:cNvPr id="25603" name="Zástupný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smtClean="0">
              <a:solidFill>
                <a:srgbClr val="212063"/>
              </a:solidFill>
            </a:endParaRPr>
          </a:p>
          <a:p>
            <a:r>
              <a:rPr lang="cs-CZ" altLang="cs-CZ" sz="1800" smtClean="0">
                <a:solidFill>
                  <a:srgbClr val="212063"/>
                </a:solidFill>
              </a:rPr>
              <a:t>HAVLAN, P., SOCHOROVÁ, D. a kol. </a:t>
            </a:r>
            <a:r>
              <a:rPr lang="cs-CZ" altLang="cs-CZ" sz="1800" i="1" smtClean="0">
                <a:solidFill>
                  <a:srgbClr val="212063"/>
                </a:solidFill>
              </a:rPr>
              <a:t>Majetek státu v teorii a praxi</a:t>
            </a:r>
            <a:r>
              <a:rPr lang="cs-CZ" altLang="cs-CZ" sz="1800" smtClean="0">
                <a:solidFill>
                  <a:srgbClr val="212063"/>
                </a:solidFill>
              </a:rPr>
              <a:t>. Praha: Leges, 2021. Teoretik. ISBN 978-80-7502-455-8.</a:t>
            </a:r>
          </a:p>
          <a:p>
            <a:r>
              <a:rPr lang="cs-CZ" altLang="cs-CZ" sz="1800" smtClean="0">
                <a:solidFill>
                  <a:srgbClr val="212063"/>
                </a:solidFill>
              </a:rPr>
              <a:t>HAVLAN, P. </a:t>
            </a:r>
            <a:r>
              <a:rPr lang="cs-CZ" altLang="cs-CZ" sz="1800" i="1" smtClean="0">
                <a:solidFill>
                  <a:srgbClr val="212063"/>
                </a:solidFill>
              </a:rPr>
              <a:t>Veřejný majetek</a:t>
            </a:r>
            <a:r>
              <a:rPr lang="cs-CZ" altLang="cs-CZ" sz="1800" smtClean="0">
                <a:solidFill>
                  <a:srgbClr val="212063"/>
                </a:solidFill>
              </a:rPr>
              <a:t>. 3. vydání. Brno: Masarykova univerzita, 2016. Učebnice Právnické fakulty MU. ISBN 978-80-210-8333-2.</a:t>
            </a:r>
          </a:p>
          <a:p>
            <a:r>
              <a:rPr lang="cs-CZ" altLang="cs-CZ" sz="1800" smtClean="0">
                <a:solidFill>
                  <a:srgbClr val="212063"/>
                </a:solidFill>
              </a:rPr>
              <a:t>HAVLAN, P. </a:t>
            </a:r>
            <a:r>
              <a:rPr lang="cs-CZ" altLang="cs-CZ" sz="1800" i="1" smtClean="0">
                <a:solidFill>
                  <a:srgbClr val="212063"/>
                </a:solidFill>
              </a:rPr>
              <a:t>Veřejné vlastnictví v právu a společnosti</a:t>
            </a:r>
            <a:r>
              <a:rPr lang="cs-CZ" altLang="cs-CZ" sz="1800" smtClean="0">
                <a:solidFill>
                  <a:srgbClr val="212063"/>
                </a:solidFill>
              </a:rPr>
              <a:t>. Praha: C.H. Beck, 2008. Beckova edice právní instituty. ISBN 978-80-7179-617-6.</a:t>
            </a:r>
          </a:p>
          <a:p>
            <a:endParaRPr lang="cs-CZ" alt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25605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24E394-73CB-4AC0-B999-31250651ED43}" type="slidenum">
              <a:rPr lang="cs-CZ" altLang="cs-CZ"/>
              <a:pPr/>
              <a:t>21</a:t>
            </a:fld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dirty="0">
                <a:cs typeface="Times New Roman" pitchFamily="18" charset="0"/>
              </a:rPr>
              <a:t>Děkuji za pozornost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MV927K - Veřejný majetek</a:t>
            </a:r>
            <a:endParaRPr lang="cs-CZ" altLang="cs-CZ" dirty="0"/>
          </a:p>
        </p:txBody>
      </p:sp>
      <p:sp>
        <p:nvSpPr>
          <p:cNvPr id="2662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6C36D3-62A3-43EC-9347-5E8F3D8D19FF}" type="slidenum">
              <a:rPr lang="cs-CZ" altLang="cs-CZ"/>
              <a:pPr/>
              <a:t>22</a:t>
            </a:fld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 noChangeArrowheads="1"/>
          </p:cNvSpPr>
          <p:nvPr>
            <p:ph type="title"/>
          </p:nvPr>
        </p:nvSpPr>
        <p:spPr>
          <a:xfrm>
            <a:off x="509588" y="1092200"/>
            <a:ext cx="8086725" cy="647700"/>
          </a:xfrm>
        </p:spPr>
        <p:txBody>
          <a:bodyPr/>
          <a:lstStyle/>
          <a:p>
            <a:r>
              <a:rPr lang="cs-CZ" altLang="cs-CZ" smtClean="0">
                <a:cs typeface="Times New Roman" pitchFamily="18" charset="0"/>
              </a:rPr>
              <a:t>Veřejné vlastnictví</a:t>
            </a:r>
            <a:endParaRPr lang="cs-CZ" altLang="cs-CZ" smtClean="0"/>
          </a:p>
        </p:txBody>
      </p:sp>
      <p:sp>
        <p:nvSpPr>
          <p:cNvPr id="7171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09588" y="1839913"/>
            <a:ext cx="8081962" cy="4606925"/>
          </a:xfrm>
        </p:spPr>
        <p:txBody>
          <a:bodyPr/>
          <a:lstStyle/>
          <a:p>
            <a:pPr algn="just">
              <a:defRPr/>
            </a:pPr>
            <a:r>
              <a:rPr lang="cs-CZ" sz="1600" dirty="0">
                <a:cs typeface="Times New Roman" pitchFamily="18" charset="0"/>
              </a:rPr>
              <a:t>Vlastnictví, jehož subjektem je subjekt veřejné povahy a jehož předmětem je veřejná věc v širokém slova smyslu.</a:t>
            </a:r>
          </a:p>
          <a:p>
            <a:pPr algn="just">
              <a:defRPr/>
            </a:pPr>
            <a:r>
              <a:rPr lang="cs-CZ" sz="1600" dirty="0">
                <a:cs typeface="Times New Roman" pitchFamily="18" charset="0"/>
              </a:rPr>
              <a:t>Problematika veřejných věcí:</a:t>
            </a:r>
          </a:p>
          <a:p>
            <a:pPr lvl="1" algn="just">
              <a:defRPr/>
            </a:pPr>
            <a:r>
              <a:rPr lang="cs-CZ" sz="1600" dirty="0">
                <a:cs typeface="Times New Roman" pitchFamily="18" charset="0"/>
              </a:rPr>
              <a:t>finanční (fiskální) majetek,</a:t>
            </a:r>
          </a:p>
          <a:p>
            <a:pPr lvl="1" algn="just">
              <a:defRPr/>
            </a:pPr>
            <a:r>
              <a:rPr lang="cs-CZ" sz="1600" dirty="0">
                <a:cs typeface="Times New Roman" pitchFamily="18" charset="0"/>
              </a:rPr>
              <a:t>majetek správní,</a:t>
            </a:r>
          </a:p>
          <a:p>
            <a:pPr lvl="1" algn="just">
              <a:defRPr/>
            </a:pPr>
            <a:r>
              <a:rPr lang="cs-CZ" sz="1600" dirty="0">
                <a:cs typeface="Times New Roman" pitchFamily="18" charset="0"/>
              </a:rPr>
              <a:t>věci v obecném užívání.</a:t>
            </a:r>
          </a:p>
          <a:p>
            <a:pPr algn="just">
              <a:defRPr/>
            </a:pPr>
            <a:r>
              <a:rPr lang="cs-CZ" sz="1600" dirty="0">
                <a:cs typeface="Times New Roman" pitchFamily="18" charset="0"/>
              </a:rPr>
              <a:t>Ústava ČR – čl. 101 odst. 3; čl. 8 a hlava sedmá, čl. 97 odst. 1</a:t>
            </a:r>
          </a:p>
          <a:p>
            <a:pPr algn="just">
              <a:defRPr/>
            </a:pPr>
            <a:r>
              <a:rPr lang="cs-CZ" sz="1600" dirty="0">
                <a:cs typeface="Times New Roman" pitchFamily="18" charset="0"/>
              </a:rPr>
              <a:t>LZPS – čl. 11 odst. 2: </a:t>
            </a:r>
            <a:r>
              <a:rPr lang="cs-CZ" sz="1600" i="1" dirty="0">
                <a:cs typeface="Times New Roman" pitchFamily="18" charset="0"/>
              </a:rPr>
              <a:t>„Zákon stanoví, který majetek nezbytný k zabezpečování potřeb celé společnosti, rozvoje národního hospodářství a veřejného zájmu smí být jen ve vlastnictví státu, obce nebo určených právnických osob; zákon může také stanovit, že určité věci mohou být pouze ve vlastnictví občanů nebo právnických osob se sídlem v České a Slovenské Federativní republice.“ </a:t>
            </a:r>
          </a:p>
          <a:p>
            <a:pPr lvl="1" algn="just">
              <a:defRPr/>
            </a:pPr>
            <a:r>
              <a:rPr lang="cs-CZ" sz="1600" dirty="0">
                <a:cs typeface="Times New Roman" pitchFamily="18" charset="0"/>
              </a:rPr>
              <a:t>zákon č. 222/1999 Sb., o zajišťování obrany České republiky, ve znění pozdějších předpisů;</a:t>
            </a:r>
          </a:p>
          <a:p>
            <a:pPr lvl="1" algn="just">
              <a:defRPr/>
            </a:pPr>
            <a:r>
              <a:rPr lang="cs-CZ" sz="1600" dirty="0">
                <a:cs typeface="Times New Roman" pitchFamily="18" charset="0"/>
              </a:rPr>
              <a:t>zákon č. 13/1997 Sb., o pozemních komunikacích, ve znění pozdějších předpisů;</a:t>
            </a:r>
          </a:p>
          <a:p>
            <a:pPr lvl="1" algn="just">
              <a:defRPr/>
            </a:pPr>
            <a:r>
              <a:rPr lang="cs-CZ" sz="1600" dirty="0">
                <a:cs typeface="Times New Roman" pitchFamily="18" charset="0"/>
              </a:rPr>
              <a:t>zákon č. 44/1988 Sb., o ochraně a využití nerostného bohatství (horní zákon), ve znění pozdějších předpisů.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71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7D0C5F-35A2-4EAF-8013-FC3B87983ADA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 noChangeArrowheads="1"/>
          </p:cNvSpPr>
          <p:nvPr>
            <p:ph type="title"/>
          </p:nvPr>
        </p:nvSpPr>
        <p:spPr>
          <a:xfrm>
            <a:off x="538163" y="954088"/>
            <a:ext cx="8086725" cy="457200"/>
          </a:xfrm>
        </p:spPr>
        <p:txBody>
          <a:bodyPr/>
          <a:lstStyle/>
          <a:p>
            <a:pPr eaLnBrk="1" hangingPunct="1"/>
            <a:r>
              <a:rPr lang="cs-CZ" altLang="cs-CZ" smtClean="0">
                <a:cs typeface="Times New Roman" pitchFamily="18" charset="0"/>
              </a:rPr>
              <a:t>Zákonná úprava majetku státu</a:t>
            </a:r>
            <a:endParaRPr lang="cs-CZ" altLang="cs-CZ" smtClean="0">
              <a:solidFill>
                <a:srgbClr val="0070C0"/>
              </a:solidFill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509588" y="1611313"/>
            <a:ext cx="8081962" cy="4521200"/>
          </a:xfrm>
        </p:spPr>
        <p:txBody>
          <a:bodyPr/>
          <a:lstStyle/>
          <a:p>
            <a:pPr algn="just">
              <a:defRPr/>
            </a:pPr>
            <a:r>
              <a:rPr lang="cs-CZ" sz="1800" dirty="0">
                <a:cs typeface="Times New Roman" pitchFamily="18" charset="0"/>
              </a:rPr>
              <a:t>Zákon č. 219/2000 Sb., o majetku České republiky a jejím vystupování v právních vztazích, ve znění pozdějších předpisů (ZMS);</a:t>
            </a:r>
          </a:p>
          <a:p>
            <a:pPr algn="just">
              <a:defRPr/>
            </a:pPr>
            <a:r>
              <a:rPr lang="cs-CZ" sz="1800" dirty="0">
                <a:cs typeface="Times New Roman" pitchFamily="18" charset="0"/>
              </a:rPr>
              <a:t>vyhláška č. 62/2001 Sb., o hospodaření organizačních složek státu a státních organizací s majetkem státu, ve znění pozdějších předpisů.</a:t>
            </a:r>
          </a:p>
          <a:p>
            <a:pPr algn="just">
              <a:defRPr/>
            </a:pPr>
            <a:endParaRPr lang="cs-CZ" sz="1800" dirty="0">
              <a:cs typeface="Times New Roman" pitchFamily="18" charset="0"/>
            </a:endParaRPr>
          </a:p>
          <a:p>
            <a:pPr algn="just">
              <a:defRPr/>
            </a:pPr>
            <a:r>
              <a:rPr lang="cs-CZ" sz="1800" dirty="0" err="1">
                <a:cs typeface="Times New Roman" pitchFamily="18" charset="0"/>
              </a:rPr>
              <a:t>Ust</a:t>
            </a:r>
            <a:r>
              <a:rPr lang="cs-CZ" sz="1800" dirty="0">
                <a:cs typeface="Times New Roman" pitchFamily="18" charset="0"/>
              </a:rPr>
              <a:t>. § 6 ZMS: </a:t>
            </a:r>
            <a:r>
              <a:rPr lang="cs-CZ" sz="1600" dirty="0">
                <a:cs typeface="Times New Roman" pitchFamily="18" charset="0"/>
              </a:rPr>
              <a:t>„Pokud stát vystupuje jako účastník právních vztahů, je právnickou osobou.“</a:t>
            </a:r>
          </a:p>
          <a:p>
            <a:pPr algn="just">
              <a:defRPr/>
            </a:pPr>
            <a:r>
              <a:rPr lang="cs-CZ" sz="1800" dirty="0">
                <a:cs typeface="Times New Roman" pitchFamily="18" charset="0"/>
              </a:rPr>
              <a:t>Výkon vlastnického práva státu a jiných majetkových práv stál před              1. lednem 2001 zejména na dvou základních pilířích, a to na institutu „práva hospodaření“ a institutu „státních organizací“. </a:t>
            </a:r>
          </a:p>
          <a:p>
            <a:pPr algn="just">
              <a:defRPr/>
            </a:pPr>
            <a:r>
              <a:rPr lang="cs-CZ" sz="1800" dirty="0">
                <a:cs typeface="Times New Roman" pitchFamily="18" charset="0"/>
              </a:rPr>
              <a:t>Rozlišovala se majetková práva (vyjma práva vlastnického) státu na jedné straně a státních organizací na straně druhé.</a:t>
            </a:r>
          </a:p>
          <a:p>
            <a:pPr algn="just">
              <a:defRPr/>
            </a:pPr>
            <a:r>
              <a:rPr lang="cs-CZ" sz="1800" dirty="0">
                <a:cs typeface="Times New Roman" pitchFamily="18" charset="0"/>
              </a:rPr>
              <a:t>S účinností ZMS – opuštěn institut „práva hospodaření“ a většina státních organizací se transformovala na „organizační složky státu“.</a:t>
            </a:r>
          </a:p>
          <a:p>
            <a:pPr algn="just">
              <a:defRPr/>
            </a:pPr>
            <a:endParaRPr lang="cs-CZ" sz="2200" dirty="0">
              <a:cs typeface="Times New Roman" pitchFamily="18" charset="0"/>
            </a:endParaRP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200" dirty="0">
              <a:solidFill>
                <a:srgbClr val="C00000"/>
              </a:solidFill>
            </a:endParaRPr>
          </a:p>
          <a:p>
            <a:pPr lvl="1" eaLnBrk="1" hangingPunct="1">
              <a:defRPr/>
            </a:pPr>
            <a:endParaRPr lang="cs-CZ" altLang="cs-CZ" sz="18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C3408-1643-4CE9-9B40-B1812D7C5006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cs typeface="Times New Roman" pitchFamily="18" charset="0"/>
              </a:rPr>
              <a:t>Organizační složky státu</a:t>
            </a:r>
            <a:endParaRPr lang="cs-CZ" altLang="cs-CZ" smtClean="0"/>
          </a:p>
        </p:txBody>
      </p:sp>
      <p:sp>
        <p:nvSpPr>
          <p:cNvPr id="9219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smtClean="0">
                <a:cs typeface="Times New Roman" pitchFamily="18" charset="0"/>
              </a:rPr>
              <a:t>Nejsou právnickými osobami;</a:t>
            </a:r>
          </a:p>
          <a:p>
            <a:pPr algn="just"/>
            <a:r>
              <a:rPr lang="cs-CZ" altLang="cs-CZ" sz="2000" smtClean="0">
                <a:cs typeface="Times New Roman" pitchFamily="18" charset="0"/>
              </a:rPr>
              <a:t>organizační útvary;</a:t>
            </a:r>
          </a:p>
          <a:p>
            <a:pPr algn="just"/>
            <a:r>
              <a:rPr lang="cs-CZ" altLang="cs-CZ" sz="2000" smtClean="0">
                <a:cs typeface="Times New Roman" pitchFamily="18" charset="0"/>
              </a:rPr>
              <a:t>subjekty, které (jménem státu a na jeho odpovědnost) vstupují do právních vztahů;</a:t>
            </a:r>
          </a:p>
          <a:p>
            <a:pPr algn="just"/>
            <a:r>
              <a:rPr lang="cs-CZ" altLang="cs-CZ" sz="2000" smtClean="0">
                <a:cs typeface="Times New Roman" pitchFamily="18" charset="0"/>
              </a:rPr>
              <a:t>modelově se jedná o tyto vztahy: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klasické („vnější“) majetkoprávní vztahy s osobami mimo stát jako subjekt vlastnického a jiných majetkových práv,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specifické („vnější“) majetkoprávní vztahy s osobami, které vykonávají svým jménem a na svou odpovědnost vlastnické a jiná majetková práva státu (typicky „státní organizace“) a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specifické („vnitřní“) majetkové vztahy k jiným organizačním složkám státu.</a:t>
            </a:r>
          </a:p>
          <a:p>
            <a:endParaRPr lang="cs-CZ" altLang="cs-CZ" sz="1800" i="1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922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1BEA7C-3494-4522-9A01-11858F9B050B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 noChangeArrowheads="1"/>
          </p:cNvSpPr>
          <p:nvPr>
            <p:ph type="title"/>
          </p:nvPr>
        </p:nvSpPr>
        <p:spPr>
          <a:xfrm>
            <a:off x="509588" y="1125538"/>
            <a:ext cx="8086725" cy="457200"/>
          </a:xfrm>
        </p:spPr>
        <p:txBody>
          <a:bodyPr/>
          <a:lstStyle/>
          <a:p>
            <a:r>
              <a:rPr lang="cs-CZ" altLang="cs-CZ" smtClean="0">
                <a:cs typeface="Times New Roman" pitchFamily="18" charset="0"/>
              </a:rPr>
              <a:t>Státní organizace</a:t>
            </a:r>
            <a:endParaRPr lang="cs-CZ" altLang="cs-CZ" smtClean="0"/>
          </a:p>
        </p:txBody>
      </p:sp>
      <p:sp>
        <p:nvSpPr>
          <p:cNvPr id="10243" name="Zástupný obsah 2"/>
          <p:cNvSpPr>
            <a:spLocks noGrp="1" noChangeArrowheads="1"/>
          </p:cNvSpPr>
          <p:nvPr>
            <p:ph idx="1"/>
          </p:nvPr>
        </p:nvSpPr>
        <p:spPr>
          <a:xfrm>
            <a:off x="509588" y="1698625"/>
            <a:ext cx="8081962" cy="4433888"/>
          </a:xfrm>
        </p:spPr>
        <p:txBody>
          <a:bodyPr/>
          <a:lstStyle/>
          <a:p>
            <a:pPr algn="just"/>
            <a:r>
              <a:rPr lang="cs-CZ" altLang="cs-CZ" sz="1800" smtClean="0">
                <a:cs typeface="Times New Roman" pitchFamily="18" charset="0"/>
              </a:rPr>
              <a:t>Právní subjektivita umožňuje státním organizacím jednat v právních vztazích svým jménem, a to jak ve vztazích hmotněprávních, tak procesněprávních. </a:t>
            </a:r>
          </a:p>
          <a:p>
            <a:pPr algn="just"/>
            <a:r>
              <a:rPr lang="cs-CZ" altLang="cs-CZ" sz="1800" smtClean="0">
                <a:cs typeface="Times New Roman" pitchFamily="18" charset="0"/>
              </a:rPr>
              <a:t>Jako právnické osoby svého druhu mohou státní organizace vstupovat modelově do těchto vztahů:</a:t>
            </a:r>
          </a:p>
          <a:p>
            <a:pPr lvl="1" algn="just"/>
            <a:r>
              <a:rPr lang="cs-CZ" altLang="cs-CZ" sz="1600" smtClean="0">
                <a:cs typeface="Times New Roman" pitchFamily="18" charset="0"/>
              </a:rPr>
              <a:t>klasických („vnějších“) majetkoprávních vztahů s osobami (fyzickými a právnickými) mimo stát jako subjekt vlastnického a jiných majetkových práv,</a:t>
            </a:r>
          </a:p>
          <a:p>
            <a:pPr lvl="1" algn="just"/>
            <a:r>
              <a:rPr lang="cs-CZ" altLang="cs-CZ" sz="1600" smtClean="0">
                <a:cs typeface="Times New Roman" pitchFamily="18" charset="0"/>
              </a:rPr>
              <a:t>specifických („vnějších“) majetkoprávních vztahů se státem jako subjektem vlastnického a jiných majetkových práv (zásadně reprezentovaným příslušnou organizační složkou), a</a:t>
            </a:r>
          </a:p>
          <a:p>
            <a:pPr lvl="1" algn="just"/>
            <a:r>
              <a:rPr lang="cs-CZ" altLang="cs-CZ" sz="1600" smtClean="0">
                <a:cs typeface="Times New Roman" pitchFamily="18" charset="0"/>
              </a:rPr>
              <a:t>specifických („vnějších“) majetkoprávních vztahů s jinými státními organizacemi.</a:t>
            </a:r>
          </a:p>
          <a:p>
            <a:pPr algn="just"/>
            <a:endParaRPr lang="cs-CZ" altLang="cs-CZ" sz="1800" smtClean="0">
              <a:cs typeface="Times New Roman" pitchFamily="18" charset="0"/>
            </a:endParaRPr>
          </a:p>
          <a:p>
            <a:pPr algn="just"/>
            <a:r>
              <a:rPr lang="cs-CZ" altLang="cs-CZ" sz="1800" smtClean="0">
                <a:cs typeface="Times New Roman" pitchFamily="18" charset="0"/>
              </a:rPr>
              <a:t>Ustanovení § 55 odst. 1 věta první ZMS: </a:t>
            </a:r>
            <a:r>
              <a:rPr lang="cs-CZ" altLang="cs-CZ" sz="1600" i="1" smtClean="0">
                <a:cs typeface="Times New Roman" pitchFamily="18" charset="0"/>
              </a:rPr>
              <a:t>„Organizace nemají vlastní majetek; za podmínek stanovených tímto zákonem nabývají majetek pro stát a jejich příslušnost hospodařit s majetkem (§ 8) se řídí ustanovením § 9.“ </a:t>
            </a:r>
          </a:p>
          <a:p>
            <a:pPr algn="just"/>
            <a:endParaRPr lang="cs-CZ" altLang="cs-CZ" sz="1800" smtClean="0">
              <a:cs typeface="Times New Roman" pitchFamily="18" charset="0"/>
            </a:endParaRPr>
          </a:p>
          <a:p>
            <a:endParaRPr lang="cs-CZ" alt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0245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488CE3-56A5-416E-803D-C4D2D9E8D639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 noChangeArrowheads="1"/>
          </p:cNvSpPr>
          <p:nvPr>
            <p:ph type="title"/>
          </p:nvPr>
        </p:nvSpPr>
        <p:spPr>
          <a:xfrm>
            <a:off x="509588" y="1125538"/>
            <a:ext cx="8086725" cy="457200"/>
          </a:xfrm>
        </p:spPr>
        <p:txBody>
          <a:bodyPr/>
          <a:lstStyle/>
          <a:p>
            <a:r>
              <a:rPr lang="cs-CZ" altLang="cs-CZ" smtClean="0">
                <a:cs typeface="Times New Roman" pitchFamily="18" charset="0"/>
              </a:rPr>
              <a:t>Majetek státu</a:t>
            </a:r>
            <a:endParaRPr lang="cs-CZ" altLang="cs-CZ" smtClean="0"/>
          </a:p>
        </p:txBody>
      </p:sp>
      <p:sp>
        <p:nvSpPr>
          <p:cNvPr id="11267" name="Zástupný obsah 2"/>
          <p:cNvSpPr>
            <a:spLocks noGrp="1" noChangeArrowheads="1"/>
          </p:cNvSpPr>
          <p:nvPr>
            <p:ph idx="1"/>
          </p:nvPr>
        </p:nvSpPr>
        <p:spPr>
          <a:xfrm>
            <a:off x="509588" y="1719263"/>
            <a:ext cx="8081962" cy="4413250"/>
          </a:xfrm>
        </p:spPr>
        <p:txBody>
          <a:bodyPr/>
          <a:lstStyle/>
          <a:p>
            <a:pPr algn="just"/>
            <a:r>
              <a:rPr lang="cs-CZ" altLang="cs-CZ" sz="2000" smtClean="0">
                <a:cs typeface="Times New Roman" pitchFamily="18" charset="0"/>
              </a:rPr>
              <a:t>Specifičnost  tzv.</a:t>
            </a:r>
            <a:r>
              <a:rPr lang="cs-CZ" altLang="cs-CZ" sz="2000" i="1" smtClean="0">
                <a:cs typeface="Times New Roman" pitchFamily="18" charset="0"/>
              </a:rPr>
              <a:t> rozpočtové sféry.</a:t>
            </a:r>
          </a:p>
          <a:p>
            <a:pPr algn="just"/>
            <a:r>
              <a:rPr lang="cs-CZ" altLang="cs-CZ" sz="2000" smtClean="0">
                <a:cs typeface="Times New Roman" pitchFamily="18" charset="0"/>
              </a:rPr>
              <a:t>Platný zákon vychází ze zásady, že státu nelze upřít právo na žádný druh majetku. </a:t>
            </a:r>
          </a:p>
          <a:p>
            <a:pPr algn="just"/>
            <a:r>
              <a:rPr lang="cs-CZ" altLang="cs-CZ" sz="2000" smtClean="0">
                <a:cs typeface="Times New Roman" pitchFamily="18" charset="0"/>
              </a:rPr>
              <a:t>Majetkem státu mohou být věci, byty a nebytové prostory, které stát vlastní, ideální části věcí, bytů a nebytových prostor, které spoluvlastní, majetková práva (zejména pohledávky), která vznikla z činnosti organizačních složek státu a státních organizací a jiné majetkové hodnoty, které vznikly z činnosti organizačních složek státu a státních organizací.</a:t>
            </a:r>
          </a:p>
          <a:p>
            <a:pPr algn="just"/>
            <a:r>
              <a:rPr lang="cs-CZ" altLang="cs-CZ" sz="2000" smtClean="0">
                <a:cs typeface="Times New Roman" pitchFamily="18" charset="0"/>
              </a:rPr>
              <a:t>Majetek státu využívá stát zejména (§ 8 ZMS):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k plnění svých funkcí anebo v souvislosti s plněním těchto funkcí,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k zajišťování veřejně prospěšných činností anebo pro účely podnikání.“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126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477497F-3E89-4B4C-817F-69ABC913C5FF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 noChangeArrowheads="1"/>
          </p:cNvSpPr>
          <p:nvPr>
            <p:ph type="title"/>
          </p:nvPr>
        </p:nvSpPr>
        <p:spPr>
          <a:xfrm>
            <a:off x="509588" y="1125538"/>
            <a:ext cx="8086725" cy="457200"/>
          </a:xfrm>
        </p:spPr>
        <p:txBody>
          <a:bodyPr/>
          <a:lstStyle/>
          <a:p>
            <a:endParaRPr lang="cs-CZ" altLang="cs-CZ" smtClean="0"/>
          </a:p>
        </p:txBody>
      </p:sp>
      <p:sp>
        <p:nvSpPr>
          <p:cNvPr id="12291" name="Zástupný obsah 2"/>
          <p:cNvSpPr>
            <a:spLocks noGrp="1" noChangeArrowheads="1"/>
          </p:cNvSpPr>
          <p:nvPr>
            <p:ph idx="1"/>
          </p:nvPr>
        </p:nvSpPr>
        <p:spPr>
          <a:xfrm>
            <a:off x="509588" y="1773238"/>
            <a:ext cx="8081962" cy="4475162"/>
          </a:xfrm>
        </p:spPr>
        <p:txBody>
          <a:bodyPr/>
          <a:lstStyle/>
          <a:p>
            <a:pPr algn="just"/>
            <a:r>
              <a:rPr lang="cs-CZ" altLang="cs-CZ" sz="1800" b="1" smtClean="0">
                <a:cs typeface="Times New Roman" pitchFamily="18" charset="0"/>
              </a:rPr>
              <a:t>Závazky státu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závazky vzniklé z činnosti jeho organizačních složek a ty, které souvisejí s majetkem, s nímž tyto složky hospodaří.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Stát může přijímat a sjednávat vůči němu uplatněné závazky anebo uznávat vůči němu uplatněné nároky pouze v rozsahu a za podmínek, které odpovídají povaze státem plněných úkolů a vykonávaných činností (§ 39 odst. 1 ZMS).</a:t>
            </a:r>
          </a:p>
          <a:p>
            <a:pPr lvl="1" algn="just"/>
            <a:r>
              <a:rPr lang="cs-CZ" altLang="cs-CZ" sz="1800" smtClean="0">
                <a:cs typeface="Times New Roman" pitchFamily="18" charset="0"/>
              </a:rPr>
              <a:t>Stát se může zavázat k uzavření budoucí smlouvy nebo k jinému právnímu jednání, pokud je sjednaný obsah budoucí smlouvy nebo takové právní jednání v souladu s tímto zákonem a platné uzavření budoucí smlouvy nebo provedení jednání není podmíněno povolením výjimky, schválením nebo předchozím souhlasem podle tohoto zákona (ust. § 40 odst. 1 ZMS).</a:t>
            </a:r>
          </a:p>
          <a:p>
            <a:endParaRPr lang="cs-CZ" alt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2293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BF129C-8A51-441E-AEA4-3075D6531AB9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 noChangeArrowheads="1"/>
          </p:cNvSpPr>
          <p:nvPr>
            <p:ph type="title"/>
          </p:nvPr>
        </p:nvSpPr>
        <p:spPr>
          <a:xfrm>
            <a:off x="509588" y="1125538"/>
            <a:ext cx="8086725" cy="457200"/>
          </a:xfrm>
        </p:spPr>
        <p:txBody>
          <a:bodyPr/>
          <a:lstStyle/>
          <a:p>
            <a:r>
              <a:rPr lang="cs-CZ" altLang="cs-CZ" smtClean="0">
                <a:cs typeface="Times New Roman" pitchFamily="18" charset="0"/>
              </a:rPr>
              <a:t>Nabývání majetku státem</a:t>
            </a:r>
            <a:endParaRPr lang="cs-CZ" altLang="cs-CZ" smtClean="0"/>
          </a:p>
        </p:txBody>
      </p:sp>
      <p:sp>
        <p:nvSpPr>
          <p:cNvPr id="18435" name="Zástupný obsah 2"/>
          <p:cNvSpPr>
            <a:spLocks noGrp="1" noChangeArrowheads="1"/>
          </p:cNvSpPr>
          <p:nvPr>
            <p:ph idx="1"/>
          </p:nvPr>
        </p:nvSpPr>
        <p:spPr>
          <a:xfrm>
            <a:off x="509588" y="2017713"/>
            <a:ext cx="8081962" cy="4230687"/>
          </a:xfrm>
        </p:spPr>
        <p:txBody>
          <a:bodyPr/>
          <a:lstStyle/>
          <a:p>
            <a:pPr>
              <a:defRPr/>
            </a:pPr>
            <a:r>
              <a:rPr lang="cs-CZ" altLang="cs-CZ" sz="2000" dirty="0">
                <a:cs typeface="Times New Roman" panose="02020603050405020304" pitchFamily="18" charset="0"/>
              </a:rPr>
              <a:t>Stát nabývá majetek především smluvně,  a to při plnění svých funkcí, v souvislosti s plněním těchto funkcí, při zajišťování veřejně prospěšných činností anebo při svém podnikání.</a:t>
            </a:r>
          </a:p>
          <a:p>
            <a:pPr>
              <a:defRPr/>
            </a:pPr>
            <a:endParaRPr lang="cs-CZ" altLang="cs-CZ" sz="2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000" dirty="0">
                <a:cs typeface="Times New Roman" panose="02020603050405020304" pitchFamily="18" charset="0"/>
              </a:rPr>
              <a:t>O nabývání ve vlastním (právním) smyslu jde pouze tehdy, když subjektem, od kterého se majetek nabývá, je nestátní právnická osoba nebo osoba fyzická.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dirty="0">
                <a:cs typeface="Times New Roman" panose="02020603050405020304" pitchFamily="18" charset="0"/>
              </a:rPr>
              <a:t>	x </a:t>
            </a:r>
          </a:p>
          <a:p>
            <a:pPr>
              <a:defRPr/>
            </a:pPr>
            <a:r>
              <a:rPr lang="cs-CZ" altLang="cs-CZ" sz="2000" dirty="0">
                <a:cs typeface="Times New Roman" panose="02020603050405020304" pitchFamily="18" charset="0"/>
              </a:rPr>
              <a:t>O nabývání majetku státem nejde tam, kde se majetek pohybuje mezi organizačními složkami státu navzájem, mezi organizačními složkami státu a státními organizacemi, jakož i mezi státními organizacemi navzájem.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331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D73AD2-6AB9-47C0-B5B3-CC720259AE8E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92</TotalTime>
  <Words>1095</Words>
  <Application>Microsoft Office PowerPoint</Application>
  <PresentationFormat>Předvádění na obrazovce (4:3)</PresentationFormat>
  <Paragraphs>160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Tahoma</vt:lpstr>
      <vt:lpstr>Arial</vt:lpstr>
      <vt:lpstr>Wingdings</vt:lpstr>
      <vt:lpstr>Times New Roman</vt:lpstr>
      <vt:lpstr>law_sablona_cz (1)</vt:lpstr>
      <vt:lpstr>Majetek státu   MV927K - II. přednáška Dagmar Sochorová </vt:lpstr>
      <vt:lpstr>Osnova přednášky</vt:lpstr>
      <vt:lpstr>Veřejné vlastnictví</vt:lpstr>
      <vt:lpstr>Zákonná úprava majetku státu</vt:lpstr>
      <vt:lpstr>Organizační složky státu</vt:lpstr>
      <vt:lpstr>Státní organizace</vt:lpstr>
      <vt:lpstr>Majetek státu</vt:lpstr>
      <vt:lpstr>Snímek 8</vt:lpstr>
      <vt:lpstr>Nabývání majetku státem</vt:lpstr>
      <vt:lpstr>Snímek 10</vt:lpstr>
      <vt:lpstr>Snímek 11</vt:lpstr>
      <vt:lpstr>Snímek 12</vt:lpstr>
      <vt:lpstr>Snímek 13</vt:lpstr>
      <vt:lpstr>Hospodaření s majetkem státu </vt:lpstr>
      <vt:lpstr>Snímek 15</vt:lpstr>
      <vt:lpstr>Snímek 16</vt:lpstr>
      <vt:lpstr>Nakládání s majetkem státu</vt:lpstr>
      <vt:lpstr>Snímek 18</vt:lpstr>
      <vt:lpstr>Snímek 19</vt:lpstr>
      <vt:lpstr>Snímek 20</vt:lpstr>
      <vt:lpstr>Literatura:</vt:lpstr>
      <vt:lpstr>Snímek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3295</cp:revision>
  <cp:lastPrinted>1601-01-01T00:00:00Z</cp:lastPrinted>
  <dcterms:created xsi:type="dcterms:W3CDTF">2016-03-09T14:49:29Z</dcterms:created>
  <dcterms:modified xsi:type="dcterms:W3CDTF">2021-12-15T19:28:38Z</dcterms:modified>
</cp:coreProperties>
</file>