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4" r:id="rId3"/>
    <p:sldId id="260" r:id="rId4"/>
    <p:sldId id="272" r:id="rId5"/>
    <p:sldId id="265" r:id="rId6"/>
    <p:sldId id="261" r:id="rId7"/>
    <p:sldId id="266" r:id="rId8"/>
    <p:sldId id="262" r:id="rId9"/>
    <p:sldId id="263" r:id="rId10"/>
    <p:sldId id="273" r:id="rId11"/>
    <p:sldId id="264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C6C"/>
    <a:srgbClr val="141760"/>
    <a:srgbClr val="A7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76248" autoAdjust="0"/>
  </p:normalViewPr>
  <p:slideViewPr>
    <p:cSldViewPr>
      <p:cViewPr varScale="1">
        <p:scale>
          <a:sx n="48" d="100"/>
          <a:sy n="48" d="100"/>
        </p:scale>
        <p:origin x="17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3C93E-42B8-4152-8CB6-0B4318CB5CE4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D122-652A-4420-8C56-9D7FA50B1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82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9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1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41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710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03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01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519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85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83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2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09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3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3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20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5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6D122-652A-4420-8C56-9D7FA50B12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21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088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idx="1"/>
          </p:nvPr>
        </p:nvSpPr>
        <p:spPr>
          <a:xfrm>
            <a:off x="611560" y="1700809"/>
            <a:ext cx="7920880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037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13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57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088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idx="1"/>
          </p:nvPr>
        </p:nvSpPr>
        <p:spPr>
          <a:xfrm>
            <a:off x="611560" y="1700809"/>
            <a:ext cx="7920880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0374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0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91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59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7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64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68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0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088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92088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vložíte podnadpis.</a:t>
            </a:r>
          </a:p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34A1-0488-45DE-9A8A-CF263C830375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6EDF-5B3B-4C07-A496-C6BF4A4D4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i="0" kern="1200" baseline="0">
          <a:solidFill>
            <a:srgbClr val="A703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 baseline="0">
          <a:solidFill>
            <a:srgbClr val="1417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691680" y="1988840"/>
            <a:ext cx="58326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cs-CZ" altLang="cs-CZ" sz="4000" b="1" dirty="0">
                <a:solidFill>
                  <a:srgbClr val="000066"/>
                </a:solidFill>
                <a:latin typeface="Arial" charset="0"/>
              </a:rPr>
              <a:t>Znalecký zákon</a:t>
            </a:r>
          </a:p>
          <a:p>
            <a:pPr algn="ctr" eaLnBrk="1" hangingPunct="1"/>
            <a:r>
              <a:rPr lang="cs-CZ" altLang="cs-CZ" sz="2800" b="1" dirty="0">
                <a:solidFill>
                  <a:srgbClr val="000066"/>
                </a:solidFill>
                <a:latin typeface="Arial" charset="0"/>
              </a:rPr>
              <a:t>(z hlediska dokazování v pojistných sporech)</a:t>
            </a:r>
          </a:p>
          <a:p>
            <a:pPr algn="ctr" eaLnBrk="1" hangingPunct="1"/>
            <a:endParaRPr lang="cs-CZ" altLang="cs-CZ" sz="16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6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5BA2255-FD9D-4101-8375-24522016A451}"/>
              </a:ext>
            </a:extLst>
          </p:cNvPr>
          <p:cNvSpPr txBox="1">
            <a:spLocks/>
          </p:cNvSpPr>
          <p:nvPr/>
        </p:nvSpPr>
        <p:spPr bwMode="auto">
          <a:xfrm>
            <a:off x="683568" y="5157192"/>
            <a:ext cx="71287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s-CZ" sz="1200" dirty="0">
                <a:solidFill>
                  <a:srgbClr val="1417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7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383" y="1556792"/>
            <a:ext cx="12961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8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839615" y="1645150"/>
            <a:ext cx="5528083" cy="473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1800" b="1" dirty="0"/>
              <a:t>Elektronizace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Posudek lze zpracovat v el. podobě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Detailní el. evidence posudků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Vhodné nejprve zadat odborného posouzení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Nové veřejné údaje v seznamu znalců: informace o trestech (pozastavení činnosti), počet zpracovaných posudků v jednotlivých letech a počet rozpracovaných posudků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Není dořešena otázka přístupu soudů k těmto informacím (vyžádání si informace o zpracovaných posudcích pro zadavatele)</a:t>
            </a:r>
          </a:p>
          <a:p>
            <a:pPr marL="0" indent="0">
              <a:spcAft>
                <a:spcPts val="600"/>
              </a:spcAft>
              <a:buNone/>
            </a:pPr>
            <a:endParaRPr lang="cs-CZ" sz="1800" b="1" dirty="0"/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B95F144-B2EB-4A5F-960E-486997FC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C</a:t>
            </a:r>
            <a:r>
              <a:rPr lang="cs-CZ" sz="2800" b="1" dirty="0"/>
              <a:t>o je nového? </a:t>
            </a:r>
            <a:r>
              <a:rPr lang="cs-CZ" sz="2000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D604CE-5195-4786-94B3-928A7E48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1" t="27950" r="28244" b="43700"/>
          <a:stretch/>
        </p:blipFill>
        <p:spPr>
          <a:xfrm>
            <a:off x="7367698" y="4636785"/>
            <a:ext cx="128014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8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574" y="1445188"/>
            <a:ext cx="1487353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9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r>
              <a:rPr lang="cs-CZ" sz="5400" dirty="0"/>
              <a:t> </a:t>
            </a:r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r>
              <a:rPr lang="cs-CZ" sz="5400" dirty="0"/>
              <a:t>10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728298" y="1613493"/>
            <a:ext cx="5687403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sz="1800" b="1" dirty="0"/>
              <a:t>Vyjasnění odpovědnosti a pojištění </a:t>
            </a:r>
            <a:endParaRPr lang="cs-CZ" sz="1800" dirty="0"/>
          </a:p>
          <a:p>
            <a:pPr marL="357188" indent="-357188"/>
            <a:r>
              <a:rPr lang="cs-CZ" sz="1800" dirty="0"/>
              <a:t>Objektivní odpovědnost za újmu</a:t>
            </a:r>
          </a:p>
          <a:p>
            <a:pPr marL="357188" indent="-357188"/>
            <a:r>
              <a:rPr lang="cs-CZ" sz="1800" dirty="0"/>
              <a:t>Ledaže nemohlo být zabráněno ani při vynaložení veškerého úsilí (x škoda informací)</a:t>
            </a:r>
          </a:p>
          <a:p>
            <a:pPr marL="357188" indent="-357188"/>
            <a:r>
              <a:rPr lang="cs-CZ" sz="1800" dirty="0"/>
              <a:t>Lze smluvně upravit (ne úmysl, </a:t>
            </a:r>
            <a:r>
              <a:rPr lang="cs-CZ" sz="1800" dirty="0" err="1"/>
              <a:t>hrub</a:t>
            </a:r>
            <a:r>
              <a:rPr lang="cs-CZ" sz="1800" dirty="0"/>
              <a:t>. nedbalost)</a:t>
            </a:r>
          </a:p>
          <a:p>
            <a:pPr marL="357188" indent="-357188"/>
            <a:r>
              <a:rPr lang="cs-CZ" sz="1800" dirty="0"/>
              <a:t>Pojištění odpovídající riziku (min. 1 mil. Kč/ 5 mil. Kč) </a:t>
            </a:r>
          </a:p>
          <a:p>
            <a:endParaRPr lang="cs-CZ" sz="1800" dirty="0"/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Přísnější sankce </a:t>
            </a:r>
          </a:p>
          <a:p>
            <a:pPr marL="357188" indent="-357188"/>
            <a:r>
              <a:rPr lang="cs-CZ" sz="1800" dirty="0"/>
              <a:t>Přibližně za 15 typů přestupků</a:t>
            </a:r>
          </a:p>
          <a:p>
            <a:pPr marL="357188" indent="-357188"/>
            <a:r>
              <a:rPr lang="cs-CZ" sz="1800" dirty="0">
                <a:effectLst/>
                <a:ea typeface="Times New Roman" panose="02020603050405020304" pitchFamily="18" charset="0"/>
              </a:rPr>
              <a:t>Dle kategorií: do 75.000 Kč, 250.000 Kč, až do 500.000 Kč.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E1D3E46-1BEF-420D-946E-DF0AD47E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C</a:t>
            </a:r>
            <a:r>
              <a:rPr lang="cs-CZ" sz="2800" b="1" dirty="0"/>
              <a:t>o je nového? </a:t>
            </a:r>
            <a:r>
              <a:rPr lang="cs-CZ" sz="2000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604110-D076-42A8-8BAD-C5C21A31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72" t="26900" r="35655" b="35951"/>
          <a:stretch/>
        </p:blipFill>
        <p:spPr>
          <a:xfrm>
            <a:off x="7316714" y="1870352"/>
            <a:ext cx="1641124" cy="17077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198CD43-144C-46BB-82E6-653AFC9E5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61" t="14300" r="8906" b="15350"/>
          <a:stretch/>
        </p:blipFill>
        <p:spPr>
          <a:xfrm>
            <a:off x="7380312" y="4442248"/>
            <a:ext cx="1248951" cy="17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8316416" y="6376243"/>
            <a:ext cx="54942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 dirty="0">
                <a:solidFill>
                  <a:srgbClr val="6C6C6C"/>
                </a:solidFill>
                <a:latin typeface="Arial" charset="0"/>
              </a:rPr>
              <a:t>2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E1D3E46-1BEF-420D-946E-DF0AD47E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Jak má posudek vypadat</a:t>
            </a:r>
            <a:r>
              <a:rPr lang="cs-CZ" sz="2800" b="1" dirty="0"/>
              <a:t>? </a:t>
            </a:r>
            <a:r>
              <a:rPr lang="cs-CZ" sz="2000" b="1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4CFB155-39F6-4FB2-941F-90C40C1E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31064"/>
            <a:ext cx="5184576" cy="48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8316416" y="6376243"/>
            <a:ext cx="54942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 dirty="0">
                <a:solidFill>
                  <a:srgbClr val="6C6C6C"/>
                </a:solidFill>
                <a:latin typeface="Arial" charset="0"/>
              </a:rPr>
              <a:t>2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E1D3E46-1BEF-420D-946E-DF0AD47E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11" y="835331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Jak má posudek vypadat</a:t>
            </a:r>
            <a:r>
              <a:rPr lang="cs-CZ" sz="2800" b="1" dirty="0"/>
              <a:t>? </a:t>
            </a:r>
            <a:r>
              <a:rPr lang="cs-CZ" sz="2000" b="1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CD4EB9-9CB7-4877-82FA-01206018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21623"/>
            <a:ext cx="5940124" cy="48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E1D3E46-1BEF-420D-946E-DF0AD47E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11" y="835331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Jak má posudek vypadat</a:t>
            </a:r>
            <a:r>
              <a:rPr lang="cs-CZ" sz="2800" b="1" dirty="0"/>
              <a:t>? </a:t>
            </a:r>
            <a:r>
              <a:rPr lang="cs-CZ" sz="2000" b="1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C7A5F9-E6D3-4BBD-8432-B7C8FD04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418709"/>
            <a:ext cx="613857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E1D3E46-1BEF-420D-946E-DF0AD47E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11" y="835331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Jak má posudek vypadat</a:t>
            </a:r>
            <a:r>
              <a:rPr lang="cs-CZ" sz="2800" b="1" dirty="0"/>
              <a:t>? </a:t>
            </a:r>
            <a:r>
              <a:rPr lang="cs-CZ" sz="2000" b="1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86CD69-96ED-47CB-B0D0-4BF20317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209773"/>
            <a:ext cx="5184576" cy="55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1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E1D3E46-1BEF-420D-946E-DF0AD47E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11" y="835331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Jak má posudek vypadat</a:t>
            </a:r>
            <a:r>
              <a:rPr lang="cs-CZ" sz="2800" b="1" dirty="0"/>
              <a:t>? </a:t>
            </a:r>
            <a:r>
              <a:rPr lang="cs-CZ" sz="2000" b="1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D35ABF-CEEC-4294-8DD1-B35076D9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6" y="1916832"/>
            <a:ext cx="864704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12961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475656" y="1772816"/>
            <a:ext cx="6192688" cy="488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Aft>
                <a:spcPts val="600"/>
              </a:spcAft>
            </a:pPr>
            <a:r>
              <a:rPr lang="cs-CZ" sz="1800" dirty="0"/>
              <a:t>Prostřednictvím soudu (nebo finančního arbitra)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Poškozený nemá přímý nárok vůči pojistiteli škůdce, který má odpovědnostní pojištění (výjimka je povinné ručení)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V prvním stupni jsou příslušné okresní soudy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Dokazování stojí zpravidla na znaleckých posudcích</a:t>
            </a:r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DC4C196-BC8E-472C-8290-4D58DD7F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dirty="0"/>
              <a:t>Uplatnění práv z pojištění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7972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12961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1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r>
              <a:rPr lang="cs-CZ" sz="5400" dirty="0"/>
              <a:t> </a:t>
            </a:r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475656" y="1772816"/>
            <a:ext cx="5040560" cy="488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sz="1800" b="1" dirty="0"/>
              <a:t>Nová regulace znaleckých posudků</a:t>
            </a:r>
            <a:endParaRPr lang="cs-CZ" sz="1800" dirty="0"/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o znalcích, znaleckých kancelářích a znaleckých ústavech (zák. 254/2019)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o výkonu znalecké činnosti (</a:t>
            </a:r>
            <a:r>
              <a:rPr lang="cs-CZ" sz="1800" dirty="0" err="1"/>
              <a:t>vyhl</a:t>
            </a:r>
            <a:r>
              <a:rPr lang="cs-CZ" sz="1800" dirty="0"/>
              <a:t>. 503/2020)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o znalečném (</a:t>
            </a:r>
            <a:r>
              <a:rPr lang="cs-CZ" sz="1800" dirty="0" err="1"/>
              <a:t>vyhl</a:t>
            </a:r>
            <a:r>
              <a:rPr lang="cs-CZ" sz="1800" dirty="0"/>
              <a:t>. 504/2020)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o seznamu znaleckých odvětví a jednotlivých znaleckých oborů (</a:t>
            </a:r>
            <a:r>
              <a:rPr lang="cs-CZ" sz="1800" dirty="0" err="1"/>
              <a:t>vyhl</a:t>
            </a:r>
            <a:r>
              <a:rPr lang="cs-CZ" sz="1800" dirty="0"/>
              <a:t>. 505/2020)</a:t>
            </a:r>
          </a:p>
          <a:p>
            <a:pPr>
              <a:spcAft>
                <a:spcPts val="600"/>
              </a:spcAft>
            </a:pP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DC4C196-BC8E-472C-8290-4D58DD7F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b="1" dirty="0"/>
              <a:t>Co je nového? </a:t>
            </a:r>
            <a:r>
              <a:rPr lang="cs-CZ" sz="2000" b="1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E379870-61F2-462E-91E2-5F72EDDF5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3" t="18500" r="4209" b="27950"/>
          <a:stretch/>
        </p:blipFill>
        <p:spPr>
          <a:xfrm>
            <a:off x="6734676" y="4099197"/>
            <a:ext cx="18637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95610"/>
            <a:ext cx="12961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2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r>
              <a:rPr lang="cs-CZ" sz="5400" dirty="0"/>
              <a:t> </a:t>
            </a:r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317971" y="1644808"/>
            <a:ext cx="56623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Náležitosti znaleckého posudku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Zachování § 127a OSŘ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Podrobná úprava obsahových náležitostí posudku (musí být úplný, pravdivý a přezkoumatelný)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Povinnost postupu </a:t>
            </a:r>
            <a:r>
              <a:rPr lang="cs-CZ" sz="1800" i="1" dirty="0"/>
              <a:t>lege </a:t>
            </a:r>
            <a:r>
              <a:rPr lang="cs-CZ" sz="1800" i="1" dirty="0" err="1"/>
              <a:t>artis</a:t>
            </a:r>
            <a:r>
              <a:rPr lang="cs-CZ" sz="1800" i="1" dirty="0"/>
              <a:t> </a:t>
            </a:r>
            <a:endParaRPr lang="cs-CZ" sz="1800" i="1" dirty="0">
              <a:solidFill>
                <a:srgbClr val="141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Možnost pravděpodobnostních závěrů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Povinná vědecká metoda zkoumání</a:t>
            </a:r>
          </a:p>
          <a:p>
            <a:pPr marL="355600" indent="-355600">
              <a:spcAft>
                <a:spcPts val="600"/>
              </a:spcAft>
            </a:pPr>
            <a:endParaRPr lang="cs-CZ" sz="1800" dirty="0"/>
          </a:p>
          <a:p>
            <a:pPr marL="355600" indent="-355600">
              <a:spcAft>
                <a:spcPts val="600"/>
              </a:spcAft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DC4C196-BC8E-472C-8290-4D58DD7F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b="1" dirty="0"/>
              <a:t>Co je nového? </a:t>
            </a:r>
            <a:r>
              <a:rPr lang="cs-CZ" sz="2000" b="1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B6D0F5-4BA7-407B-8789-A11EC725A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78" t="16166" r="14065" b="17967"/>
          <a:stretch/>
        </p:blipFill>
        <p:spPr>
          <a:xfrm>
            <a:off x="6980283" y="3893064"/>
            <a:ext cx="20162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DC4C196-BC8E-472C-8290-4D58DD7F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Vědecká metoda zkoumání </a:t>
            </a:r>
            <a:endParaRPr lang="cs-CZ" sz="20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7596AE-448B-436D-90F7-629A9284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38" y="1702720"/>
            <a:ext cx="6435524" cy="43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251107"/>
            <a:ext cx="12961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3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r>
              <a:rPr lang="cs-CZ" sz="5400" dirty="0"/>
              <a:t> </a:t>
            </a:r>
          </a:p>
          <a:p>
            <a:pPr marL="0" indent="0">
              <a:spcAft>
                <a:spcPts val="5400"/>
              </a:spcAft>
              <a:buNone/>
            </a:pPr>
            <a:endParaRPr lang="cs-CZ" sz="5400" dirty="0"/>
          </a:p>
          <a:p>
            <a:pPr marL="0" indent="0">
              <a:buNone/>
            </a:pPr>
            <a:r>
              <a:rPr lang="cs-CZ" sz="5400" dirty="0"/>
              <a:t>4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660428" y="1308202"/>
            <a:ext cx="4999803" cy="4747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sz="1800" b="1" dirty="0"/>
              <a:t>Nová kategorie „znaleckých kanceláří“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Subjekty se dělí na: znalce, znalecké ústavy a znalecké kanceláře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Zrušení znaleckých ústavů I. a II. Kategorie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Znalecké kanceláře musí mít dva znalce 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Je třeba určit vždy osobu k podání vysvětlení</a:t>
            </a:r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  <a:p>
            <a:pPr marL="0" indent="0">
              <a:spcAft>
                <a:spcPts val="600"/>
              </a:spcAft>
              <a:buNone/>
            </a:pPr>
            <a:r>
              <a:rPr lang="cs-CZ" sz="1800" b="1" dirty="0"/>
              <a:t>Nové dělení oborů a odvětí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Dělení na obor, odvětví, specializace 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Specializace je fakultativní 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Nové obory a odvětví – přesnější dělení 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Přejmenování a zrušení některých odvětví 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Chybí vyhledávací rozhraní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EA94F27-7279-4900-BD6E-6E5E432D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35" y="900643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b="1" dirty="0"/>
              <a:t>Co je nového? </a:t>
            </a:r>
            <a:r>
              <a:rPr lang="cs-CZ" sz="2000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4465694-7EEB-4C03-BB88-5642626C0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76772"/>
            <a:ext cx="2189399" cy="24482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81A41FD-F87E-464D-ACA7-AD8FD4A04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6532" r="42125" b="42125"/>
          <a:stretch/>
        </p:blipFill>
        <p:spPr>
          <a:xfrm>
            <a:off x="6370005" y="3969060"/>
            <a:ext cx="259228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2049896" y="1628800"/>
            <a:ext cx="429957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54E2B9-35C8-4310-BF3A-8A25F1EEB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4" t="10476" r="25402" b="45476"/>
          <a:stretch/>
        </p:blipFill>
        <p:spPr>
          <a:xfrm>
            <a:off x="1835924" y="823100"/>
            <a:ext cx="5438822" cy="27194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E33FE3-DBFB-4B0B-99CF-3E5B39396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7" t="10476" r="9465" b="7832"/>
          <a:stretch/>
        </p:blipFill>
        <p:spPr>
          <a:xfrm>
            <a:off x="2074458" y="3753463"/>
            <a:ext cx="5292496" cy="29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383" y="1556792"/>
            <a:ext cx="12961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5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r>
              <a:rPr lang="cs-CZ" sz="5400" dirty="0"/>
              <a:t> </a:t>
            </a:r>
          </a:p>
          <a:p>
            <a:pPr marL="0" indent="0">
              <a:spcAft>
                <a:spcPts val="2400"/>
              </a:spcAft>
              <a:buNone/>
            </a:pPr>
            <a:endParaRPr lang="cs-CZ" sz="5400" dirty="0"/>
          </a:p>
          <a:p>
            <a:pPr marL="0" indent="0">
              <a:buNone/>
            </a:pPr>
            <a:r>
              <a:rPr lang="cs-CZ" sz="5400" dirty="0"/>
              <a:t>6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679988" y="1662260"/>
            <a:ext cx="5052252" cy="479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sz="1800" b="1" dirty="0"/>
              <a:t>Nárok na zápis do seznamu znalců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Zapsán může být kdokoliv, kdo splní požadavky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Obecná a zvláštní zkouška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5 let přechodné období </a:t>
            </a:r>
          </a:p>
          <a:p>
            <a:pPr marL="0" indent="0">
              <a:spcAft>
                <a:spcPts val="600"/>
              </a:spcAft>
              <a:buNone/>
            </a:pPr>
            <a:endParaRPr lang="cs-CZ" sz="1800" dirty="0"/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sz="1800" b="1" dirty="0"/>
              <a:t>Centralizace agendy u </a:t>
            </a:r>
            <a:r>
              <a:rPr lang="cs-CZ" sz="1800" b="1" dirty="0" err="1"/>
              <a:t>MSp</a:t>
            </a:r>
            <a:r>
              <a:rPr lang="cs-CZ" sz="1800" b="1" dirty="0"/>
              <a:t> ČR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Odebrání agendy krajským soudům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Vede seznam a evidenci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Rozhoduje o zápisu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Provádí dohled a uděluje sankce </a:t>
            </a:r>
          </a:p>
          <a:p>
            <a:pPr marL="355600" indent="-355600">
              <a:spcAft>
                <a:spcPts val="600"/>
              </a:spcAft>
            </a:pPr>
            <a:r>
              <a:rPr lang="cs-CZ" sz="1800" dirty="0"/>
              <a:t>(dostatečné </a:t>
            </a:r>
            <a:r>
              <a:rPr lang="cs-CZ" sz="1800" dirty="0" err="1"/>
              <a:t>pers</a:t>
            </a:r>
            <a:r>
              <a:rPr lang="cs-CZ" sz="1800" dirty="0"/>
              <a:t>. obsazení?)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sz="1400" dirty="0"/>
          </a:p>
          <a:p>
            <a:pPr marL="0" indent="0">
              <a:buNone/>
            </a:pPr>
            <a:endParaRPr lang="cs-CZ" sz="14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8A1435F-5EC3-4AFA-B9D1-5D6D80EC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b="1" dirty="0"/>
              <a:t>Co je nového? </a:t>
            </a:r>
            <a:r>
              <a:rPr lang="cs-CZ" sz="2000" b="1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925BA06-F5B5-491E-A792-9BD3FACF2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8" t="20600" r="11253" b="35300"/>
          <a:stretch/>
        </p:blipFill>
        <p:spPr>
          <a:xfrm>
            <a:off x="7092280" y="1588330"/>
            <a:ext cx="1728192" cy="15121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00A1E3D-34A9-4993-AC58-78015EF6B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574" r="24763" b="35952"/>
          <a:stretch/>
        </p:blipFill>
        <p:spPr>
          <a:xfrm>
            <a:off x="6448911" y="3858505"/>
            <a:ext cx="2209291" cy="18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7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0653" y="1348979"/>
            <a:ext cx="12961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7 </a:t>
            </a:r>
            <a:r>
              <a:rPr lang="cs-CZ" sz="5400" dirty="0">
                <a:solidFill>
                  <a:srgbClr val="1417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|</a:t>
            </a:r>
            <a:r>
              <a:rPr lang="cs-CZ" sz="5400" dirty="0"/>
              <a:t> </a:t>
            </a:r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AEA33B7-2532-401B-B1CA-4E8B6D6565AC}"/>
              </a:ext>
            </a:extLst>
          </p:cNvPr>
          <p:cNvSpPr txBox="1">
            <a:spLocks/>
          </p:cNvSpPr>
          <p:nvPr/>
        </p:nvSpPr>
        <p:spPr>
          <a:xfrm>
            <a:off x="1817384" y="1556792"/>
            <a:ext cx="5467119" cy="4736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cs-CZ" sz="7200" b="1" dirty="0"/>
              <a:t>(Růst) odměny </a:t>
            </a:r>
            <a:endParaRPr lang="cs-CZ" sz="7200" dirty="0"/>
          </a:p>
          <a:p>
            <a:pPr marL="355600" indent="-355600" algn="just">
              <a:spcAft>
                <a:spcPts val="600"/>
              </a:spcAft>
            </a:pPr>
            <a:r>
              <a:rPr lang="cs-CZ" sz="7200" dirty="0"/>
              <a:t>300 až 450 Kč (preferování </a:t>
            </a:r>
            <a:r>
              <a:rPr lang="cs-CZ" sz="7200" dirty="0" err="1"/>
              <a:t>soukr</a:t>
            </a:r>
            <a:r>
              <a:rPr lang="cs-CZ" sz="7200" dirty="0"/>
              <a:t>. zadavatelů)</a:t>
            </a:r>
          </a:p>
          <a:p>
            <a:pPr marL="355600" indent="-355600" algn="just">
              <a:spcAft>
                <a:spcPts val="600"/>
              </a:spcAft>
            </a:pPr>
            <a:r>
              <a:rPr lang="cs-CZ" sz="7200" dirty="0"/>
              <a:t>Odmítnout lze jen, pokud (i) počet nebo povaha dosud nezpracovaných znaleckých posudků nebo (</a:t>
            </a:r>
            <a:r>
              <a:rPr lang="cs-CZ" sz="7200" dirty="0" err="1"/>
              <a:t>ii</a:t>
            </a:r>
            <a:r>
              <a:rPr lang="cs-CZ" sz="7200" dirty="0"/>
              <a:t>) závažné zdravotní okolnosti, rodinná situace, mimořádné nebo (</a:t>
            </a:r>
            <a:r>
              <a:rPr lang="cs-CZ" sz="7200" dirty="0" err="1"/>
              <a:t>iii</a:t>
            </a:r>
            <a:r>
              <a:rPr lang="cs-CZ" sz="7200" dirty="0"/>
              <a:t>) neočekávané pracovní povinnosti neumožňují vykonat úkon s odbornou péčí a včas </a:t>
            </a:r>
          </a:p>
          <a:p>
            <a:pPr marL="355600" indent="-355600" algn="just">
              <a:spcAft>
                <a:spcPts val="600"/>
              </a:spcAft>
            </a:pPr>
            <a:r>
              <a:rPr lang="cs-CZ" sz="7200" dirty="0"/>
              <a:t>Smluvní odměna musí být písemně sjednána před započetím úkonu (a zmíněna v posudku)  </a:t>
            </a:r>
          </a:p>
          <a:p>
            <a:pPr marL="355600" indent="-355600" algn="just">
              <a:spcAft>
                <a:spcPts val="600"/>
              </a:spcAft>
            </a:pPr>
            <a:r>
              <a:rPr lang="cs-CZ" sz="7200" dirty="0"/>
              <a:t>Náklady na posudek lze uplatnit v rámci nákladů řízení (pakliže provedeno k důkazu)</a:t>
            </a:r>
          </a:p>
          <a:p>
            <a:pPr marL="355600" indent="-355600" algn="just">
              <a:spcAft>
                <a:spcPts val="600"/>
              </a:spcAft>
            </a:pPr>
            <a:r>
              <a:rPr lang="cs-CZ" sz="7200" dirty="0"/>
              <a:t>Nález Ústavního soudu  II. ÚS 806/21</a:t>
            </a: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cs-CZ" sz="7200" dirty="0"/>
          </a:p>
          <a:p>
            <a:pPr marL="0" indent="0">
              <a:buNone/>
            </a:pPr>
            <a:endParaRPr lang="cs-CZ" sz="1400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B95F144-B2EB-4A5F-960E-486997FC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83" y="980728"/>
            <a:ext cx="7920880" cy="360040"/>
          </a:xfrm>
        </p:spPr>
        <p:txBody>
          <a:bodyPr>
            <a:noAutofit/>
          </a:bodyPr>
          <a:lstStyle/>
          <a:p>
            <a:pPr algn="r"/>
            <a:r>
              <a:rPr lang="cs-CZ" sz="2800" dirty="0"/>
              <a:t>C</a:t>
            </a:r>
            <a:r>
              <a:rPr lang="cs-CZ" sz="2800" b="1" dirty="0"/>
              <a:t>o je nového? </a:t>
            </a:r>
            <a:r>
              <a:rPr lang="cs-CZ" sz="2000" b="1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2968E3-D59A-4E71-9221-A3089A1A7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4" t="35951" r="41093" b="33815"/>
          <a:stretch/>
        </p:blipFill>
        <p:spPr>
          <a:xfrm>
            <a:off x="7164288" y="4581128"/>
            <a:ext cx="1800201" cy="20734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72E4FE9-B97F-43E2-973B-6EF6D3360DCA}"/>
              </a:ext>
            </a:extLst>
          </p:cNvPr>
          <p:cNvSpPr txBox="1"/>
          <p:nvPr/>
        </p:nvSpPr>
        <p:spPr>
          <a:xfrm>
            <a:off x="467544" y="5272624"/>
            <a:ext cx="6509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400" i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Znalci totiž zastávají nezastupitelnou roli v rámci dokazování…. V současnosti ovšem můžeme pozorovat úbytek znalců,...Nedostatek náležitě kvalifikovaných znalců může vést k tomu, že se bude snižovat odborná úroveň dokazování a soudní řízení se budou nepřiměřeně protahovat“ </a:t>
            </a:r>
          </a:p>
        </p:txBody>
      </p:sp>
    </p:spTree>
    <p:extLst>
      <p:ext uri="{BB962C8B-B14F-4D97-AF65-F5344CB8AC3E}">
        <p14:creationId xmlns:p14="http://schemas.microsoft.com/office/powerpoint/2010/main" val="1202555731"/>
      </p:ext>
    </p:extLst>
  </p:cSld>
  <p:clrMapOvr>
    <a:masterClrMapping/>
  </p:clrMapOvr>
</p:sld>
</file>

<file path=ppt/theme/theme1.xml><?xml version="1.0" encoding="utf-8"?>
<a:theme xmlns:a="http://schemas.openxmlformats.org/drawingml/2006/main" name="H&amp;P_Prezentace_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E825FB5D-D398-45AB-8E07-249A058E9D84}" vid="{F5BF85C1-8C11-4BA3-96F3-23EBA4B361C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H&amp;P_Prezentace_CZ</Template>
  <TotalTime>574</TotalTime>
  <Words>611</Words>
  <Application>Microsoft Office PowerPoint</Application>
  <PresentationFormat>Předvádění na obrazovce (4:3)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H&amp;P_Prezentace_CZ</vt:lpstr>
      <vt:lpstr>Prezentace aplikace PowerPoint</vt:lpstr>
      <vt:lpstr>Uplatnění práv z pojištění</vt:lpstr>
      <vt:lpstr>Co je nového?  </vt:lpstr>
      <vt:lpstr>Co je nového?  </vt:lpstr>
      <vt:lpstr>Vědecká metoda zkoumání </vt:lpstr>
      <vt:lpstr>Co je nového?  </vt:lpstr>
      <vt:lpstr>Prezentace aplikace PowerPoint</vt:lpstr>
      <vt:lpstr>Co je nového?  </vt:lpstr>
      <vt:lpstr>Co je nového?  </vt:lpstr>
      <vt:lpstr>Co je nového?  </vt:lpstr>
      <vt:lpstr>Co je nového?  </vt:lpstr>
      <vt:lpstr>Jak má posudek vypadat?  </vt:lpstr>
      <vt:lpstr>Jak má posudek vypadat?  </vt:lpstr>
      <vt:lpstr>Jak má posudek vypadat?  </vt:lpstr>
      <vt:lpstr>Jak má posudek vypadat?  </vt:lpstr>
      <vt:lpstr>Jak má posudek vypadat?  </vt:lpstr>
    </vt:vector>
  </TitlesOfParts>
  <Company>HAVEL &amp;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AF</dc:creator>
  <cp:lastModifiedBy>AF</cp:lastModifiedBy>
  <cp:revision>93</cp:revision>
  <cp:lastPrinted>2017-12-22T19:15:13Z</cp:lastPrinted>
  <dcterms:created xsi:type="dcterms:W3CDTF">2021-10-11T16:23:32Z</dcterms:created>
  <dcterms:modified xsi:type="dcterms:W3CDTF">2021-11-18T11:32:09Z</dcterms:modified>
</cp:coreProperties>
</file>