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31"/>
  </p:notesMasterIdLst>
  <p:sldIdLst>
    <p:sldId id="296" r:id="rId2"/>
    <p:sldId id="306" r:id="rId3"/>
    <p:sldId id="303" r:id="rId4"/>
    <p:sldId id="304" r:id="rId5"/>
    <p:sldId id="307" r:id="rId6"/>
    <p:sldId id="328" r:id="rId7"/>
    <p:sldId id="308" r:id="rId8"/>
    <p:sldId id="309" r:id="rId9"/>
    <p:sldId id="310" r:id="rId10"/>
    <p:sldId id="311" r:id="rId11"/>
    <p:sldId id="313" r:id="rId12"/>
    <p:sldId id="305" r:id="rId13"/>
    <p:sldId id="325" r:id="rId14"/>
    <p:sldId id="316" r:id="rId15"/>
    <p:sldId id="312" r:id="rId16"/>
    <p:sldId id="315" r:id="rId17"/>
    <p:sldId id="314" r:id="rId18"/>
    <p:sldId id="317" r:id="rId19"/>
    <p:sldId id="318" r:id="rId20"/>
    <p:sldId id="319" r:id="rId21"/>
    <p:sldId id="320" r:id="rId22"/>
    <p:sldId id="321" r:id="rId23"/>
    <p:sldId id="323" r:id="rId24"/>
    <p:sldId id="329" r:id="rId25"/>
    <p:sldId id="322" r:id="rId26"/>
    <p:sldId id="324" r:id="rId27"/>
    <p:sldId id="326" r:id="rId28"/>
    <p:sldId id="327" r:id="rId29"/>
    <p:sldId id="278" r:id="rId30"/>
  </p:sldIdLst>
  <p:sldSz cx="9144000" cy="5143500" type="screen16x9"/>
  <p:notesSz cx="6858000" cy="9144000"/>
  <p:embeddedFontLst>
    <p:embeddedFont>
      <p:font typeface="Raleway" pitchFamily="2" charset="-18"/>
      <p:regular r:id="rId32"/>
      <p:bold r:id="rId33"/>
      <p:italic r:id="rId34"/>
      <p:boldItalic r:id="rId35"/>
    </p:embeddedFont>
    <p:embeddedFont>
      <p:font typeface="Red Hat Display" panose="020B0604020202020204" charset="-18"/>
      <p:regular r:id="rId36"/>
      <p:bold r:id="rId37"/>
      <p:italic r:id="rId38"/>
      <p:boldItalic r:id="rId39"/>
    </p:embeddedFont>
    <p:embeddedFont>
      <p:font typeface="Red Hat Display Black" panose="020B0604020202020204" charset="-18"/>
      <p:bold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613640-4137-4E68-BA25-E90CA33BC799}" v="35" dt="2021-10-21T15:04:17.592"/>
  </p1510:revLst>
</p1510:revInfo>
</file>

<file path=ppt/tableStyles.xml><?xml version="1.0" encoding="utf-8"?>
<a:tblStyleLst xmlns:a="http://schemas.openxmlformats.org/drawingml/2006/main" def="{D7272734-463F-4A0B-A8D7-86DA9125DB42}">
  <a:tblStyle styleId="{D7272734-463F-4A0B-A8D7-86DA9125DB4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0A66879-4ED6-42EE-96D0-9E26330CBD0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4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709434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71059c2e6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71059c2e6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 Image">
  <p:cSld name="TITLE_AND_BODY_1">
    <p:bg>
      <p:bgPr>
        <a:solidFill>
          <a:schemeClr val="lt1"/>
        </a:solidFill>
        <a:effectLst/>
      </p:bgPr>
    </p:bg>
    <p:spTree>
      <p:nvGrpSpPr>
        <p:cNvPr id="1" name="Shape 38"/>
        <p:cNvGrpSpPr/>
        <p:nvPr/>
      </p:nvGrpSpPr>
      <p:grpSpPr>
        <a:xfrm>
          <a:off x="0" y="0"/>
          <a:ext cx="0" cy="0"/>
          <a:chOff x="0" y="0"/>
          <a:chExt cx="0" cy="0"/>
        </a:xfrm>
      </p:grpSpPr>
      <p:sp>
        <p:nvSpPr>
          <p:cNvPr id="39" name="Google Shape;39;p6"/>
          <p:cNvSpPr/>
          <p:nvPr/>
        </p:nvSpPr>
        <p:spPr>
          <a:xfrm rot="10800000">
            <a:off x="4766875" y="300"/>
            <a:ext cx="4377000" cy="4377000"/>
          </a:xfrm>
          <a:prstGeom prst="round1Rect">
            <a:avLst>
              <a:gd name="adj" fmla="val 50000"/>
            </a:avLst>
          </a:prstGeom>
          <a:solidFill>
            <a:srgbClr val="142236">
              <a:alpha val="78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flipH="1">
            <a:off x="8760600" y="47601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txBox="1">
            <a:spLocks noGrp="1"/>
          </p:cNvSpPr>
          <p:nvPr>
            <p:ph type="title"/>
          </p:nvPr>
        </p:nvSpPr>
        <p:spPr>
          <a:xfrm>
            <a:off x="913175" y="834175"/>
            <a:ext cx="3467100" cy="627000"/>
          </a:xfrm>
          <a:prstGeom prst="rect">
            <a:avLst/>
          </a:prstGeom>
        </p:spPr>
        <p:txBody>
          <a:bodyPr spcFirstLastPara="1" wrap="square" lIns="0" tIns="0" rIns="0" bIns="0" anchor="b"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2" name="Google Shape;42;p6"/>
          <p:cNvSpPr txBox="1">
            <a:spLocks noGrp="1"/>
          </p:cNvSpPr>
          <p:nvPr>
            <p:ph type="body" idx="1"/>
          </p:nvPr>
        </p:nvSpPr>
        <p:spPr>
          <a:xfrm>
            <a:off x="913175" y="1593750"/>
            <a:ext cx="3467100" cy="2783700"/>
          </a:xfrm>
          <a:prstGeom prst="rect">
            <a:avLst/>
          </a:prstGeom>
        </p:spPr>
        <p:txBody>
          <a:bodyPr spcFirstLastPara="1" wrap="square" lIns="0" tIns="0" rIns="0" bIns="0" anchor="t" anchorCtr="0">
            <a:noAutofit/>
          </a:bodyPr>
          <a:lstStyle>
            <a:lvl1pPr marL="457200" lvl="0" indent="-355600" rtl="0">
              <a:lnSpc>
                <a:spcPct val="115000"/>
              </a:lnSpc>
              <a:spcBef>
                <a:spcPts val="600"/>
              </a:spcBef>
              <a:spcAft>
                <a:spcPts val="0"/>
              </a:spcAft>
              <a:buSzPts val="2000"/>
              <a:buChar char="╸"/>
              <a:defRPr sz="2000">
                <a:solidFill>
                  <a:schemeClr val="dk2"/>
                </a:solidFill>
              </a:defRPr>
            </a:lvl1pPr>
            <a:lvl2pPr marL="914400" lvl="1" indent="-355600" rtl="0">
              <a:lnSpc>
                <a:spcPct val="115000"/>
              </a:lnSpc>
              <a:spcBef>
                <a:spcPts val="0"/>
              </a:spcBef>
              <a:spcAft>
                <a:spcPts val="0"/>
              </a:spcAft>
              <a:buClr>
                <a:schemeClr val="dk2"/>
              </a:buClr>
              <a:buSzPts val="2000"/>
              <a:buChar char="╶"/>
              <a:defRPr sz="2000">
                <a:solidFill>
                  <a:schemeClr val="dk2"/>
                </a:solidFill>
              </a:defRPr>
            </a:lvl2pPr>
            <a:lvl3pPr marL="1371600" lvl="2" indent="-355600" rtl="0">
              <a:lnSpc>
                <a:spcPct val="115000"/>
              </a:lnSpc>
              <a:spcBef>
                <a:spcPts val="0"/>
              </a:spcBef>
              <a:spcAft>
                <a:spcPts val="0"/>
              </a:spcAft>
              <a:buSzPts val="2000"/>
              <a:buChar char="╶"/>
              <a:defRPr sz="2000">
                <a:solidFill>
                  <a:schemeClr val="dk2"/>
                </a:solidFill>
              </a:defRPr>
            </a:lvl3pPr>
            <a:lvl4pPr marL="1828800" lvl="3" indent="-355600" rtl="0">
              <a:lnSpc>
                <a:spcPct val="115000"/>
              </a:lnSpc>
              <a:spcBef>
                <a:spcPts val="0"/>
              </a:spcBef>
              <a:spcAft>
                <a:spcPts val="0"/>
              </a:spcAft>
              <a:buSzPts val="2000"/>
              <a:buChar char="╶"/>
              <a:defRPr sz="2000">
                <a:solidFill>
                  <a:schemeClr val="dk2"/>
                </a:solidFill>
              </a:defRPr>
            </a:lvl4pPr>
            <a:lvl5pPr marL="2286000" lvl="4" indent="-355600" rtl="0">
              <a:lnSpc>
                <a:spcPct val="115000"/>
              </a:lnSpc>
              <a:spcBef>
                <a:spcPts val="0"/>
              </a:spcBef>
              <a:spcAft>
                <a:spcPts val="0"/>
              </a:spcAft>
              <a:buSzPts val="2000"/>
              <a:buChar char="╶"/>
              <a:defRPr sz="2000">
                <a:solidFill>
                  <a:schemeClr val="dk2"/>
                </a:solidFill>
              </a:defRPr>
            </a:lvl5pPr>
            <a:lvl6pPr marL="2743200" lvl="5" indent="-355600" rtl="0">
              <a:lnSpc>
                <a:spcPct val="115000"/>
              </a:lnSpc>
              <a:spcBef>
                <a:spcPts val="0"/>
              </a:spcBef>
              <a:spcAft>
                <a:spcPts val="0"/>
              </a:spcAft>
              <a:buSzPts val="2000"/>
              <a:buChar char="╶"/>
              <a:defRPr sz="2000">
                <a:solidFill>
                  <a:schemeClr val="dk2"/>
                </a:solidFill>
              </a:defRPr>
            </a:lvl6pPr>
            <a:lvl7pPr marL="3200400" lvl="6" indent="-355600" rtl="0">
              <a:lnSpc>
                <a:spcPct val="115000"/>
              </a:lnSpc>
              <a:spcBef>
                <a:spcPts val="0"/>
              </a:spcBef>
              <a:spcAft>
                <a:spcPts val="0"/>
              </a:spcAft>
              <a:buSzPts val="2000"/>
              <a:buChar char="╶"/>
              <a:defRPr sz="2000">
                <a:solidFill>
                  <a:schemeClr val="dk2"/>
                </a:solidFill>
              </a:defRPr>
            </a:lvl7pPr>
            <a:lvl8pPr marL="3657600" lvl="7" indent="-355600" rtl="0">
              <a:lnSpc>
                <a:spcPct val="115000"/>
              </a:lnSpc>
              <a:spcBef>
                <a:spcPts val="0"/>
              </a:spcBef>
              <a:spcAft>
                <a:spcPts val="0"/>
              </a:spcAft>
              <a:buSzPts val="2000"/>
              <a:buChar char="╶"/>
              <a:defRPr sz="2000">
                <a:solidFill>
                  <a:schemeClr val="dk2"/>
                </a:solidFill>
              </a:defRPr>
            </a:lvl8pPr>
            <a:lvl9pPr marL="4114800" lvl="8" indent="-355600" rtl="0">
              <a:lnSpc>
                <a:spcPct val="115000"/>
              </a:lnSpc>
              <a:spcBef>
                <a:spcPts val="0"/>
              </a:spcBef>
              <a:spcAft>
                <a:spcPts val="0"/>
              </a:spcAft>
              <a:buSzPts val="2000"/>
              <a:buChar char="╶"/>
              <a:defRPr sz="2000">
                <a:solidFill>
                  <a:schemeClr val="dk2"/>
                </a:solidFill>
              </a:defRPr>
            </a:lvl9pPr>
          </a:lstStyle>
          <a:p>
            <a:endParaRPr/>
          </a:p>
        </p:txBody>
      </p:sp>
      <p:sp>
        <p:nvSpPr>
          <p:cNvPr id="43" name="Google Shape;43;p6"/>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82"/>
        <p:cNvGrpSpPr/>
        <p:nvPr/>
      </p:nvGrpSpPr>
      <p:grpSpPr>
        <a:xfrm>
          <a:off x="0" y="0"/>
          <a:ext cx="0" cy="0"/>
          <a:chOff x="0" y="0"/>
          <a:chExt cx="0" cy="0"/>
        </a:xfrm>
      </p:grpSpPr>
      <p:sp>
        <p:nvSpPr>
          <p:cNvPr id="83" name="Google Shape;83;p11"/>
          <p:cNvSpPr/>
          <p:nvPr/>
        </p:nvSpPr>
        <p:spPr>
          <a:xfrm flipH="1">
            <a:off x="8760600" y="47601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1"/>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760475" y="4759953"/>
            <a:ext cx="383400" cy="383400"/>
          </a:xfrm>
          <a:prstGeom prst="rect">
            <a:avLst/>
          </a:prstGeom>
          <a:noFill/>
          <a:ln>
            <a:noFill/>
          </a:ln>
        </p:spPr>
        <p:txBody>
          <a:bodyPr spcFirstLastPara="1" wrap="square" lIns="0" tIns="0" rIns="0" bIns="0" anchor="ctr" anchorCtr="0">
            <a:noAutofit/>
          </a:bodyPr>
          <a:lstStyle>
            <a:lvl1pPr lvl="0" algn="ctr" rtl="0">
              <a:buNone/>
              <a:defRPr sz="1000" b="1">
                <a:solidFill>
                  <a:schemeClr val="dk2"/>
                </a:solidFill>
                <a:latin typeface="Red Hat Display"/>
                <a:ea typeface="Red Hat Display"/>
                <a:cs typeface="Red Hat Display"/>
                <a:sym typeface="Red Hat Display"/>
              </a:defRPr>
            </a:lvl1pPr>
            <a:lvl2pPr lvl="1" algn="ctr" rtl="0">
              <a:buNone/>
              <a:defRPr sz="1000" b="1">
                <a:solidFill>
                  <a:schemeClr val="dk2"/>
                </a:solidFill>
                <a:latin typeface="Red Hat Display"/>
                <a:ea typeface="Red Hat Display"/>
                <a:cs typeface="Red Hat Display"/>
                <a:sym typeface="Red Hat Display"/>
              </a:defRPr>
            </a:lvl2pPr>
            <a:lvl3pPr lvl="2" algn="ctr" rtl="0">
              <a:buNone/>
              <a:defRPr sz="1000" b="1">
                <a:solidFill>
                  <a:schemeClr val="dk2"/>
                </a:solidFill>
                <a:latin typeface="Red Hat Display"/>
                <a:ea typeface="Red Hat Display"/>
                <a:cs typeface="Red Hat Display"/>
                <a:sym typeface="Red Hat Display"/>
              </a:defRPr>
            </a:lvl3pPr>
            <a:lvl4pPr lvl="3" algn="ctr" rtl="0">
              <a:buNone/>
              <a:defRPr sz="1000" b="1">
                <a:solidFill>
                  <a:schemeClr val="dk2"/>
                </a:solidFill>
                <a:latin typeface="Red Hat Display"/>
                <a:ea typeface="Red Hat Display"/>
                <a:cs typeface="Red Hat Display"/>
                <a:sym typeface="Red Hat Display"/>
              </a:defRPr>
            </a:lvl4pPr>
            <a:lvl5pPr lvl="4" algn="ctr" rtl="0">
              <a:buNone/>
              <a:defRPr sz="1000" b="1">
                <a:solidFill>
                  <a:schemeClr val="dk2"/>
                </a:solidFill>
                <a:latin typeface="Red Hat Display"/>
                <a:ea typeface="Red Hat Display"/>
                <a:cs typeface="Red Hat Display"/>
                <a:sym typeface="Red Hat Display"/>
              </a:defRPr>
            </a:lvl5pPr>
            <a:lvl6pPr lvl="5" algn="ctr" rtl="0">
              <a:buNone/>
              <a:defRPr sz="1000" b="1">
                <a:solidFill>
                  <a:schemeClr val="dk2"/>
                </a:solidFill>
                <a:latin typeface="Red Hat Display"/>
                <a:ea typeface="Red Hat Display"/>
                <a:cs typeface="Red Hat Display"/>
                <a:sym typeface="Red Hat Display"/>
              </a:defRPr>
            </a:lvl6pPr>
            <a:lvl7pPr lvl="6" algn="ctr" rtl="0">
              <a:buNone/>
              <a:defRPr sz="1000" b="1">
                <a:solidFill>
                  <a:schemeClr val="dk2"/>
                </a:solidFill>
                <a:latin typeface="Red Hat Display"/>
                <a:ea typeface="Red Hat Display"/>
                <a:cs typeface="Red Hat Display"/>
                <a:sym typeface="Red Hat Display"/>
              </a:defRPr>
            </a:lvl7pPr>
            <a:lvl8pPr lvl="7" algn="ctr" rtl="0">
              <a:buNone/>
              <a:defRPr sz="1000" b="1">
                <a:solidFill>
                  <a:schemeClr val="dk2"/>
                </a:solidFill>
                <a:latin typeface="Red Hat Display"/>
                <a:ea typeface="Red Hat Display"/>
                <a:cs typeface="Red Hat Display"/>
                <a:sym typeface="Red Hat Display"/>
              </a:defRPr>
            </a:lvl8pPr>
            <a:lvl9pPr lvl="8" algn="ctr" rtl="0">
              <a:buNone/>
              <a:defRPr sz="1000" b="1">
                <a:solidFill>
                  <a:schemeClr val="dk2"/>
                </a:solidFill>
                <a:latin typeface="Red Hat Display"/>
                <a:ea typeface="Red Hat Display"/>
                <a:cs typeface="Red Hat Display"/>
                <a:sym typeface="Red Hat Display"/>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457200" y="0"/>
            <a:ext cx="3171300" cy="14184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1pPr>
            <a:lvl2pPr lvl="1"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2pPr>
            <a:lvl3pPr lvl="2"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3pPr>
            <a:lvl4pPr lvl="3"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4pPr>
            <a:lvl5pPr lvl="4"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5pPr>
            <a:lvl6pPr lvl="5"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6pPr>
            <a:lvl7pPr lvl="6"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7pPr>
            <a:lvl8pPr lvl="7"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8pPr>
            <a:lvl9pPr lvl="8"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9pPr>
          </a:lstStyle>
          <a:p>
            <a:endParaRPr/>
          </a:p>
        </p:txBody>
      </p:sp>
      <p:sp>
        <p:nvSpPr>
          <p:cNvPr id="8" name="Google Shape;8;p1"/>
          <p:cNvSpPr txBox="1">
            <a:spLocks noGrp="1"/>
          </p:cNvSpPr>
          <p:nvPr>
            <p:ph type="body" idx="1"/>
          </p:nvPr>
        </p:nvSpPr>
        <p:spPr>
          <a:xfrm>
            <a:off x="913175" y="1746150"/>
            <a:ext cx="5944800" cy="26337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Raleway"/>
              <a:buChar char="╸"/>
              <a:defRPr sz="2400">
                <a:solidFill>
                  <a:schemeClr val="lt1"/>
                </a:solidFill>
                <a:latin typeface="Raleway"/>
                <a:ea typeface="Raleway"/>
                <a:cs typeface="Raleway"/>
                <a:sym typeface="Raleway"/>
              </a:defRPr>
            </a:lvl1pPr>
            <a:lvl2pPr marL="914400" lvl="1" indent="-381000" rtl="0">
              <a:spcBef>
                <a:spcPts val="0"/>
              </a:spcBef>
              <a:spcAft>
                <a:spcPts val="0"/>
              </a:spcAft>
              <a:buClr>
                <a:schemeClr val="lt2"/>
              </a:buClr>
              <a:buSzPts val="2400"/>
              <a:buFont typeface="Raleway"/>
              <a:buChar char="╶"/>
              <a:defRPr sz="2400">
                <a:solidFill>
                  <a:schemeClr val="lt1"/>
                </a:solidFill>
                <a:latin typeface="Raleway"/>
                <a:ea typeface="Raleway"/>
                <a:cs typeface="Raleway"/>
                <a:sym typeface="Raleway"/>
              </a:defRPr>
            </a:lvl2pPr>
            <a:lvl3pPr marL="1371600" lvl="2"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3pPr>
            <a:lvl4pPr marL="1828800" lvl="3"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4pPr>
            <a:lvl5pPr marL="2286000" lvl="4"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5pPr>
            <a:lvl6pPr marL="2743200" lvl="5"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6pPr>
            <a:lvl7pPr marL="3200400" lvl="6"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7pPr>
            <a:lvl8pPr marL="3657600" lvl="7"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8pPr>
            <a:lvl9pPr marL="4114800" lvl="8"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7"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cnb.cz/export/sites/cnb/cs/legislativa/.galleries/Vestnik-CNB/2014/vestnik_2014_16_22214580.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erudit.cz/" TargetMode="External"/><Relationship Id="rId7" Type="http://schemas.openxmlformats.org/officeDocument/2006/relationships/hyperlink" Target="mailto:Filip.glezl@erudit.cz"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tel:+420602188736" TargetMode="External"/><Relationship Id="rId4" Type="http://schemas.openxmlformats.org/officeDocument/2006/relationships/hyperlink" Target="mailto:hynek.ruzicka@erudit.cz"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cnb.cz/cs/dohled-financni-trh/legislativni-zakladna/stanoviska-k-regulaci-financniho-trhu/RS2011-0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nb.cz/export/sites/cnb/cs/dohled-financni-trh/.galleries/vykon_dohledu/dohledove_benchmarky/download/dohledovy_benchmark_2020_01.pdf" TargetMode="External"/><Relationship Id="rId2" Type="http://schemas.openxmlformats.org/officeDocument/2006/relationships/hyperlink" Target="https://www.cnb.cz/cs/dohled-financni-trh/legislativni-zakladna/stanoviska-k-regulaci-financniho-trhu/RS2018-15" TargetMode="External"/><Relationship Id="rId1" Type="http://schemas.openxmlformats.org/officeDocument/2006/relationships/slideLayout" Target="../slideLayouts/slideLayout2.xml"/><Relationship Id="rId4" Type="http://schemas.openxmlformats.org/officeDocument/2006/relationships/hyperlink" Target="https://www.cnb.cz/cs/dohled-financni-trh/legislativni-zakladna/stanoviska-k-regulaci-financniho-trhu/RS2020-0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8A1D01CD-BD0D-4BF0-9BA5-6E709BD97A00}"/>
              </a:ext>
            </a:extLst>
          </p:cNvPr>
          <p:cNvPicPr>
            <a:picLocks noChangeAspect="1"/>
          </p:cNvPicPr>
          <p:nvPr/>
        </p:nvPicPr>
        <p:blipFill rotWithShape="1">
          <a:blip r:embed="rId2">
            <a:alphaModFix amt="85000"/>
          </a:blip>
          <a:srcRect l="2975" t="3326" b="3949"/>
          <a:stretch/>
        </p:blipFill>
        <p:spPr>
          <a:xfrm>
            <a:off x="0" y="-62183"/>
            <a:ext cx="9144000" cy="5267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78944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7DF8668-B88C-4534-8133-2D56F37BAA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
        <p:nvSpPr>
          <p:cNvPr id="3" name="Content Placeholder 2">
            <a:extLst>
              <a:ext uri="{FF2B5EF4-FFF2-40B4-BE49-F238E27FC236}">
                <a16:creationId xmlns:a16="http://schemas.microsoft.com/office/drawing/2014/main" id="{4984B7A1-3DDB-482E-ADA2-7B793F97725C}"/>
              </a:ext>
            </a:extLst>
          </p:cNvPr>
          <p:cNvSpPr txBox="1">
            <a:spLocks/>
          </p:cNvSpPr>
          <p:nvPr/>
        </p:nvSpPr>
        <p:spPr>
          <a:xfrm>
            <a:off x="577484" y="600252"/>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cs-CZ" sz="1800" dirty="0"/>
              <a:t>Vázaný zástupce je zapisován do registru ČNB na základě oznámení zastoupeného.</a:t>
            </a:r>
          </a:p>
          <a:p>
            <a:pPr algn="just"/>
            <a:endParaRPr lang="cs-CZ" sz="1800" dirty="0"/>
          </a:p>
          <a:p>
            <a:pPr algn="just"/>
            <a:r>
              <a:rPr lang="cs-CZ" sz="1800" b="0" i="0" dirty="0">
                <a:solidFill>
                  <a:srgbClr val="000000"/>
                </a:solidFill>
                <a:effectLst/>
                <a:latin typeface="Arial" panose="020B0604020202020204" pitchFamily="34" charset="0"/>
              </a:rPr>
              <a:t>Dokumenty prokazující splnění podmínek odborné způsobilosti podle a důvěryhodnosti vázaným zástupcem uchovává zastoupený.</a:t>
            </a:r>
          </a:p>
          <a:p>
            <a:pPr algn="just"/>
            <a:endParaRPr lang="cs-CZ" sz="1800" b="0" i="0" dirty="0">
              <a:solidFill>
                <a:srgbClr val="000000"/>
              </a:solidFill>
              <a:effectLst/>
              <a:latin typeface="Arial" panose="020B0604020202020204" pitchFamily="34" charset="0"/>
            </a:endParaRPr>
          </a:p>
          <a:p>
            <a:pPr algn="just"/>
            <a:r>
              <a:rPr lang="cs-CZ" sz="1800" b="0" i="0" dirty="0">
                <a:solidFill>
                  <a:srgbClr val="000000"/>
                </a:solidFill>
                <a:effectLst/>
                <a:latin typeface="Arial" panose="020B0604020202020204" pitchFamily="34" charset="0"/>
              </a:rPr>
              <a:t>Použije-li samostatný zprostředkovatel při své činnosti vázaného zástupce, nahradí škodu jím způsobenou, jako by ji způsobil sám. Pojišťovna nebo zajišťovna takovou škodu nehradí, však zprostředkovatele nepečlivě vybrala nebo na něho nedostatečně dohlížela, ručí za splnění jeho povinnosti k náhradě škody.</a:t>
            </a:r>
          </a:p>
          <a:p>
            <a:pPr algn="just"/>
            <a:endParaRPr lang="cs-CZ" sz="1800" dirty="0">
              <a:latin typeface="Arial" panose="020B0604020202020204" pitchFamily="34" charset="0"/>
            </a:endParaRPr>
          </a:p>
          <a:p>
            <a:pPr algn="just"/>
            <a:r>
              <a:rPr lang="cs-CZ" sz="1800" dirty="0">
                <a:latin typeface="Arial" panose="020B0604020202020204" pitchFamily="34" charset="0"/>
              </a:rPr>
              <a:t>Přestupky vázaného zástupce jsou přičitatelné zastoupenému.</a:t>
            </a:r>
          </a:p>
          <a:p>
            <a:pPr algn="just"/>
            <a:endParaRPr lang="cs-CZ" sz="1800" dirty="0"/>
          </a:p>
        </p:txBody>
      </p:sp>
      <p:sp>
        <p:nvSpPr>
          <p:cNvPr id="4" name="TextovéPole 3">
            <a:extLst>
              <a:ext uri="{FF2B5EF4-FFF2-40B4-BE49-F238E27FC236}">
                <a16:creationId xmlns:a16="http://schemas.microsoft.com/office/drawing/2014/main" id="{B738DF48-BD00-4B6E-B2BC-6D722889055E}"/>
              </a:ext>
            </a:extLst>
          </p:cNvPr>
          <p:cNvSpPr txBox="1"/>
          <p:nvPr/>
        </p:nvSpPr>
        <p:spPr>
          <a:xfrm>
            <a:off x="533400" y="203199"/>
            <a:ext cx="4730750" cy="400110"/>
          </a:xfrm>
          <a:prstGeom prst="rect">
            <a:avLst/>
          </a:prstGeom>
          <a:noFill/>
        </p:spPr>
        <p:txBody>
          <a:bodyPr wrap="square">
            <a:spAutoFit/>
          </a:bodyPr>
          <a:lstStyle/>
          <a:p>
            <a:r>
              <a:rPr lang="cs-CZ" sz="2000" dirty="0">
                <a:solidFill>
                  <a:schemeClr val="accent1">
                    <a:lumMod val="75000"/>
                  </a:schemeClr>
                </a:solidFill>
              </a:rPr>
              <a:t>Vázaný zástupce - § 15 - § 23</a:t>
            </a:r>
          </a:p>
        </p:txBody>
      </p:sp>
    </p:spTree>
    <p:extLst>
      <p:ext uri="{BB962C8B-B14F-4D97-AF65-F5344CB8AC3E}">
        <p14:creationId xmlns:p14="http://schemas.microsoft.com/office/powerpoint/2010/main" val="536173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7DF8668-B88C-4534-8133-2D56F37BAA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
        <p:nvSpPr>
          <p:cNvPr id="3" name="Content Placeholder 2">
            <a:extLst>
              <a:ext uri="{FF2B5EF4-FFF2-40B4-BE49-F238E27FC236}">
                <a16:creationId xmlns:a16="http://schemas.microsoft.com/office/drawing/2014/main" id="{4984B7A1-3DDB-482E-ADA2-7B793F97725C}"/>
              </a:ext>
            </a:extLst>
          </p:cNvPr>
          <p:cNvSpPr txBox="1">
            <a:spLocks/>
          </p:cNvSpPr>
          <p:nvPr/>
        </p:nvSpPr>
        <p:spPr>
          <a:xfrm>
            <a:off x="577484" y="600252"/>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cs-CZ" sz="2100" b="0" i="0" dirty="0">
                <a:solidFill>
                  <a:schemeClr val="tx1"/>
                </a:solidFill>
                <a:effectLst/>
                <a:latin typeface="+mj-lt"/>
              </a:rPr>
              <a:t>Doplňkový pojišťovací zprostředkovatel může zprostředkovávat pouze pojištění, které je doplňkovou službou k dodávanému zboží nebo poskytované službě, a to pouze jako svoji doplňkovou činnost.</a:t>
            </a:r>
          </a:p>
          <a:p>
            <a:pPr algn="just"/>
            <a:endParaRPr lang="cs-CZ" sz="2100" b="0" i="0" dirty="0">
              <a:solidFill>
                <a:schemeClr val="tx1"/>
              </a:solidFill>
              <a:effectLst/>
              <a:latin typeface="+mj-lt"/>
            </a:endParaRPr>
          </a:p>
          <a:p>
            <a:pPr algn="just"/>
            <a:r>
              <a:rPr lang="cs-CZ" sz="2100" b="0" i="0" dirty="0">
                <a:solidFill>
                  <a:schemeClr val="tx1"/>
                </a:solidFill>
                <a:effectLst/>
                <a:latin typeface="+mj-lt"/>
              </a:rPr>
              <a:t>Použije-li samostatný zprostředkovatel při své činnosti doplňkového pojišťovacího zprostředkovatele, nahradí škodu jím způsobenou, jako by ji způsobil sám. Pojišťovna nebo zajišťovna takovou škodu nehradí; pokud však samostatného zprostředkovatele nepečlivě vybrala nebo na něho nedostatečně dohlížela, ručí za splnění jeho povinnosti k náhradě škody.</a:t>
            </a:r>
          </a:p>
          <a:p>
            <a:pPr algn="just"/>
            <a:endParaRPr lang="cs-CZ" sz="2100" b="0" i="0" dirty="0">
              <a:solidFill>
                <a:schemeClr val="tx1"/>
              </a:solidFill>
              <a:effectLst/>
              <a:latin typeface="+mj-lt"/>
            </a:endParaRPr>
          </a:p>
          <a:p>
            <a:pPr algn="just"/>
            <a:r>
              <a:rPr lang="cs-CZ" sz="2100" dirty="0">
                <a:solidFill>
                  <a:schemeClr val="tx1"/>
                </a:solidFill>
                <a:latin typeface="+mj-lt"/>
              </a:rPr>
              <a:t>Přestupky doplňkového zprostředkovatele jsou přičitatelné zastoupenému.</a:t>
            </a:r>
          </a:p>
          <a:p>
            <a:pPr algn="l"/>
            <a:endParaRPr lang="cs-CZ" sz="2800" b="0" i="0" dirty="0">
              <a:solidFill>
                <a:srgbClr val="727272"/>
              </a:solidFill>
              <a:effectLst/>
              <a:latin typeface="VeganSans"/>
            </a:endParaRPr>
          </a:p>
          <a:p>
            <a:pPr algn="just"/>
            <a:endParaRPr lang="cs-CZ" sz="2000" dirty="0"/>
          </a:p>
        </p:txBody>
      </p:sp>
      <p:sp>
        <p:nvSpPr>
          <p:cNvPr id="4" name="TextovéPole 3">
            <a:extLst>
              <a:ext uri="{FF2B5EF4-FFF2-40B4-BE49-F238E27FC236}">
                <a16:creationId xmlns:a16="http://schemas.microsoft.com/office/drawing/2014/main" id="{B738DF48-BD00-4B6E-B2BC-6D722889055E}"/>
              </a:ext>
            </a:extLst>
          </p:cNvPr>
          <p:cNvSpPr txBox="1"/>
          <p:nvPr/>
        </p:nvSpPr>
        <p:spPr>
          <a:xfrm>
            <a:off x="577484" y="200142"/>
            <a:ext cx="6103732" cy="400110"/>
          </a:xfrm>
          <a:prstGeom prst="rect">
            <a:avLst/>
          </a:prstGeom>
          <a:noFill/>
        </p:spPr>
        <p:txBody>
          <a:bodyPr wrap="square">
            <a:spAutoFit/>
          </a:bodyPr>
          <a:lstStyle/>
          <a:p>
            <a:r>
              <a:rPr lang="cs-CZ" sz="2000" dirty="0">
                <a:solidFill>
                  <a:schemeClr val="accent1">
                    <a:lumMod val="75000"/>
                  </a:schemeClr>
                </a:solidFill>
              </a:rPr>
              <a:t>Doplňkový zprostředkovatel - § 24 - § 32 ZDPZ</a:t>
            </a:r>
          </a:p>
        </p:txBody>
      </p:sp>
    </p:spTree>
    <p:extLst>
      <p:ext uri="{BB962C8B-B14F-4D97-AF65-F5344CB8AC3E}">
        <p14:creationId xmlns:p14="http://schemas.microsoft.com/office/powerpoint/2010/main" val="3451547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7DF8668-B88C-4534-8133-2D56F37BAA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
        <p:nvSpPr>
          <p:cNvPr id="3" name="Content Placeholder 2">
            <a:extLst>
              <a:ext uri="{FF2B5EF4-FFF2-40B4-BE49-F238E27FC236}">
                <a16:creationId xmlns:a16="http://schemas.microsoft.com/office/drawing/2014/main" id="{4984B7A1-3DDB-482E-ADA2-7B793F97725C}"/>
              </a:ext>
            </a:extLst>
          </p:cNvPr>
          <p:cNvSpPr txBox="1">
            <a:spLocks/>
          </p:cNvSpPr>
          <p:nvPr/>
        </p:nvSpPr>
        <p:spPr>
          <a:xfrm>
            <a:off x="577484" y="600252"/>
            <a:ext cx="8229600" cy="4525963"/>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cs-CZ" sz="1900" b="1" dirty="0"/>
              <a:t>Důvěryhodnos</a:t>
            </a:r>
            <a:r>
              <a:rPr lang="cs-CZ" sz="1900" dirty="0"/>
              <a:t>t</a:t>
            </a:r>
          </a:p>
          <a:p>
            <a:pPr marL="173038" indent="-173038" algn="just">
              <a:buFontTx/>
              <a:buChar char="-"/>
            </a:pPr>
            <a:r>
              <a:rPr lang="cs-CZ" sz="1900" dirty="0"/>
              <a:t>dává předpoklad řádného provozování činnosti podle zákona o distribuci v pojišťovnictví</a:t>
            </a:r>
          </a:p>
          <a:p>
            <a:pPr marL="173038" indent="-173038" algn="just">
              <a:buFontTx/>
              <a:buChar char="-"/>
            </a:pPr>
            <a:r>
              <a:rPr lang="cs-CZ" sz="1900" dirty="0"/>
              <a:t>zákon dále stanoví, kdy osoba důvěryhodná není </a:t>
            </a:r>
          </a:p>
          <a:p>
            <a:pPr algn="just"/>
            <a:endParaRPr lang="cs-CZ" sz="1900" dirty="0"/>
          </a:p>
          <a:p>
            <a:pPr algn="just"/>
            <a:r>
              <a:rPr lang="cs-CZ" sz="1900" b="1" dirty="0"/>
              <a:t>Odborná znalost a způsobilost</a:t>
            </a:r>
            <a:r>
              <a:rPr lang="cs-CZ" sz="1900" dirty="0"/>
              <a:t> </a:t>
            </a:r>
          </a:p>
          <a:p>
            <a:pPr algn="just"/>
            <a:r>
              <a:rPr lang="cs-CZ" sz="1900" dirty="0"/>
              <a:t>- maturita + odborná zkouška</a:t>
            </a:r>
          </a:p>
          <a:p>
            <a:pPr algn="just"/>
            <a:r>
              <a:rPr lang="cs-CZ" sz="1900" dirty="0"/>
              <a:t>- minimální požadavky na odborné znalosti rozděleny do pěti kategorií podle  </a:t>
            </a:r>
          </a:p>
          <a:p>
            <a:pPr algn="just"/>
            <a:r>
              <a:rPr lang="cs-CZ" sz="1900" dirty="0"/>
              <a:t>   prodávaných produktů (znalost trhu pojištění, finanční gramotnost,         </a:t>
            </a:r>
          </a:p>
          <a:p>
            <a:pPr algn="just"/>
            <a:r>
              <a:rPr lang="cs-CZ" sz="1900" dirty="0"/>
              <a:t>   vyřizování PU, řízení střetu zájmů, znalost etických standardů, důchodový    </a:t>
            </a:r>
          </a:p>
          <a:p>
            <a:pPr algn="just"/>
            <a:r>
              <a:rPr lang="cs-CZ" sz="1900" dirty="0"/>
              <a:t>   systém kvůli odpočtům z daní…)</a:t>
            </a:r>
          </a:p>
          <a:p>
            <a:pPr marL="704850" algn="just">
              <a:buFontTx/>
              <a:buChar char="-"/>
            </a:pPr>
            <a:endParaRPr lang="cs-CZ" sz="1900" dirty="0"/>
          </a:p>
          <a:p>
            <a:pPr algn="just"/>
            <a:r>
              <a:rPr lang="cs-CZ" sz="1900" b="1" dirty="0"/>
              <a:t>Následné vzdělávání </a:t>
            </a:r>
          </a:p>
          <a:p>
            <a:pPr marL="173038" indent="-173038" algn="just">
              <a:buFontTx/>
              <a:buChar char="-"/>
            </a:pPr>
            <a:r>
              <a:rPr lang="cs-CZ" sz="1900" dirty="0"/>
              <a:t>k rozvíjení odborných znalostí a dovedností podle skupin odbornosti    </a:t>
            </a:r>
          </a:p>
          <a:p>
            <a:pPr marL="173038" indent="-173038" algn="just">
              <a:buFontTx/>
              <a:buChar char="-"/>
            </a:pPr>
            <a:r>
              <a:rPr lang="cs-CZ" sz="1900" dirty="0"/>
              <a:t>v rozsahu alespoň 15 hodin ročně</a:t>
            </a:r>
          </a:p>
          <a:p>
            <a:endParaRPr lang="cs-CZ" sz="2000" dirty="0"/>
          </a:p>
        </p:txBody>
      </p:sp>
      <p:sp>
        <p:nvSpPr>
          <p:cNvPr id="4" name="TextovéPole 3">
            <a:extLst>
              <a:ext uri="{FF2B5EF4-FFF2-40B4-BE49-F238E27FC236}">
                <a16:creationId xmlns:a16="http://schemas.microsoft.com/office/drawing/2014/main" id="{B738DF48-BD00-4B6E-B2BC-6D722889055E}"/>
              </a:ext>
            </a:extLst>
          </p:cNvPr>
          <p:cNvSpPr txBox="1"/>
          <p:nvPr/>
        </p:nvSpPr>
        <p:spPr>
          <a:xfrm>
            <a:off x="533400" y="203199"/>
            <a:ext cx="4730750" cy="400110"/>
          </a:xfrm>
          <a:prstGeom prst="rect">
            <a:avLst/>
          </a:prstGeom>
          <a:noFill/>
        </p:spPr>
        <p:txBody>
          <a:bodyPr wrap="square">
            <a:spAutoFit/>
          </a:bodyPr>
          <a:lstStyle/>
          <a:p>
            <a:r>
              <a:rPr lang="cs-CZ" sz="2000" dirty="0">
                <a:solidFill>
                  <a:schemeClr val="accent1">
                    <a:lumMod val="75000"/>
                  </a:schemeClr>
                </a:solidFill>
              </a:rPr>
              <a:t>Požadavky na distributory - § 55 - § 70</a:t>
            </a:r>
          </a:p>
        </p:txBody>
      </p:sp>
    </p:spTree>
    <p:extLst>
      <p:ext uri="{BB962C8B-B14F-4D97-AF65-F5344CB8AC3E}">
        <p14:creationId xmlns:p14="http://schemas.microsoft.com/office/powerpoint/2010/main" val="3496994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7DF8668-B88C-4534-8133-2D56F37BAA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
        <p:nvSpPr>
          <p:cNvPr id="3" name="Content Placeholder 2">
            <a:extLst>
              <a:ext uri="{FF2B5EF4-FFF2-40B4-BE49-F238E27FC236}">
                <a16:creationId xmlns:a16="http://schemas.microsoft.com/office/drawing/2014/main" id="{4984B7A1-3DDB-482E-ADA2-7B793F97725C}"/>
              </a:ext>
            </a:extLst>
          </p:cNvPr>
          <p:cNvSpPr txBox="1">
            <a:spLocks/>
          </p:cNvSpPr>
          <p:nvPr/>
        </p:nvSpPr>
        <p:spPr>
          <a:xfrm>
            <a:off x="530875" y="671513"/>
            <a:ext cx="8229600" cy="4268787"/>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cs-CZ" sz="1900" dirty="0"/>
              <a:t>Kontroly sítě a odměňování - § 48 ZDPZ</a:t>
            </a:r>
          </a:p>
          <a:p>
            <a:pPr marL="342900" indent="-342900" algn="just">
              <a:buFontTx/>
              <a:buChar char="-"/>
            </a:pPr>
            <a:r>
              <a:rPr lang="cs-CZ" sz="1900" dirty="0">
                <a:solidFill>
                  <a:srgbClr val="0070C0"/>
                </a:solidFill>
                <a:hlinkClick r:id="rId2">
                  <a:extLst>
                    <a:ext uri="{A12FA001-AC4F-418D-AE19-62706E023703}">
                      <ahyp:hlinkClr xmlns:ahyp="http://schemas.microsoft.com/office/drawing/2018/hyperlinkcolor" val="tx"/>
                    </a:ext>
                  </a:extLst>
                </a:hlinkClick>
              </a:rPr>
              <a:t>Benchmark k požadavkům na kontrolu sítě zprostředkovatele</a:t>
            </a:r>
            <a:endParaRPr lang="cs-CZ" sz="1900" dirty="0">
              <a:solidFill>
                <a:srgbClr val="0070C0"/>
              </a:solidFill>
            </a:endParaRPr>
          </a:p>
          <a:p>
            <a:pPr marL="342900" indent="-342900" algn="just">
              <a:buFontTx/>
              <a:buChar char="-"/>
            </a:pPr>
            <a:r>
              <a:rPr lang="cs-CZ" sz="1900" u="sng" dirty="0">
                <a:solidFill>
                  <a:srgbClr val="0070C0"/>
                </a:solidFill>
              </a:rPr>
              <a:t>Benchmark k požadavkům na kontrolu sítě pojišťovny</a:t>
            </a:r>
          </a:p>
          <a:p>
            <a:pPr algn="just"/>
            <a:endParaRPr lang="cs-CZ" sz="1900" dirty="0"/>
          </a:p>
          <a:p>
            <a:pPr algn="just"/>
            <a:r>
              <a:rPr lang="cs-CZ" sz="1900" dirty="0"/>
              <a:t>Povinnosti související s produktovým řízením (POG) - § 53 ZDPZ</a:t>
            </a:r>
          </a:p>
          <a:p>
            <a:pPr algn="just"/>
            <a:endParaRPr lang="cs-CZ" sz="1900" dirty="0"/>
          </a:p>
          <a:p>
            <a:pPr algn="just"/>
            <a:endParaRPr lang="cs-CZ" sz="1900" dirty="0"/>
          </a:p>
          <a:p>
            <a:pPr algn="just"/>
            <a:r>
              <a:rPr lang="cs-CZ" sz="1900" dirty="0"/>
              <a:t>Zákaz vázaného prodeje - § 52 ZDPZ</a:t>
            </a:r>
          </a:p>
          <a:p>
            <a:pPr algn="just"/>
            <a:endParaRPr lang="cs-CZ" sz="1900" dirty="0"/>
          </a:p>
          <a:p>
            <a:pPr algn="just"/>
            <a:endParaRPr lang="cs-CZ" sz="1900" dirty="0"/>
          </a:p>
          <a:p>
            <a:pPr algn="just"/>
            <a:r>
              <a:rPr lang="cs-CZ" sz="1900" dirty="0"/>
              <a:t>Zákaz pyramidových/letadlových struktur (vázání odměny za zprostředkování na učinění platby či přivedení jiných osob do sítě - § 49 ZDPZ</a:t>
            </a:r>
          </a:p>
          <a:p>
            <a:endParaRPr lang="cs-CZ" sz="2000" dirty="0"/>
          </a:p>
        </p:txBody>
      </p:sp>
      <p:sp>
        <p:nvSpPr>
          <p:cNvPr id="4" name="TextovéPole 3">
            <a:extLst>
              <a:ext uri="{FF2B5EF4-FFF2-40B4-BE49-F238E27FC236}">
                <a16:creationId xmlns:a16="http://schemas.microsoft.com/office/drawing/2014/main" id="{B738DF48-BD00-4B6E-B2BC-6D722889055E}"/>
              </a:ext>
            </a:extLst>
          </p:cNvPr>
          <p:cNvSpPr txBox="1"/>
          <p:nvPr/>
        </p:nvSpPr>
        <p:spPr>
          <a:xfrm>
            <a:off x="533400" y="203199"/>
            <a:ext cx="6724650" cy="400110"/>
          </a:xfrm>
          <a:prstGeom prst="rect">
            <a:avLst/>
          </a:prstGeom>
          <a:noFill/>
        </p:spPr>
        <p:txBody>
          <a:bodyPr wrap="square">
            <a:spAutoFit/>
          </a:bodyPr>
          <a:lstStyle/>
          <a:p>
            <a:r>
              <a:rPr lang="cs-CZ" sz="2000" dirty="0">
                <a:solidFill>
                  <a:schemeClr val="accent1">
                    <a:lumMod val="75000"/>
                  </a:schemeClr>
                </a:solidFill>
              </a:rPr>
              <a:t>Vnitřní povinnosti v rámci řídícího a kontrolního systému</a:t>
            </a:r>
          </a:p>
        </p:txBody>
      </p:sp>
    </p:spTree>
    <p:extLst>
      <p:ext uri="{BB962C8B-B14F-4D97-AF65-F5344CB8AC3E}">
        <p14:creationId xmlns:p14="http://schemas.microsoft.com/office/powerpoint/2010/main" val="3979998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7DF8668-B88C-4534-8133-2D56F37BAA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
        <p:nvSpPr>
          <p:cNvPr id="3" name="Content Placeholder 2">
            <a:extLst>
              <a:ext uri="{FF2B5EF4-FFF2-40B4-BE49-F238E27FC236}">
                <a16:creationId xmlns:a16="http://schemas.microsoft.com/office/drawing/2014/main" id="{4984B7A1-3DDB-482E-ADA2-7B793F97725C}"/>
              </a:ext>
            </a:extLst>
          </p:cNvPr>
          <p:cNvSpPr txBox="1">
            <a:spLocks/>
          </p:cNvSpPr>
          <p:nvPr/>
        </p:nvSpPr>
        <p:spPr>
          <a:xfrm>
            <a:off x="536602" y="603309"/>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endParaRPr lang="cs-CZ" sz="1800" b="1" i="0" dirty="0">
              <a:solidFill>
                <a:schemeClr val="tx1"/>
              </a:solidFill>
              <a:effectLst/>
              <a:latin typeface="Arial" panose="020B0604020202020204" pitchFamily="34" charset="0"/>
            </a:endParaRPr>
          </a:p>
          <a:p>
            <a:pPr algn="l"/>
            <a:r>
              <a:rPr lang="cs-CZ" sz="1800" b="1" i="0" dirty="0">
                <a:solidFill>
                  <a:schemeClr val="tx1"/>
                </a:solidFill>
                <a:effectLst/>
                <a:latin typeface="Arial" panose="020B0604020202020204" pitchFamily="34" charset="0"/>
              </a:rPr>
              <a:t>Odborná péče - § 71 ZDPZ</a:t>
            </a:r>
          </a:p>
          <a:p>
            <a:pPr algn="l"/>
            <a:endParaRPr lang="cs-CZ" sz="1800" b="1" i="0" dirty="0">
              <a:solidFill>
                <a:schemeClr val="tx1"/>
              </a:solidFill>
              <a:effectLst/>
              <a:latin typeface="Arial" panose="020B0604020202020204" pitchFamily="34" charset="0"/>
            </a:endParaRPr>
          </a:p>
          <a:p>
            <a:pPr algn="just"/>
            <a:r>
              <a:rPr lang="cs-CZ" sz="1800" b="0" i="0" dirty="0">
                <a:solidFill>
                  <a:srgbClr val="000000"/>
                </a:solidFill>
                <a:effectLst/>
                <a:latin typeface="Arial" panose="020B0604020202020204" pitchFamily="34" charset="0"/>
              </a:rPr>
              <a:t>Pojišťovna a pojišťovací zprostředkovatel distribuují pojištění s odbornou péčí.</a:t>
            </a:r>
          </a:p>
          <a:p>
            <a:pPr algn="just"/>
            <a:endParaRPr lang="cs-CZ" sz="2000" dirty="0"/>
          </a:p>
        </p:txBody>
      </p:sp>
      <p:sp>
        <p:nvSpPr>
          <p:cNvPr id="4" name="TextovéPole 3">
            <a:extLst>
              <a:ext uri="{FF2B5EF4-FFF2-40B4-BE49-F238E27FC236}">
                <a16:creationId xmlns:a16="http://schemas.microsoft.com/office/drawing/2014/main" id="{B738DF48-BD00-4B6E-B2BC-6D722889055E}"/>
              </a:ext>
            </a:extLst>
          </p:cNvPr>
          <p:cNvSpPr txBox="1"/>
          <p:nvPr/>
        </p:nvSpPr>
        <p:spPr>
          <a:xfrm>
            <a:off x="533400" y="203199"/>
            <a:ext cx="4730750" cy="400110"/>
          </a:xfrm>
          <a:prstGeom prst="rect">
            <a:avLst/>
          </a:prstGeom>
          <a:noFill/>
        </p:spPr>
        <p:txBody>
          <a:bodyPr wrap="square">
            <a:spAutoFit/>
          </a:bodyPr>
          <a:lstStyle/>
          <a:p>
            <a:r>
              <a:rPr lang="cs-CZ" sz="2000" dirty="0">
                <a:solidFill>
                  <a:schemeClr val="accent1">
                    <a:lumMod val="75000"/>
                  </a:schemeClr>
                </a:solidFill>
              </a:rPr>
              <a:t>Pravidla jednání</a:t>
            </a:r>
          </a:p>
        </p:txBody>
      </p:sp>
    </p:spTree>
    <p:extLst>
      <p:ext uri="{BB962C8B-B14F-4D97-AF65-F5344CB8AC3E}">
        <p14:creationId xmlns:p14="http://schemas.microsoft.com/office/powerpoint/2010/main" val="3357608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7DF8668-B88C-4534-8133-2D56F37BAA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sp>
        <p:nvSpPr>
          <p:cNvPr id="3" name="Content Placeholder 2">
            <a:extLst>
              <a:ext uri="{FF2B5EF4-FFF2-40B4-BE49-F238E27FC236}">
                <a16:creationId xmlns:a16="http://schemas.microsoft.com/office/drawing/2014/main" id="{4984B7A1-3DDB-482E-ADA2-7B793F97725C}"/>
              </a:ext>
            </a:extLst>
          </p:cNvPr>
          <p:cNvSpPr txBox="1">
            <a:spLocks/>
          </p:cNvSpPr>
          <p:nvPr/>
        </p:nvSpPr>
        <p:spPr>
          <a:xfrm>
            <a:off x="577484" y="600252"/>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endParaRPr lang="cs-CZ" sz="1800" b="1" i="0" dirty="0">
              <a:solidFill>
                <a:srgbClr val="08A8F8"/>
              </a:solidFill>
              <a:effectLst/>
              <a:latin typeface="Arial" panose="020B0604020202020204" pitchFamily="34" charset="0"/>
            </a:endParaRPr>
          </a:p>
          <a:p>
            <a:pPr algn="l"/>
            <a:r>
              <a:rPr lang="cs-CZ" sz="1800" b="1" i="0" dirty="0">
                <a:solidFill>
                  <a:schemeClr val="tx1"/>
                </a:solidFill>
                <a:effectLst/>
                <a:latin typeface="+mj-lt"/>
              </a:rPr>
              <a:t>Jednání se zákazníkem - § 72 ZDPZ</a:t>
            </a:r>
          </a:p>
          <a:p>
            <a:pPr algn="l"/>
            <a:endParaRPr lang="cs-CZ" sz="1800" b="1" i="0" dirty="0">
              <a:solidFill>
                <a:schemeClr val="tx1"/>
              </a:solidFill>
              <a:effectLst/>
              <a:latin typeface="+mj-lt"/>
            </a:endParaRPr>
          </a:p>
          <a:p>
            <a:pPr algn="just"/>
            <a:r>
              <a:rPr lang="cs-CZ" sz="1800" b="0" i="0" dirty="0">
                <a:solidFill>
                  <a:schemeClr val="tx1"/>
                </a:solidFill>
                <a:effectLst/>
                <a:latin typeface="+mj-lt"/>
              </a:rPr>
              <a:t>Pojišťovna a pojišťovací zprostředkovatel jedná kvalifikovaně, čestně, spravedlivě a v nejlepším zájmu zákazníka.</a:t>
            </a:r>
          </a:p>
          <a:p>
            <a:pPr algn="just"/>
            <a:endParaRPr lang="cs-CZ" sz="1800" b="1" dirty="0">
              <a:solidFill>
                <a:schemeClr val="tx1"/>
              </a:solidFill>
              <a:latin typeface="+mj-lt"/>
            </a:endParaRPr>
          </a:p>
          <a:p>
            <a:pPr algn="just"/>
            <a:r>
              <a:rPr lang="cs-CZ" sz="1800" b="0" i="0" dirty="0">
                <a:solidFill>
                  <a:schemeClr val="tx1"/>
                </a:solidFill>
                <a:effectLst/>
                <a:latin typeface="+mj-lt"/>
              </a:rPr>
              <a:t>Pojišťovna a pojišťovací zprostředkovatel jedná tak, aby bylo zákazníkovi zřejmé, v jaké pozici a jménem koho pojišťovna nebo pojišťovací zprostředkovatel jedná</a:t>
            </a:r>
          </a:p>
          <a:p>
            <a:pPr algn="just"/>
            <a:endParaRPr lang="cs-CZ" sz="2000" dirty="0"/>
          </a:p>
        </p:txBody>
      </p:sp>
      <p:sp>
        <p:nvSpPr>
          <p:cNvPr id="4" name="TextovéPole 3">
            <a:extLst>
              <a:ext uri="{FF2B5EF4-FFF2-40B4-BE49-F238E27FC236}">
                <a16:creationId xmlns:a16="http://schemas.microsoft.com/office/drawing/2014/main" id="{B738DF48-BD00-4B6E-B2BC-6D722889055E}"/>
              </a:ext>
            </a:extLst>
          </p:cNvPr>
          <p:cNvSpPr txBox="1"/>
          <p:nvPr/>
        </p:nvSpPr>
        <p:spPr>
          <a:xfrm>
            <a:off x="533400" y="203199"/>
            <a:ext cx="4730750" cy="400110"/>
          </a:xfrm>
          <a:prstGeom prst="rect">
            <a:avLst/>
          </a:prstGeom>
          <a:noFill/>
        </p:spPr>
        <p:txBody>
          <a:bodyPr wrap="square">
            <a:spAutoFit/>
          </a:bodyPr>
          <a:lstStyle/>
          <a:p>
            <a:r>
              <a:rPr lang="cs-CZ" sz="2000" dirty="0">
                <a:solidFill>
                  <a:schemeClr val="accent1">
                    <a:lumMod val="75000"/>
                  </a:schemeClr>
                </a:solidFill>
              </a:rPr>
              <a:t>Pravidla jednání</a:t>
            </a:r>
          </a:p>
        </p:txBody>
      </p:sp>
    </p:spTree>
    <p:extLst>
      <p:ext uri="{BB962C8B-B14F-4D97-AF65-F5344CB8AC3E}">
        <p14:creationId xmlns:p14="http://schemas.microsoft.com/office/powerpoint/2010/main" val="1909449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7DF8668-B88C-4534-8133-2D56F37BAA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sp>
        <p:nvSpPr>
          <p:cNvPr id="3" name="Content Placeholder 2">
            <a:extLst>
              <a:ext uri="{FF2B5EF4-FFF2-40B4-BE49-F238E27FC236}">
                <a16:creationId xmlns:a16="http://schemas.microsoft.com/office/drawing/2014/main" id="{4984B7A1-3DDB-482E-ADA2-7B793F97725C}"/>
              </a:ext>
            </a:extLst>
          </p:cNvPr>
          <p:cNvSpPr txBox="1">
            <a:spLocks/>
          </p:cNvSpPr>
          <p:nvPr/>
        </p:nvSpPr>
        <p:spPr>
          <a:xfrm>
            <a:off x="577484" y="600252"/>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cs-CZ" sz="1800" b="1" dirty="0">
              <a:solidFill>
                <a:schemeClr val="tx1"/>
              </a:solidFill>
            </a:endParaRPr>
          </a:p>
          <a:p>
            <a:pPr algn="l"/>
            <a:r>
              <a:rPr lang="cs-CZ" sz="1800" b="1" i="0" dirty="0">
                <a:solidFill>
                  <a:schemeClr val="tx1"/>
                </a:solidFill>
                <a:effectLst/>
                <a:latin typeface="Arial" panose="020B0604020202020204" pitchFamily="34" charset="0"/>
              </a:rPr>
              <a:t>Obecná pravidla komunikace se zákazníkem - § 73 ZDPZ</a:t>
            </a:r>
          </a:p>
          <a:p>
            <a:pPr algn="l"/>
            <a:endParaRPr lang="cs-CZ" sz="1800" b="1" i="0" dirty="0">
              <a:solidFill>
                <a:schemeClr val="tx1"/>
              </a:solidFill>
              <a:effectLst/>
              <a:latin typeface="Arial" panose="020B0604020202020204" pitchFamily="34" charset="0"/>
            </a:endParaRPr>
          </a:p>
          <a:p>
            <a:pPr algn="just"/>
            <a:r>
              <a:rPr lang="cs-CZ" sz="1800" b="0" i="0" dirty="0">
                <a:solidFill>
                  <a:schemeClr val="tx1"/>
                </a:solidFill>
                <a:effectLst/>
                <a:latin typeface="Arial" panose="020B0604020202020204" pitchFamily="34" charset="0"/>
              </a:rPr>
              <a:t>Pojišťovna a pojišťovací zprostředkovatel při komunikaci se zákazníkem, včetně obchodního sdělení, nesmí používat nejasné, nepravdivé, zavádějící nebo klamavé informace.</a:t>
            </a:r>
          </a:p>
          <a:p>
            <a:pPr algn="just"/>
            <a:endParaRPr lang="cs-CZ" sz="1800" b="0" i="0" dirty="0">
              <a:solidFill>
                <a:schemeClr val="tx1"/>
              </a:solidFill>
              <a:effectLst/>
              <a:latin typeface="Arial" panose="020B0604020202020204" pitchFamily="34" charset="0"/>
            </a:endParaRPr>
          </a:p>
          <a:p>
            <a:pPr algn="just"/>
            <a:r>
              <a:rPr lang="cs-CZ" sz="1800" b="0" i="0" dirty="0">
                <a:solidFill>
                  <a:schemeClr val="tx1"/>
                </a:solidFill>
                <a:effectLst/>
                <a:latin typeface="Arial" panose="020B0604020202020204" pitchFamily="34" charset="0"/>
              </a:rPr>
              <a:t>Pojišťovna a pojišťovací zprostředkovatel zajistí, aby obsah komunikace byl podán jasným, výstižným a srozumitelným způsobem.</a:t>
            </a:r>
          </a:p>
          <a:p>
            <a:pPr algn="just"/>
            <a:endParaRPr lang="cs-CZ" sz="1800" b="0" i="0" dirty="0">
              <a:solidFill>
                <a:schemeClr val="tx1"/>
              </a:solidFill>
              <a:effectLst/>
              <a:latin typeface="Arial" panose="020B0604020202020204" pitchFamily="34" charset="0"/>
            </a:endParaRPr>
          </a:p>
          <a:p>
            <a:pPr algn="just"/>
            <a:r>
              <a:rPr lang="cs-CZ" sz="1800" b="0" i="0" dirty="0">
                <a:solidFill>
                  <a:schemeClr val="tx1"/>
                </a:solidFill>
                <a:effectLst/>
                <a:latin typeface="Arial" panose="020B0604020202020204" pitchFamily="34" charset="0"/>
              </a:rPr>
              <a:t>Pojišťovna a pojišťovací zprostředkovatel musí každé obchodní sdělení jasně označit slovy „obchodní sdělení“.</a:t>
            </a:r>
          </a:p>
          <a:p>
            <a:pPr algn="just"/>
            <a:endParaRPr lang="cs-CZ" sz="2000" dirty="0"/>
          </a:p>
        </p:txBody>
      </p:sp>
      <p:sp>
        <p:nvSpPr>
          <p:cNvPr id="4" name="TextovéPole 3">
            <a:extLst>
              <a:ext uri="{FF2B5EF4-FFF2-40B4-BE49-F238E27FC236}">
                <a16:creationId xmlns:a16="http://schemas.microsoft.com/office/drawing/2014/main" id="{B738DF48-BD00-4B6E-B2BC-6D722889055E}"/>
              </a:ext>
            </a:extLst>
          </p:cNvPr>
          <p:cNvSpPr txBox="1"/>
          <p:nvPr/>
        </p:nvSpPr>
        <p:spPr>
          <a:xfrm>
            <a:off x="533400" y="203199"/>
            <a:ext cx="4730750" cy="400110"/>
          </a:xfrm>
          <a:prstGeom prst="rect">
            <a:avLst/>
          </a:prstGeom>
          <a:noFill/>
        </p:spPr>
        <p:txBody>
          <a:bodyPr wrap="square">
            <a:spAutoFit/>
          </a:bodyPr>
          <a:lstStyle/>
          <a:p>
            <a:r>
              <a:rPr lang="cs-CZ" sz="2000" dirty="0">
                <a:solidFill>
                  <a:schemeClr val="accent1">
                    <a:lumMod val="75000"/>
                  </a:schemeClr>
                </a:solidFill>
              </a:rPr>
              <a:t>Pravidla jednání</a:t>
            </a:r>
          </a:p>
        </p:txBody>
      </p:sp>
    </p:spTree>
    <p:extLst>
      <p:ext uri="{BB962C8B-B14F-4D97-AF65-F5344CB8AC3E}">
        <p14:creationId xmlns:p14="http://schemas.microsoft.com/office/powerpoint/2010/main" val="1962739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7DF8668-B88C-4534-8133-2D56F37BAA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
        <p:nvSpPr>
          <p:cNvPr id="3" name="Content Placeholder 2">
            <a:extLst>
              <a:ext uri="{FF2B5EF4-FFF2-40B4-BE49-F238E27FC236}">
                <a16:creationId xmlns:a16="http://schemas.microsoft.com/office/drawing/2014/main" id="{4984B7A1-3DDB-482E-ADA2-7B793F97725C}"/>
              </a:ext>
            </a:extLst>
          </p:cNvPr>
          <p:cNvSpPr txBox="1">
            <a:spLocks/>
          </p:cNvSpPr>
          <p:nvPr/>
        </p:nvSpPr>
        <p:spPr>
          <a:xfrm>
            <a:off x="577484" y="600252"/>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cs-CZ" sz="1900" b="1" dirty="0"/>
          </a:p>
          <a:p>
            <a:pPr algn="l"/>
            <a:r>
              <a:rPr lang="cs-CZ" sz="1800" b="1" i="0" dirty="0">
                <a:solidFill>
                  <a:schemeClr val="tx1"/>
                </a:solidFill>
                <a:effectLst/>
                <a:latin typeface="Arial" panose="020B0604020202020204" pitchFamily="34" charset="0"/>
              </a:rPr>
              <a:t>Povinnost mlčenlivosti - § 74 ZDPZ</a:t>
            </a:r>
          </a:p>
          <a:p>
            <a:pPr algn="l"/>
            <a:endParaRPr lang="cs-CZ" sz="1800" b="1" i="0" dirty="0">
              <a:solidFill>
                <a:schemeClr val="tx1"/>
              </a:solidFill>
              <a:effectLst/>
              <a:latin typeface="Arial" panose="020B0604020202020204" pitchFamily="34" charset="0"/>
            </a:endParaRPr>
          </a:p>
          <a:p>
            <a:pPr algn="just"/>
            <a:r>
              <a:rPr lang="cs-CZ" sz="1800" b="0" i="0" dirty="0">
                <a:solidFill>
                  <a:schemeClr val="tx1"/>
                </a:solidFill>
                <a:effectLst/>
                <a:latin typeface="Arial" panose="020B0604020202020204" pitchFamily="34" charset="0"/>
              </a:rPr>
              <a:t>Pojišťovna a pojišťovací zprostředkovatel jsou povinni zachovávat mlčenlivost o všech skutečnostech, které se dozvěděli od zákazníka v souvislosti s distribucí pojištění. </a:t>
            </a:r>
          </a:p>
          <a:p>
            <a:pPr algn="just"/>
            <a:endParaRPr lang="cs-CZ" sz="2000" dirty="0"/>
          </a:p>
        </p:txBody>
      </p:sp>
      <p:sp>
        <p:nvSpPr>
          <p:cNvPr id="4" name="TextovéPole 3">
            <a:extLst>
              <a:ext uri="{FF2B5EF4-FFF2-40B4-BE49-F238E27FC236}">
                <a16:creationId xmlns:a16="http://schemas.microsoft.com/office/drawing/2014/main" id="{B738DF48-BD00-4B6E-B2BC-6D722889055E}"/>
              </a:ext>
            </a:extLst>
          </p:cNvPr>
          <p:cNvSpPr txBox="1"/>
          <p:nvPr/>
        </p:nvSpPr>
        <p:spPr>
          <a:xfrm>
            <a:off x="533400" y="203199"/>
            <a:ext cx="4730750" cy="400110"/>
          </a:xfrm>
          <a:prstGeom prst="rect">
            <a:avLst/>
          </a:prstGeom>
          <a:noFill/>
        </p:spPr>
        <p:txBody>
          <a:bodyPr wrap="square">
            <a:spAutoFit/>
          </a:bodyPr>
          <a:lstStyle/>
          <a:p>
            <a:r>
              <a:rPr lang="cs-CZ" sz="2000" dirty="0">
                <a:solidFill>
                  <a:schemeClr val="accent1">
                    <a:lumMod val="75000"/>
                  </a:schemeClr>
                </a:solidFill>
              </a:rPr>
              <a:t>Pravidla jednání</a:t>
            </a:r>
          </a:p>
        </p:txBody>
      </p:sp>
    </p:spTree>
    <p:extLst>
      <p:ext uri="{BB962C8B-B14F-4D97-AF65-F5344CB8AC3E}">
        <p14:creationId xmlns:p14="http://schemas.microsoft.com/office/powerpoint/2010/main" val="3234929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7DF8668-B88C-4534-8133-2D56F37BAA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
        <p:nvSpPr>
          <p:cNvPr id="3" name="Content Placeholder 2">
            <a:extLst>
              <a:ext uri="{FF2B5EF4-FFF2-40B4-BE49-F238E27FC236}">
                <a16:creationId xmlns:a16="http://schemas.microsoft.com/office/drawing/2014/main" id="{4984B7A1-3DDB-482E-ADA2-7B793F97725C}"/>
              </a:ext>
            </a:extLst>
          </p:cNvPr>
          <p:cNvSpPr txBox="1">
            <a:spLocks/>
          </p:cNvSpPr>
          <p:nvPr/>
        </p:nvSpPr>
        <p:spPr>
          <a:xfrm>
            <a:off x="577484" y="600252"/>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cs-CZ" sz="1900" b="1" dirty="0"/>
          </a:p>
          <a:p>
            <a:pPr algn="l"/>
            <a:r>
              <a:rPr lang="cs-CZ" sz="1900" b="1" i="0" dirty="0">
                <a:solidFill>
                  <a:schemeClr val="tx1"/>
                </a:solidFill>
                <a:effectLst/>
                <a:latin typeface="Arial" panose="020B0604020202020204" pitchFamily="34" charset="0"/>
              </a:rPr>
              <a:t>Peněžitá a nepeněžitá výhoda - § 75 ZDPZ</a:t>
            </a:r>
          </a:p>
          <a:p>
            <a:pPr algn="l"/>
            <a:endParaRPr lang="cs-CZ" sz="1900" b="1" i="0" dirty="0">
              <a:solidFill>
                <a:schemeClr val="tx1"/>
              </a:solidFill>
              <a:effectLst/>
              <a:latin typeface="Arial" panose="020B0604020202020204" pitchFamily="34" charset="0"/>
            </a:endParaRPr>
          </a:p>
          <a:p>
            <a:pPr algn="just"/>
            <a:r>
              <a:rPr lang="cs-CZ" sz="1900" b="0" i="0" dirty="0">
                <a:solidFill>
                  <a:schemeClr val="tx1"/>
                </a:solidFill>
                <a:effectLst/>
                <a:latin typeface="Arial" panose="020B0604020202020204" pitchFamily="34" charset="0"/>
              </a:rPr>
              <a:t>Pojišťovna a pojišťovací zprostředkovatel nesmí v souvislosti se svou činností přijmout, nabídnout nebo poskytnout peněžitou nebo nepeněžitou výhodu, která může vést k porušení povinnosti stanovené ZDPZ, jinými právními předpisy v rozsahu, v jakém se vztahují k distribuci pojištění nebo zajištění, a přímo použitelnými předpisy Evropské unie v oblasti distribuce pojištění, včetně neobvyklé úplaty za poskytovanou službu nebo jakékoli jiné neopodstatněné výhody finanční, materiální nebo nemateriální.</a:t>
            </a:r>
          </a:p>
          <a:p>
            <a:pPr algn="just"/>
            <a:endParaRPr lang="cs-CZ" sz="2000" dirty="0"/>
          </a:p>
        </p:txBody>
      </p:sp>
      <p:sp>
        <p:nvSpPr>
          <p:cNvPr id="4" name="TextovéPole 3">
            <a:extLst>
              <a:ext uri="{FF2B5EF4-FFF2-40B4-BE49-F238E27FC236}">
                <a16:creationId xmlns:a16="http://schemas.microsoft.com/office/drawing/2014/main" id="{B738DF48-BD00-4B6E-B2BC-6D722889055E}"/>
              </a:ext>
            </a:extLst>
          </p:cNvPr>
          <p:cNvSpPr txBox="1"/>
          <p:nvPr/>
        </p:nvSpPr>
        <p:spPr>
          <a:xfrm>
            <a:off x="533400" y="203199"/>
            <a:ext cx="4730750" cy="400110"/>
          </a:xfrm>
          <a:prstGeom prst="rect">
            <a:avLst/>
          </a:prstGeom>
          <a:noFill/>
        </p:spPr>
        <p:txBody>
          <a:bodyPr wrap="square">
            <a:spAutoFit/>
          </a:bodyPr>
          <a:lstStyle/>
          <a:p>
            <a:r>
              <a:rPr lang="cs-CZ" sz="2000" dirty="0">
                <a:solidFill>
                  <a:schemeClr val="accent1">
                    <a:lumMod val="75000"/>
                  </a:schemeClr>
                </a:solidFill>
              </a:rPr>
              <a:t>Pravidla jednání</a:t>
            </a:r>
          </a:p>
        </p:txBody>
      </p:sp>
    </p:spTree>
    <p:extLst>
      <p:ext uri="{BB962C8B-B14F-4D97-AF65-F5344CB8AC3E}">
        <p14:creationId xmlns:p14="http://schemas.microsoft.com/office/powerpoint/2010/main" val="3025205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7DF8668-B88C-4534-8133-2D56F37BAA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sp>
        <p:nvSpPr>
          <p:cNvPr id="3" name="Content Placeholder 2">
            <a:extLst>
              <a:ext uri="{FF2B5EF4-FFF2-40B4-BE49-F238E27FC236}">
                <a16:creationId xmlns:a16="http://schemas.microsoft.com/office/drawing/2014/main" id="{4984B7A1-3DDB-482E-ADA2-7B793F97725C}"/>
              </a:ext>
            </a:extLst>
          </p:cNvPr>
          <p:cNvSpPr txBox="1">
            <a:spLocks/>
          </p:cNvSpPr>
          <p:nvPr/>
        </p:nvSpPr>
        <p:spPr>
          <a:xfrm>
            <a:off x="577484" y="600252"/>
            <a:ext cx="8229600" cy="4525963"/>
          </a:xfrm>
          <a:prstGeom prst="rect">
            <a:avLst/>
          </a:prstGeom>
        </p:spPr>
        <p:txBody>
          <a:bodyPr>
            <a:normAutofit fontScale="7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cs-CZ" sz="1900" b="1" dirty="0"/>
          </a:p>
          <a:p>
            <a:pPr algn="l"/>
            <a:r>
              <a:rPr lang="cs-CZ" sz="2300" b="1" i="0" dirty="0">
                <a:solidFill>
                  <a:schemeClr val="tx1"/>
                </a:solidFill>
                <a:effectLst/>
                <a:latin typeface="Arial" panose="020B0604020202020204" pitchFamily="34" charset="0"/>
              </a:rPr>
              <a:t>Získávání informací a doporučení - § 77 ZDPZ</a:t>
            </a:r>
          </a:p>
          <a:p>
            <a:pPr algn="l"/>
            <a:endParaRPr lang="cs-CZ" sz="2300" b="1" i="0" dirty="0">
              <a:solidFill>
                <a:schemeClr val="tx1"/>
              </a:solidFill>
              <a:effectLst/>
              <a:latin typeface="Arial" panose="020B0604020202020204" pitchFamily="34" charset="0"/>
            </a:endParaRPr>
          </a:p>
          <a:p>
            <a:pPr algn="just"/>
            <a:r>
              <a:rPr lang="cs-CZ" sz="2300" b="0" i="0" dirty="0">
                <a:solidFill>
                  <a:schemeClr val="tx1"/>
                </a:solidFill>
                <a:effectLst/>
                <a:latin typeface="Arial" panose="020B0604020202020204" pitchFamily="34" charset="0"/>
              </a:rPr>
              <a:t>Před sjednáním nebo podstatnou změnou pojištění získá pojišťovna nebo pojišťovací zprostředkovatel od zákazníka informace týkající se jeho požadavků, cílů a potřeb.</a:t>
            </a:r>
          </a:p>
          <a:p>
            <a:pPr algn="just"/>
            <a:endParaRPr lang="cs-CZ" sz="2300" b="0" i="0" dirty="0">
              <a:solidFill>
                <a:schemeClr val="tx1"/>
              </a:solidFill>
              <a:effectLst/>
              <a:latin typeface="Arial" panose="020B0604020202020204" pitchFamily="34" charset="0"/>
            </a:endParaRPr>
          </a:p>
          <a:p>
            <a:pPr algn="just"/>
            <a:r>
              <a:rPr lang="cs-CZ" sz="2300" b="0" i="0" dirty="0">
                <a:solidFill>
                  <a:schemeClr val="tx1"/>
                </a:solidFill>
                <a:effectLst/>
                <a:latin typeface="Arial" panose="020B0604020202020204" pitchFamily="34" charset="0"/>
              </a:rPr>
              <a:t>Na základě získaných informací poskytne pojišťovna nebo pojišťovací zprostředkovatel zákazníkovi doporučení, aby se mohl zákazník rozhodnout, zda sjedná nebo podstatně změní pojištění.</a:t>
            </a:r>
          </a:p>
          <a:p>
            <a:pPr algn="just"/>
            <a:endParaRPr lang="cs-CZ" sz="2300" b="1" dirty="0">
              <a:solidFill>
                <a:schemeClr val="tx1"/>
              </a:solidFill>
              <a:latin typeface="Arial" panose="020B0604020202020204" pitchFamily="34" charset="0"/>
            </a:endParaRPr>
          </a:p>
          <a:p>
            <a:pPr algn="just">
              <a:spcAft>
                <a:spcPts val="600"/>
              </a:spcAft>
            </a:pPr>
            <a:r>
              <a:rPr lang="cs-CZ" sz="2300" dirty="0">
                <a:solidFill>
                  <a:schemeClr val="tx1"/>
                </a:solidFill>
                <a:latin typeface="Arial" panose="020B0604020202020204" pitchFamily="34" charset="0"/>
              </a:rPr>
              <a:t>To</a:t>
            </a:r>
            <a:r>
              <a:rPr lang="cs-CZ" sz="2300" b="1" dirty="0">
                <a:solidFill>
                  <a:schemeClr val="tx1"/>
                </a:solidFill>
                <a:latin typeface="Arial" panose="020B0604020202020204" pitchFamily="34" charset="0"/>
              </a:rPr>
              <a:t> </a:t>
            </a:r>
            <a:r>
              <a:rPr lang="cs-CZ" sz="2300" b="0" i="0" dirty="0">
                <a:solidFill>
                  <a:schemeClr val="tx1"/>
                </a:solidFill>
                <a:effectLst/>
                <a:latin typeface="Arial" panose="020B0604020202020204" pitchFamily="34" charset="0"/>
              </a:rPr>
              <a:t>se nepoužije v případě podstatné změny neživotního pojištění, jestliže výše pojistného za pojištění, kterého se změna týká, nepřesahuje</a:t>
            </a:r>
          </a:p>
          <a:p>
            <a:pPr marL="342900" indent="-342900" algn="just">
              <a:spcAft>
                <a:spcPts val="600"/>
              </a:spcAft>
              <a:buFont typeface="Wingdings" panose="05000000000000000000" pitchFamily="2" charset="2"/>
              <a:buChar char="§"/>
            </a:pPr>
            <a:r>
              <a:rPr lang="cs-CZ" sz="2300" b="0" i="0" dirty="0">
                <a:solidFill>
                  <a:schemeClr val="tx1"/>
                </a:solidFill>
                <a:effectLst/>
                <a:latin typeface="Arial" panose="020B0604020202020204" pitchFamily="34" charset="0"/>
              </a:rPr>
              <a:t>na poměrném ročním základě částku odpovídající hodnotě 600 EUR, nebo</a:t>
            </a:r>
          </a:p>
          <a:p>
            <a:pPr marL="342900" indent="-342900" algn="just">
              <a:buFont typeface="Wingdings" panose="05000000000000000000" pitchFamily="2" charset="2"/>
              <a:buChar char="§"/>
            </a:pPr>
            <a:r>
              <a:rPr lang="cs-CZ" sz="2300" b="0" i="0" dirty="0">
                <a:solidFill>
                  <a:schemeClr val="tx1"/>
                </a:solidFill>
                <a:effectLst/>
                <a:latin typeface="Arial" panose="020B0604020202020204" pitchFamily="34" charset="0"/>
              </a:rPr>
              <a:t>částku odpovídající hodnotě 200 EUR, jestliže pojistná doba takového pojištění, včetně jeho prodloužení, nepřesahuje dobu 3 měsíců.</a:t>
            </a:r>
          </a:p>
          <a:p>
            <a:pPr algn="l"/>
            <a:endParaRPr lang="cs-CZ" sz="2000" dirty="0"/>
          </a:p>
        </p:txBody>
      </p:sp>
      <p:sp>
        <p:nvSpPr>
          <p:cNvPr id="4" name="TextovéPole 3">
            <a:extLst>
              <a:ext uri="{FF2B5EF4-FFF2-40B4-BE49-F238E27FC236}">
                <a16:creationId xmlns:a16="http://schemas.microsoft.com/office/drawing/2014/main" id="{B738DF48-BD00-4B6E-B2BC-6D722889055E}"/>
              </a:ext>
            </a:extLst>
          </p:cNvPr>
          <p:cNvSpPr txBox="1"/>
          <p:nvPr/>
        </p:nvSpPr>
        <p:spPr>
          <a:xfrm>
            <a:off x="533400" y="203199"/>
            <a:ext cx="4730750" cy="400110"/>
          </a:xfrm>
          <a:prstGeom prst="rect">
            <a:avLst/>
          </a:prstGeom>
          <a:noFill/>
        </p:spPr>
        <p:txBody>
          <a:bodyPr wrap="square">
            <a:spAutoFit/>
          </a:bodyPr>
          <a:lstStyle/>
          <a:p>
            <a:r>
              <a:rPr lang="cs-CZ" sz="2000" dirty="0">
                <a:solidFill>
                  <a:schemeClr val="accent1">
                    <a:lumMod val="75000"/>
                  </a:schemeClr>
                </a:solidFill>
              </a:rPr>
              <a:t>Pravidla jednání</a:t>
            </a:r>
          </a:p>
        </p:txBody>
      </p:sp>
    </p:spTree>
    <p:extLst>
      <p:ext uri="{BB962C8B-B14F-4D97-AF65-F5344CB8AC3E}">
        <p14:creationId xmlns:p14="http://schemas.microsoft.com/office/powerpoint/2010/main" val="2697604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64D08798-637B-4F13-BE58-3874EFD5FB8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a:p>
        </p:txBody>
      </p:sp>
      <p:sp>
        <p:nvSpPr>
          <p:cNvPr id="3" name="TextovéPole 2">
            <a:extLst>
              <a:ext uri="{FF2B5EF4-FFF2-40B4-BE49-F238E27FC236}">
                <a16:creationId xmlns:a16="http://schemas.microsoft.com/office/drawing/2014/main" id="{B9D06DE7-C1F9-4587-84D3-ADE3C91787E5}"/>
              </a:ext>
            </a:extLst>
          </p:cNvPr>
          <p:cNvSpPr txBox="1"/>
          <p:nvPr/>
        </p:nvSpPr>
        <p:spPr>
          <a:xfrm>
            <a:off x="533400" y="203199"/>
            <a:ext cx="4730750" cy="400110"/>
          </a:xfrm>
          <a:prstGeom prst="rect">
            <a:avLst/>
          </a:prstGeom>
          <a:noFill/>
        </p:spPr>
        <p:txBody>
          <a:bodyPr wrap="square">
            <a:spAutoFit/>
          </a:bodyPr>
          <a:lstStyle/>
          <a:p>
            <a:r>
              <a:rPr lang="cs-CZ" sz="2000" dirty="0">
                <a:solidFill>
                  <a:schemeClr val="accent1">
                    <a:lumMod val="75000"/>
                  </a:schemeClr>
                </a:solidFill>
              </a:rPr>
              <a:t>Regulace distribuce pojištění a zajištění</a:t>
            </a:r>
          </a:p>
        </p:txBody>
      </p:sp>
      <p:sp>
        <p:nvSpPr>
          <p:cNvPr id="5" name="TextovéPole 4">
            <a:extLst>
              <a:ext uri="{FF2B5EF4-FFF2-40B4-BE49-F238E27FC236}">
                <a16:creationId xmlns:a16="http://schemas.microsoft.com/office/drawing/2014/main" id="{1CDF638D-1446-468A-AD72-5C2919B40DEC}"/>
              </a:ext>
            </a:extLst>
          </p:cNvPr>
          <p:cNvSpPr txBox="1"/>
          <p:nvPr/>
        </p:nvSpPr>
        <p:spPr>
          <a:xfrm>
            <a:off x="645459" y="603309"/>
            <a:ext cx="8175812" cy="4955203"/>
          </a:xfrm>
          <a:prstGeom prst="rect">
            <a:avLst/>
          </a:prstGeom>
          <a:noFill/>
        </p:spPr>
        <p:txBody>
          <a:bodyPr wrap="square" rtlCol="0">
            <a:spAutoFit/>
          </a:bodyPr>
          <a:lstStyle/>
          <a:p>
            <a:pPr>
              <a:spcAft>
                <a:spcPts val="600"/>
              </a:spcAft>
            </a:pPr>
            <a:r>
              <a:rPr lang="cs-CZ" b="1" dirty="0">
                <a:solidFill>
                  <a:schemeClr val="tx1"/>
                </a:solidFill>
                <a:latin typeface="+mj-lt"/>
              </a:rPr>
              <a:t>Evropská úroveň:</a:t>
            </a:r>
          </a:p>
          <a:p>
            <a:pPr marL="285750" indent="-285750">
              <a:spcAft>
                <a:spcPts val="600"/>
              </a:spcAft>
              <a:buFont typeface="Wingdings" panose="05000000000000000000" pitchFamily="2" charset="2"/>
              <a:buChar char="§"/>
            </a:pPr>
            <a:r>
              <a:rPr lang="cs-CZ" b="0" i="0" dirty="0">
                <a:solidFill>
                  <a:schemeClr val="tx1"/>
                </a:solidFill>
                <a:effectLst/>
                <a:latin typeface="+mj-lt"/>
                <a:cs typeface="Times New Roman" panose="02020603050405020304" pitchFamily="18" charset="0"/>
              </a:rPr>
              <a:t>Směrnice</a:t>
            </a:r>
            <a:r>
              <a:rPr lang="en-US" b="0" i="0" dirty="0">
                <a:solidFill>
                  <a:schemeClr val="tx1"/>
                </a:solidFill>
                <a:effectLst/>
                <a:latin typeface="+mj-lt"/>
                <a:cs typeface="Times New Roman" panose="02020603050405020304" pitchFamily="18" charset="0"/>
              </a:rPr>
              <a:t> (EU) 2016/97 </a:t>
            </a:r>
            <a:r>
              <a:rPr lang="cs-CZ" b="0" i="0" dirty="0">
                <a:solidFill>
                  <a:schemeClr val="tx1"/>
                </a:solidFill>
                <a:effectLst/>
                <a:latin typeface="+mj-lt"/>
                <a:cs typeface="Times New Roman" panose="02020603050405020304" pitchFamily="18" charset="0"/>
              </a:rPr>
              <a:t>Evropského parlamentu a Rady o distribuci pojištění </a:t>
            </a:r>
            <a:r>
              <a:rPr lang="cs-CZ" b="1" i="0" dirty="0">
                <a:solidFill>
                  <a:schemeClr val="tx1"/>
                </a:solidFill>
                <a:effectLst/>
                <a:latin typeface="+mj-lt"/>
                <a:cs typeface="Times New Roman" panose="02020603050405020304" pitchFamily="18" charset="0"/>
              </a:rPr>
              <a:t>(IDD)</a:t>
            </a:r>
          </a:p>
          <a:p>
            <a:pPr marL="285750" indent="-285750">
              <a:spcAft>
                <a:spcPts val="600"/>
              </a:spcAft>
              <a:buFont typeface="Wingdings" panose="05000000000000000000" pitchFamily="2" charset="2"/>
              <a:buChar char="§"/>
            </a:pPr>
            <a:r>
              <a:rPr lang="cs-CZ" b="0" i="0" dirty="0">
                <a:solidFill>
                  <a:schemeClr val="tx1"/>
                </a:solidFill>
                <a:effectLst/>
                <a:latin typeface="+mj-lt"/>
              </a:rPr>
              <a:t>Nařízení Komise v přenesené pravomoci (EU) 2017/2358 ze dne 21. září 2017, kterým se doplňuje směrnice Evropského parlamentu a Rady (EU) 2016/97, pokud jde o požadavky na dohled nad produktem a jeho řízení vztahující se na pojišťovny a distributory pojištění </a:t>
            </a:r>
            <a:r>
              <a:rPr lang="cs-CZ" b="1" dirty="0">
                <a:solidFill>
                  <a:schemeClr val="tx1"/>
                </a:solidFill>
                <a:latin typeface="+mj-lt"/>
                <a:cs typeface="Times New Roman" panose="02020603050405020304" pitchFamily="18" charset="0"/>
              </a:rPr>
              <a:t>(POG)</a:t>
            </a:r>
          </a:p>
          <a:p>
            <a:pPr marL="285750" indent="-285750">
              <a:spcAft>
                <a:spcPts val="600"/>
              </a:spcAft>
              <a:buFont typeface="Wingdings" panose="05000000000000000000" pitchFamily="2" charset="2"/>
              <a:buChar char="§"/>
            </a:pPr>
            <a:r>
              <a:rPr lang="cs-CZ" b="0" i="0" dirty="0">
                <a:solidFill>
                  <a:schemeClr val="tx1"/>
                </a:solidFill>
                <a:effectLst/>
                <a:latin typeface="+mj-lt"/>
              </a:rPr>
              <a:t>Nařízení Komise v přenesené pravomoci (EU) 2017/2359 ze dne 21. září 2017, kterým se doplňuje směrnice Evropského parlamentu a Rady (EU) 2016/97, pokud jde o požadavky na informace a pravidla výkonu činnosti vztahující se na distribuci pojistných produktů s investiční složkou </a:t>
            </a:r>
            <a:r>
              <a:rPr lang="cs-CZ" b="1" dirty="0">
                <a:solidFill>
                  <a:schemeClr val="tx1"/>
                </a:solidFill>
                <a:latin typeface="+mj-lt"/>
                <a:cs typeface="Times New Roman" panose="02020603050405020304" pitchFamily="18" charset="0"/>
              </a:rPr>
              <a:t>(IBIP)</a:t>
            </a:r>
          </a:p>
          <a:p>
            <a:pPr marL="285750" indent="-285750">
              <a:spcAft>
                <a:spcPts val="600"/>
              </a:spcAft>
              <a:buFont typeface="Wingdings" panose="05000000000000000000" pitchFamily="2" charset="2"/>
              <a:buChar char="§"/>
            </a:pPr>
            <a:r>
              <a:rPr lang="cs-CZ" dirty="0">
                <a:solidFill>
                  <a:schemeClr val="tx1"/>
                </a:solidFill>
                <a:latin typeface="+mj-lt"/>
              </a:rPr>
              <a:t>Prováděcí nařízení Komise (EU) 2017/1469 ze dne 11. srpna 2017, kterým se stanoví standardizovaný formát pro informační dokument o pojistném produktu </a:t>
            </a:r>
            <a:r>
              <a:rPr lang="cs-CZ" b="1" dirty="0">
                <a:solidFill>
                  <a:schemeClr val="tx1"/>
                </a:solidFill>
                <a:latin typeface="+mj-lt"/>
              </a:rPr>
              <a:t>(IPID)</a:t>
            </a:r>
          </a:p>
          <a:p>
            <a:pPr>
              <a:spcAft>
                <a:spcPts val="600"/>
              </a:spcAft>
            </a:pPr>
            <a:r>
              <a:rPr lang="cs-CZ" b="1" dirty="0">
                <a:solidFill>
                  <a:schemeClr val="tx1"/>
                </a:solidFill>
                <a:latin typeface="+mj-lt"/>
              </a:rPr>
              <a:t>Národní úroveň:</a:t>
            </a:r>
          </a:p>
          <a:p>
            <a:pPr marL="285750" indent="-285750">
              <a:spcAft>
                <a:spcPts val="600"/>
              </a:spcAft>
              <a:buFont typeface="Wingdings" panose="05000000000000000000" pitchFamily="2" charset="2"/>
              <a:buChar char="§"/>
            </a:pPr>
            <a:r>
              <a:rPr lang="cs-CZ" dirty="0">
                <a:solidFill>
                  <a:schemeClr val="tx1"/>
                </a:solidFill>
                <a:latin typeface="+mj-lt"/>
              </a:rPr>
              <a:t>Zákon č. 170/2018 Sb. </a:t>
            </a:r>
            <a:r>
              <a:rPr lang="cs-CZ" b="0" i="0" dirty="0">
                <a:solidFill>
                  <a:schemeClr val="tx1"/>
                </a:solidFill>
                <a:effectLst/>
                <a:latin typeface="+mj-lt"/>
              </a:rPr>
              <a:t>o distribuci pojištění a zajištění</a:t>
            </a:r>
          </a:p>
          <a:p>
            <a:pPr marL="285750" indent="-285750">
              <a:spcAft>
                <a:spcPts val="600"/>
              </a:spcAft>
              <a:buFont typeface="Wingdings" panose="05000000000000000000" pitchFamily="2" charset="2"/>
              <a:buChar char="§"/>
            </a:pPr>
            <a:r>
              <a:rPr lang="cs-CZ" dirty="0">
                <a:solidFill>
                  <a:schemeClr val="tx1"/>
                </a:solidFill>
                <a:latin typeface="+mj-lt"/>
              </a:rPr>
              <a:t>Vyhláška č. 196/2018 o žádostech </a:t>
            </a:r>
            <a:r>
              <a:rPr lang="cs-CZ" b="0" i="0" dirty="0">
                <a:solidFill>
                  <a:schemeClr val="tx1"/>
                </a:solidFill>
                <a:effectLst/>
                <a:latin typeface="+mj-lt"/>
              </a:rPr>
              <a:t>podle zákona o distribuci pojištění a zajištění</a:t>
            </a:r>
          </a:p>
          <a:p>
            <a:pPr marL="285750" indent="-285750">
              <a:spcAft>
                <a:spcPts val="600"/>
              </a:spcAft>
              <a:buFont typeface="Wingdings" panose="05000000000000000000" pitchFamily="2" charset="2"/>
              <a:buChar char="§"/>
            </a:pPr>
            <a:r>
              <a:rPr lang="cs-CZ" dirty="0">
                <a:solidFill>
                  <a:schemeClr val="tx1"/>
                </a:solidFill>
                <a:latin typeface="+mj-lt"/>
              </a:rPr>
              <a:t>Vyhláška č. 195/2018 o odborné způsobilosti pro distribuci pojištění</a:t>
            </a:r>
            <a:endParaRPr lang="cs-CZ" b="0" i="0" dirty="0">
              <a:solidFill>
                <a:schemeClr val="tx1"/>
              </a:solidFill>
              <a:effectLst/>
              <a:latin typeface="+mj-lt"/>
            </a:endParaRPr>
          </a:p>
          <a:p>
            <a:pPr marL="285750" indent="-285750">
              <a:spcAft>
                <a:spcPts val="600"/>
              </a:spcAft>
              <a:buFont typeface="Wingdings" panose="05000000000000000000" pitchFamily="2" charset="2"/>
              <a:buChar char="§"/>
            </a:pPr>
            <a:endParaRPr lang="cs-CZ" b="0" i="0" dirty="0">
              <a:solidFill>
                <a:schemeClr val="tx2">
                  <a:lumMod val="10000"/>
                </a:schemeClr>
              </a:solidFill>
              <a:effectLst/>
              <a:latin typeface="+mj-lt"/>
            </a:endParaRPr>
          </a:p>
          <a:p>
            <a:pPr marL="285750" indent="-285750">
              <a:buFont typeface="Wingdings" panose="05000000000000000000" pitchFamily="2" charset="2"/>
              <a:buChar char="§"/>
            </a:pPr>
            <a:endParaRPr lang="cs-CZ" dirty="0">
              <a:latin typeface="Arial" panose="020B0604020202020204" pitchFamily="34" charset="0"/>
            </a:endParaRPr>
          </a:p>
          <a:p>
            <a:pPr marL="285750" indent="-285750">
              <a:buFont typeface="Wingdings" panose="05000000000000000000" pitchFamily="2" charset="2"/>
              <a:buChar char="§"/>
            </a:pPr>
            <a:endParaRPr lang="cs-CZ" dirty="0">
              <a:latin typeface="Arial" panose="020B0604020202020204" pitchFamily="34" charset="0"/>
            </a:endParaRPr>
          </a:p>
          <a:p>
            <a:pPr marL="285750" indent="-285750">
              <a:buFont typeface="Wingdings" panose="05000000000000000000" pitchFamily="2" charset="2"/>
              <a:buChar char="§"/>
            </a:pPr>
            <a:endParaRPr lang="cs-CZ" dirty="0"/>
          </a:p>
        </p:txBody>
      </p:sp>
    </p:spTree>
    <p:extLst>
      <p:ext uri="{BB962C8B-B14F-4D97-AF65-F5344CB8AC3E}">
        <p14:creationId xmlns:p14="http://schemas.microsoft.com/office/powerpoint/2010/main" val="2375606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7DF8668-B88C-4534-8133-2D56F37BAA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sp>
        <p:nvSpPr>
          <p:cNvPr id="3" name="Content Placeholder 2">
            <a:extLst>
              <a:ext uri="{FF2B5EF4-FFF2-40B4-BE49-F238E27FC236}">
                <a16:creationId xmlns:a16="http://schemas.microsoft.com/office/drawing/2014/main" id="{4984B7A1-3DDB-482E-ADA2-7B793F97725C}"/>
              </a:ext>
            </a:extLst>
          </p:cNvPr>
          <p:cNvSpPr txBox="1">
            <a:spLocks/>
          </p:cNvSpPr>
          <p:nvPr/>
        </p:nvSpPr>
        <p:spPr>
          <a:xfrm>
            <a:off x="577484" y="600252"/>
            <a:ext cx="8229600" cy="4525963"/>
          </a:xfrm>
          <a:prstGeom prst="rect">
            <a:avLst/>
          </a:prstGeom>
        </p:spPr>
        <p:txBody>
          <a:bodyPr>
            <a:normAutofit fontScale="5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cs-CZ" sz="2900" b="1" dirty="0">
              <a:solidFill>
                <a:schemeClr val="tx1"/>
              </a:solidFill>
            </a:endParaRPr>
          </a:p>
          <a:p>
            <a:pPr algn="l"/>
            <a:r>
              <a:rPr lang="cs-CZ" sz="2900" b="1" i="0" dirty="0">
                <a:solidFill>
                  <a:schemeClr val="tx1"/>
                </a:solidFill>
                <a:effectLst/>
                <a:latin typeface="Arial" panose="020B0604020202020204" pitchFamily="34" charset="0"/>
              </a:rPr>
              <a:t>Rada zákazníkovi - § 78 ZDPZ a IBIP</a:t>
            </a:r>
          </a:p>
          <a:p>
            <a:pPr algn="just"/>
            <a:endParaRPr lang="cs-CZ" sz="2900" b="1" dirty="0">
              <a:latin typeface="Arial" panose="020B0604020202020204" pitchFamily="34" charset="0"/>
            </a:endParaRPr>
          </a:p>
          <a:p>
            <a:pPr algn="just"/>
            <a:r>
              <a:rPr lang="cs-CZ" sz="2900" b="0" i="0" dirty="0">
                <a:solidFill>
                  <a:srgbClr val="000000"/>
                </a:solidFill>
                <a:effectLst/>
                <a:latin typeface="Arial" panose="020B0604020202020204" pitchFamily="34" charset="0"/>
              </a:rPr>
              <a:t>Před sjednáním nebo podstatnou změnou rezervotvorného pojištění poskytne pojišťovna nebo pojišťovací zprostředkovatel zákazníkovi radu týkající se vhodnosti těchto právních jednání pro zákazníka.</a:t>
            </a:r>
          </a:p>
          <a:p>
            <a:pPr algn="just"/>
            <a:endParaRPr lang="cs-CZ" sz="2900" b="1" dirty="0">
              <a:latin typeface="Arial" panose="020B0604020202020204" pitchFamily="34" charset="0"/>
            </a:endParaRPr>
          </a:p>
          <a:p>
            <a:pPr algn="just"/>
            <a:r>
              <a:rPr lang="cs-CZ" sz="2900" b="0" i="0" dirty="0">
                <a:solidFill>
                  <a:srgbClr val="000000"/>
                </a:solidFill>
                <a:effectLst/>
                <a:latin typeface="Arial" panose="020B0604020202020204" pitchFamily="34" charset="0"/>
              </a:rPr>
              <a:t>Rada se poskytuje na základě:</a:t>
            </a:r>
          </a:p>
          <a:p>
            <a:pPr marL="457200" indent="-457200" algn="just">
              <a:buFont typeface="Wingdings" panose="05000000000000000000" pitchFamily="2" charset="2"/>
              <a:buChar char="§"/>
            </a:pPr>
            <a:r>
              <a:rPr lang="cs-CZ" sz="2900" b="0" i="0" dirty="0">
                <a:solidFill>
                  <a:srgbClr val="000000"/>
                </a:solidFill>
                <a:effectLst/>
                <a:latin typeface="Arial" panose="020B0604020202020204" pitchFamily="34" charset="0"/>
              </a:rPr>
              <a:t>analýzy</a:t>
            </a:r>
          </a:p>
          <a:p>
            <a:pPr marL="457200" indent="-457200" algn="just">
              <a:buFont typeface="Wingdings" panose="05000000000000000000" pitchFamily="2" charset="2"/>
              <a:buChar char="§"/>
            </a:pPr>
            <a:r>
              <a:rPr lang="cs-CZ" sz="2900" b="0" i="0" dirty="0">
                <a:solidFill>
                  <a:srgbClr val="000000"/>
                </a:solidFill>
                <a:effectLst/>
                <a:latin typeface="Arial" panose="020B0604020202020204" pitchFamily="34" charset="0"/>
              </a:rPr>
              <a:t>požadavků, cílů a potřeb získaných od zákazníka,</a:t>
            </a:r>
          </a:p>
          <a:p>
            <a:pPr marL="457200" indent="-457200" algn="just">
              <a:buFont typeface="Wingdings" panose="05000000000000000000" pitchFamily="2" charset="2"/>
              <a:buChar char="§"/>
            </a:pPr>
            <a:r>
              <a:rPr lang="cs-CZ" sz="2900" b="0" i="0" dirty="0">
                <a:solidFill>
                  <a:srgbClr val="000000"/>
                </a:solidFill>
                <a:effectLst/>
                <a:latin typeface="Arial" panose="020B0604020202020204" pitchFamily="34" charset="0"/>
              </a:rPr>
              <a:t>rizik, kterým může být zákazník vystaven po dobu trvání pojištění,</a:t>
            </a:r>
          </a:p>
          <a:p>
            <a:pPr marL="457200" indent="-457200" algn="just">
              <a:buFont typeface="Wingdings" panose="05000000000000000000" pitchFamily="2" charset="2"/>
              <a:buChar char="§"/>
            </a:pPr>
            <a:r>
              <a:rPr lang="cs-CZ" sz="2900" b="0" i="0" dirty="0">
                <a:solidFill>
                  <a:srgbClr val="000000"/>
                </a:solidFill>
                <a:effectLst/>
                <a:latin typeface="Arial" panose="020B0604020202020204" pitchFamily="34" charset="0"/>
              </a:rPr>
              <a:t>finanční situace zákazníka,</a:t>
            </a:r>
          </a:p>
          <a:p>
            <a:pPr marL="457200" indent="-457200" algn="just">
              <a:buFont typeface="Wingdings" panose="05000000000000000000" pitchFamily="2" charset="2"/>
              <a:buChar char="§"/>
            </a:pPr>
            <a:r>
              <a:rPr lang="cs-CZ" sz="2900" b="0" i="0" dirty="0">
                <a:solidFill>
                  <a:srgbClr val="000000"/>
                </a:solidFill>
                <a:effectLst/>
                <a:latin typeface="Arial" panose="020B0604020202020204" pitchFamily="34" charset="0"/>
              </a:rPr>
              <a:t>znalostí a zkušeností zákazníka v oblasti investic,</a:t>
            </a:r>
          </a:p>
          <a:p>
            <a:pPr marL="457200" indent="-457200" algn="just">
              <a:buFont typeface="Wingdings" panose="05000000000000000000" pitchFamily="2" charset="2"/>
              <a:buChar char="§"/>
            </a:pPr>
            <a:r>
              <a:rPr lang="cs-CZ" sz="2900" b="0" i="0" dirty="0">
                <a:solidFill>
                  <a:srgbClr val="000000"/>
                </a:solidFill>
                <a:effectLst/>
                <a:latin typeface="Arial" panose="020B0604020202020204" pitchFamily="34" charset="0"/>
              </a:rPr>
              <a:t>rizikové tolerance zákazníka a jeho schopnosti nést ztráty,</a:t>
            </a:r>
          </a:p>
          <a:p>
            <a:pPr marL="457200" indent="-457200" algn="just">
              <a:buFont typeface="Wingdings" panose="05000000000000000000" pitchFamily="2" charset="2"/>
              <a:buChar char="§"/>
            </a:pPr>
            <a:r>
              <a:rPr lang="cs-CZ" sz="2900" b="0" i="0" dirty="0">
                <a:solidFill>
                  <a:srgbClr val="000000"/>
                </a:solidFill>
                <a:effectLst/>
                <a:latin typeface="Arial" panose="020B0604020202020204" pitchFamily="34" charset="0"/>
              </a:rPr>
              <a:t>právních vztahů zákazníka týkajících se dalších produktů finančního trhu a</a:t>
            </a:r>
          </a:p>
          <a:p>
            <a:pPr marL="457200" indent="-457200" algn="just">
              <a:buFont typeface="Wingdings" panose="05000000000000000000" pitchFamily="2" charset="2"/>
              <a:buChar char="§"/>
            </a:pPr>
            <a:r>
              <a:rPr lang="cs-CZ" sz="2900" b="0" i="0" dirty="0">
                <a:solidFill>
                  <a:srgbClr val="000000"/>
                </a:solidFill>
                <a:effectLst/>
                <a:latin typeface="Arial" panose="020B0604020202020204" pitchFamily="34" charset="0"/>
              </a:rPr>
              <a:t>výběru z dostatečného počtu vhodných pojistných produktů, které může pojišťovna nebo pojišťovací zprostředkovatel distribuovat.</a:t>
            </a:r>
          </a:p>
          <a:p>
            <a:pPr algn="just"/>
            <a:endParaRPr lang="cs-CZ" sz="2900" b="1" dirty="0">
              <a:latin typeface="Arial" panose="020B0604020202020204" pitchFamily="34" charset="0"/>
            </a:endParaRPr>
          </a:p>
          <a:p>
            <a:pPr algn="just"/>
            <a:r>
              <a:rPr lang="cs-CZ" sz="2900" b="0" i="0" dirty="0">
                <a:solidFill>
                  <a:srgbClr val="000000"/>
                </a:solidFill>
                <a:effectLst/>
                <a:latin typeface="Arial" panose="020B0604020202020204" pitchFamily="34" charset="0"/>
              </a:rPr>
              <a:t>Informuje-li pojišťovna nebo pojišťovací zprostředkovatel před sjednáním nebo podstatnou změnou jiného než rezervotvorného pojištění zákazníka o tom, že poskytuje radu týkající se vhodnosti těchto právních jednání pro zákazníka, odstavec 2 se použije obdobně.</a:t>
            </a:r>
            <a:endParaRPr lang="cs-CZ" sz="2000" dirty="0"/>
          </a:p>
        </p:txBody>
      </p:sp>
      <p:sp>
        <p:nvSpPr>
          <p:cNvPr id="4" name="TextovéPole 3">
            <a:extLst>
              <a:ext uri="{FF2B5EF4-FFF2-40B4-BE49-F238E27FC236}">
                <a16:creationId xmlns:a16="http://schemas.microsoft.com/office/drawing/2014/main" id="{B738DF48-BD00-4B6E-B2BC-6D722889055E}"/>
              </a:ext>
            </a:extLst>
          </p:cNvPr>
          <p:cNvSpPr txBox="1"/>
          <p:nvPr/>
        </p:nvSpPr>
        <p:spPr>
          <a:xfrm>
            <a:off x="533400" y="203199"/>
            <a:ext cx="4730750" cy="400110"/>
          </a:xfrm>
          <a:prstGeom prst="rect">
            <a:avLst/>
          </a:prstGeom>
          <a:noFill/>
        </p:spPr>
        <p:txBody>
          <a:bodyPr wrap="square">
            <a:spAutoFit/>
          </a:bodyPr>
          <a:lstStyle/>
          <a:p>
            <a:r>
              <a:rPr lang="cs-CZ" sz="2000" dirty="0">
                <a:solidFill>
                  <a:schemeClr val="accent1">
                    <a:lumMod val="75000"/>
                  </a:schemeClr>
                </a:solidFill>
              </a:rPr>
              <a:t>Pravidla jednání</a:t>
            </a:r>
          </a:p>
        </p:txBody>
      </p:sp>
    </p:spTree>
    <p:extLst>
      <p:ext uri="{BB962C8B-B14F-4D97-AF65-F5344CB8AC3E}">
        <p14:creationId xmlns:p14="http://schemas.microsoft.com/office/powerpoint/2010/main" val="131127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7DF8668-B88C-4534-8133-2D56F37BAA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sp>
        <p:nvSpPr>
          <p:cNvPr id="3" name="Content Placeholder 2">
            <a:extLst>
              <a:ext uri="{FF2B5EF4-FFF2-40B4-BE49-F238E27FC236}">
                <a16:creationId xmlns:a16="http://schemas.microsoft.com/office/drawing/2014/main" id="{4984B7A1-3DDB-482E-ADA2-7B793F97725C}"/>
              </a:ext>
            </a:extLst>
          </p:cNvPr>
          <p:cNvSpPr txBox="1">
            <a:spLocks/>
          </p:cNvSpPr>
          <p:nvPr/>
        </p:nvSpPr>
        <p:spPr>
          <a:xfrm>
            <a:off x="577484" y="600252"/>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cs-CZ" sz="1900" b="1" dirty="0"/>
          </a:p>
          <a:p>
            <a:pPr algn="l"/>
            <a:r>
              <a:rPr lang="cs-CZ" sz="1800" b="1" i="0" dirty="0">
                <a:solidFill>
                  <a:schemeClr val="tx1"/>
                </a:solidFill>
                <a:effectLst/>
                <a:latin typeface="Arial" panose="020B0604020202020204" pitchFamily="34" charset="0"/>
              </a:rPr>
              <a:t>Záznam z jednání - § 79 ZDPZ</a:t>
            </a:r>
          </a:p>
          <a:p>
            <a:pPr algn="l"/>
            <a:endParaRPr lang="cs-CZ" sz="1800" b="1" i="0" dirty="0">
              <a:solidFill>
                <a:schemeClr val="tx1"/>
              </a:solidFill>
              <a:effectLst/>
              <a:latin typeface="Arial" panose="020B0604020202020204" pitchFamily="34" charset="0"/>
            </a:endParaRPr>
          </a:p>
          <a:p>
            <a:pPr algn="just"/>
            <a:r>
              <a:rPr lang="cs-CZ" sz="1800" b="0" i="0" dirty="0">
                <a:solidFill>
                  <a:schemeClr val="tx1"/>
                </a:solidFill>
                <a:effectLst/>
                <a:latin typeface="Arial" panose="020B0604020202020204" pitchFamily="34" charset="0"/>
              </a:rPr>
              <a:t>Z jednání, které vedlo ke sjednání nebo podstatné změně pojištění, pojišťovna nebo pojišťovací zprostředkovatel, zejména na základě informací poskytnutých zákazníkem a v závislosti na charakteru pojištění, vyhotoví záznam z jednání obsahující požadavky, cíle a potřeby zákazníka související s daným pojištěním, své doporučení a důvody, na kterých zakládá své doporučení pro sjednání nebo podstatnou změnu daného pojištění.</a:t>
            </a:r>
          </a:p>
          <a:p>
            <a:pPr algn="just"/>
            <a:endParaRPr lang="cs-CZ" sz="1800" b="1" dirty="0">
              <a:solidFill>
                <a:schemeClr val="tx1"/>
              </a:solidFill>
              <a:latin typeface="Arial" panose="020B0604020202020204" pitchFamily="34" charset="0"/>
            </a:endParaRPr>
          </a:p>
          <a:p>
            <a:pPr algn="just"/>
            <a:r>
              <a:rPr lang="cs-CZ" sz="1800" b="0" i="0" dirty="0">
                <a:solidFill>
                  <a:schemeClr val="tx1"/>
                </a:solidFill>
                <a:effectLst/>
                <a:latin typeface="Arial" panose="020B0604020202020204" pitchFamily="34" charset="0"/>
              </a:rPr>
              <a:t>Součástí záznamu z jednání je i vysvětlení dopadů sjednání nebo podstatné změny pojištění na zákazníka, včetně souvisejících rizik. Poskytuje-li pojišťovna nebo pojišťovací zprostředkovatel zákazníkovi radu, je součástí záznamu i analýza</a:t>
            </a:r>
          </a:p>
          <a:p>
            <a:pPr algn="l"/>
            <a:endParaRPr lang="cs-CZ" sz="2000" dirty="0"/>
          </a:p>
        </p:txBody>
      </p:sp>
      <p:sp>
        <p:nvSpPr>
          <p:cNvPr id="4" name="TextovéPole 3">
            <a:extLst>
              <a:ext uri="{FF2B5EF4-FFF2-40B4-BE49-F238E27FC236}">
                <a16:creationId xmlns:a16="http://schemas.microsoft.com/office/drawing/2014/main" id="{B738DF48-BD00-4B6E-B2BC-6D722889055E}"/>
              </a:ext>
            </a:extLst>
          </p:cNvPr>
          <p:cNvSpPr txBox="1"/>
          <p:nvPr/>
        </p:nvSpPr>
        <p:spPr>
          <a:xfrm>
            <a:off x="533400" y="203199"/>
            <a:ext cx="4730750" cy="400110"/>
          </a:xfrm>
          <a:prstGeom prst="rect">
            <a:avLst/>
          </a:prstGeom>
          <a:noFill/>
        </p:spPr>
        <p:txBody>
          <a:bodyPr wrap="square">
            <a:spAutoFit/>
          </a:bodyPr>
          <a:lstStyle/>
          <a:p>
            <a:r>
              <a:rPr lang="cs-CZ" sz="2000" dirty="0">
                <a:solidFill>
                  <a:schemeClr val="accent1">
                    <a:lumMod val="75000"/>
                  </a:schemeClr>
                </a:solidFill>
              </a:rPr>
              <a:t>Pravidla jednání</a:t>
            </a:r>
          </a:p>
        </p:txBody>
      </p:sp>
    </p:spTree>
    <p:extLst>
      <p:ext uri="{BB962C8B-B14F-4D97-AF65-F5344CB8AC3E}">
        <p14:creationId xmlns:p14="http://schemas.microsoft.com/office/powerpoint/2010/main" val="3785777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7DF8668-B88C-4534-8133-2D56F37BAA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sp>
        <p:nvSpPr>
          <p:cNvPr id="3" name="Content Placeholder 2">
            <a:extLst>
              <a:ext uri="{FF2B5EF4-FFF2-40B4-BE49-F238E27FC236}">
                <a16:creationId xmlns:a16="http://schemas.microsoft.com/office/drawing/2014/main" id="{4984B7A1-3DDB-482E-ADA2-7B793F97725C}"/>
              </a:ext>
            </a:extLst>
          </p:cNvPr>
          <p:cNvSpPr txBox="1">
            <a:spLocks/>
          </p:cNvSpPr>
          <p:nvPr/>
        </p:nvSpPr>
        <p:spPr>
          <a:xfrm>
            <a:off x="577484" y="600252"/>
            <a:ext cx="8229600" cy="4525963"/>
          </a:xfrm>
          <a:prstGeom prst="rect">
            <a:avLst/>
          </a:prstGeom>
        </p:spPr>
        <p:txBody>
          <a:bodyPr>
            <a:normAutofit fontScale="7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cs-CZ" sz="1900" b="1" dirty="0"/>
          </a:p>
          <a:p>
            <a:pPr algn="l"/>
            <a:r>
              <a:rPr lang="cs-CZ" sz="2300" b="1" i="0" dirty="0">
                <a:solidFill>
                  <a:schemeClr val="tx1"/>
                </a:solidFill>
                <a:effectLst/>
                <a:latin typeface="Arial" panose="020B0604020202020204" pitchFamily="34" charset="0"/>
              </a:rPr>
              <a:t>Informace o pojišťovně - § 83 ZDPZ</a:t>
            </a:r>
          </a:p>
          <a:p>
            <a:pPr algn="l"/>
            <a:endParaRPr lang="cs-CZ" sz="2300" b="1" i="0" dirty="0">
              <a:solidFill>
                <a:schemeClr val="tx1"/>
              </a:solidFill>
              <a:effectLst/>
              <a:latin typeface="Arial" panose="020B0604020202020204" pitchFamily="34" charset="0"/>
            </a:endParaRPr>
          </a:p>
          <a:p>
            <a:pPr algn="just">
              <a:spcAft>
                <a:spcPts val="600"/>
              </a:spcAft>
            </a:pPr>
            <a:r>
              <a:rPr lang="cs-CZ" sz="2300" b="0" i="0" dirty="0">
                <a:solidFill>
                  <a:schemeClr val="tx1"/>
                </a:solidFill>
                <a:effectLst/>
                <a:latin typeface="Arial" panose="020B0604020202020204" pitchFamily="34" charset="0"/>
              </a:rPr>
              <a:t>Pojišťovna je povinna zákazníkovi sdělit:</a:t>
            </a:r>
          </a:p>
          <a:p>
            <a:pPr marL="342900" indent="-342900" algn="just">
              <a:spcAft>
                <a:spcPts val="600"/>
              </a:spcAft>
              <a:buFont typeface="Wingdings" panose="05000000000000000000" pitchFamily="2" charset="2"/>
              <a:buChar char="§"/>
            </a:pPr>
            <a:r>
              <a:rPr lang="cs-CZ" sz="2300" b="0" i="0" dirty="0">
                <a:solidFill>
                  <a:schemeClr val="tx1"/>
                </a:solidFill>
                <a:effectLst/>
                <a:latin typeface="Arial" panose="020B0604020202020204" pitchFamily="34" charset="0"/>
              </a:rPr>
              <a:t>své jméno, a nevyplývá-li to z jejího jména, právní formu a skutečnost, že je pojišťovnou, a jména pracovníků, kteří se zákazníkem přímo jednají; pojišťovna přitom rozliší, zda jedná v roli pojistitele nebo pojišťovacího zprostředkovatele,</a:t>
            </a:r>
          </a:p>
          <a:p>
            <a:pPr marL="342900" indent="-342900" algn="just">
              <a:spcAft>
                <a:spcPts val="600"/>
              </a:spcAft>
              <a:buFont typeface="Wingdings" panose="05000000000000000000" pitchFamily="2" charset="2"/>
              <a:buChar char="§"/>
            </a:pPr>
            <a:r>
              <a:rPr lang="cs-CZ" sz="2300" b="0" i="0" dirty="0">
                <a:solidFill>
                  <a:schemeClr val="tx1"/>
                </a:solidFill>
                <a:effectLst/>
                <a:latin typeface="Arial" panose="020B0604020202020204" pitchFamily="34" charset="0"/>
              </a:rPr>
              <a:t>adresu svého sídla a tam, kde to přichází v úvahu, adresu zastoupení nebo pobočky, prostřednictvím kterých sjednává pojištění,</a:t>
            </a:r>
          </a:p>
          <a:p>
            <a:pPr marL="342900" indent="-342900" algn="just">
              <a:spcAft>
                <a:spcPts val="600"/>
              </a:spcAft>
              <a:buFont typeface="Wingdings" panose="05000000000000000000" pitchFamily="2" charset="2"/>
              <a:buChar char="§"/>
            </a:pPr>
            <a:r>
              <a:rPr lang="cs-CZ" sz="2300" b="0" i="0" dirty="0">
                <a:solidFill>
                  <a:schemeClr val="tx1"/>
                </a:solidFill>
                <a:effectLst/>
                <a:latin typeface="Arial" panose="020B0604020202020204" pitchFamily="34" charset="0"/>
              </a:rPr>
              <a:t>informace o způsobech vyřizování stížností zákazníků, pojištěných nebo jiných oprávněných osob, včetně možnosti obrátit se na Českou národní banku, a o mimosoudním řešení sporů prostřednictvím finančního arbitra a případně i jiným způsobem,</a:t>
            </a:r>
          </a:p>
          <a:p>
            <a:pPr marL="342900" indent="-342900" algn="just">
              <a:spcAft>
                <a:spcPts val="600"/>
              </a:spcAft>
              <a:buFont typeface="Wingdings" panose="05000000000000000000" pitchFamily="2" charset="2"/>
              <a:buChar char="§"/>
            </a:pPr>
            <a:r>
              <a:rPr lang="cs-CZ" sz="2300" b="0" i="0" dirty="0">
                <a:solidFill>
                  <a:schemeClr val="tx1"/>
                </a:solidFill>
                <a:effectLst/>
                <a:latin typeface="Arial" panose="020B0604020202020204" pitchFamily="34" charset="0"/>
              </a:rPr>
              <a:t>odkaz umožňující zákazníkovi přístup ke zprávě o solventnosti a finanční situaci podle zákona o pojišťovnictví, vypracovává-li pojišťovna tuto zprávu,</a:t>
            </a:r>
          </a:p>
          <a:p>
            <a:pPr marL="342900" indent="-342900" algn="just">
              <a:buFont typeface="Wingdings" panose="05000000000000000000" pitchFamily="2" charset="2"/>
              <a:buChar char="§"/>
            </a:pPr>
            <a:r>
              <a:rPr lang="cs-CZ" sz="2300" b="0" i="0" dirty="0">
                <a:solidFill>
                  <a:schemeClr val="tx1"/>
                </a:solidFill>
                <a:effectLst/>
                <a:latin typeface="Arial" panose="020B0604020202020204" pitchFamily="34" charset="0"/>
              </a:rPr>
              <a:t>povahu odměny svých pracovníků v souvislosti se sjednávaným pojištěním.</a:t>
            </a:r>
          </a:p>
          <a:p>
            <a:pPr algn="l"/>
            <a:endParaRPr lang="cs-CZ" sz="2000" dirty="0"/>
          </a:p>
        </p:txBody>
      </p:sp>
      <p:sp>
        <p:nvSpPr>
          <p:cNvPr id="4" name="TextovéPole 3">
            <a:extLst>
              <a:ext uri="{FF2B5EF4-FFF2-40B4-BE49-F238E27FC236}">
                <a16:creationId xmlns:a16="http://schemas.microsoft.com/office/drawing/2014/main" id="{B738DF48-BD00-4B6E-B2BC-6D722889055E}"/>
              </a:ext>
            </a:extLst>
          </p:cNvPr>
          <p:cNvSpPr txBox="1"/>
          <p:nvPr/>
        </p:nvSpPr>
        <p:spPr>
          <a:xfrm>
            <a:off x="533400" y="203199"/>
            <a:ext cx="4730750" cy="400110"/>
          </a:xfrm>
          <a:prstGeom prst="rect">
            <a:avLst/>
          </a:prstGeom>
          <a:noFill/>
        </p:spPr>
        <p:txBody>
          <a:bodyPr wrap="square">
            <a:spAutoFit/>
          </a:bodyPr>
          <a:lstStyle/>
          <a:p>
            <a:r>
              <a:rPr lang="cs-CZ" sz="2000" dirty="0">
                <a:solidFill>
                  <a:schemeClr val="accent1">
                    <a:lumMod val="75000"/>
                  </a:schemeClr>
                </a:solidFill>
              </a:rPr>
              <a:t>Pravidla jednání</a:t>
            </a:r>
          </a:p>
        </p:txBody>
      </p:sp>
    </p:spTree>
    <p:extLst>
      <p:ext uri="{BB962C8B-B14F-4D97-AF65-F5344CB8AC3E}">
        <p14:creationId xmlns:p14="http://schemas.microsoft.com/office/powerpoint/2010/main" val="3662324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7DF8668-B88C-4534-8133-2D56F37BAA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a:p>
        </p:txBody>
      </p:sp>
      <p:sp>
        <p:nvSpPr>
          <p:cNvPr id="3" name="Content Placeholder 2">
            <a:extLst>
              <a:ext uri="{FF2B5EF4-FFF2-40B4-BE49-F238E27FC236}">
                <a16:creationId xmlns:a16="http://schemas.microsoft.com/office/drawing/2014/main" id="{4984B7A1-3DDB-482E-ADA2-7B793F97725C}"/>
              </a:ext>
            </a:extLst>
          </p:cNvPr>
          <p:cNvSpPr txBox="1">
            <a:spLocks/>
          </p:cNvSpPr>
          <p:nvPr/>
        </p:nvSpPr>
        <p:spPr>
          <a:xfrm>
            <a:off x="577484" y="600252"/>
            <a:ext cx="8229600" cy="4525963"/>
          </a:xfrm>
          <a:prstGeom prst="rect">
            <a:avLst/>
          </a:prstGeom>
        </p:spPr>
        <p:txBody>
          <a:bodyPr>
            <a:normAutofit fontScale="4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cs-CZ" sz="1900" b="1" dirty="0"/>
          </a:p>
          <a:p>
            <a:pPr algn="l"/>
            <a:r>
              <a:rPr lang="cs-CZ" sz="3300" b="1" i="0" dirty="0">
                <a:solidFill>
                  <a:schemeClr val="tx1"/>
                </a:solidFill>
                <a:effectLst/>
                <a:latin typeface="+mj-lt"/>
              </a:rPr>
              <a:t>Informace o pojištění - § 84 ZDPZ a IPID</a:t>
            </a:r>
          </a:p>
          <a:p>
            <a:pPr algn="l"/>
            <a:endParaRPr lang="cs-CZ" sz="3300" b="1" i="0" dirty="0">
              <a:solidFill>
                <a:srgbClr val="08A8F8"/>
              </a:solidFill>
              <a:effectLst/>
              <a:latin typeface="+mj-lt"/>
            </a:endParaRPr>
          </a:p>
          <a:p>
            <a:pPr algn="just"/>
            <a:r>
              <a:rPr lang="cs-CZ" sz="3300" b="0" i="0" dirty="0">
                <a:solidFill>
                  <a:srgbClr val="000000"/>
                </a:solidFill>
                <a:effectLst/>
                <a:latin typeface="+mj-lt"/>
              </a:rPr>
              <a:t>Pojišťovna je povinna zákazníkovi sdělit informace o:</a:t>
            </a:r>
          </a:p>
          <a:p>
            <a:pPr algn="just"/>
            <a:endParaRPr lang="cs-CZ" sz="3300" b="0" i="0" dirty="0">
              <a:solidFill>
                <a:srgbClr val="000000"/>
              </a:solidFill>
              <a:effectLst/>
              <a:latin typeface="+mj-lt"/>
            </a:endParaRPr>
          </a:p>
          <a:p>
            <a:pPr marL="457200" indent="-457200" algn="just">
              <a:spcAft>
                <a:spcPts val="600"/>
              </a:spcAft>
              <a:buFont typeface="Wingdings" panose="05000000000000000000" pitchFamily="2" charset="2"/>
              <a:buChar char="§"/>
            </a:pPr>
            <a:r>
              <a:rPr lang="cs-CZ" sz="3300" b="0" i="0" dirty="0">
                <a:solidFill>
                  <a:srgbClr val="000000"/>
                </a:solidFill>
                <a:effectLst/>
                <a:latin typeface="+mj-lt"/>
              </a:rPr>
              <a:t>charakteristice a územním rozsahu pojištění,</a:t>
            </a:r>
          </a:p>
          <a:p>
            <a:pPr marL="457200" indent="-457200" algn="just">
              <a:spcAft>
                <a:spcPts val="600"/>
              </a:spcAft>
              <a:buFont typeface="Wingdings" panose="05000000000000000000" pitchFamily="2" charset="2"/>
              <a:buChar char="§"/>
            </a:pPr>
            <a:r>
              <a:rPr lang="cs-CZ" sz="3300" b="0" i="0" dirty="0">
                <a:solidFill>
                  <a:srgbClr val="000000"/>
                </a:solidFill>
                <a:effectLst/>
                <a:latin typeface="+mj-lt"/>
              </a:rPr>
              <a:t>výčtu pojistných událostí a pojistných nebezpečí, které jsou pojištěním kryty, limitech tohoto krytí a informace o výlukách z pojištění,</a:t>
            </a:r>
          </a:p>
          <a:p>
            <a:pPr marL="457200" indent="-457200" algn="just">
              <a:spcAft>
                <a:spcPts val="600"/>
              </a:spcAft>
              <a:buFont typeface="Wingdings" panose="05000000000000000000" pitchFamily="2" charset="2"/>
              <a:buChar char="§"/>
            </a:pPr>
            <a:r>
              <a:rPr lang="cs-CZ" sz="3300" b="0" i="0" dirty="0">
                <a:solidFill>
                  <a:srgbClr val="000000"/>
                </a:solidFill>
                <a:effectLst/>
                <a:latin typeface="+mj-lt"/>
              </a:rPr>
              <a:t>výši, způsobu a době placení pojistného za každé sjednané pojištění,</a:t>
            </a:r>
          </a:p>
          <a:p>
            <a:pPr marL="457200" indent="-457200" algn="just">
              <a:spcAft>
                <a:spcPts val="600"/>
              </a:spcAft>
              <a:buFont typeface="Wingdings" panose="05000000000000000000" pitchFamily="2" charset="2"/>
              <a:buChar char="§"/>
            </a:pPr>
            <a:r>
              <a:rPr lang="cs-CZ" sz="3300" b="0" i="0" dirty="0">
                <a:solidFill>
                  <a:srgbClr val="000000"/>
                </a:solidFill>
                <a:effectLst/>
                <a:latin typeface="+mj-lt"/>
              </a:rPr>
              <a:t>době trvání pojištění, včetně dne začátku a konce pojištění,</a:t>
            </a:r>
          </a:p>
          <a:p>
            <a:pPr marL="457200" indent="-457200" algn="just">
              <a:spcAft>
                <a:spcPts val="600"/>
              </a:spcAft>
              <a:buFont typeface="Wingdings" panose="05000000000000000000" pitchFamily="2" charset="2"/>
              <a:buChar char="§"/>
            </a:pPr>
            <a:r>
              <a:rPr lang="cs-CZ" sz="3300" b="0" i="0" dirty="0">
                <a:solidFill>
                  <a:srgbClr val="000000"/>
                </a:solidFill>
                <a:effectLst/>
                <a:latin typeface="+mj-lt"/>
              </a:rPr>
              <a:t>způsobech zániku pojištění, včetně informace o možnosti odstoupení od smlouvy a postupu při uplatnění práva na pojistné plnění,</a:t>
            </a:r>
          </a:p>
          <a:p>
            <a:pPr marL="457200" indent="-457200" algn="just">
              <a:spcAft>
                <a:spcPts val="600"/>
              </a:spcAft>
              <a:buFont typeface="Wingdings" panose="05000000000000000000" pitchFamily="2" charset="2"/>
              <a:buChar char="§"/>
            </a:pPr>
            <a:r>
              <a:rPr lang="cs-CZ" sz="3300" b="0" i="0" dirty="0">
                <a:solidFill>
                  <a:srgbClr val="000000"/>
                </a:solidFill>
                <a:effectLst/>
                <a:latin typeface="+mj-lt"/>
              </a:rPr>
              <a:t>způsobu určení výše pojistného plnění nebo jiného plnění z pojištění,</a:t>
            </a:r>
          </a:p>
          <a:p>
            <a:pPr marL="457200" indent="-457200" algn="just">
              <a:spcAft>
                <a:spcPts val="600"/>
              </a:spcAft>
              <a:buFont typeface="Wingdings" panose="05000000000000000000" pitchFamily="2" charset="2"/>
              <a:buChar char="§"/>
            </a:pPr>
            <a:r>
              <a:rPr lang="cs-CZ" sz="3300" dirty="0">
                <a:latin typeface="+mj-lt"/>
              </a:rPr>
              <a:t>d</a:t>
            </a:r>
            <a:r>
              <a:rPr lang="cs-CZ" sz="3300" i="0" dirty="0">
                <a:solidFill>
                  <a:srgbClr val="000000"/>
                </a:solidFill>
                <a:effectLst/>
                <a:latin typeface="+mj-lt"/>
              </a:rPr>
              <a:t>ůsle</a:t>
            </a:r>
            <a:r>
              <a:rPr lang="cs-CZ" sz="3300" b="0" i="0" dirty="0">
                <a:solidFill>
                  <a:srgbClr val="000000"/>
                </a:solidFill>
                <a:effectLst/>
                <a:latin typeface="+mj-lt"/>
              </a:rPr>
              <a:t>dcích, které zákazník ponese v případě porušení povinností vyplývajících z pojištění,</a:t>
            </a:r>
          </a:p>
          <a:p>
            <a:pPr marL="457200" indent="-457200" algn="just">
              <a:spcAft>
                <a:spcPts val="600"/>
              </a:spcAft>
              <a:buFont typeface="Wingdings" panose="05000000000000000000" pitchFamily="2" charset="2"/>
              <a:buChar char="§"/>
            </a:pPr>
            <a:r>
              <a:rPr lang="cs-CZ" sz="3300" b="0" i="0" dirty="0">
                <a:solidFill>
                  <a:srgbClr val="000000"/>
                </a:solidFill>
                <a:effectLst/>
                <a:latin typeface="+mj-lt"/>
              </a:rPr>
              <a:t>právu rozhodném pro pojistnou smlouvu tam, </a:t>
            </a:r>
          </a:p>
          <a:p>
            <a:pPr marL="457200" indent="-457200" algn="just">
              <a:spcAft>
                <a:spcPts val="600"/>
              </a:spcAft>
              <a:buFont typeface="Wingdings" panose="05000000000000000000" pitchFamily="2" charset="2"/>
              <a:buChar char="§"/>
            </a:pPr>
            <a:r>
              <a:rPr lang="cs-CZ" sz="3300" b="0" i="0" dirty="0">
                <a:solidFill>
                  <a:srgbClr val="000000"/>
                </a:solidFill>
                <a:effectLst/>
                <a:latin typeface="+mj-lt"/>
              </a:rPr>
              <a:t>veškerých platbách vyplývajících z pojistné smlouvy a hrazených zákazníkem nad rámec pojistného a jejich výši, není-li to možné, způsob jejich určení včetně metody výpočtu.</a:t>
            </a:r>
            <a:endParaRPr lang="cs-CZ" sz="2000" dirty="0"/>
          </a:p>
        </p:txBody>
      </p:sp>
      <p:sp>
        <p:nvSpPr>
          <p:cNvPr id="4" name="TextovéPole 3">
            <a:extLst>
              <a:ext uri="{FF2B5EF4-FFF2-40B4-BE49-F238E27FC236}">
                <a16:creationId xmlns:a16="http://schemas.microsoft.com/office/drawing/2014/main" id="{B738DF48-BD00-4B6E-B2BC-6D722889055E}"/>
              </a:ext>
            </a:extLst>
          </p:cNvPr>
          <p:cNvSpPr txBox="1"/>
          <p:nvPr/>
        </p:nvSpPr>
        <p:spPr>
          <a:xfrm>
            <a:off x="533400" y="203199"/>
            <a:ext cx="4730750" cy="400110"/>
          </a:xfrm>
          <a:prstGeom prst="rect">
            <a:avLst/>
          </a:prstGeom>
          <a:noFill/>
        </p:spPr>
        <p:txBody>
          <a:bodyPr wrap="square">
            <a:spAutoFit/>
          </a:bodyPr>
          <a:lstStyle/>
          <a:p>
            <a:r>
              <a:rPr lang="cs-CZ" sz="2000" dirty="0">
                <a:solidFill>
                  <a:schemeClr val="accent1">
                    <a:lumMod val="75000"/>
                  </a:schemeClr>
                </a:solidFill>
              </a:rPr>
              <a:t>Pravidla jednání</a:t>
            </a:r>
          </a:p>
        </p:txBody>
      </p:sp>
    </p:spTree>
    <p:extLst>
      <p:ext uri="{BB962C8B-B14F-4D97-AF65-F5344CB8AC3E}">
        <p14:creationId xmlns:p14="http://schemas.microsoft.com/office/powerpoint/2010/main" val="1170634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7DF8668-B88C-4534-8133-2D56F37BAA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24</a:t>
            </a:fld>
            <a:endParaRPr lang="en"/>
          </a:p>
        </p:txBody>
      </p:sp>
      <p:pic>
        <p:nvPicPr>
          <p:cNvPr id="6" name="Obrázek 5">
            <a:extLst>
              <a:ext uri="{FF2B5EF4-FFF2-40B4-BE49-F238E27FC236}">
                <a16:creationId xmlns:a16="http://schemas.microsoft.com/office/drawing/2014/main" id="{11013B2E-EB5F-4A85-8819-369FD9A0A67C}"/>
              </a:ext>
            </a:extLst>
          </p:cNvPr>
          <p:cNvPicPr>
            <a:picLocks noChangeAspect="1"/>
          </p:cNvPicPr>
          <p:nvPr/>
        </p:nvPicPr>
        <p:blipFill>
          <a:blip r:embed="rId3"/>
          <a:stretch>
            <a:fillRect/>
          </a:stretch>
        </p:blipFill>
        <p:spPr>
          <a:xfrm>
            <a:off x="719328" y="-19067"/>
            <a:ext cx="3641481" cy="5143500"/>
          </a:xfrm>
          <a:prstGeom prst="rect">
            <a:avLst/>
          </a:prstGeom>
        </p:spPr>
      </p:pic>
      <p:pic>
        <p:nvPicPr>
          <p:cNvPr id="8" name="Obrázek 7">
            <a:extLst>
              <a:ext uri="{FF2B5EF4-FFF2-40B4-BE49-F238E27FC236}">
                <a16:creationId xmlns:a16="http://schemas.microsoft.com/office/drawing/2014/main" id="{A088C059-43EA-469E-A3B9-DF716F078350}"/>
              </a:ext>
            </a:extLst>
          </p:cNvPr>
          <p:cNvPicPr>
            <a:picLocks noChangeAspect="1"/>
          </p:cNvPicPr>
          <p:nvPr/>
        </p:nvPicPr>
        <p:blipFill>
          <a:blip r:embed="rId4"/>
          <a:stretch>
            <a:fillRect/>
          </a:stretch>
        </p:blipFill>
        <p:spPr>
          <a:xfrm>
            <a:off x="4871077" y="-19067"/>
            <a:ext cx="3641481" cy="5162420"/>
          </a:xfrm>
          <a:prstGeom prst="rect">
            <a:avLst/>
          </a:prstGeom>
        </p:spPr>
      </p:pic>
    </p:spTree>
    <p:extLst>
      <p:ext uri="{BB962C8B-B14F-4D97-AF65-F5344CB8AC3E}">
        <p14:creationId xmlns:p14="http://schemas.microsoft.com/office/powerpoint/2010/main" val="4185963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7DF8668-B88C-4534-8133-2D56F37BAA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25</a:t>
            </a:fld>
            <a:endParaRPr lang="en"/>
          </a:p>
        </p:txBody>
      </p:sp>
      <p:sp>
        <p:nvSpPr>
          <p:cNvPr id="3" name="Content Placeholder 2">
            <a:extLst>
              <a:ext uri="{FF2B5EF4-FFF2-40B4-BE49-F238E27FC236}">
                <a16:creationId xmlns:a16="http://schemas.microsoft.com/office/drawing/2014/main" id="{4984B7A1-3DDB-482E-ADA2-7B793F97725C}"/>
              </a:ext>
            </a:extLst>
          </p:cNvPr>
          <p:cNvSpPr txBox="1">
            <a:spLocks/>
          </p:cNvSpPr>
          <p:nvPr/>
        </p:nvSpPr>
        <p:spPr>
          <a:xfrm>
            <a:off x="577484" y="600252"/>
            <a:ext cx="8182991" cy="4543101"/>
          </a:xfrm>
          <a:prstGeom prst="rect">
            <a:avLst/>
          </a:prstGeom>
        </p:spPr>
        <p:txBody>
          <a:bodyPr>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cs-CZ" sz="3800" b="1" dirty="0">
              <a:solidFill>
                <a:schemeClr val="tx1"/>
              </a:solidFill>
            </a:endParaRPr>
          </a:p>
          <a:p>
            <a:pPr algn="l"/>
            <a:r>
              <a:rPr lang="cs-CZ" sz="6400" b="1" i="0" dirty="0">
                <a:solidFill>
                  <a:schemeClr val="tx1"/>
                </a:solidFill>
                <a:effectLst/>
                <a:latin typeface="Arial" panose="020B0604020202020204" pitchFamily="34" charset="0"/>
              </a:rPr>
              <a:t>Informace o pojišťovacím zprostředkovateli - § 88 ZDPZ</a:t>
            </a:r>
          </a:p>
          <a:p>
            <a:pPr algn="l"/>
            <a:endParaRPr lang="cs-CZ" sz="4300" b="1" i="0" dirty="0">
              <a:solidFill>
                <a:schemeClr val="tx1"/>
              </a:solidFill>
              <a:effectLst/>
              <a:latin typeface="Arial" panose="020B0604020202020204" pitchFamily="34" charset="0"/>
            </a:endParaRPr>
          </a:p>
          <a:p>
            <a:pPr algn="just">
              <a:spcAft>
                <a:spcPts val="600"/>
              </a:spcAft>
            </a:pPr>
            <a:r>
              <a:rPr lang="cs-CZ" sz="6400" b="0" i="0" dirty="0">
                <a:solidFill>
                  <a:schemeClr val="tx1"/>
                </a:solidFill>
                <a:effectLst/>
                <a:latin typeface="Arial" panose="020B0604020202020204" pitchFamily="34" charset="0"/>
              </a:rPr>
              <a:t>Pojišťovací zprostředkovatel je povinen zákazníkovi sdělit</a:t>
            </a:r>
          </a:p>
          <a:p>
            <a:pPr marL="180000" indent="-180000" algn="just">
              <a:spcAft>
                <a:spcPts val="600"/>
              </a:spcAft>
              <a:buFont typeface="Arial" panose="020B0604020202020204" pitchFamily="34" charset="0"/>
              <a:buChar char="•"/>
            </a:pPr>
            <a:r>
              <a:rPr lang="cs-CZ" sz="6400" b="0" i="0" dirty="0">
                <a:solidFill>
                  <a:schemeClr val="tx1"/>
                </a:solidFill>
                <a:effectLst/>
                <a:latin typeface="Arial" panose="020B0604020202020204" pitchFamily="34" charset="0"/>
              </a:rPr>
              <a:t>své jméno, adresu svého sídla a skutečnost, že je pojišťovacím zprostředkovatelem,</a:t>
            </a:r>
          </a:p>
          <a:p>
            <a:pPr marL="180000" indent="-180000" algn="just">
              <a:spcAft>
                <a:spcPts val="600"/>
              </a:spcAft>
              <a:buFont typeface="Arial" panose="020B0604020202020204" pitchFamily="34" charset="0"/>
              <a:buChar char="•"/>
            </a:pPr>
            <a:r>
              <a:rPr lang="cs-CZ" sz="6400" b="0" i="0" dirty="0">
                <a:solidFill>
                  <a:schemeClr val="tx1"/>
                </a:solidFill>
                <a:effectLst/>
                <a:latin typeface="Arial" panose="020B0604020202020204" pitchFamily="34" charset="0"/>
              </a:rPr>
              <a:t>v jakém postavení provozuje zprostředkování pojištění a označení registru, v němž je zapsán,</a:t>
            </a:r>
          </a:p>
          <a:p>
            <a:pPr marL="180000" indent="-180000" algn="just">
              <a:spcAft>
                <a:spcPts val="600"/>
              </a:spcAft>
              <a:buFont typeface="Arial" panose="020B0604020202020204" pitchFamily="34" charset="0"/>
              <a:buChar char="•"/>
            </a:pPr>
            <a:r>
              <a:rPr lang="cs-CZ" sz="6400" b="0" i="0" dirty="0">
                <a:solidFill>
                  <a:schemeClr val="tx1"/>
                </a:solidFill>
                <a:effectLst/>
                <a:latin typeface="Arial" panose="020B0604020202020204" pitchFamily="34" charset="0"/>
              </a:rPr>
              <a:t>informace o způsobech vyřizování stížností zákazníků, pojištěných nebo jiných oprávněných osob, včetně možnosti obrátit se na Českou národní banku, a o mimosoudním řešení sporů prostřednictvím finančního arbitra nebo jiným způsobem,</a:t>
            </a:r>
          </a:p>
          <a:p>
            <a:pPr marL="180000" indent="-180000" algn="just">
              <a:spcAft>
                <a:spcPts val="600"/>
              </a:spcAft>
              <a:buFont typeface="Arial" panose="020B0604020202020204" pitchFamily="34" charset="0"/>
              <a:buChar char="•"/>
            </a:pPr>
            <a:r>
              <a:rPr lang="cs-CZ" sz="6400" b="0" i="0" dirty="0">
                <a:solidFill>
                  <a:schemeClr val="tx1"/>
                </a:solidFill>
                <a:effectLst/>
                <a:latin typeface="Arial" panose="020B0604020202020204" pitchFamily="34" charset="0"/>
              </a:rPr>
              <a:t>jméno zastoupeného,</a:t>
            </a:r>
          </a:p>
          <a:p>
            <a:pPr marL="180000" indent="-180000" algn="just">
              <a:spcAft>
                <a:spcPts val="600"/>
              </a:spcAft>
              <a:buFont typeface="Arial" panose="020B0604020202020204" pitchFamily="34" charset="0"/>
              <a:buChar char="•"/>
            </a:pPr>
            <a:r>
              <a:rPr lang="cs-CZ" sz="6400" b="0" i="0" dirty="0">
                <a:solidFill>
                  <a:schemeClr val="tx1"/>
                </a:solidFill>
                <a:effectLst/>
                <a:latin typeface="Arial" panose="020B0604020202020204" pitchFamily="34" charset="0"/>
              </a:rPr>
              <a:t>jména pojišťoven, pro které je oprávněn zprostředkovávat pojištění,</a:t>
            </a:r>
          </a:p>
          <a:p>
            <a:pPr marL="180000" indent="-180000" algn="just">
              <a:spcAft>
                <a:spcPts val="600"/>
              </a:spcAft>
              <a:buFont typeface="Arial" panose="020B0604020202020204" pitchFamily="34" charset="0"/>
              <a:buChar char="•"/>
            </a:pPr>
            <a:r>
              <a:rPr lang="cs-CZ" sz="6400" b="0" i="0" dirty="0">
                <a:solidFill>
                  <a:schemeClr val="tx1"/>
                </a:solidFill>
                <a:effectLst/>
                <a:latin typeface="Arial" panose="020B0604020202020204" pitchFamily="34" charset="0"/>
              </a:rPr>
              <a:t>zda má podíl na hlasovacích právech nebo základním kapitálu pojišťovny, se kterou má být pojištění sjednáno, jestliže tento podíl převyšuje 10 %,</a:t>
            </a:r>
          </a:p>
          <a:p>
            <a:pPr marL="180000" indent="-180000" algn="just">
              <a:spcAft>
                <a:spcPts val="600"/>
              </a:spcAft>
              <a:buFont typeface="Arial" panose="020B0604020202020204" pitchFamily="34" charset="0"/>
              <a:buChar char="•"/>
            </a:pPr>
            <a:r>
              <a:rPr lang="cs-CZ" sz="6400" b="0" i="0" dirty="0">
                <a:solidFill>
                  <a:schemeClr val="tx1"/>
                </a:solidFill>
                <a:effectLst/>
                <a:latin typeface="Arial" panose="020B0604020202020204" pitchFamily="34" charset="0"/>
              </a:rPr>
              <a:t>že pojišťovna, se kterou má být pojištění sjednáno, nebo osoba ji ovládající, má podíl na zprostředkovateli, jestliže převyšuje 10 %,</a:t>
            </a:r>
          </a:p>
          <a:p>
            <a:pPr marL="180000" indent="-180000" algn="just">
              <a:spcAft>
                <a:spcPts val="600"/>
              </a:spcAft>
              <a:buFont typeface="Arial" panose="020B0604020202020204" pitchFamily="34" charset="0"/>
              <a:buChar char="•"/>
            </a:pPr>
            <a:r>
              <a:rPr lang="cs-CZ" sz="6400" b="0" i="0" dirty="0">
                <a:solidFill>
                  <a:schemeClr val="tx1"/>
                </a:solidFill>
                <a:effectLst/>
                <a:latin typeface="Arial" panose="020B0604020202020204" pitchFamily="34" charset="0"/>
              </a:rPr>
              <a:t>informace odměně poskytnuté v souvislosti se sjednáním nebo změnou pojištění,</a:t>
            </a:r>
          </a:p>
          <a:p>
            <a:pPr marL="180000" indent="-180000" algn="just">
              <a:spcAft>
                <a:spcPts val="600"/>
              </a:spcAft>
              <a:buFont typeface="Arial" panose="020B0604020202020204" pitchFamily="34" charset="0"/>
              <a:buChar char="•"/>
            </a:pPr>
            <a:r>
              <a:rPr lang="cs-CZ" sz="6400" b="0" i="0" dirty="0">
                <a:solidFill>
                  <a:schemeClr val="tx1"/>
                </a:solidFill>
                <a:effectLst/>
                <a:latin typeface="Arial" panose="020B0604020202020204" pitchFamily="34" charset="0"/>
              </a:rPr>
              <a:t>zda je v daném pojištění odměňován zákazníkem, pojišťovnou, nebo oběma zároveň,</a:t>
            </a:r>
          </a:p>
          <a:p>
            <a:pPr marL="180000" indent="-180000" algn="just">
              <a:spcAft>
                <a:spcPts val="600"/>
              </a:spcAft>
              <a:buFont typeface="Arial" panose="020B0604020202020204" pitchFamily="34" charset="0"/>
              <a:buChar char="•"/>
            </a:pPr>
            <a:r>
              <a:rPr lang="cs-CZ" sz="6400" b="0" i="0" dirty="0">
                <a:solidFill>
                  <a:schemeClr val="tx1"/>
                </a:solidFill>
                <a:effectLst/>
                <a:latin typeface="Arial" panose="020B0604020202020204" pitchFamily="34" charset="0"/>
              </a:rPr>
              <a:t>výši odměny, která je hrazena přímo zákazníkem; nebo metodu výpočtu odměny.</a:t>
            </a:r>
          </a:p>
          <a:p>
            <a:pPr algn="just"/>
            <a:endParaRPr lang="cs-CZ" sz="1900" b="1" dirty="0"/>
          </a:p>
        </p:txBody>
      </p:sp>
      <p:sp>
        <p:nvSpPr>
          <p:cNvPr id="4" name="TextovéPole 3">
            <a:extLst>
              <a:ext uri="{FF2B5EF4-FFF2-40B4-BE49-F238E27FC236}">
                <a16:creationId xmlns:a16="http://schemas.microsoft.com/office/drawing/2014/main" id="{B738DF48-BD00-4B6E-B2BC-6D722889055E}"/>
              </a:ext>
            </a:extLst>
          </p:cNvPr>
          <p:cNvSpPr txBox="1"/>
          <p:nvPr/>
        </p:nvSpPr>
        <p:spPr>
          <a:xfrm>
            <a:off x="533400" y="203199"/>
            <a:ext cx="4730750" cy="400110"/>
          </a:xfrm>
          <a:prstGeom prst="rect">
            <a:avLst/>
          </a:prstGeom>
          <a:noFill/>
        </p:spPr>
        <p:txBody>
          <a:bodyPr wrap="square">
            <a:spAutoFit/>
          </a:bodyPr>
          <a:lstStyle/>
          <a:p>
            <a:r>
              <a:rPr lang="cs-CZ" sz="2000" dirty="0">
                <a:solidFill>
                  <a:schemeClr val="accent1">
                    <a:lumMod val="75000"/>
                  </a:schemeClr>
                </a:solidFill>
              </a:rPr>
              <a:t>Pravidla jednání</a:t>
            </a:r>
          </a:p>
        </p:txBody>
      </p:sp>
    </p:spTree>
    <p:extLst>
      <p:ext uri="{BB962C8B-B14F-4D97-AF65-F5344CB8AC3E}">
        <p14:creationId xmlns:p14="http://schemas.microsoft.com/office/powerpoint/2010/main" val="2620777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7DF8668-B88C-4534-8133-2D56F37BAA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26</a:t>
            </a:fld>
            <a:endParaRPr lang="en"/>
          </a:p>
        </p:txBody>
      </p:sp>
      <p:sp>
        <p:nvSpPr>
          <p:cNvPr id="3" name="Content Placeholder 2">
            <a:extLst>
              <a:ext uri="{FF2B5EF4-FFF2-40B4-BE49-F238E27FC236}">
                <a16:creationId xmlns:a16="http://schemas.microsoft.com/office/drawing/2014/main" id="{4984B7A1-3DDB-482E-ADA2-7B793F97725C}"/>
              </a:ext>
            </a:extLst>
          </p:cNvPr>
          <p:cNvSpPr txBox="1">
            <a:spLocks/>
          </p:cNvSpPr>
          <p:nvPr/>
        </p:nvSpPr>
        <p:spPr>
          <a:xfrm>
            <a:off x="608220" y="603309"/>
            <a:ext cx="8229600" cy="4525963"/>
          </a:xfrm>
          <a:prstGeom prst="rect">
            <a:avLst/>
          </a:prstGeom>
        </p:spPr>
        <p:txBody>
          <a:bodyPr>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cs-CZ" sz="8000" b="0" i="0" dirty="0">
              <a:solidFill>
                <a:srgbClr val="000000"/>
              </a:solidFill>
              <a:effectLst/>
              <a:latin typeface="Arial" panose="020B0604020202020204" pitchFamily="34" charset="0"/>
            </a:endParaRPr>
          </a:p>
          <a:p>
            <a:pPr algn="just">
              <a:spcAft>
                <a:spcPts val="600"/>
              </a:spcAft>
            </a:pPr>
            <a:r>
              <a:rPr lang="cs-CZ" sz="6400" b="0" i="0" dirty="0">
                <a:solidFill>
                  <a:srgbClr val="000000"/>
                </a:solidFill>
                <a:effectLst/>
                <a:latin typeface="Arial" panose="020B0604020202020204" pitchFamily="34" charset="0"/>
              </a:rPr>
              <a:t>Povinné Informace a záznam z jednání se poskytují zákazníkovi:</a:t>
            </a:r>
          </a:p>
          <a:p>
            <a:pPr marL="180000" indent="-180000" algn="just">
              <a:spcAft>
                <a:spcPts val="600"/>
              </a:spcAft>
              <a:buFont typeface="Wingdings" panose="05000000000000000000" pitchFamily="2" charset="2"/>
              <a:buChar char="§"/>
            </a:pPr>
            <a:r>
              <a:rPr lang="cs-CZ" sz="6400" b="0" i="0" dirty="0">
                <a:solidFill>
                  <a:srgbClr val="000000"/>
                </a:solidFill>
                <a:effectLst/>
                <a:latin typeface="Arial" panose="020B0604020202020204" pitchFamily="34" charset="0"/>
              </a:rPr>
              <a:t>v listinné podobě,</a:t>
            </a:r>
          </a:p>
          <a:p>
            <a:pPr marL="180000" indent="-180000" algn="just">
              <a:spcAft>
                <a:spcPts val="600"/>
              </a:spcAft>
              <a:buFont typeface="Wingdings" panose="05000000000000000000" pitchFamily="2" charset="2"/>
              <a:buChar char="§"/>
            </a:pPr>
            <a:r>
              <a:rPr lang="cs-CZ" sz="6400" b="0" i="0" dirty="0">
                <a:solidFill>
                  <a:srgbClr val="000000"/>
                </a:solidFill>
                <a:effectLst/>
                <a:latin typeface="Arial" panose="020B0604020202020204" pitchFamily="34" charset="0"/>
              </a:rPr>
              <a:t>v úředním jazyce členského státu, ve kterém se nachází pojistné nebezpečí nebo bydliště nebo sídlo zákazníka, nebo v jiném dohodnutém jazyce a</a:t>
            </a:r>
          </a:p>
          <a:p>
            <a:pPr marL="180000" indent="-180000" algn="just">
              <a:spcAft>
                <a:spcPts val="600"/>
              </a:spcAft>
              <a:buFont typeface="Wingdings" panose="05000000000000000000" pitchFamily="2" charset="2"/>
              <a:buChar char="§"/>
            </a:pPr>
            <a:r>
              <a:rPr lang="cs-CZ" sz="6400" b="0" i="0" dirty="0">
                <a:solidFill>
                  <a:srgbClr val="000000"/>
                </a:solidFill>
                <a:effectLst/>
                <a:latin typeface="Arial" panose="020B0604020202020204" pitchFamily="34" charset="0"/>
              </a:rPr>
              <a:t>v přehledné a snadno čitelné formě.</a:t>
            </a:r>
          </a:p>
          <a:p>
            <a:pPr algn="just">
              <a:spcAft>
                <a:spcPts val="600"/>
              </a:spcAft>
            </a:pPr>
            <a:endParaRPr lang="cs-CZ" sz="6400" b="1" dirty="0">
              <a:latin typeface="Arial" panose="020B0604020202020204" pitchFamily="34" charset="0"/>
            </a:endParaRPr>
          </a:p>
          <a:p>
            <a:pPr algn="just">
              <a:spcAft>
                <a:spcPts val="600"/>
              </a:spcAft>
            </a:pPr>
            <a:r>
              <a:rPr lang="cs-CZ" sz="6400" b="0" i="0" dirty="0">
                <a:solidFill>
                  <a:srgbClr val="000000"/>
                </a:solidFill>
                <a:effectLst/>
                <a:latin typeface="Arial" panose="020B0604020202020204" pitchFamily="34" charset="0"/>
              </a:rPr>
              <a:t>Informace mohou být poskytnuty na jakémkoli jiném nástroji, který umožňuje uchování informací tak, aby mohly být využívány po dobu přiměřenou účelu těchto informací, a který umožňuje reprodukci těchto informací v nezměněné podobě (dále jen „trvalý nosič dat“), nebo prostřednictvím internetové stránky,</a:t>
            </a:r>
          </a:p>
          <a:p>
            <a:pPr marL="180000" indent="-180000" algn="just">
              <a:spcAft>
                <a:spcPts val="600"/>
              </a:spcAft>
              <a:buFont typeface="Wingdings" panose="05000000000000000000" pitchFamily="2" charset="2"/>
              <a:buChar char="§"/>
            </a:pPr>
            <a:r>
              <a:rPr lang="cs-CZ" sz="6400" b="0" i="0" dirty="0">
                <a:solidFill>
                  <a:srgbClr val="000000"/>
                </a:solidFill>
                <a:effectLst/>
                <a:latin typeface="Arial" panose="020B0604020202020204" pitchFamily="34" charset="0"/>
              </a:rPr>
              <a:t>dostal-li zákazník na výběr mezi listinnou podobou a jiným trvalým nosičem dat nebo internetovou stránkou a zvolil-li si jiný trvalý nosič dat nebo internetovou stránku,</a:t>
            </a:r>
          </a:p>
          <a:p>
            <a:pPr marL="180000" indent="-180000" algn="just">
              <a:spcAft>
                <a:spcPts val="600"/>
              </a:spcAft>
              <a:buFont typeface="Wingdings" panose="05000000000000000000" pitchFamily="2" charset="2"/>
              <a:buChar char="§"/>
            </a:pPr>
            <a:r>
              <a:rPr lang="cs-CZ" sz="6400" b="0" i="0" dirty="0">
                <a:solidFill>
                  <a:srgbClr val="000000"/>
                </a:solidFill>
                <a:effectLst/>
                <a:latin typeface="Arial" panose="020B0604020202020204" pitchFamily="34" charset="0"/>
              </a:rPr>
              <a:t>je-li zákazníkem zvolený způsob poskytnutí informací vhodný s ohledem na sjednávané pojištění a</a:t>
            </a:r>
          </a:p>
          <a:p>
            <a:pPr marL="180000" indent="-180000" algn="just">
              <a:spcAft>
                <a:spcPts val="600"/>
              </a:spcAft>
              <a:buFont typeface="Wingdings" panose="05000000000000000000" pitchFamily="2" charset="2"/>
              <a:buChar char="§"/>
            </a:pPr>
            <a:r>
              <a:rPr lang="cs-CZ" sz="6400" b="0" i="0" dirty="0">
                <a:solidFill>
                  <a:srgbClr val="000000"/>
                </a:solidFill>
                <a:effectLst/>
                <a:latin typeface="Arial" panose="020B0604020202020204" pitchFamily="34" charset="0"/>
              </a:rPr>
              <a:t>zvolil-li si zákazník internetovou stránku, internetová stránka splňuje znaky trvalého nosiče dat a zákazníkovi byla sdělena její adresa včetně místa na této stránce, kde jsou informace umístěny.</a:t>
            </a:r>
          </a:p>
          <a:p>
            <a:pPr algn="just"/>
            <a:endParaRPr lang="cs-CZ" sz="1900" b="1" dirty="0"/>
          </a:p>
        </p:txBody>
      </p:sp>
      <p:sp>
        <p:nvSpPr>
          <p:cNvPr id="4" name="TextovéPole 3">
            <a:extLst>
              <a:ext uri="{FF2B5EF4-FFF2-40B4-BE49-F238E27FC236}">
                <a16:creationId xmlns:a16="http://schemas.microsoft.com/office/drawing/2014/main" id="{B738DF48-BD00-4B6E-B2BC-6D722889055E}"/>
              </a:ext>
            </a:extLst>
          </p:cNvPr>
          <p:cNvSpPr txBox="1"/>
          <p:nvPr/>
        </p:nvSpPr>
        <p:spPr>
          <a:xfrm>
            <a:off x="533400" y="203199"/>
            <a:ext cx="4730750" cy="400110"/>
          </a:xfrm>
          <a:prstGeom prst="rect">
            <a:avLst/>
          </a:prstGeom>
          <a:noFill/>
        </p:spPr>
        <p:txBody>
          <a:bodyPr wrap="square">
            <a:spAutoFit/>
          </a:bodyPr>
          <a:lstStyle/>
          <a:p>
            <a:r>
              <a:rPr lang="cs-CZ" sz="2000" dirty="0">
                <a:solidFill>
                  <a:schemeClr val="accent1">
                    <a:lumMod val="75000"/>
                  </a:schemeClr>
                </a:solidFill>
              </a:rPr>
              <a:t>Pravidla jednání – forma - § 90 ZDPZ</a:t>
            </a:r>
          </a:p>
        </p:txBody>
      </p:sp>
    </p:spTree>
    <p:extLst>
      <p:ext uri="{BB962C8B-B14F-4D97-AF65-F5344CB8AC3E}">
        <p14:creationId xmlns:p14="http://schemas.microsoft.com/office/powerpoint/2010/main" val="1388434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7DF8668-B88C-4534-8133-2D56F37BAA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27</a:t>
            </a:fld>
            <a:endParaRPr lang="en"/>
          </a:p>
        </p:txBody>
      </p:sp>
      <p:sp>
        <p:nvSpPr>
          <p:cNvPr id="3" name="Content Placeholder 2">
            <a:extLst>
              <a:ext uri="{FF2B5EF4-FFF2-40B4-BE49-F238E27FC236}">
                <a16:creationId xmlns:a16="http://schemas.microsoft.com/office/drawing/2014/main" id="{4984B7A1-3DDB-482E-ADA2-7B793F97725C}"/>
              </a:ext>
            </a:extLst>
          </p:cNvPr>
          <p:cNvSpPr txBox="1">
            <a:spLocks/>
          </p:cNvSpPr>
          <p:nvPr/>
        </p:nvSpPr>
        <p:spPr>
          <a:xfrm>
            <a:off x="608220" y="603309"/>
            <a:ext cx="8229600" cy="4525963"/>
          </a:xfrm>
          <a:prstGeom prst="rect">
            <a:avLst/>
          </a:prstGeom>
        </p:spPr>
        <p:txBody>
          <a:bodyPr>
            <a:normAutofit fontScale="3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cs-CZ" sz="8000" b="0" i="0" dirty="0">
              <a:solidFill>
                <a:srgbClr val="000000"/>
              </a:solidFill>
              <a:effectLst/>
              <a:latin typeface="Arial" panose="020B0604020202020204" pitchFamily="34" charset="0"/>
            </a:endParaRPr>
          </a:p>
          <a:p>
            <a:pPr algn="just"/>
            <a:r>
              <a:rPr lang="cs-CZ" sz="5600" b="1" i="0" dirty="0">
                <a:solidFill>
                  <a:srgbClr val="000000"/>
                </a:solidFill>
                <a:effectLst/>
                <a:latin typeface="Arial" panose="020B0604020202020204" pitchFamily="34" charset="0"/>
              </a:rPr>
              <a:t>(1)</a:t>
            </a:r>
            <a:r>
              <a:rPr lang="cs-CZ" sz="5600" b="0" i="0" dirty="0">
                <a:solidFill>
                  <a:srgbClr val="000000"/>
                </a:solidFill>
                <a:effectLst/>
                <a:latin typeface="Arial" panose="020B0604020202020204" pitchFamily="34" charset="0"/>
              </a:rPr>
              <a:t> Povinné informace se poskytují zákazníkovi s dostatečným předstihem před sjednáním pojištění, před tím, než zákazník učiní závazný návrh na uzavření pojistné smlouvy, nebo v případě informací uvedených v § 84 až 87 (o smlouvě a změně) i před podstatnou změnou pojištění.</a:t>
            </a:r>
          </a:p>
          <a:p>
            <a:pPr algn="just"/>
            <a:r>
              <a:rPr lang="cs-CZ" sz="5600" b="1" i="0" dirty="0">
                <a:solidFill>
                  <a:srgbClr val="000000"/>
                </a:solidFill>
                <a:effectLst/>
                <a:latin typeface="Arial" panose="020B0604020202020204" pitchFamily="34" charset="0"/>
              </a:rPr>
              <a:t>(2)</a:t>
            </a:r>
            <a:r>
              <a:rPr lang="cs-CZ" sz="5600" b="0" i="0" dirty="0">
                <a:solidFill>
                  <a:srgbClr val="000000"/>
                </a:solidFill>
                <a:effectLst/>
                <a:latin typeface="Arial" panose="020B0604020202020204" pitchFamily="34" charset="0"/>
              </a:rPr>
              <a:t> Informace o zprostředkovateli je pojišťovací zprostředkovatel povinen poskytnout zákazníkovi s dostatečným předstihem před sjednáním pojištění. Vyhotovení smlouvy o zprostředkování je pojišťovací zprostředkovatel povinen poskytnout zákazníkovi bez zbytečného odkladu po jejím uzavření.</a:t>
            </a:r>
          </a:p>
          <a:p>
            <a:pPr algn="just"/>
            <a:r>
              <a:rPr lang="cs-CZ" sz="5600" b="1" i="0" dirty="0">
                <a:solidFill>
                  <a:srgbClr val="000000"/>
                </a:solidFill>
                <a:effectLst/>
                <a:latin typeface="Arial" panose="020B0604020202020204" pitchFamily="34" charset="0"/>
              </a:rPr>
              <a:t>(3)</a:t>
            </a:r>
            <a:r>
              <a:rPr lang="cs-CZ" sz="5600" b="0" i="0" dirty="0">
                <a:solidFill>
                  <a:srgbClr val="000000"/>
                </a:solidFill>
                <a:effectLst/>
                <a:latin typeface="Arial" panose="020B0604020202020204" pitchFamily="34" charset="0"/>
              </a:rPr>
              <a:t> Záznam z jednání se poskytuje zákazníkovi bez zbytečného odkladu po jeho vyhotovení, vždy však s dostatečným předstihem před sjednáním nebo podstatnou změnou pojištění.</a:t>
            </a:r>
          </a:p>
          <a:p>
            <a:pPr algn="just"/>
            <a:r>
              <a:rPr lang="cs-CZ" sz="5600" b="1" i="0" dirty="0">
                <a:solidFill>
                  <a:srgbClr val="000000"/>
                </a:solidFill>
                <a:effectLst/>
                <a:latin typeface="Arial" panose="020B0604020202020204" pitchFamily="34" charset="0"/>
              </a:rPr>
              <a:t>(7)</a:t>
            </a:r>
            <a:r>
              <a:rPr lang="cs-CZ" sz="5600" b="0" i="0" dirty="0">
                <a:solidFill>
                  <a:srgbClr val="000000"/>
                </a:solidFill>
                <a:effectLst/>
                <a:latin typeface="Arial" panose="020B0604020202020204" pitchFamily="34" charset="0"/>
              </a:rPr>
              <a:t> Byla-li smlouva uzavřena na žádost spotřebitele s použitím takových prostředků komunikace na dálku, které neumožňují sdělit smluvní podmínky a další údaje v souladu s § 83 až 89, splní podnikatel tuto povinnost okamžitě po uzavření smlouvy.</a:t>
            </a:r>
          </a:p>
          <a:p>
            <a:pPr algn="just"/>
            <a:endParaRPr lang="cs-CZ" sz="1900" b="1" dirty="0"/>
          </a:p>
        </p:txBody>
      </p:sp>
      <p:sp>
        <p:nvSpPr>
          <p:cNvPr id="4" name="TextovéPole 3">
            <a:extLst>
              <a:ext uri="{FF2B5EF4-FFF2-40B4-BE49-F238E27FC236}">
                <a16:creationId xmlns:a16="http://schemas.microsoft.com/office/drawing/2014/main" id="{B738DF48-BD00-4B6E-B2BC-6D722889055E}"/>
              </a:ext>
            </a:extLst>
          </p:cNvPr>
          <p:cNvSpPr txBox="1"/>
          <p:nvPr/>
        </p:nvSpPr>
        <p:spPr>
          <a:xfrm>
            <a:off x="608220" y="203199"/>
            <a:ext cx="4730750" cy="400110"/>
          </a:xfrm>
          <a:prstGeom prst="rect">
            <a:avLst/>
          </a:prstGeom>
          <a:noFill/>
        </p:spPr>
        <p:txBody>
          <a:bodyPr wrap="square">
            <a:spAutoFit/>
          </a:bodyPr>
          <a:lstStyle/>
          <a:p>
            <a:r>
              <a:rPr lang="cs-CZ" sz="2000" dirty="0">
                <a:solidFill>
                  <a:schemeClr val="accent1">
                    <a:lumMod val="75000"/>
                  </a:schemeClr>
                </a:solidFill>
              </a:rPr>
              <a:t>Pravidla jednání – čas - § 92 ZDPZ</a:t>
            </a:r>
          </a:p>
        </p:txBody>
      </p:sp>
    </p:spTree>
    <p:extLst>
      <p:ext uri="{BB962C8B-B14F-4D97-AF65-F5344CB8AC3E}">
        <p14:creationId xmlns:p14="http://schemas.microsoft.com/office/powerpoint/2010/main" val="3207907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7DF8668-B88C-4534-8133-2D56F37BAA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28</a:t>
            </a:fld>
            <a:endParaRPr lang="en"/>
          </a:p>
        </p:txBody>
      </p:sp>
      <p:sp>
        <p:nvSpPr>
          <p:cNvPr id="3" name="Content Placeholder 2">
            <a:extLst>
              <a:ext uri="{FF2B5EF4-FFF2-40B4-BE49-F238E27FC236}">
                <a16:creationId xmlns:a16="http://schemas.microsoft.com/office/drawing/2014/main" id="{4984B7A1-3DDB-482E-ADA2-7B793F97725C}"/>
              </a:ext>
            </a:extLst>
          </p:cNvPr>
          <p:cNvSpPr txBox="1">
            <a:spLocks/>
          </p:cNvSpPr>
          <p:nvPr/>
        </p:nvSpPr>
        <p:spPr>
          <a:xfrm>
            <a:off x="608220" y="603310"/>
            <a:ext cx="8229600" cy="4156644"/>
          </a:xfrm>
          <a:prstGeom prst="rect">
            <a:avLst/>
          </a:prstGeom>
        </p:spPr>
        <p:txBody>
          <a:bodyPr>
            <a:normAutofit fontScale="6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cs-CZ" sz="3200" b="1" i="0" dirty="0">
                <a:solidFill>
                  <a:srgbClr val="000000"/>
                </a:solidFill>
                <a:effectLst/>
                <a:latin typeface="Arial" panose="020B0604020202020204" pitchFamily="34" charset="0"/>
              </a:rPr>
              <a:t>§ 2910 OZ</a:t>
            </a:r>
          </a:p>
          <a:p>
            <a:pPr algn="just"/>
            <a:r>
              <a:rPr lang="cs-CZ" sz="2600" b="0" i="0" dirty="0">
                <a:solidFill>
                  <a:srgbClr val="000000"/>
                </a:solidFill>
                <a:effectLst/>
                <a:latin typeface="Arial" panose="020B0604020202020204" pitchFamily="34" charset="0"/>
              </a:rPr>
              <a:t>Škůdce, který vlastním zaviněním poruší povinnost stanovenou zákonem a zasáhne tak do absolutního práva poškozeného, nahradí poškozenému, co tím způsobil. Povinnost k náhradě vznikne i škůdci, který zasáhne do jiného práva poškozeného zaviněným porušením zákonné povinnosti stanovené na ochranu takového práva.</a:t>
            </a:r>
            <a:endParaRPr lang="cs-CZ" sz="2600" b="1" i="0" dirty="0">
              <a:solidFill>
                <a:srgbClr val="000000"/>
              </a:solidFill>
              <a:effectLst/>
              <a:latin typeface="Arial" panose="020B0604020202020204" pitchFamily="34" charset="0"/>
            </a:endParaRPr>
          </a:p>
          <a:p>
            <a:pPr algn="just"/>
            <a:r>
              <a:rPr lang="cs-CZ" sz="3200" b="1" dirty="0">
                <a:latin typeface="Arial" panose="020B0604020202020204" pitchFamily="34" charset="0"/>
              </a:rPr>
              <a:t>§ 2913 OZ</a:t>
            </a:r>
          </a:p>
          <a:p>
            <a:pPr algn="just"/>
            <a:r>
              <a:rPr lang="cs-CZ" sz="2600" b="1" i="0" dirty="0">
                <a:solidFill>
                  <a:srgbClr val="000000"/>
                </a:solidFill>
                <a:effectLst/>
                <a:latin typeface="Arial" panose="020B0604020202020204" pitchFamily="34" charset="0"/>
              </a:rPr>
              <a:t>(1)</a:t>
            </a:r>
            <a:r>
              <a:rPr lang="cs-CZ" sz="2600" b="0" i="0" dirty="0">
                <a:solidFill>
                  <a:srgbClr val="000000"/>
                </a:solidFill>
                <a:effectLst/>
                <a:latin typeface="Arial" panose="020B0604020202020204" pitchFamily="34" charset="0"/>
              </a:rPr>
              <a:t> Poruší-li strana povinnost ze smlouvy, nahradí škodu z toho vzniklou druhé straně nebo i osobě, jejímuž zájmu mělo splnění ujednané povinnosti zjevně sloužit.</a:t>
            </a:r>
          </a:p>
          <a:p>
            <a:pPr algn="just"/>
            <a:r>
              <a:rPr lang="cs-CZ" sz="2600" b="1" i="0" dirty="0">
                <a:solidFill>
                  <a:srgbClr val="000000"/>
                </a:solidFill>
                <a:effectLst/>
                <a:latin typeface="Arial" panose="020B0604020202020204" pitchFamily="34" charset="0"/>
              </a:rPr>
              <a:t>(2)</a:t>
            </a:r>
            <a:r>
              <a:rPr lang="cs-CZ" sz="2600" b="0" i="0" dirty="0">
                <a:solidFill>
                  <a:srgbClr val="000000"/>
                </a:solidFill>
                <a:effectLst/>
                <a:latin typeface="Arial" panose="020B0604020202020204" pitchFamily="34" charset="0"/>
              </a:rPr>
              <a:t> Povinnosti k náhradě se škůdce zprostí, prokáže-li, že mu ve splnění povinnosti ze smlouvy dočasně nebo trvale zabránila mimořádná nepředvídatelná a nepřekonatelná překážka vzniklá nezávisle na jeho vůli. Překážka vzniklá ze škůdcových osobních poměrů nebo vzniklá až v době, kdy byl škůdce s plněním smluvené povinnosti v prodlení, ani překážka, kterou byl škůdce podle smlouvy povinen překonat, ho však povinnosti k náhradě nezprostí.</a:t>
            </a:r>
          </a:p>
          <a:p>
            <a:pPr algn="just"/>
            <a:r>
              <a:rPr lang="cs-CZ" sz="3200" b="1" i="0" dirty="0">
                <a:solidFill>
                  <a:srgbClr val="000000"/>
                </a:solidFill>
                <a:effectLst/>
                <a:latin typeface="Arial" panose="020B0604020202020204" pitchFamily="34" charset="0"/>
              </a:rPr>
              <a:t>§ 2950 OZ</a:t>
            </a:r>
          </a:p>
          <a:p>
            <a:pPr algn="just"/>
            <a:r>
              <a:rPr lang="cs-CZ" sz="2600" b="0" i="0" dirty="0">
                <a:solidFill>
                  <a:srgbClr val="000000"/>
                </a:solidFill>
                <a:effectLst/>
                <a:latin typeface="Arial" panose="020B0604020202020204" pitchFamily="34" charset="0"/>
              </a:rPr>
              <a:t>Kdo se hlásí jako příslušník určitého stavu nebo povolání k odbornému výkonu nebo jinak vystupuje jako odborník, nahradí škodu, způsobí-li ji neúplnou nebo nesprávnou informací nebo škodlivou radou danou za odměnu v záležitosti svého vědění nebo dovednosti. Jinak se hradí jen škoda, kterou někdo informací nebo radou způsobil vědomě.</a:t>
            </a:r>
            <a:endParaRPr lang="cs-CZ" sz="2600" b="1" i="0" dirty="0">
              <a:solidFill>
                <a:srgbClr val="000000"/>
              </a:solidFill>
              <a:effectLst/>
              <a:latin typeface="Arial" panose="020B0604020202020204" pitchFamily="34" charset="0"/>
            </a:endParaRPr>
          </a:p>
          <a:p>
            <a:pPr algn="just"/>
            <a:endParaRPr lang="cs-CZ" sz="3200" b="0" i="0" dirty="0">
              <a:solidFill>
                <a:srgbClr val="000000"/>
              </a:solidFill>
              <a:effectLst/>
              <a:latin typeface="Arial" panose="020B0604020202020204" pitchFamily="34" charset="0"/>
            </a:endParaRPr>
          </a:p>
          <a:p>
            <a:pPr algn="just"/>
            <a:endParaRPr lang="cs-CZ" sz="1900" b="1" dirty="0"/>
          </a:p>
        </p:txBody>
      </p:sp>
      <p:sp>
        <p:nvSpPr>
          <p:cNvPr id="4" name="TextovéPole 3">
            <a:extLst>
              <a:ext uri="{FF2B5EF4-FFF2-40B4-BE49-F238E27FC236}">
                <a16:creationId xmlns:a16="http://schemas.microsoft.com/office/drawing/2014/main" id="{B738DF48-BD00-4B6E-B2BC-6D722889055E}"/>
              </a:ext>
            </a:extLst>
          </p:cNvPr>
          <p:cNvSpPr txBox="1"/>
          <p:nvPr/>
        </p:nvSpPr>
        <p:spPr>
          <a:xfrm>
            <a:off x="533400" y="203199"/>
            <a:ext cx="4730750" cy="400110"/>
          </a:xfrm>
          <a:prstGeom prst="rect">
            <a:avLst/>
          </a:prstGeom>
          <a:noFill/>
        </p:spPr>
        <p:txBody>
          <a:bodyPr wrap="square">
            <a:spAutoFit/>
          </a:bodyPr>
          <a:lstStyle/>
          <a:p>
            <a:r>
              <a:rPr lang="cs-CZ" sz="2000" dirty="0">
                <a:solidFill>
                  <a:schemeClr val="accent1">
                    <a:lumMod val="75000"/>
                  </a:schemeClr>
                </a:solidFill>
              </a:rPr>
              <a:t>Náhrada škody</a:t>
            </a:r>
          </a:p>
        </p:txBody>
      </p:sp>
    </p:spTree>
    <p:extLst>
      <p:ext uri="{BB962C8B-B14F-4D97-AF65-F5344CB8AC3E}">
        <p14:creationId xmlns:p14="http://schemas.microsoft.com/office/powerpoint/2010/main" val="2010814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Shape 336"/>
        <p:cNvGrpSpPr/>
        <p:nvPr/>
      </p:nvGrpSpPr>
      <p:grpSpPr>
        <a:xfrm>
          <a:off x="0" y="0"/>
          <a:ext cx="0" cy="0"/>
          <a:chOff x="0" y="0"/>
          <a:chExt cx="0" cy="0"/>
        </a:xfrm>
      </p:grpSpPr>
      <p:sp>
        <p:nvSpPr>
          <p:cNvPr id="337" name="Google Shape;337;p36"/>
          <p:cNvSpPr txBox="1">
            <a:spLocks noGrp="1"/>
          </p:cNvSpPr>
          <p:nvPr>
            <p:ph type="title"/>
          </p:nvPr>
        </p:nvSpPr>
        <p:spPr>
          <a:xfrm>
            <a:off x="1147646" y="283200"/>
            <a:ext cx="4122615" cy="1199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cs-CZ" sz="4800" dirty="0">
                <a:solidFill>
                  <a:schemeClr val="accent1"/>
                </a:solidFill>
              </a:rPr>
              <a:t>Kontakt</a:t>
            </a:r>
            <a:endParaRPr sz="4800" dirty="0">
              <a:solidFill>
                <a:schemeClr val="accent1"/>
              </a:solidFill>
            </a:endParaRPr>
          </a:p>
        </p:txBody>
      </p:sp>
      <p:sp>
        <p:nvSpPr>
          <p:cNvPr id="338" name="Google Shape;338;p36"/>
          <p:cNvSpPr txBox="1">
            <a:spLocks noGrp="1"/>
          </p:cNvSpPr>
          <p:nvPr>
            <p:ph type="body" idx="1"/>
          </p:nvPr>
        </p:nvSpPr>
        <p:spPr>
          <a:xfrm>
            <a:off x="689891" y="1482300"/>
            <a:ext cx="4190400" cy="1758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dirty="0">
              <a:solidFill>
                <a:schemeClr val="lt1"/>
              </a:solidFill>
            </a:endParaRPr>
          </a:p>
          <a:p>
            <a:pPr marL="457200" lvl="0" indent="-355600" algn="l" rtl="0">
              <a:spcBef>
                <a:spcPts val="600"/>
              </a:spcBef>
              <a:spcAft>
                <a:spcPts val="0"/>
              </a:spcAft>
              <a:buSzPts val="2000"/>
              <a:buChar char="╸"/>
            </a:pPr>
            <a:r>
              <a:rPr lang="cs-CZ" dirty="0">
                <a:solidFill>
                  <a:schemeClr val="lt1"/>
                </a:solidFill>
                <a:hlinkClick r:id="rId3"/>
              </a:rPr>
              <a:t>https://www.erudit.cz</a:t>
            </a:r>
            <a:endParaRPr lang="cs-CZ" b="0" i="0" dirty="0">
              <a:solidFill>
                <a:srgbClr val="CD4837"/>
              </a:solidFill>
              <a:effectLst/>
              <a:latin typeface="Raleway" pitchFamily="2" charset="-18"/>
              <a:hlinkClick r:id="rId4"/>
            </a:endParaRPr>
          </a:p>
          <a:p>
            <a:pPr marL="457200" lvl="0" indent="-355600" algn="l" rtl="0">
              <a:spcBef>
                <a:spcPts val="600"/>
              </a:spcBef>
              <a:spcAft>
                <a:spcPts val="0"/>
              </a:spcAft>
              <a:buSzPts val="2000"/>
              <a:buChar char="╸"/>
            </a:pPr>
            <a:r>
              <a:rPr lang="cs-CZ" b="0" i="0" dirty="0">
                <a:solidFill>
                  <a:srgbClr val="CD4837"/>
                </a:solidFill>
                <a:effectLst/>
                <a:latin typeface="Raleway" pitchFamily="2" charset="-18"/>
                <a:hlinkClick r:id="rId4"/>
              </a:rPr>
              <a:t>hynek.ruzicka@erudit.cz</a:t>
            </a:r>
            <a:endParaRPr lang="cs-CZ" b="0" i="0" dirty="0">
              <a:solidFill>
                <a:srgbClr val="CD4837"/>
              </a:solidFill>
              <a:effectLst/>
              <a:latin typeface="Raleway" pitchFamily="2" charset="-18"/>
            </a:endParaRPr>
          </a:p>
          <a:p>
            <a:pPr marL="457200" lvl="0" indent="-355600" algn="l" rtl="0">
              <a:spcBef>
                <a:spcPts val="600"/>
              </a:spcBef>
              <a:spcAft>
                <a:spcPts val="0"/>
              </a:spcAft>
              <a:buSzPts val="2000"/>
              <a:buChar char="╸"/>
            </a:pPr>
            <a:r>
              <a:rPr lang="cs-CZ" b="0" i="0" dirty="0">
                <a:solidFill>
                  <a:srgbClr val="5C5F64"/>
                </a:solidFill>
                <a:effectLst/>
                <a:latin typeface="Raleway" pitchFamily="2" charset="-18"/>
                <a:hlinkClick r:id="rId5"/>
              </a:rPr>
              <a:t>+420 602 188 736</a:t>
            </a:r>
            <a:endParaRPr dirty="0">
              <a:solidFill>
                <a:schemeClr val="lt1"/>
              </a:solidFill>
            </a:endParaRPr>
          </a:p>
        </p:txBody>
      </p:sp>
      <p:sp>
        <p:nvSpPr>
          <p:cNvPr id="339" name="Google Shape;339;p36"/>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29</a:t>
            </a:fld>
            <a:endParaRPr/>
          </a:p>
        </p:txBody>
      </p:sp>
      <p:pic>
        <p:nvPicPr>
          <p:cNvPr id="7" name="Obrázek 6">
            <a:extLst>
              <a:ext uri="{FF2B5EF4-FFF2-40B4-BE49-F238E27FC236}">
                <a16:creationId xmlns:a16="http://schemas.microsoft.com/office/drawing/2014/main" id="{CA75446D-55EB-4408-A0E4-C1BB7D874D61}"/>
              </a:ext>
            </a:extLst>
          </p:cNvPr>
          <p:cNvPicPr>
            <a:picLocks noChangeAspect="1"/>
          </p:cNvPicPr>
          <p:nvPr/>
        </p:nvPicPr>
        <p:blipFill>
          <a:blip r:embed="rId6"/>
          <a:stretch>
            <a:fillRect/>
          </a:stretch>
        </p:blipFill>
        <p:spPr>
          <a:xfrm>
            <a:off x="5581650" y="1682850"/>
            <a:ext cx="2821336" cy="1686668"/>
          </a:xfrm>
          <a:prstGeom prst="rect">
            <a:avLst/>
          </a:prstGeom>
        </p:spPr>
      </p:pic>
      <p:sp>
        <p:nvSpPr>
          <p:cNvPr id="6" name="Google Shape;338;p36">
            <a:extLst>
              <a:ext uri="{FF2B5EF4-FFF2-40B4-BE49-F238E27FC236}">
                <a16:creationId xmlns:a16="http://schemas.microsoft.com/office/drawing/2014/main" id="{4E48B43D-B520-40B0-8C31-A09A0D2A009C}"/>
              </a:ext>
            </a:extLst>
          </p:cNvPr>
          <p:cNvSpPr txBox="1">
            <a:spLocks/>
          </p:cNvSpPr>
          <p:nvPr/>
        </p:nvSpPr>
        <p:spPr>
          <a:xfrm>
            <a:off x="689891" y="3001953"/>
            <a:ext cx="4190400" cy="17580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1"/>
              </a:buClr>
              <a:buSzPts val="2000"/>
              <a:buFont typeface="Raleway"/>
              <a:buChar char="╸"/>
              <a:defRPr sz="2000" b="0" i="0" u="none" strike="noStrike" cap="none">
                <a:solidFill>
                  <a:schemeClr val="dk2"/>
                </a:solidFill>
                <a:latin typeface="Raleway"/>
                <a:ea typeface="Raleway"/>
                <a:cs typeface="Raleway"/>
                <a:sym typeface="Raleway"/>
              </a:defRPr>
            </a:lvl1pPr>
            <a:lvl2pPr marL="914400" marR="0" lvl="1" indent="-355600" algn="l" rtl="0">
              <a:lnSpc>
                <a:spcPct val="115000"/>
              </a:lnSpc>
              <a:spcBef>
                <a:spcPts val="0"/>
              </a:spcBef>
              <a:spcAft>
                <a:spcPts val="0"/>
              </a:spcAft>
              <a:buClr>
                <a:schemeClr val="dk2"/>
              </a:buClr>
              <a:buSzPts val="2000"/>
              <a:buFont typeface="Raleway"/>
              <a:buChar char="╶"/>
              <a:defRPr sz="2000" b="0" i="0" u="none" strike="noStrike" cap="none">
                <a:solidFill>
                  <a:schemeClr val="dk2"/>
                </a:solidFill>
                <a:latin typeface="Raleway"/>
                <a:ea typeface="Raleway"/>
                <a:cs typeface="Raleway"/>
                <a:sym typeface="Raleway"/>
              </a:defRPr>
            </a:lvl2pPr>
            <a:lvl3pPr marL="1371600" marR="0" lvl="2" indent="-355600" algn="l" rtl="0">
              <a:lnSpc>
                <a:spcPct val="115000"/>
              </a:lnSpc>
              <a:spcBef>
                <a:spcPts val="0"/>
              </a:spcBef>
              <a:spcAft>
                <a:spcPts val="0"/>
              </a:spcAft>
              <a:buClr>
                <a:schemeClr val="dk2"/>
              </a:buClr>
              <a:buSzPts val="2000"/>
              <a:buFont typeface="Raleway"/>
              <a:buChar char="╶"/>
              <a:defRPr sz="2000" b="0" i="0" u="none" strike="noStrike" cap="none">
                <a:solidFill>
                  <a:schemeClr val="dk2"/>
                </a:solidFill>
                <a:latin typeface="Raleway"/>
                <a:ea typeface="Raleway"/>
                <a:cs typeface="Raleway"/>
                <a:sym typeface="Raleway"/>
              </a:defRPr>
            </a:lvl3pPr>
            <a:lvl4pPr marL="1828800" marR="0" lvl="3" indent="-355600" algn="l" rtl="0">
              <a:lnSpc>
                <a:spcPct val="115000"/>
              </a:lnSpc>
              <a:spcBef>
                <a:spcPts val="0"/>
              </a:spcBef>
              <a:spcAft>
                <a:spcPts val="0"/>
              </a:spcAft>
              <a:buClr>
                <a:schemeClr val="dk2"/>
              </a:buClr>
              <a:buSzPts val="2000"/>
              <a:buFont typeface="Raleway"/>
              <a:buChar char="╶"/>
              <a:defRPr sz="2000" b="0" i="0" u="none" strike="noStrike" cap="none">
                <a:solidFill>
                  <a:schemeClr val="dk2"/>
                </a:solidFill>
                <a:latin typeface="Raleway"/>
                <a:ea typeface="Raleway"/>
                <a:cs typeface="Raleway"/>
                <a:sym typeface="Raleway"/>
              </a:defRPr>
            </a:lvl4pPr>
            <a:lvl5pPr marL="2286000" marR="0" lvl="4" indent="-355600" algn="l" rtl="0">
              <a:lnSpc>
                <a:spcPct val="115000"/>
              </a:lnSpc>
              <a:spcBef>
                <a:spcPts val="0"/>
              </a:spcBef>
              <a:spcAft>
                <a:spcPts val="0"/>
              </a:spcAft>
              <a:buClr>
                <a:schemeClr val="dk2"/>
              </a:buClr>
              <a:buSzPts val="2000"/>
              <a:buFont typeface="Raleway"/>
              <a:buChar char="╶"/>
              <a:defRPr sz="2000" b="0" i="0" u="none" strike="noStrike" cap="none">
                <a:solidFill>
                  <a:schemeClr val="dk2"/>
                </a:solidFill>
                <a:latin typeface="Raleway"/>
                <a:ea typeface="Raleway"/>
                <a:cs typeface="Raleway"/>
                <a:sym typeface="Raleway"/>
              </a:defRPr>
            </a:lvl5pPr>
            <a:lvl6pPr marL="2743200" marR="0" lvl="5" indent="-355600" algn="l" rtl="0">
              <a:lnSpc>
                <a:spcPct val="115000"/>
              </a:lnSpc>
              <a:spcBef>
                <a:spcPts val="0"/>
              </a:spcBef>
              <a:spcAft>
                <a:spcPts val="0"/>
              </a:spcAft>
              <a:buClr>
                <a:schemeClr val="dk2"/>
              </a:buClr>
              <a:buSzPts val="2000"/>
              <a:buFont typeface="Raleway"/>
              <a:buChar char="╶"/>
              <a:defRPr sz="2000" b="0" i="0" u="none" strike="noStrike" cap="none">
                <a:solidFill>
                  <a:schemeClr val="dk2"/>
                </a:solidFill>
                <a:latin typeface="Raleway"/>
                <a:ea typeface="Raleway"/>
                <a:cs typeface="Raleway"/>
                <a:sym typeface="Raleway"/>
              </a:defRPr>
            </a:lvl6pPr>
            <a:lvl7pPr marL="3200400" marR="0" lvl="6" indent="-355600" algn="l" rtl="0">
              <a:lnSpc>
                <a:spcPct val="115000"/>
              </a:lnSpc>
              <a:spcBef>
                <a:spcPts val="0"/>
              </a:spcBef>
              <a:spcAft>
                <a:spcPts val="0"/>
              </a:spcAft>
              <a:buClr>
                <a:schemeClr val="dk2"/>
              </a:buClr>
              <a:buSzPts val="2000"/>
              <a:buFont typeface="Raleway"/>
              <a:buChar char="╶"/>
              <a:defRPr sz="2000" b="0" i="0" u="none" strike="noStrike" cap="none">
                <a:solidFill>
                  <a:schemeClr val="dk2"/>
                </a:solidFill>
                <a:latin typeface="Raleway"/>
                <a:ea typeface="Raleway"/>
                <a:cs typeface="Raleway"/>
                <a:sym typeface="Raleway"/>
              </a:defRPr>
            </a:lvl7pPr>
            <a:lvl8pPr marL="3657600" marR="0" lvl="7" indent="-355600" algn="l" rtl="0">
              <a:lnSpc>
                <a:spcPct val="115000"/>
              </a:lnSpc>
              <a:spcBef>
                <a:spcPts val="0"/>
              </a:spcBef>
              <a:spcAft>
                <a:spcPts val="0"/>
              </a:spcAft>
              <a:buClr>
                <a:schemeClr val="dk2"/>
              </a:buClr>
              <a:buSzPts val="2000"/>
              <a:buFont typeface="Raleway"/>
              <a:buChar char="╶"/>
              <a:defRPr sz="2000" b="0" i="0" u="none" strike="noStrike" cap="none">
                <a:solidFill>
                  <a:schemeClr val="dk2"/>
                </a:solidFill>
                <a:latin typeface="Raleway"/>
                <a:ea typeface="Raleway"/>
                <a:cs typeface="Raleway"/>
                <a:sym typeface="Raleway"/>
              </a:defRPr>
            </a:lvl8pPr>
            <a:lvl9pPr marL="4114800" marR="0" lvl="8" indent="-355600" algn="l" rtl="0">
              <a:lnSpc>
                <a:spcPct val="115000"/>
              </a:lnSpc>
              <a:spcBef>
                <a:spcPts val="0"/>
              </a:spcBef>
              <a:spcAft>
                <a:spcPts val="0"/>
              </a:spcAft>
              <a:buClr>
                <a:schemeClr val="dk2"/>
              </a:buClr>
              <a:buSzPts val="2000"/>
              <a:buFont typeface="Raleway"/>
              <a:buChar char="╶"/>
              <a:defRPr sz="2000" b="0" i="0" u="none" strike="noStrike" cap="none">
                <a:solidFill>
                  <a:schemeClr val="dk2"/>
                </a:solidFill>
                <a:latin typeface="Raleway"/>
                <a:ea typeface="Raleway"/>
                <a:cs typeface="Raleway"/>
                <a:sym typeface="Raleway"/>
              </a:defRPr>
            </a:lvl9pPr>
          </a:lstStyle>
          <a:p>
            <a:pPr marL="0" indent="0">
              <a:buFont typeface="Raleway"/>
              <a:buNone/>
            </a:pPr>
            <a:endParaRPr lang="cs-CZ" dirty="0">
              <a:solidFill>
                <a:schemeClr val="lt1"/>
              </a:solidFill>
            </a:endParaRPr>
          </a:p>
          <a:p>
            <a:r>
              <a:rPr lang="cs-CZ" dirty="0">
                <a:solidFill>
                  <a:schemeClr val="lt1"/>
                </a:solidFill>
                <a:hlinkClick r:id="rId7"/>
              </a:rPr>
              <a:t>filip.glezl@erudit.cz</a:t>
            </a:r>
            <a:endParaRPr lang="cs-CZ" dirty="0">
              <a:solidFill>
                <a:schemeClr val="lt1"/>
              </a:solidFill>
            </a:endParaRPr>
          </a:p>
          <a:p>
            <a:r>
              <a:rPr lang="cs-CZ" b="0" i="0" u="sng" dirty="0">
                <a:solidFill>
                  <a:srgbClr val="5C5F64"/>
                </a:solidFill>
                <a:effectLst/>
                <a:latin typeface="Raleway" pitchFamily="2" charset="-18"/>
                <a:hlinkClick r:id="rId5"/>
              </a:rPr>
              <a:t>+420 </a:t>
            </a:r>
            <a:r>
              <a:rPr lang="cs-CZ" u="sng" dirty="0">
                <a:solidFill>
                  <a:schemeClr val="lt1"/>
                </a:solidFill>
              </a:rPr>
              <a:t>737 879 262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81BB1EAD-918F-4709-B76B-40AA2AC7BE3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sp>
        <p:nvSpPr>
          <p:cNvPr id="4" name="TextovéPole 3">
            <a:extLst>
              <a:ext uri="{FF2B5EF4-FFF2-40B4-BE49-F238E27FC236}">
                <a16:creationId xmlns:a16="http://schemas.microsoft.com/office/drawing/2014/main" id="{0B544884-1FF4-414D-B531-512B12850AB8}"/>
              </a:ext>
            </a:extLst>
          </p:cNvPr>
          <p:cNvSpPr txBox="1"/>
          <p:nvPr/>
        </p:nvSpPr>
        <p:spPr>
          <a:xfrm>
            <a:off x="533400" y="203199"/>
            <a:ext cx="4730750" cy="400110"/>
          </a:xfrm>
          <a:prstGeom prst="rect">
            <a:avLst/>
          </a:prstGeom>
          <a:noFill/>
        </p:spPr>
        <p:txBody>
          <a:bodyPr wrap="square">
            <a:spAutoFit/>
          </a:bodyPr>
          <a:lstStyle/>
          <a:p>
            <a:r>
              <a:rPr lang="cs-CZ" sz="2000" dirty="0">
                <a:solidFill>
                  <a:schemeClr val="accent1">
                    <a:lumMod val="75000"/>
                  </a:schemeClr>
                </a:solidFill>
              </a:rPr>
              <a:t>Distribuce pojištění</a:t>
            </a:r>
          </a:p>
        </p:txBody>
      </p:sp>
      <p:sp>
        <p:nvSpPr>
          <p:cNvPr id="7" name="Content Placeholder 2">
            <a:extLst>
              <a:ext uri="{FF2B5EF4-FFF2-40B4-BE49-F238E27FC236}">
                <a16:creationId xmlns:a16="http://schemas.microsoft.com/office/drawing/2014/main" id="{460D6B16-E081-4369-8558-F2E1C65CD6BF}"/>
              </a:ext>
            </a:extLst>
          </p:cNvPr>
          <p:cNvSpPr txBox="1">
            <a:spLocks/>
          </p:cNvSpPr>
          <p:nvPr/>
        </p:nvSpPr>
        <p:spPr>
          <a:xfrm>
            <a:off x="533400" y="687289"/>
            <a:ext cx="7981950" cy="3495237"/>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r>
              <a:rPr lang="cs-CZ" sz="1600" b="1" dirty="0"/>
              <a:t>Distribuce pojištění:</a:t>
            </a:r>
          </a:p>
          <a:p>
            <a:pPr>
              <a:spcAft>
                <a:spcPts val="600"/>
              </a:spcAft>
              <a:buFont typeface="Wingdings" panose="05000000000000000000" pitchFamily="2" charset="2"/>
              <a:buChar char="§"/>
            </a:pPr>
            <a:r>
              <a:rPr lang="cs-CZ" sz="1600" b="1" dirty="0"/>
              <a:t>Poskytování pojištění         </a:t>
            </a:r>
            <a:r>
              <a:rPr lang="cs-CZ" sz="1600" dirty="0"/>
              <a:t>- pojišťovna na vlastní účet</a:t>
            </a:r>
          </a:p>
          <a:p>
            <a:pPr>
              <a:buFont typeface="Wingdings" panose="05000000000000000000" pitchFamily="2" charset="2"/>
              <a:buChar char="§"/>
            </a:pPr>
            <a:r>
              <a:rPr lang="cs-CZ" sz="1600" b="1" dirty="0"/>
              <a:t>Zprostředkování pojištění  </a:t>
            </a:r>
            <a:r>
              <a:rPr lang="cs-CZ" sz="1600" dirty="0"/>
              <a:t>- samostatný zprostředkovatel; zprostředkovatel z EU</a:t>
            </a:r>
          </a:p>
          <a:p>
            <a:r>
              <a:rPr lang="cs-CZ" sz="1600" dirty="0"/>
              <a:t>                                               - vázaný zástupce</a:t>
            </a:r>
          </a:p>
          <a:p>
            <a:r>
              <a:rPr lang="cs-CZ" sz="1600" dirty="0"/>
              <a:t>                                               - zprostředkovatel doplňkového pojištění</a:t>
            </a:r>
          </a:p>
          <a:p>
            <a:r>
              <a:rPr lang="cs-CZ" sz="1600" dirty="0"/>
              <a:t>		               - pojišťovna</a:t>
            </a:r>
          </a:p>
        </p:txBody>
      </p:sp>
      <p:sp>
        <p:nvSpPr>
          <p:cNvPr id="24" name="Obdélník 23">
            <a:extLst>
              <a:ext uri="{FF2B5EF4-FFF2-40B4-BE49-F238E27FC236}">
                <a16:creationId xmlns:a16="http://schemas.microsoft.com/office/drawing/2014/main" id="{845CBE84-B7E9-4D7D-960E-8E69FB127461}"/>
              </a:ext>
            </a:extLst>
          </p:cNvPr>
          <p:cNvSpPr/>
          <p:nvPr/>
        </p:nvSpPr>
        <p:spPr>
          <a:xfrm>
            <a:off x="2439938" y="2370832"/>
            <a:ext cx="93610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Pojišťovna</a:t>
            </a:r>
          </a:p>
        </p:txBody>
      </p:sp>
      <p:sp>
        <p:nvSpPr>
          <p:cNvPr id="25" name="Obdélník 24">
            <a:extLst>
              <a:ext uri="{FF2B5EF4-FFF2-40B4-BE49-F238E27FC236}">
                <a16:creationId xmlns:a16="http://schemas.microsoft.com/office/drawing/2014/main" id="{FE1160C7-7C08-4810-81D4-481BF8BBEC62}"/>
              </a:ext>
            </a:extLst>
          </p:cNvPr>
          <p:cNvSpPr/>
          <p:nvPr/>
        </p:nvSpPr>
        <p:spPr>
          <a:xfrm>
            <a:off x="3592066" y="2370832"/>
            <a:ext cx="93610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Pojišťovna</a:t>
            </a:r>
          </a:p>
        </p:txBody>
      </p:sp>
      <p:sp>
        <p:nvSpPr>
          <p:cNvPr id="26" name="Obdélník 25">
            <a:extLst>
              <a:ext uri="{FF2B5EF4-FFF2-40B4-BE49-F238E27FC236}">
                <a16:creationId xmlns:a16="http://schemas.microsoft.com/office/drawing/2014/main" id="{E1EA6EA3-2CDD-4C09-9951-3EA8EAA17762}"/>
              </a:ext>
            </a:extLst>
          </p:cNvPr>
          <p:cNvSpPr/>
          <p:nvPr/>
        </p:nvSpPr>
        <p:spPr>
          <a:xfrm>
            <a:off x="3592066" y="2946896"/>
            <a:ext cx="936104" cy="43204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000" dirty="0"/>
              <a:t>Samostatný zprostředkovatel</a:t>
            </a:r>
          </a:p>
        </p:txBody>
      </p:sp>
      <p:sp>
        <p:nvSpPr>
          <p:cNvPr id="27" name="Obdélník 26">
            <a:extLst>
              <a:ext uri="{FF2B5EF4-FFF2-40B4-BE49-F238E27FC236}">
                <a16:creationId xmlns:a16="http://schemas.microsoft.com/office/drawing/2014/main" id="{28C40277-E39B-4E94-9214-1C53CE40B763}"/>
              </a:ext>
            </a:extLst>
          </p:cNvPr>
          <p:cNvSpPr/>
          <p:nvPr/>
        </p:nvSpPr>
        <p:spPr>
          <a:xfrm>
            <a:off x="2439938" y="2946896"/>
            <a:ext cx="936104"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t>Zákazník</a:t>
            </a:r>
          </a:p>
        </p:txBody>
      </p:sp>
      <p:cxnSp>
        <p:nvCxnSpPr>
          <p:cNvPr id="28" name="Přímá spojnice 27">
            <a:extLst>
              <a:ext uri="{FF2B5EF4-FFF2-40B4-BE49-F238E27FC236}">
                <a16:creationId xmlns:a16="http://schemas.microsoft.com/office/drawing/2014/main" id="{31A61513-915E-48A9-9435-C1636251C9A4}"/>
              </a:ext>
            </a:extLst>
          </p:cNvPr>
          <p:cNvCxnSpPr>
            <a:stCxn id="25" idx="2"/>
            <a:endCxn id="26" idx="0"/>
          </p:cNvCxnSpPr>
          <p:nvPr/>
        </p:nvCxnSpPr>
        <p:spPr>
          <a:xfrm>
            <a:off x="4060118" y="2802880"/>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Přímá spojnice 28">
            <a:extLst>
              <a:ext uri="{FF2B5EF4-FFF2-40B4-BE49-F238E27FC236}">
                <a16:creationId xmlns:a16="http://schemas.microsoft.com/office/drawing/2014/main" id="{91D1532E-716F-426E-B406-B96DBDBC9871}"/>
              </a:ext>
            </a:extLst>
          </p:cNvPr>
          <p:cNvCxnSpPr/>
          <p:nvPr/>
        </p:nvCxnSpPr>
        <p:spPr>
          <a:xfrm>
            <a:off x="4087242" y="3967708"/>
            <a:ext cx="0"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31" name="Obdélník 30">
            <a:extLst>
              <a:ext uri="{FF2B5EF4-FFF2-40B4-BE49-F238E27FC236}">
                <a16:creationId xmlns:a16="http://schemas.microsoft.com/office/drawing/2014/main" id="{7892E7B6-42E8-4AA6-9725-A12AF3631681}"/>
              </a:ext>
            </a:extLst>
          </p:cNvPr>
          <p:cNvSpPr/>
          <p:nvPr/>
        </p:nvSpPr>
        <p:spPr>
          <a:xfrm>
            <a:off x="4676806" y="2961258"/>
            <a:ext cx="936104" cy="43204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Vázaný zástupce</a:t>
            </a:r>
          </a:p>
        </p:txBody>
      </p:sp>
      <p:cxnSp>
        <p:nvCxnSpPr>
          <p:cNvPr id="32" name="Přímá spojnice 31">
            <a:extLst>
              <a:ext uri="{FF2B5EF4-FFF2-40B4-BE49-F238E27FC236}">
                <a16:creationId xmlns:a16="http://schemas.microsoft.com/office/drawing/2014/main" id="{B95B75DE-ACAA-4ED3-AD97-D48F0E076312}"/>
              </a:ext>
            </a:extLst>
          </p:cNvPr>
          <p:cNvCxnSpPr>
            <a:endCxn id="27" idx="0"/>
          </p:cNvCxnSpPr>
          <p:nvPr/>
        </p:nvCxnSpPr>
        <p:spPr>
          <a:xfrm>
            <a:off x="2907990" y="2802880"/>
            <a:ext cx="0"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33" name="Obdélník 32">
            <a:extLst>
              <a:ext uri="{FF2B5EF4-FFF2-40B4-BE49-F238E27FC236}">
                <a16:creationId xmlns:a16="http://schemas.microsoft.com/office/drawing/2014/main" id="{21B33B1F-C291-4F75-8CAD-F50CC6D7D23E}"/>
              </a:ext>
            </a:extLst>
          </p:cNvPr>
          <p:cNvSpPr/>
          <p:nvPr/>
        </p:nvSpPr>
        <p:spPr>
          <a:xfrm>
            <a:off x="4672186" y="2370832"/>
            <a:ext cx="93610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Pojišťovna</a:t>
            </a:r>
          </a:p>
        </p:txBody>
      </p:sp>
      <p:sp>
        <p:nvSpPr>
          <p:cNvPr id="34" name="Obdélník 33">
            <a:extLst>
              <a:ext uri="{FF2B5EF4-FFF2-40B4-BE49-F238E27FC236}">
                <a16:creationId xmlns:a16="http://schemas.microsoft.com/office/drawing/2014/main" id="{DC1335AB-5610-4C83-B44A-3533051AC060}"/>
              </a:ext>
            </a:extLst>
          </p:cNvPr>
          <p:cNvSpPr/>
          <p:nvPr/>
        </p:nvSpPr>
        <p:spPr>
          <a:xfrm>
            <a:off x="3598044" y="4073624"/>
            <a:ext cx="936104"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t>Zákazník</a:t>
            </a:r>
          </a:p>
        </p:txBody>
      </p:sp>
      <p:cxnSp>
        <p:nvCxnSpPr>
          <p:cNvPr id="38" name="Přímá spojnice 37">
            <a:extLst>
              <a:ext uri="{FF2B5EF4-FFF2-40B4-BE49-F238E27FC236}">
                <a16:creationId xmlns:a16="http://schemas.microsoft.com/office/drawing/2014/main" id="{1A4F0377-378C-4C19-8E06-4E2E9AABFE5A}"/>
              </a:ext>
            </a:extLst>
          </p:cNvPr>
          <p:cNvCxnSpPr/>
          <p:nvPr/>
        </p:nvCxnSpPr>
        <p:spPr>
          <a:xfrm>
            <a:off x="4083174" y="3378944"/>
            <a:ext cx="0"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39" name="Obdélník 38">
            <a:extLst>
              <a:ext uri="{FF2B5EF4-FFF2-40B4-BE49-F238E27FC236}">
                <a16:creationId xmlns:a16="http://schemas.microsoft.com/office/drawing/2014/main" id="{DB487D00-1A13-43B3-9E7E-FF5FAB0ADC0D}"/>
              </a:ext>
            </a:extLst>
          </p:cNvPr>
          <p:cNvSpPr/>
          <p:nvPr/>
        </p:nvSpPr>
        <p:spPr>
          <a:xfrm>
            <a:off x="4672186" y="3524746"/>
            <a:ext cx="936104"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t>Zákazník</a:t>
            </a:r>
          </a:p>
        </p:txBody>
      </p:sp>
      <p:sp>
        <p:nvSpPr>
          <p:cNvPr id="115" name="Obdélník 114">
            <a:extLst>
              <a:ext uri="{FF2B5EF4-FFF2-40B4-BE49-F238E27FC236}">
                <a16:creationId xmlns:a16="http://schemas.microsoft.com/office/drawing/2014/main" id="{87266E29-3679-4510-8FAC-9C0EDB09DD60}"/>
              </a:ext>
            </a:extLst>
          </p:cNvPr>
          <p:cNvSpPr/>
          <p:nvPr/>
        </p:nvSpPr>
        <p:spPr>
          <a:xfrm>
            <a:off x="3590956" y="3526408"/>
            <a:ext cx="936104" cy="43204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Vázaný zástupce</a:t>
            </a:r>
          </a:p>
        </p:txBody>
      </p:sp>
      <p:cxnSp>
        <p:nvCxnSpPr>
          <p:cNvPr id="120" name="Přímá spojnice 119">
            <a:extLst>
              <a:ext uri="{FF2B5EF4-FFF2-40B4-BE49-F238E27FC236}">
                <a16:creationId xmlns:a16="http://schemas.microsoft.com/office/drawing/2014/main" id="{AE07797B-47A6-4E96-A476-A0FB9294EC32}"/>
              </a:ext>
            </a:extLst>
          </p:cNvPr>
          <p:cNvCxnSpPr>
            <a:cxnSpLocks/>
          </p:cNvCxnSpPr>
          <p:nvPr/>
        </p:nvCxnSpPr>
        <p:spPr>
          <a:xfrm>
            <a:off x="5130924" y="3404344"/>
            <a:ext cx="0" cy="1186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Přímá spojnice 123">
            <a:extLst>
              <a:ext uri="{FF2B5EF4-FFF2-40B4-BE49-F238E27FC236}">
                <a16:creationId xmlns:a16="http://schemas.microsoft.com/office/drawing/2014/main" id="{FD4790C7-6D7D-4126-BCAE-F47B8DC72A1B}"/>
              </a:ext>
            </a:extLst>
          </p:cNvPr>
          <p:cNvCxnSpPr/>
          <p:nvPr/>
        </p:nvCxnSpPr>
        <p:spPr>
          <a:xfrm>
            <a:off x="5111874" y="2801094"/>
            <a:ext cx="0"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126" name="Obdélník 125">
            <a:extLst>
              <a:ext uri="{FF2B5EF4-FFF2-40B4-BE49-F238E27FC236}">
                <a16:creationId xmlns:a16="http://schemas.microsoft.com/office/drawing/2014/main" id="{A4229019-3ACC-438F-98CD-C6DF68500176}"/>
              </a:ext>
            </a:extLst>
          </p:cNvPr>
          <p:cNvSpPr/>
          <p:nvPr/>
        </p:nvSpPr>
        <p:spPr>
          <a:xfrm>
            <a:off x="5738982" y="2377236"/>
            <a:ext cx="93610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Pojišťovna</a:t>
            </a:r>
          </a:p>
        </p:txBody>
      </p:sp>
      <p:sp>
        <p:nvSpPr>
          <p:cNvPr id="127" name="Obdélník 126">
            <a:extLst>
              <a:ext uri="{FF2B5EF4-FFF2-40B4-BE49-F238E27FC236}">
                <a16:creationId xmlns:a16="http://schemas.microsoft.com/office/drawing/2014/main" id="{DB7CA486-E37F-432B-8B78-B5DB34044D84}"/>
              </a:ext>
            </a:extLst>
          </p:cNvPr>
          <p:cNvSpPr/>
          <p:nvPr/>
        </p:nvSpPr>
        <p:spPr>
          <a:xfrm>
            <a:off x="5729248" y="3511273"/>
            <a:ext cx="936104"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t>Zákazník</a:t>
            </a:r>
          </a:p>
        </p:txBody>
      </p:sp>
      <p:cxnSp>
        <p:nvCxnSpPr>
          <p:cNvPr id="128" name="Přímá spojnice 127">
            <a:extLst>
              <a:ext uri="{FF2B5EF4-FFF2-40B4-BE49-F238E27FC236}">
                <a16:creationId xmlns:a16="http://schemas.microsoft.com/office/drawing/2014/main" id="{8334A694-AFB5-4E45-BA98-B88BACDD0471}"/>
              </a:ext>
            </a:extLst>
          </p:cNvPr>
          <p:cNvCxnSpPr>
            <a:cxnSpLocks/>
          </p:cNvCxnSpPr>
          <p:nvPr/>
        </p:nvCxnSpPr>
        <p:spPr>
          <a:xfrm>
            <a:off x="6197720" y="3410748"/>
            <a:ext cx="0" cy="1186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Přímá spojnice 128">
            <a:extLst>
              <a:ext uri="{FF2B5EF4-FFF2-40B4-BE49-F238E27FC236}">
                <a16:creationId xmlns:a16="http://schemas.microsoft.com/office/drawing/2014/main" id="{FD606C9D-A5D2-4E03-B4AC-F18C2463D13C}"/>
              </a:ext>
            </a:extLst>
          </p:cNvPr>
          <p:cNvCxnSpPr/>
          <p:nvPr/>
        </p:nvCxnSpPr>
        <p:spPr>
          <a:xfrm>
            <a:off x="6178670" y="2807498"/>
            <a:ext cx="0"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130" name="Obdélník 129">
            <a:extLst>
              <a:ext uri="{FF2B5EF4-FFF2-40B4-BE49-F238E27FC236}">
                <a16:creationId xmlns:a16="http://schemas.microsoft.com/office/drawing/2014/main" id="{AD7A3335-EB63-49ED-8EB3-9676DBE3A654}"/>
              </a:ext>
            </a:extLst>
          </p:cNvPr>
          <p:cNvSpPr/>
          <p:nvPr/>
        </p:nvSpPr>
        <p:spPr>
          <a:xfrm>
            <a:off x="5734622" y="2968668"/>
            <a:ext cx="936104" cy="43204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000" dirty="0"/>
              <a:t>Doplňkový zprostředkovatel</a:t>
            </a:r>
          </a:p>
        </p:txBody>
      </p:sp>
      <p:sp>
        <p:nvSpPr>
          <p:cNvPr id="30" name="Obdélník 29">
            <a:extLst>
              <a:ext uri="{FF2B5EF4-FFF2-40B4-BE49-F238E27FC236}">
                <a16:creationId xmlns:a16="http://schemas.microsoft.com/office/drawing/2014/main" id="{39464200-6852-4902-9253-C91AE82E762E}"/>
              </a:ext>
            </a:extLst>
          </p:cNvPr>
          <p:cNvSpPr/>
          <p:nvPr/>
        </p:nvSpPr>
        <p:spPr>
          <a:xfrm>
            <a:off x="6805778" y="2379304"/>
            <a:ext cx="93610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Pojišťovna</a:t>
            </a:r>
          </a:p>
        </p:txBody>
      </p:sp>
      <p:cxnSp>
        <p:nvCxnSpPr>
          <p:cNvPr id="35" name="Přímá spojnice 34">
            <a:extLst>
              <a:ext uri="{FF2B5EF4-FFF2-40B4-BE49-F238E27FC236}">
                <a16:creationId xmlns:a16="http://schemas.microsoft.com/office/drawing/2014/main" id="{C0A00AA8-C787-487F-A25B-17912AE81803}"/>
              </a:ext>
            </a:extLst>
          </p:cNvPr>
          <p:cNvCxnSpPr/>
          <p:nvPr/>
        </p:nvCxnSpPr>
        <p:spPr>
          <a:xfrm>
            <a:off x="7273830" y="2824741"/>
            <a:ext cx="0"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36" name="Obdélník 35">
            <a:extLst>
              <a:ext uri="{FF2B5EF4-FFF2-40B4-BE49-F238E27FC236}">
                <a16:creationId xmlns:a16="http://schemas.microsoft.com/office/drawing/2014/main" id="{0BC00D1E-19D5-4C5D-999D-95EA5BAD271D}"/>
              </a:ext>
            </a:extLst>
          </p:cNvPr>
          <p:cNvSpPr/>
          <p:nvPr/>
        </p:nvSpPr>
        <p:spPr>
          <a:xfrm>
            <a:off x="6805778" y="2951514"/>
            <a:ext cx="93610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Pojišťovna</a:t>
            </a:r>
          </a:p>
        </p:txBody>
      </p:sp>
      <p:cxnSp>
        <p:nvCxnSpPr>
          <p:cNvPr id="37" name="Přímá spojnice 36">
            <a:extLst>
              <a:ext uri="{FF2B5EF4-FFF2-40B4-BE49-F238E27FC236}">
                <a16:creationId xmlns:a16="http://schemas.microsoft.com/office/drawing/2014/main" id="{0E490A4E-1E61-4202-8076-4FE9BBB6AD06}"/>
              </a:ext>
            </a:extLst>
          </p:cNvPr>
          <p:cNvCxnSpPr/>
          <p:nvPr/>
        </p:nvCxnSpPr>
        <p:spPr>
          <a:xfrm>
            <a:off x="7270560" y="3410748"/>
            <a:ext cx="0"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40" name="Obdélník 39">
            <a:extLst>
              <a:ext uri="{FF2B5EF4-FFF2-40B4-BE49-F238E27FC236}">
                <a16:creationId xmlns:a16="http://schemas.microsoft.com/office/drawing/2014/main" id="{9B1D064B-55A7-4089-B08F-08E42687E141}"/>
              </a:ext>
            </a:extLst>
          </p:cNvPr>
          <p:cNvSpPr/>
          <p:nvPr/>
        </p:nvSpPr>
        <p:spPr>
          <a:xfrm>
            <a:off x="6786731" y="3518626"/>
            <a:ext cx="936104" cy="43204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000" dirty="0"/>
              <a:t>Samostatný zprostředkovatel</a:t>
            </a:r>
          </a:p>
        </p:txBody>
      </p:sp>
      <p:cxnSp>
        <p:nvCxnSpPr>
          <p:cNvPr id="41" name="Přímá spojnice 40">
            <a:extLst>
              <a:ext uri="{FF2B5EF4-FFF2-40B4-BE49-F238E27FC236}">
                <a16:creationId xmlns:a16="http://schemas.microsoft.com/office/drawing/2014/main" id="{206336DC-DB1B-4EEB-80CD-39317631EFD3}"/>
              </a:ext>
            </a:extLst>
          </p:cNvPr>
          <p:cNvCxnSpPr>
            <a:cxnSpLocks/>
          </p:cNvCxnSpPr>
          <p:nvPr/>
        </p:nvCxnSpPr>
        <p:spPr>
          <a:xfrm>
            <a:off x="7254109" y="3967708"/>
            <a:ext cx="0" cy="118616"/>
          </a:xfrm>
          <a:prstGeom prst="line">
            <a:avLst/>
          </a:prstGeom>
        </p:spPr>
        <p:style>
          <a:lnRef idx="1">
            <a:schemeClr val="accent1"/>
          </a:lnRef>
          <a:fillRef idx="0">
            <a:schemeClr val="accent1"/>
          </a:fillRef>
          <a:effectRef idx="0">
            <a:schemeClr val="accent1"/>
          </a:effectRef>
          <a:fontRef idx="minor">
            <a:schemeClr val="tx1"/>
          </a:fontRef>
        </p:style>
      </p:cxnSp>
      <p:sp>
        <p:nvSpPr>
          <p:cNvPr id="42" name="Obdélník 41">
            <a:extLst>
              <a:ext uri="{FF2B5EF4-FFF2-40B4-BE49-F238E27FC236}">
                <a16:creationId xmlns:a16="http://schemas.microsoft.com/office/drawing/2014/main" id="{75B24B0F-078D-4CE9-B37F-2B90B12F714F}"/>
              </a:ext>
            </a:extLst>
          </p:cNvPr>
          <p:cNvSpPr/>
          <p:nvPr/>
        </p:nvSpPr>
        <p:spPr>
          <a:xfrm>
            <a:off x="6786731" y="4104264"/>
            <a:ext cx="936104"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t>Zákazník</a:t>
            </a:r>
          </a:p>
        </p:txBody>
      </p:sp>
    </p:spTree>
    <p:extLst>
      <p:ext uri="{BB962C8B-B14F-4D97-AF65-F5344CB8AC3E}">
        <p14:creationId xmlns:p14="http://schemas.microsoft.com/office/powerpoint/2010/main" val="1999776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5334D76-C8D2-4128-9562-4E5465655B7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
        <p:nvSpPr>
          <p:cNvPr id="3" name="TextovéPole 2">
            <a:extLst>
              <a:ext uri="{FF2B5EF4-FFF2-40B4-BE49-F238E27FC236}">
                <a16:creationId xmlns:a16="http://schemas.microsoft.com/office/drawing/2014/main" id="{08A7D5C5-626F-4C50-A839-38008DB66323}"/>
              </a:ext>
            </a:extLst>
          </p:cNvPr>
          <p:cNvSpPr txBox="1"/>
          <p:nvPr/>
        </p:nvSpPr>
        <p:spPr>
          <a:xfrm>
            <a:off x="533400" y="722299"/>
            <a:ext cx="8472287" cy="3462486"/>
          </a:xfrm>
          <a:prstGeom prst="rect">
            <a:avLst/>
          </a:prstGeom>
          <a:noFill/>
        </p:spPr>
        <p:txBody>
          <a:bodyPr wrap="square" rtlCol="0">
            <a:spAutoFit/>
          </a:bodyPr>
          <a:lstStyle/>
          <a:p>
            <a:pPr algn="just">
              <a:spcAft>
                <a:spcPts val="600"/>
              </a:spcAft>
            </a:pPr>
            <a:r>
              <a:rPr lang="cs-CZ" sz="1800" dirty="0">
                <a:latin typeface="Arial" panose="020B0604020202020204" pitchFamily="34" charset="0"/>
              </a:rPr>
              <a:t>J</a:t>
            </a:r>
            <a:r>
              <a:rPr lang="cs-CZ" sz="1800" b="0" i="0" dirty="0">
                <a:solidFill>
                  <a:srgbClr val="000000"/>
                </a:solidFill>
                <a:effectLst/>
                <a:latin typeface="Arial" panose="020B0604020202020204" pitchFamily="34" charset="0"/>
              </a:rPr>
              <a:t>ednání jménem pojistitele nebo zákazníka odlišné od poskytování pojištění, které spočívá v:</a:t>
            </a:r>
          </a:p>
          <a:p>
            <a:pPr marL="285750" indent="-285750" algn="just">
              <a:spcAft>
                <a:spcPts val="600"/>
              </a:spcAft>
              <a:buFont typeface="Wingdings" panose="05000000000000000000" pitchFamily="2" charset="2"/>
              <a:buChar char="§"/>
            </a:pPr>
            <a:r>
              <a:rPr lang="cs-CZ" sz="1800" b="1" i="0" dirty="0">
                <a:solidFill>
                  <a:srgbClr val="000000"/>
                </a:solidFill>
                <a:effectLst/>
                <a:latin typeface="Arial" panose="020B0604020202020204" pitchFamily="34" charset="0"/>
              </a:rPr>
              <a:t>nabízení</a:t>
            </a:r>
            <a:r>
              <a:rPr lang="cs-CZ" sz="1800" b="0" i="0" dirty="0">
                <a:solidFill>
                  <a:srgbClr val="000000"/>
                </a:solidFill>
                <a:effectLst/>
                <a:latin typeface="Arial" panose="020B0604020202020204" pitchFamily="34" charset="0"/>
              </a:rPr>
              <a:t> možnosti sjednat, změnit nebo ukončit pojištění, včetně srovnávání pojištění,</a:t>
            </a:r>
          </a:p>
          <a:p>
            <a:pPr marL="285750" indent="-285750" algn="just">
              <a:spcAft>
                <a:spcPts val="600"/>
              </a:spcAft>
              <a:buFont typeface="Wingdings" panose="05000000000000000000" pitchFamily="2" charset="2"/>
              <a:buChar char="§"/>
            </a:pPr>
            <a:r>
              <a:rPr lang="cs-CZ" sz="1800" b="1" i="0" dirty="0">
                <a:solidFill>
                  <a:srgbClr val="000000"/>
                </a:solidFill>
                <a:effectLst/>
                <a:latin typeface="Arial" panose="020B0604020202020204" pitchFamily="34" charset="0"/>
              </a:rPr>
              <a:t>předkládání návrhů </a:t>
            </a:r>
            <a:r>
              <a:rPr lang="cs-CZ" sz="1800" b="0" i="0" dirty="0">
                <a:solidFill>
                  <a:srgbClr val="000000"/>
                </a:solidFill>
                <a:effectLst/>
                <a:latin typeface="Arial" panose="020B0604020202020204" pitchFamily="34" charset="0"/>
              </a:rPr>
              <a:t>na sjednání, změnu nebo ukončení pojištění,</a:t>
            </a:r>
          </a:p>
          <a:p>
            <a:pPr marL="285750" indent="-285750" algn="just">
              <a:spcAft>
                <a:spcPts val="600"/>
              </a:spcAft>
              <a:buFont typeface="Wingdings" panose="05000000000000000000" pitchFamily="2" charset="2"/>
              <a:buChar char="§"/>
            </a:pPr>
            <a:r>
              <a:rPr lang="cs-CZ" sz="1800" b="1" i="0" dirty="0">
                <a:solidFill>
                  <a:srgbClr val="000000"/>
                </a:solidFill>
                <a:effectLst/>
                <a:latin typeface="Arial" panose="020B0604020202020204" pitchFamily="34" charset="0"/>
              </a:rPr>
              <a:t>provádění</a:t>
            </a:r>
            <a:r>
              <a:rPr lang="cs-CZ" sz="1800" b="0" i="0" dirty="0">
                <a:solidFill>
                  <a:srgbClr val="000000"/>
                </a:solidFill>
                <a:effectLst/>
                <a:latin typeface="Arial" panose="020B0604020202020204" pitchFamily="34" charset="0"/>
              </a:rPr>
              <a:t> dalších </a:t>
            </a:r>
            <a:r>
              <a:rPr lang="cs-CZ" sz="1800" b="1" i="0" dirty="0">
                <a:solidFill>
                  <a:srgbClr val="000000"/>
                </a:solidFill>
                <a:effectLst/>
                <a:latin typeface="Arial" panose="020B0604020202020204" pitchFamily="34" charset="0"/>
              </a:rPr>
              <a:t>přípravných prací </a:t>
            </a:r>
            <a:r>
              <a:rPr lang="cs-CZ" sz="1800" b="0" i="0" dirty="0">
                <a:solidFill>
                  <a:srgbClr val="000000"/>
                </a:solidFill>
                <a:effectLst/>
                <a:latin typeface="Arial" panose="020B0604020202020204" pitchFamily="34" charset="0"/>
              </a:rPr>
              <a:t>směřujících ke sjednání, změně nebo ukončení pojištění, včetně poskytování doporučení vedoucího ke sjednání, změně nebo ukončení pojištění,</a:t>
            </a:r>
          </a:p>
          <a:p>
            <a:pPr marL="285750" indent="-285750" algn="just">
              <a:spcAft>
                <a:spcPts val="600"/>
              </a:spcAft>
              <a:buFont typeface="Wingdings" panose="05000000000000000000" pitchFamily="2" charset="2"/>
              <a:buChar char="§"/>
            </a:pPr>
            <a:r>
              <a:rPr lang="cs-CZ" sz="1800" b="1" i="0" dirty="0">
                <a:solidFill>
                  <a:srgbClr val="000000"/>
                </a:solidFill>
                <a:effectLst/>
                <a:latin typeface="Arial" panose="020B0604020202020204" pitchFamily="34" charset="0"/>
              </a:rPr>
              <a:t>sjednání nebo změně </a:t>
            </a:r>
            <a:r>
              <a:rPr lang="cs-CZ" sz="1800" b="0" i="0" dirty="0">
                <a:solidFill>
                  <a:srgbClr val="000000"/>
                </a:solidFill>
                <a:effectLst/>
                <a:latin typeface="Arial" panose="020B0604020202020204" pitchFamily="34" charset="0"/>
              </a:rPr>
              <a:t>pojištění, nebo</a:t>
            </a:r>
          </a:p>
          <a:p>
            <a:pPr marL="285750" indent="-285750" algn="just">
              <a:buFont typeface="Wingdings" panose="05000000000000000000" pitchFamily="2" charset="2"/>
              <a:buChar char="§"/>
            </a:pPr>
            <a:r>
              <a:rPr lang="cs-CZ" sz="1800" b="1" i="0" dirty="0">
                <a:solidFill>
                  <a:srgbClr val="000000"/>
                </a:solidFill>
                <a:effectLst/>
                <a:latin typeface="Arial" panose="020B0604020202020204" pitchFamily="34" charset="0"/>
              </a:rPr>
              <a:t>pomoci při správě</a:t>
            </a:r>
            <a:r>
              <a:rPr lang="cs-CZ" sz="1800" b="0" i="0" dirty="0">
                <a:solidFill>
                  <a:srgbClr val="000000"/>
                </a:solidFill>
                <a:effectLst/>
                <a:latin typeface="Arial" panose="020B0604020202020204" pitchFamily="34" charset="0"/>
              </a:rPr>
              <a:t> pojištění a při uplatňování práv z pojištění.</a:t>
            </a:r>
          </a:p>
          <a:p>
            <a:endParaRPr lang="cs-CZ" dirty="0"/>
          </a:p>
        </p:txBody>
      </p:sp>
      <p:sp>
        <p:nvSpPr>
          <p:cNvPr id="4" name="TextovéPole 3">
            <a:extLst>
              <a:ext uri="{FF2B5EF4-FFF2-40B4-BE49-F238E27FC236}">
                <a16:creationId xmlns:a16="http://schemas.microsoft.com/office/drawing/2014/main" id="{A4E87242-778E-4014-8947-A4365A8E45F2}"/>
              </a:ext>
            </a:extLst>
          </p:cNvPr>
          <p:cNvSpPr txBox="1"/>
          <p:nvPr/>
        </p:nvSpPr>
        <p:spPr>
          <a:xfrm>
            <a:off x="533400" y="203199"/>
            <a:ext cx="5410200" cy="400110"/>
          </a:xfrm>
          <a:prstGeom prst="rect">
            <a:avLst/>
          </a:prstGeom>
          <a:noFill/>
        </p:spPr>
        <p:txBody>
          <a:bodyPr wrap="square">
            <a:spAutoFit/>
          </a:bodyPr>
          <a:lstStyle/>
          <a:p>
            <a:r>
              <a:rPr lang="cs-CZ" sz="2000" dirty="0">
                <a:solidFill>
                  <a:schemeClr val="accent1">
                    <a:lumMod val="75000"/>
                  </a:schemeClr>
                </a:solidFill>
              </a:rPr>
              <a:t>Zprostředkování pojištění § 2 písm. e) ZDPZ</a:t>
            </a:r>
          </a:p>
        </p:txBody>
      </p:sp>
    </p:spTree>
    <p:extLst>
      <p:ext uri="{BB962C8B-B14F-4D97-AF65-F5344CB8AC3E}">
        <p14:creationId xmlns:p14="http://schemas.microsoft.com/office/powerpoint/2010/main" val="3898076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5334D76-C8D2-4128-9562-4E5465655B7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
        <p:nvSpPr>
          <p:cNvPr id="3" name="TextovéPole 2">
            <a:extLst>
              <a:ext uri="{FF2B5EF4-FFF2-40B4-BE49-F238E27FC236}">
                <a16:creationId xmlns:a16="http://schemas.microsoft.com/office/drawing/2014/main" id="{08A7D5C5-626F-4C50-A839-38008DB66323}"/>
              </a:ext>
            </a:extLst>
          </p:cNvPr>
          <p:cNvSpPr txBox="1"/>
          <p:nvPr/>
        </p:nvSpPr>
        <p:spPr>
          <a:xfrm>
            <a:off x="533400" y="722299"/>
            <a:ext cx="8472287" cy="4570482"/>
          </a:xfrm>
          <a:prstGeom prst="rect">
            <a:avLst/>
          </a:prstGeom>
          <a:noFill/>
        </p:spPr>
        <p:txBody>
          <a:bodyPr wrap="square" rtlCol="0">
            <a:spAutoFit/>
          </a:bodyPr>
          <a:lstStyle/>
          <a:p>
            <a:pPr algn="just">
              <a:spcAft>
                <a:spcPts val="600"/>
              </a:spcAft>
            </a:pPr>
            <a:r>
              <a:rPr lang="cs-CZ" sz="1800" b="0" i="0" dirty="0">
                <a:solidFill>
                  <a:srgbClr val="000000"/>
                </a:solidFill>
                <a:effectLst/>
                <a:latin typeface="Arial" panose="020B0604020202020204" pitchFamily="34" charset="0"/>
              </a:rPr>
              <a:t>Zákon se nepoužije na:</a:t>
            </a:r>
          </a:p>
          <a:p>
            <a:pPr marL="342900" indent="-342900" algn="just">
              <a:spcAft>
                <a:spcPts val="600"/>
              </a:spcAft>
              <a:buFont typeface="+mj-lt"/>
              <a:buAutoNum type="arabicPeriod"/>
            </a:pPr>
            <a:r>
              <a:rPr lang="cs-CZ" sz="1800" b="0" i="0" dirty="0">
                <a:solidFill>
                  <a:srgbClr val="000000"/>
                </a:solidFill>
                <a:effectLst/>
                <a:latin typeface="Arial" panose="020B0604020202020204" pitchFamily="34" charset="0"/>
              </a:rPr>
              <a:t>pouhé </a:t>
            </a:r>
            <a:r>
              <a:rPr lang="cs-CZ" sz="1800" b="1" i="0" dirty="0">
                <a:solidFill>
                  <a:srgbClr val="000000"/>
                </a:solidFill>
                <a:effectLst/>
                <a:latin typeface="Arial" panose="020B0604020202020204" pitchFamily="34" charset="0"/>
              </a:rPr>
              <a:t>poskytování obecných informací</a:t>
            </a:r>
            <a:r>
              <a:rPr lang="cs-CZ" sz="1800" b="0" i="0" dirty="0">
                <a:solidFill>
                  <a:srgbClr val="000000"/>
                </a:solidFill>
                <a:effectLst/>
                <a:latin typeface="Arial" panose="020B0604020202020204" pitchFamily="34" charset="0"/>
              </a:rPr>
              <a:t> o pojištění nebo zajištění, nebo obdobných informací o pojišťovnách, zajišťovnách nebo pojišťovacích zprostředkovatelích za předpokladu, že účelem takové činnosti není napomáhat sjednání nebo změně pojištění nebo zajištění nebo plnění z nich,</a:t>
            </a:r>
          </a:p>
          <a:p>
            <a:pPr marL="342900" indent="-342900" algn="just">
              <a:spcAft>
                <a:spcPts val="600"/>
              </a:spcAft>
              <a:buFont typeface="+mj-lt"/>
              <a:buAutoNum type="arabicPeriod"/>
            </a:pPr>
            <a:r>
              <a:rPr lang="cs-CZ" sz="1800" b="1" dirty="0">
                <a:latin typeface="Arial" panose="020B0604020202020204" pitchFamily="34" charset="0"/>
              </a:rPr>
              <a:t>n</a:t>
            </a:r>
            <a:r>
              <a:rPr lang="cs-CZ" sz="1800" b="1" i="0" dirty="0">
                <a:solidFill>
                  <a:srgbClr val="000000"/>
                </a:solidFill>
                <a:effectLst/>
                <a:latin typeface="Arial" panose="020B0604020202020204" pitchFamily="34" charset="0"/>
              </a:rPr>
              <a:t>a distribuci pojištění, je-li pojistitelem osoba, která svou činnost nevykonává jako podnikatel</a:t>
            </a:r>
            <a:r>
              <a:rPr lang="cs-CZ" sz="1800" b="0" i="0" dirty="0">
                <a:solidFill>
                  <a:srgbClr val="000000"/>
                </a:solidFill>
                <a:effectLst/>
                <a:latin typeface="Arial" panose="020B0604020202020204" pitchFamily="34" charset="0"/>
              </a:rPr>
              <a:t>, nebo osoba, jejíž činnost je vyloučena z působnosti zákona o pojišťovnictví,</a:t>
            </a:r>
          </a:p>
          <a:p>
            <a:pPr marL="342900" indent="-342900" algn="just">
              <a:spcAft>
                <a:spcPts val="600"/>
              </a:spcAft>
              <a:buFont typeface="+mj-lt"/>
              <a:buAutoNum type="arabicPeriod"/>
            </a:pPr>
            <a:r>
              <a:rPr lang="cs-CZ" sz="1800" b="1" i="0" dirty="0">
                <a:solidFill>
                  <a:srgbClr val="000000"/>
                </a:solidFill>
                <a:effectLst/>
                <a:latin typeface="Arial" panose="020B0604020202020204" pitchFamily="34" charset="0"/>
              </a:rPr>
              <a:t>srovnávání pojištění, neumožňuje-li sjednání nebo změnu</a:t>
            </a:r>
            <a:r>
              <a:rPr lang="cs-CZ" sz="1800" b="0" i="0" dirty="0">
                <a:solidFill>
                  <a:srgbClr val="000000"/>
                </a:solidFill>
                <a:effectLst/>
                <a:latin typeface="Arial" panose="020B0604020202020204" pitchFamily="34" charset="0"/>
              </a:rPr>
              <a:t> pojištění,</a:t>
            </a:r>
            <a:r>
              <a:rPr lang="cs-CZ" sz="1800" b="0" i="0" dirty="0">
                <a:solidFill>
                  <a:srgbClr val="0070C0"/>
                </a:solidFill>
                <a:effectLst/>
                <a:latin typeface="Arial" panose="020B0604020202020204" pitchFamily="34" charset="0"/>
                <a:hlinkClick r:id="rId2">
                  <a:extLst>
                    <a:ext uri="{A12FA001-AC4F-418D-AE19-62706E023703}">
                      <ahyp:hlinkClr xmlns:ahyp="http://schemas.microsoft.com/office/drawing/2018/hyperlinkcolor" val="tx"/>
                    </a:ext>
                  </a:extLst>
                </a:hlinkClick>
              </a:rPr>
              <a:t> Stanovisko ČNB</a:t>
            </a:r>
            <a:endParaRPr lang="cs-CZ" sz="1800" b="0" i="0" dirty="0">
              <a:solidFill>
                <a:srgbClr val="0070C0"/>
              </a:solidFill>
              <a:effectLst/>
              <a:latin typeface="Arial" panose="020B0604020202020204" pitchFamily="34" charset="0"/>
            </a:endParaRPr>
          </a:p>
          <a:p>
            <a:pPr marL="342900" indent="-342900" algn="just">
              <a:spcAft>
                <a:spcPts val="600"/>
              </a:spcAft>
              <a:buFont typeface="+mj-lt"/>
              <a:buAutoNum type="arabicPeriod"/>
            </a:pPr>
            <a:r>
              <a:rPr lang="cs-CZ" sz="1800" b="1" i="0" dirty="0">
                <a:solidFill>
                  <a:srgbClr val="000000"/>
                </a:solidFill>
                <a:effectLst/>
                <a:latin typeface="Arial" panose="020B0604020202020204" pitchFamily="34" charset="0"/>
              </a:rPr>
              <a:t>poskytování informací a doporučení v rámci činnosti osoby oprávněné k výkonu advokacie </a:t>
            </a:r>
            <a:r>
              <a:rPr lang="cs-CZ" sz="1800" b="0" i="0" dirty="0">
                <a:solidFill>
                  <a:srgbClr val="000000"/>
                </a:solidFill>
                <a:effectLst/>
                <a:latin typeface="Arial" panose="020B0604020202020204" pitchFamily="34" charset="0"/>
              </a:rPr>
              <a:t>podle zákona upravujícího výkon advokacie nebo notáře podle zákona upravujícího činnosti notářů a</a:t>
            </a:r>
          </a:p>
          <a:p>
            <a:pPr marL="342900" indent="-342900" algn="just">
              <a:buFont typeface="+mj-lt"/>
              <a:buAutoNum type="arabicPeriod"/>
            </a:pPr>
            <a:r>
              <a:rPr lang="cs-CZ" sz="1800" b="0" i="0" dirty="0">
                <a:solidFill>
                  <a:srgbClr val="000000"/>
                </a:solidFill>
                <a:effectLst/>
                <a:latin typeface="Arial" panose="020B0604020202020204" pitchFamily="34" charset="0"/>
              </a:rPr>
              <a:t>likvidaci pojistných událostí.</a:t>
            </a:r>
          </a:p>
          <a:p>
            <a:endParaRPr lang="cs-CZ" dirty="0"/>
          </a:p>
        </p:txBody>
      </p:sp>
      <p:sp>
        <p:nvSpPr>
          <p:cNvPr id="4" name="TextovéPole 3">
            <a:extLst>
              <a:ext uri="{FF2B5EF4-FFF2-40B4-BE49-F238E27FC236}">
                <a16:creationId xmlns:a16="http://schemas.microsoft.com/office/drawing/2014/main" id="{A4E87242-778E-4014-8947-A4365A8E45F2}"/>
              </a:ext>
            </a:extLst>
          </p:cNvPr>
          <p:cNvSpPr txBox="1"/>
          <p:nvPr/>
        </p:nvSpPr>
        <p:spPr>
          <a:xfrm>
            <a:off x="533400" y="203199"/>
            <a:ext cx="6338888" cy="400110"/>
          </a:xfrm>
          <a:prstGeom prst="rect">
            <a:avLst/>
          </a:prstGeom>
          <a:noFill/>
        </p:spPr>
        <p:txBody>
          <a:bodyPr wrap="square">
            <a:spAutoFit/>
          </a:bodyPr>
          <a:lstStyle/>
          <a:p>
            <a:r>
              <a:rPr lang="cs-CZ" sz="2000" dirty="0">
                <a:solidFill>
                  <a:schemeClr val="accent1">
                    <a:lumMod val="75000"/>
                  </a:schemeClr>
                </a:solidFill>
              </a:rPr>
              <a:t>Zprostředkováním pojištění není - § 3 odst. 1 ZDPZ</a:t>
            </a:r>
          </a:p>
        </p:txBody>
      </p:sp>
    </p:spTree>
    <p:extLst>
      <p:ext uri="{BB962C8B-B14F-4D97-AF65-F5344CB8AC3E}">
        <p14:creationId xmlns:p14="http://schemas.microsoft.com/office/powerpoint/2010/main" val="2135239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5334D76-C8D2-4128-9562-4E5465655B7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
        <p:nvSpPr>
          <p:cNvPr id="4" name="TextovéPole 3">
            <a:extLst>
              <a:ext uri="{FF2B5EF4-FFF2-40B4-BE49-F238E27FC236}">
                <a16:creationId xmlns:a16="http://schemas.microsoft.com/office/drawing/2014/main" id="{A4E87242-778E-4014-8947-A4365A8E45F2}"/>
              </a:ext>
            </a:extLst>
          </p:cNvPr>
          <p:cNvSpPr txBox="1"/>
          <p:nvPr/>
        </p:nvSpPr>
        <p:spPr>
          <a:xfrm>
            <a:off x="1666930" y="528177"/>
            <a:ext cx="5795963" cy="707886"/>
          </a:xfrm>
          <a:prstGeom prst="rect">
            <a:avLst/>
          </a:prstGeom>
          <a:noFill/>
        </p:spPr>
        <p:txBody>
          <a:bodyPr wrap="square">
            <a:spAutoFit/>
          </a:bodyPr>
          <a:lstStyle/>
          <a:p>
            <a:pPr algn="ctr"/>
            <a:r>
              <a:rPr lang="cs-CZ" sz="2000" dirty="0">
                <a:solidFill>
                  <a:schemeClr val="accent1">
                    <a:lumMod val="75000"/>
                  </a:schemeClr>
                </a:solidFill>
              </a:rPr>
              <a:t>Nabízení možnosti stát se pojištěným (§ 4) - schéma</a:t>
            </a:r>
          </a:p>
        </p:txBody>
      </p:sp>
      <p:sp>
        <p:nvSpPr>
          <p:cNvPr id="17" name="Obdélník 16">
            <a:extLst>
              <a:ext uri="{FF2B5EF4-FFF2-40B4-BE49-F238E27FC236}">
                <a16:creationId xmlns:a16="http://schemas.microsoft.com/office/drawing/2014/main" id="{55F5FB74-0039-457B-AF55-E5E07D40903A}"/>
              </a:ext>
            </a:extLst>
          </p:cNvPr>
          <p:cNvSpPr/>
          <p:nvPr/>
        </p:nvSpPr>
        <p:spPr>
          <a:xfrm>
            <a:off x="4097970" y="1649313"/>
            <a:ext cx="93610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Pojišťovna</a:t>
            </a:r>
          </a:p>
        </p:txBody>
      </p:sp>
      <p:sp>
        <p:nvSpPr>
          <p:cNvPr id="18" name="Obdélník 17">
            <a:extLst>
              <a:ext uri="{FF2B5EF4-FFF2-40B4-BE49-F238E27FC236}">
                <a16:creationId xmlns:a16="http://schemas.microsoft.com/office/drawing/2014/main" id="{79AD7E78-74D6-453A-8890-A7EE45D0F859}"/>
              </a:ext>
            </a:extLst>
          </p:cNvPr>
          <p:cNvSpPr/>
          <p:nvPr/>
        </p:nvSpPr>
        <p:spPr>
          <a:xfrm>
            <a:off x="4097970" y="2225377"/>
            <a:ext cx="936104" cy="43204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000" dirty="0"/>
              <a:t>Samostatný zprostředkovatel</a:t>
            </a:r>
          </a:p>
        </p:txBody>
      </p:sp>
      <p:sp>
        <p:nvSpPr>
          <p:cNvPr id="19" name="Obdélník 18">
            <a:extLst>
              <a:ext uri="{FF2B5EF4-FFF2-40B4-BE49-F238E27FC236}">
                <a16:creationId xmlns:a16="http://schemas.microsoft.com/office/drawing/2014/main" id="{9168EBA5-7637-4BCB-8E9B-B6B833D64AF9}"/>
              </a:ext>
            </a:extLst>
          </p:cNvPr>
          <p:cNvSpPr/>
          <p:nvPr/>
        </p:nvSpPr>
        <p:spPr>
          <a:xfrm>
            <a:off x="4103948" y="3352104"/>
            <a:ext cx="936104" cy="6863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t>Zákazník = pojištěný</a:t>
            </a:r>
          </a:p>
        </p:txBody>
      </p:sp>
      <p:sp>
        <p:nvSpPr>
          <p:cNvPr id="20" name="Obdélník 19">
            <a:extLst>
              <a:ext uri="{FF2B5EF4-FFF2-40B4-BE49-F238E27FC236}">
                <a16:creationId xmlns:a16="http://schemas.microsoft.com/office/drawing/2014/main" id="{505A3FB0-F437-400F-9BDA-F4DD34A676DE}"/>
              </a:ext>
            </a:extLst>
          </p:cNvPr>
          <p:cNvSpPr/>
          <p:nvPr/>
        </p:nvSpPr>
        <p:spPr>
          <a:xfrm>
            <a:off x="4096860" y="2804889"/>
            <a:ext cx="936104" cy="43204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Pojistník</a:t>
            </a:r>
          </a:p>
        </p:txBody>
      </p:sp>
    </p:spTree>
    <p:extLst>
      <p:ext uri="{BB962C8B-B14F-4D97-AF65-F5344CB8AC3E}">
        <p14:creationId xmlns:p14="http://schemas.microsoft.com/office/powerpoint/2010/main" val="1127295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5334D76-C8D2-4128-9562-4E5465655B7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
        <p:nvSpPr>
          <p:cNvPr id="3" name="TextovéPole 2">
            <a:extLst>
              <a:ext uri="{FF2B5EF4-FFF2-40B4-BE49-F238E27FC236}">
                <a16:creationId xmlns:a16="http://schemas.microsoft.com/office/drawing/2014/main" id="{08A7D5C5-626F-4C50-A839-38008DB66323}"/>
              </a:ext>
            </a:extLst>
          </p:cNvPr>
          <p:cNvSpPr txBox="1"/>
          <p:nvPr/>
        </p:nvSpPr>
        <p:spPr>
          <a:xfrm>
            <a:off x="533400" y="603309"/>
            <a:ext cx="8472287" cy="4585871"/>
          </a:xfrm>
          <a:prstGeom prst="rect">
            <a:avLst/>
          </a:prstGeom>
          <a:noFill/>
        </p:spPr>
        <p:txBody>
          <a:bodyPr wrap="square" rtlCol="0">
            <a:spAutoFit/>
          </a:bodyPr>
          <a:lstStyle/>
          <a:p>
            <a:pPr algn="just">
              <a:spcAft>
                <a:spcPts val="600"/>
              </a:spcAft>
            </a:pPr>
            <a:r>
              <a:rPr lang="cs-CZ" sz="1800" b="0" i="0" dirty="0">
                <a:solidFill>
                  <a:srgbClr val="000000"/>
                </a:solidFill>
                <a:effectLst/>
                <a:latin typeface="Arial" panose="020B0604020202020204" pitchFamily="34" charset="0"/>
              </a:rPr>
              <a:t>ZDPZ se použije i na činnost pojistníka spočívající v nabízení možnosti stát se pojištěným, pokud je provozována podnikatelským způsobem.</a:t>
            </a:r>
          </a:p>
          <a:p>
            <a:pPr marL="285750" indent="-285750" algn="just">
              <a:spcAft>
                <a:spcPts val="600"/>
              </a:spcAft>
              <a:buFont typeface="Wingdings" panose="05000000000000000000" pitchFamily="2" charset="2"/>
              <a:buChar char="§"/>
            </a:pPr>
            <a:r>
              <a:rPr lang="cs-CZ" sz="1800" b="0" i="0" dirty="0">
                <a:solidFill>
                  <a:srgbClr val="000000"/>
                </a:solidFill>
                <a:effectLst/>
                <a:latin typeface="Arial" panose="020B0604020202020204" pitchFamily="34" charset="0"/>
              </a:rPr>
              <a:t>V případě nabízení možnosti stát se pojištěným plní pojistník vůči pojištěnému nebo zájemci o pojištění přiměřeně informační povinnosti.</a:t>
            </a:r>
          </a:p>
          <a:p>
            <a:pPr marL="285750" indent="-285750" algn="just">
              <a:spcAft>
                <a:spcPts val="600"/>
              </a:spcAft>
              <a:buFont typeface="Wingdings" panose="05000000000000000000" pitchFamily="2" charset="2"/>
              <a:buChar char="§"/>
            </a:pPr>
            <a:r>
              <a:rPr lang="cs-CZ" sz="1800" b="0" i="0" dirty="0">
                <a:solidFill>
                  <a:srgbClr val="000000"/>
                </a:solidFill>
                <a:effectLst/>
                <a:latin typeface="Arial" panose="020B0604020202020204" pitchFamily="34" charset="0"/>
              </a:rPr>
              <a:t>Na nabízení možnosti stát se pojištěným se přiměřeně použijí vybraná ustanovení ZDPZ. </a:t>
            </a:r>
          </a:p>
          <a:p>
            <a:pPr marL="285750" indent="-285750" algn="just">
              <a:spcAft>
                <a:spcPts val="600"/>
              </a:spcAft>
              <a:buFont typeface="Wingdings" panose="05000000000000000000" pitchFamily="2" charset="2"/>
              <a:buChar char="§"/>
            </a:pPr>
            <a:r>
              <a:rPr lang="cs-CZ" sz="1800" b="0" i="0" dirty="0">
                <a:solidFill>
                  <a:srgbClr val="000000"/>
                </a:solidFill>
                <a:effectLst/>
                <a:latin typeface="Arial" panose="020B0604020202020204" pitchFamily="34" charset="0"/>
              </a:rPr>
              <a:t>Pojistník může nabízet možnost stát se pojištěným pouze tehdy, nejedná-li se o rezervotvorné pojištění.</a:t>
            </a:r>
          </a:p>
          <a:p>
            <a:pPr marL="285750" indent="-285750" algn="just">
              <a:spcAft>
                <a:spcPts val="600"/>
              </a:spcAft>
              <a:buFont typeface="Wingdings" panose="05000000000000000000" pitchFamily="2" charset="2"/>
              <a:buChar char="§"/>
            </a:pPr>
            <a:r>
              <a:rPr lang="cs-CZ" sz="1800" b="0" i="0" dirty="0">
                <a:solidFill>
                  <a:srgbClr val="000000"/>
                </a:solidFill>
                <a:effectLst/>
                <a:latin typeface="Arial" panose="020B0604020202020204" pitchFamily="34" charset="0"/>
              </a:rPr>
              <a:t>Činnost pojistníka spočívající v nabízení možnosti stát se pojištěným není zprostředkováním pojištění.</a:t>
            </a:r>
            <a:endParaRPr lang="cs-CZ" sz="1800" dirty="0">
              <a:latin typeface="Arial" panose="020B0604020202020204" pitchFamily="34" charset="0"/>
            </a:endParaRPr>
          </a:p>
          <a:p>
            <a:pPr marL="285750" lvl="2" indent="-285750" algn="just">
              <a:spcAft>
                <a:spcPts val="600"/>
              </a:spcAft>
              <a:buFont typeface="Wingdings" panose="05000000000000000000" pitchFamily="2" charset="2"/>
              <a:buChar char="§"/>
            </a:pPr>
            <a:r>
              <a:rPr lang="cs-CZ" sz="1800" dirty="0">
                <a:solidFill>
                  <a:srgbClr val="0070C0"/>
                </a:solidFill>
                <a:latin typeface="Arial" panose="020B0604020202020204" pitchFamily="34" charset="0"/>
                <a:hlinkClick r:id="rId2">
                  <a:extLst>
                    <a:ext uri="{A12FA001-AC4F-418D-AE19-62706E023703}">
                      <ahyp:hlinkClr xmlns:ahyp="http://schemas.microsoft.com/office/drawing/2018/hyperlinkcolor" val="tx"/>
                    </a:ext>
                  </a:extLst>
                </a:hlinkClick>
              </a:rPr>
              <a:t>Stanovisko k podmínkám přípustnosti dané činnosti</a:t>
            </a:r>
            <a:endParaRPr lang="cs-CZ" sz="1800" dirty="0">
              <a:solidFill>
                <a:srgbClr val="0070C0"/>
              </a:solidFill>
              <a:latin typeface="Arial" panose="020B0604020202020204" pitchFamily="34" charset="0"/>
            </a:endParaRPr>
          </a:p>
          <a:p>
            <a:pPr marL="285750" lvl="2" indent="-285750" algn="just">
              <a:spcAft>
                <a:spcPts val="600"/>
              </a:spcAft>
              <a:buFont typeface="Wingdings" panose="05000000000000000000" pitchFamily="2" charset="2"/>
              <a:buChar char="§"/>
            </a:pPr>
            <a:r>
              <a:rPr lang="cs-CZ" sz="180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Stanovisko k povinnostem pojišťovny při spolupráci s </a:t>
            </a:r>
            <a:r>
              <a:rPr lang="cs-CZ" sz="1800" dirty="0" err="1">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flotilářem</a:t>
            </a:r>
            <a:endParaRPr lang="cs-CZ" sz="1800" dirty="0">
              <a:solidFill>
                <a:srgbClr val="0070C0"/>
              </a:solidFill>
              <a:latin typeface="Arial" panose="020B0604020202020204" pitchFamily="34" charset="0"/>
            </a:endParaRPr>
          </a:p>
          <a:p>
            <a:pPr marL="285750" lvl="2" indent="-285750" algn="just">
              <a:spcAft>
                <a:spcPts val="600"/>
              </a:spcAft>
              <a:buFont typeface="Wingdings" panose="05000000000000000000" pitchFamily="2" charset="2"/>
              <a:buChar char="§"/>
            </a:pPr>
            <a:r>
              <a:rPr lang="cs-CZ" sz="1800" dirty="0">
                <a:solidFill>
                  <a:srgbClr val="0070C0"/>
                </a:solidFill>
                <a:latin typeface="Arial" panose="020B0604020202020204" pitchFamily="34" charset="0"/>
                <a:hlinkClick r:id="rId4">
                  <a:extLst>
                    <a:ext uri="{A12FA001-AC4F-418D-AE19-62706E023703}">
                      <ahyp:hlinkClr xmlns:ahyp="http://schemas.microsoft.com/office/drawing/2018/hyperlinkcolor" val="tx"/>
                    </a:ext>
                  </a:extLst>
                </a:hlinkClick>
              </a:rPr>
              <a:t>Stanovisko k povinnostem </a:t>
            </a:r>
            <a:r>
              <a:rPr lang="cs-CZ" sz="1800" dirty="0" err="1">
                <a:solidFill>
                  <a:srgbClr val="0070C0"/>
                </a:solidFill>
                <a:latin typeface="Arial" panose="020B0604020202020204" pitchFamily="34" charset="0"/>
                <a:hlinkClick r:id="rId4">
                  <a:extLst>
                    <a:ext uri="{A12FA001-AC4F-418D-AE19-62706E023703}">
                      <ahyp:hlinkClr xmlns:ahyp="http://schemas.microsoft.com/office/drawing/2018/hyperlinkcolor" val="tx"/>
                    </a:ext>
                  </a:extLst>
                </a:hlinkClick>
              </a:rPr>
              <a:t>flotiláře</a:t>
            </a:r>
            <a:endParaRPr lang="cs-CZ" sz="1800" dirty="0">
              <a:solidFill>
                <a:srgbClr val="0070C0"/>
              </a:solidFill>
              <a:latin typeface="Arial" panose="020B0604020202020204" pitchFamily="34" charset="0"/>
            </a:endParaRPr>
          </a:p>
          <a:p>
            <a:pPr marL="285750" lvl="2" indent="-285750" algn="just">
              <a:spcAft>
                <a:spcPts val="600"/>
              </a:spcAft>
              <a:buFont typeface="Wingdings" panose="05000000000000000000" pitchFamily="2" charset="2"/>
              <a:buChar char="§"/>
            </a:pPr>
            <a:endParaRPr lang="cs-CZ" sz="1800" dirty="0">
              <a:solidFill>
                <a:srgbClr val="0070C0"/>
              </a:solidFill>
              <a:latin typeface="Arial" panose="020B0604020202020204" pitchFamily="34" charset="0"/>
            </a:endParaRPr>
          </a:p>
        </p:txBody>
      </p:sp>
      <p:sp>
        <p:nvSpPr>
          <p:cNvPr id="4" name="TextovéPole 3">
            <a:extLst>
              <a:ext uri="{FF2B5EF4-FFF2-40B4-BE49-F238E27FC236}">
                <a16:creationId xmlns:a16="http://schemas.microsoft.com/office/drawing/2014/main" id="{A4E87242-778E-4014-8947-A4365A8E45F2}"/>
              </a:ext>
            </a:extLst>
          </p:cNvPr>
          <p:cNvSpPr txBox="1"/>
          <p:nvPr/>
        </p:nvSpPr>
        <p:spPr>
          <a:xfrm>
            <a:off x="533400" y="203199"/>
            <a:ext cx="4730750" cy="400110"/>
          </a:xfrm>
          <a:prstGeom prst="rect">
            <a:avLst/>
          </a:prstGeom>
          <a:noFill/>
        </p:spPr>
        <p:txBody>
          <a:bodyPr wrap="square">
            <a:spAutoFit/>
          </a:bodyPr>
          <a:lstStyle/>
          <a:p>
            <a:r>
              <a:rPr lang="cs-CZ" sz="2000" dirty="0">
                <a:solidFill>
                  <a:schemeClr val="accent1">
                    <a:lumMod val="75000"/>
                  </a:schemeClr>
                </a:solidFill>
              </a:rPr>
              <a:t>Nabízení možnosti stát se pojištěným</a:t>
            </a:r>
          </a:p>
        </p:txBody>
      </p:sp>
    </p:spTree>
    <p:extLst>
      <p:ext uri="{BB962C8B-B14F-4D97-AF65-F5344CB8AC3E}">
        <p14:creationId xmlns:p14="http://schemas.microsoft.com/office/powerpoint/2010/main" val="819796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5334D76-C8D2-4128-9562-4E5465655B7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
        <p:nvSpPr>
          <p:cNvPr id="3" name="TextovéPole 2">
            <a:extLst>
              <a:ext uri="{FF2B5EF4-FFF2-40B4-BE49-F238E27FC236}">
                <a16:creationId xmlns:a16="http://schemas.microsoft.com/office/drawing/2014/main" id="{08A7D5C5-626F-4C50-A839-38008DB66323}"/>
              </a:ext>
            </a:extLst>
          </p:cNvPr>
          <p:cNvSpPr txBox="1"/>
          <p:nvPr/>
        </p:nvSpPr>
        <p:spPr>
          <a:xfrm>
            <a:off x="533400" y="603309"/>
            <a:ext cx="8472287" cy="5124480"/>
          </a:xfrm>
          <a:prstGeom prst="rect">
            <a:avLst/>
          </a:prstGeom>
          <a:noFill/>
        </p:spPr>
        <p:txBody>
          <a:bodyPr wrap="square" rtlCol="0">
            <a:spAutoFit/>
          </a:bodyPr>
          <a:lstStyle/>
          <a:p>
            <a:pPr algn="just">
              <a:spcAft>
                <a:spcPts val="600"/>
              </a:spcAft>
            </a:pPr>
            <a:r>
              <a:rPr lang="cs-CZ" sz="1600" b="1" i="0" dirty="0">
                <a:solidFill>
                  <a:srgbClr val="000000"/>
                </a:solidFill>
                <a:effectLst/>
                <a:latin typeface="Arial" panose="020B0604020202020204" pitchFamily="34" charset="0"/>
              </a:rPr>
              <a:t>Pojistník může nabízet možnost stát se pojištěným pouze tehdy, jestliže:</a:t>
            </a:r>
          </a:p>
          <a:p>
            <a:pPr algn="just"/>
            <a:r>
              <a:rPr lang="cs-CZ" sz="1600" u="sng" dirty="0">
                <a:latin typeface="Arial" panose="020B0604020202020204" pitchFamily="34" charset="0"/>
              </a:rPr>
              <a:t>P</a:t>
            </a:r>
            <a:r>
              <a:rPr lang="cs-CZ" sz="1600" b="0" i="0" u="sng" dirty="0">
                <a:solidFill>
                  <a:srgbClr val="000000"/>
                </a:solidFill>
                <a:effectLst/>
                <a:latin typeface="Arial" panose="020B0604020202020204" pitchFamily="34" charset="0"/>
              </a:rPr>
              <a:t>ojištění souvisí s</a:t>
            </a:r>
          </a:p>
          <a:p>
            <a:pPr marL="285750" lvl="3" indent="-285750" algn="just">
              <a:buFont typeface="Wingdings" panose="05000000000000000000" pitchFamily="2" charset="2"/>
              <a:buChar char="§"/>
            </a:pPr>
            <a:r>
              <a:rPr lang="cs-CZ" sz="1600" b="0" i="0" dirty="0">
                <a:solidFill>
                  <a:srgbClr val="000000"/>
                </a:solidFill>
                <a:effectLst/>
                <a:latin typeface="Arial" panose="020B0604020202020204" pitchFamily="34" charset="0"/>
              </a:rPr>
              <a:t>prodávaným zbožím nebo poskytovanou službou v rámci podnikání pojistníka nebo podnikání jiné s ním propojené osoby, zejména pokud se jedná o pojištění schopnosti splácet,</a:t>
            </a:r>
          </a:p>
          <a:p>
            <a:pPr marL="285750" lvl="3" indent="-285750" algn="just">
              <a:buFont typeface="Wingdings" panose="05000000000000000000" pitchFamily="2" charset="2"/>
              <a:buChar char="§"/>
            </a:pPr>
            <a:r>
              <a:rPr lang="cs-CZ" sz="1600" b="0" i="0" dirty="0">
                <a:solidFill>
                  <a:srgbClr val="000000"/>
                </a:solidFill>
                <a:effectLst/>
                <a:latin typeface="Arial" panose="020B0604020202020204" pitchFamily="34" charset="0"/>
              </a:rPr>
              <a:t>členstvím pojištěného v zájmovém nebo profesním sdružení,</a:t>
            </a:r>
          </a:p>
          <a:p>
            <a:pPr marL="285750" lvl="3" indent="-285750" algn="just">
              <a:buFont typeface="Wingdings" panose="05000000000000000000" pitchFamily="2" charset="2"/>
              <a:buChar char="§"/>
            </a:pPr>
            <a:r>
              <a:rPr lang="cs-CZ" sz="1600" dirty="0">
                <a:latin typeface="Arial" panose="020B0604020202020204" pitchFamily="34" charset="0"/>
              </a:rPr>
              <a:t>p</a:t>
            </a:r>
            <a:r>
              <a:rPr lang="cs-CZ" sz="1600" b="0" i="0" dirty="0">
                <a:solidFill>
                  <a:srgbClr val="000000"/>
                </a:solidFill>
                <a:effectLst/>
                <a:latin typeface="Arial" panose="020B0604020202020204" pitchFamily="34" charset="0"/>
              </a:rPr>
              <a:t>racovněprávním, služebním nebo jiným obdobným vztahem pojištěného k pojistníkovi, nebo</a:t>
            </a:r>
          </a:p>
          <a:p>
            <a:pPr marL="285750" lvl="3" indent="-285750" algn="just">
              <a:spcAft>
                <a:spcPts val="600"/>
              </a:spcAft>
              <a:buFont typeface="Wingdings" panose="05000000000000000000" pitchFamily="2" charset="2"/>
              <a:buChar char="§"/>
            </a:pPr>
            <a:r>
              <a:rPr lang="cs-CZ" sz="1600" b="0" i="0" dirty="0">
                <a:solidFill>
                  <a:srgbClr val="000000"/>
                </a:solidFill>
                <a:effectLst/>
                <a:latin typeface="Arial" panose="020B0604020202020204" pitchFamily="34" charset="0"/>
              </a:rPr>
              <a:t>kulturními, sportovními či jinými obdobnými činnostmi pojistníka,</a:t>
            </a:r>
          </a:p>
          <a:p>
            <a:pPr algn="just">
              <a:spcAft>
                <a:spcPts val="600"/>
              </a:spcAft>
            </a:pPr>
            <a:r>
              <a:rPr lang="cs-CZ" sz="1600" b="0" i="0" u="sng" dirty="0">
                <a:solidFill>
                  <a:srgbClr val="000000"/>
                </a:solidFill>
                <a:effectLst/>
                <a:latin typeface="Arial" panose="020B0604020202020204" pitchFamily="34" charset="0"/>
              </a:rPr>
              <a:t>Mají věci, jichž se pojištění týká, téhož vlastníka</a:t>
            </a:r>
          </a:p>
          <a:p>
            <a:pPr algn="just">
              <a:spcAft>
                <a:spcPts val="600"/>
              </a:spcAft>
            </a:pPr>
            <a:r>
              <a:rPr lang="cs-CZ" sz="1600" u="sng" dirty="0">
                <a:latin typeface="Arial" panose="020B0604020202020204" pitchFamily="34" charset="0"/>
              </a:rPr>
              <a:t>J</a:t>
            </a:r>
            <a:r>
              <a:rPr lang="cs-CZ" sz="1600" i="0" u="sng" dirty="0">
                <a:solidFill>
                  <a:srgbClr val="000000"/>
                </a:solidFill>
                <a:effectLst/>
                <a:latin typeface="Arial" panose="020B0604020202020204" pitchFamily="34" charset="0"/>
              </a:rPr>
              <a:t>sou pojištěný a pojistník součástí stejného koncernu</a:t>
            </a:r>
          </a:p>
          <a:p>
            <a:pPr algn="just">
              <a:spcAft>
                <a:spcPts val="600"/>
              </a:spcAft>
            </a:pPr>
            <a:r>
              <a:rPr lang="cs-CZ" sz="1600" u="sng" dirty="0">
                <a:latin typeface="Arial" panose="020B0604020202020204" pitchFamily="34" charset="0"/>
              </a:rPr>
              <a:t>S</a:t>
            </a:r>
            <a:r>
              <a:rPr lang="cs-CZ" sz="1600" i="0" u="sng" dirty="0">
                <a:solidFill>
                  <a:srgbClr val="000000"/>
                </a:solidFill>
                <a:effectLst/>
                <a:latin typeface="Arial" panose="020B0604020202020204" pitchFamily="34" charset="0"/>
              </a:rPr>
              <a:t>e pojištění týká</a:t>
            </a:r>
          </a:p>
          <a:p>
            <a:pPr marL="285750" indent="-285750" algn="just">
              <a:buFont typeface="Wingdings" panose="05000000000000000000" pitchFamily="2" charset="2"/>
              <a:buChar char="§"/>
            </a:pPr>
            <a:r>
              <a:rPr lang="cs-CZ" sz="1600" b="0" i="0" dirty="0">
                <a:solidFill>
                  <a:srgbClr val="000000"/>
                </a:solidFill>
                <a:effectLst/>
                <a:latin typeface="Arial" panose="020B0604020202020204" pitchFamily="34" charset="0"/>
              </a:rPr>
              <a:t>vady, poškození nebo ztráty zboží dodávaného pojistníkem,</a:t>
            </a:r>
          </a:p>
          <a:p>
            <a:pPr marL="285750" indent="-285750" algn="just">
              <a:buFont typeface="Wingdings" panose="05000000000000000000" pitchFamily="2" charset="2"/>
              <a:buChar char="§"/>
            </a:pPr>
            <a:r>
              <a:rPr lang="cs-CZ" sz="1600" b="0" i="0" dirty="0">
                <a:solidFill>
                  <a:srgbClr val="000000"/>
                </a:solidFill>
                <a:effectLst/>
                <a:latin typeface="Arial" panose="020B0604020202020204" pitchFamily="34" charset="0"/>
              </a:rPr>
              <a:t>nevyužití nebo vady služby poskytované pojistníkem,</a:t>
            </a:r>
          </a:p>
          <a:p>
            <a:pPr marL="285750" indent="-285750" algn="just">
              <a:buFont typeface="Wingdings" panose="05000000000000000000" pitchFamily="2" charset="2"/>
              <a:buChar char="§"/>
            </a:pPr>
            <a:r>
              <a:rPr lang="cs-CZ" sz="1600" b="0" i="0" dirty="0">
                <a:solidFill>
                  <a:srgbClr val="000000"/>
                </a:solidFill>
                <a:effectLst/>
                <a:latin typeface="Arial" panose="020B0604020202020204" pitchFamily="34" charset="0"/>
              </a:rPr>
              <a:t>poškození nebo ztráty zavazadla, nebo</a:t>
            </a:r>
          </a:p>
          <a:p>
            <a:pPr marL="285750" indent="-285750" algn="just">
              <a:buFont typeface="Wingdings" panose="05000000000000000000" pitchFamily="2" charset="2"/>
              <a:buChar char="§"/>
            </a:pPr>
            <a:r>
              <a:rPr lang="cs-CZ" sz="1600" b="0" i="0" dirty="0">
                <a:solidFill>
                  <a:srgbClr val="000000"/>
                </a:solidFill>
                <a:effectLst/>
                <a:latin typeface="Arial" panose="020B0604020202020204" pitchFamily="34" charset="0"/>
              </a:rPr>
              <a:t>jiné pojistné události spojené s cestováním.</a:t>
            </a:r>
          </a:p>
          <a:p>
            <a:pPr algn="just"/>
            <a:endParaRPr lang="cs-CZ" sz="1600" dirty="0">
              <a:latin typeface="Arial" panose="020B0604020202020204" pitchFamily="34" charset="0"/>
            </a:endParaRPr>
          </a:p>
          <a:p>
            <a:pPr algn="just"/>
            <a:r>
              <a:rPr lang="cs-CZ" sz="1600" b="0" i="0" dirty="0">
                <a:solidFill>
                  <a:srgbClr val="000000"/>
                </a:solidFill>
                <a:effectLst/>
                <a:latin typeface="Arial" panose="020B0604020202020204" pitchFamily="34" charset="0"/>
              </a:rPr>
              <a:t> </a:t>
            </a:r>
          </a:p>
          <a:p>
            <a:endParaRPr lang="cs-CZ" dirty="0"/>
          </a:p>
        </p:txBody>
      </p:sp>
      <p:sp>
        <p:nvSpPr>
          <p:cNvPr id="4" name="TextovéPole 3">
            <a:extLst>
              <a:ext uri="{FF2B5EF4-FFF2-40B4-BE49-F238E27FC236}">
                <a16:creationId xmlns:a16="http://schemas.microsoft.com/office/drawing/2014/main" id="{A4E87242-778E-4014-8947-A4365A8E45F2}"/>
              </a:ext>
            </a:extLst>
          </p:cNvPr>
          <p:cNvSpPr txBox="1"/>
          <p:nvPr/>
        </p:nvSpPr>
        <p:spPr>
          <a:xfrm>
            <a:off x="533400" y="203199"/>
            <a:ext cx="4730750" cy="400110"/>
          </a:xfrm>
          <a:prstGeom prst="rect">
            <a:avLst/>
          </a:prstGeom>
          <a:noFill/>
        </p:spPr>
        <p:txBody>
          <a:bodyPr wrap="square">
            <a:spAutoFit/>
          </a:bodyPr>
          <a:lstStyle/>
          <a:p>
            <a:r>
              <a:rPr lang="cs-CZ" sz="2000" dirty="0">
                <a:solidFill>
                  <a:schemeClr val="accent1">
                    <a:lumMod val="75000"/>
                  </a:schemeClr>
                </a:solidFill>
              </a:rPr>
              <a:t>Nabízení možnosti stát se pojištěným</a:t>
            </a:r>
          </a:p>
        </p:txBody>
      </p:sp>
    </p:spTree>
    <p:extLst>
      <p:ext uri="{BB962C8B-B14F-4D97-AF65-F5344CB8AC3E}">
        <p14:creationId xmlns:p14="http://schemas.microsoft.com/office/powerpoint/2010/main" val="33772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7DF8668-B88C-4534-8133-2D56F37BAA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
        <p:nvSpPr>
          <p:cNvPr id="3" name="Content Placeholder 2">
            <a:extLst>
              <a:ext uri="{FF2B5EF4-FFF2-40B4-BE49-F238E27FC236}">
                <a16:creationId xmlns:a16="http://schemas.microsoft.com/office/drawing/2014/main" id="{4984B7A1-3DDB-482E-ADA2-7B793F97725C}"/>
              </a:ext>
            </a:extLst>
          </p:cNvPr>
          <p:cNvSpPr txBox="1">
            <a:spLocks/>
          </p:cNvSpPr>
          <p:nvPr/>
        </p:nvSpPr>
        <p:spPr>
          <a:xfrm>
            <a:off x="577484" y="600252"/>
            <a:ext cx="8229600" cy="3687439"/>
          </a:xfrm>
          <a:prstGeom prst="rect">
            <a:avLst/>
          </a:prstGeom>
        </p:spPr>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spcAft>
                <a:spcPts val="600"/>
              </a:spcAft>
            </a:pPr>
            <a:r>
              <a:rPr lang="cs-CZ" sz="1800" i="0" dirty="0">
                <a:solidFill>
                  <a:schemeClr val="tx1"/>
                </a:solidFill>
                <a:effectLst/>
                <a:latin typeface="+mj-lt"/>
              </a:rPr>
              <a:t>Je zapisován do registru ČNB na vlastní žádost.</a:t>
            </a:r>
          </a:p>
          <a:p>
            <a:pPr algn="l">
              <a:spcAft>
                <a:spcPts val="600"/>
              </a:spcAft>
            </a:pPr>
            <a:endParaRPr lang="cs-CZ" sz="1800" b="1" i="0" dirty="0">
              <a:solidFill>
                <a:schemeClr val="tx1"/>
              </a:solidFill>
              <a:effectLst/>
              <a:latin typeface="+mj-lt"/>
            </a:endParaRPr>
          </a:p>
          <a:p>
            <a:pPr algn="l">
              <a:spcAft>
                <a:spcPts val="600"/>
              </a:spcAft>
            </a:pPr>
            <a:r>
              <a:rPr lang="cs-CZ" sz="1800" b="1" i="0" dirty="0">
                <a:solidFill>
                  <a:schemeClr val="tx1"/>
                </a:solidFill>
                <a:effectLst/>
                <a:latin typeface="+mj-lt"/>
              </a:rPr>
              <a:t>Zprostředkovává pojištění jako:</a:t>
            </a:r>
          </a:p>
          <a:p>
            <a:pPr marL="285750" indent="-285750" algn="l">
              <a:spcAft>
                <a:spcPts val="600"/>
              </a:spcAft>
              <a:buFont typeface="Wingdings" panose="05000000000000000000" pitchFamily="2" charset="2"/>
              <a:buChar char="§"/>
            </a:pPr>
            <a:r>
              <a:rPr lang="cs-CZ" sz="1800" b="0" i="0" dirty="0">
                <a:solidFill>
                  <a:schemeClr val="tx1"/>
                </a:solidFill>
                <a:effectLst/>
                <a:latin typeface="+mj-lt"/>
              </a:rPr>
              <a:t>pojišťovací agent, pokud zprostředkovává pojištění pro pojišťovnu;</a:t>
            </a:r>
          </a:p>
          <a:p>
            <a:pPr marL="285750" indent="-285750" algn="l">
              <a:spcAft>
                <a:spcPts val="600"/>
              </a:spcAft>
              <a:buFont typeface="Wingdings" panose="05000000000000000000" pitchFamily="2" charset="2"/>
              <a:buChar char="§"/>
            </a:pPr>
            <a:r>
              <a:rPr lang="cs-CZ" sz="1800" b="0" i="0" dirty="0">
                <a:solidFill>
                  <a:schemeClr val="tx1"/>
                </a:solidFill>
                <a:effectLst/>
                <a:latin typeface="+mj-lt"/>
              </a:rPr>
              <a:t>pojišťovací makléř, pokud zprostředkovává pojištění pro zákazníka.</a:t>
            </a:r>
          </a:p>
          <a:p>
            <a:pPr marL="285750" indent="-285750" algn="l">
              <a:spcAft>
                <a:spcPts val="600"/>
              </a:spcAft>
              <a:buFont typeface="Wingdings" panose="05000000000000000000" pitchFamily="2" charset="2"/>
              <a:buChar char="§"/>
            </a:pPr>
            <a:endParaRPr lang="cs-CZ" sz="1800" b="0" i="0" dirty="0">
              <a:solidFill>
                <a:schemeClr val="tx1"/>
              </a:solidFill>
              <a:effectLst/>
              <a:latin typeface="+mj-lt"/>
            </a:endParaRPr>
          </a:p>
          <a:p>
            <a:pPr algn="just">
              <a:spcAft>
                <a:spcPts val="600"/>
              </a:spcAft>
            </a:pPr>
            <a:r>
              <a:rPr lang="cs-CZ" sz="1800" dirty="0">
                <a:solidFill>
                  <a:schemeClr val="tx1"/>
                </a:solidFill>
                <a:latin typeface="+mj-lt"/>
              </a:rPr>
              <a:t>Pojišťovna nehradí škodu způsobenou zákazníkovi samostatným zprostředkovatelem; pokud ho však nepečlivě vybrala nebo na něho nedostatečně dohlížela, ručí za splnění jeho povinnosti k náhradě.</a:t>
            </a:r>
          </a:p>
          <a:p>
            <a:pPr algn="just">
              <a:spcAft>
                <a:spcPts val="600"/>
              </a:spcAft>
            </a:pPr>
            <a:endParaRPr lang="cs-CZ" sz="1800" dirty="0">
              <a:solidFill>
                <a:schemeClr val="tx1"/>
              </a:solidFill>
              <a:latin typeface="+mj-lt"/>
            </a:endParaRPr>
          </a:p>
          <a:p>
            <a:pPr algn="just">
              <a:spcAft>
                <a:spcPts val="600"/>
              </a:spcAft>
            </a:pPr>
            <a:r>
              <a:rPr lang="cs-CZ" sz="1800" b="0" i="0" dirty="0">
                <a:solidFill>
                  <a:schemeClr val="tx1"/>
                </a:solidFill>
                <a:effectLst/>
                <a:latin typeface="+mj-lt"/>
              </a:rPr>
              <a:t>Samostatný zprostředkovatel musí být pojištěn pro případ povinnosti nahradit </a:t>
            </a:r>
            <a:r>
              <a:rPr lang="cs-CZ" sz="1800" dirty="0">
                <a:solidFill>
                  <a:schemeClr val="tx1"/>
                </a:solidFill>
                <a:latin typeface="+mj-lt"/>
              </a:rPr>
              <a:t>škodu způsobenou zákazníkovi  </a:t>
            </a:r>
            <a:r>
              <a:rPr lang="cs-CZ" sz="1800" b="0" i="0" dirty="0">
                <a:solidFill>
                  <a:schemeClr val="tx1"/>
                </a:solidFill>
                <a:effectLst/>
                <a:latin typeface="+mj-lt"/>
              </a:rPr>
              <a:t>pojistný limit nejméně 1 300 380 EUR na jednu pojistnou událost a 1 924 560 EUR pro případ souběhu více pojistných událostí v jednom roce; spoluúčast max</a:t>
            </a:r>
            <a:r>
              <a:rPr lang="cs-CZ" sz="1800" dirty="0">
                <a:solidFill>
                  <a:schemeClr val="tx1"/>
                </a:solidFill>
                <a:latin typeface="+mj-lt"/>
              </a:rPr>
              <a:t>. 1 %, nejvýše však </a:t>
            </a:r>
            <a:r>
              <a:rPr lang="cs-CZ" sz="1800" b="0" i="0" dirty="0">
                <a:solidFill>
                  <a:schemeClr val="tx1"/>
                </a:solidFill>
                <a:effectLst/>
                <a:latin typeface="+mj-lt"/>
              </a:rPr>
              <a:t>5000 Kč.</a:t>
            </a:r>
          </a:p>
        </p:txBody>
      </p:sp>
      <p:sp>
        <p:nvSpPr>
          <p:cNvPr id="4" name="TextovéPole 3">
            <a:extLst>
              <a:ext uri="{FF2B5EF4-FFF2-40B4-BE49-F238E27FC236}">
                <a16:creationId xmlns:a16="http://schemas.microsoft.com/office/drawing/2014/main" id="{B738DF48-BD00-4B6E-B2BC-6D722889055E}"/>
              </a:ext>
            </a:extLst>
          </p:cNvPr>
          <p:cNvSpPr txBox="1"/>
          <p:nvPr/>
        </p:nvSpPr>
        <p:spPr>
          <a:xfrm>
            <a:off x="533400" y="203199"/>
            <a:ext cx="5867400" cy="400110"/>
          </a:xfrm>
          <a:prstGeom prst="rect">
            <a:avLst/>
          </a:prstGeom>
          <a:noFill/>
        </p:spPr>
        <p:txBody>
          <a:bodyPr wrap="square">
            <a:spAutoFit/>
          </a:bodyPr>
          <a:lstStyle/>
          <a:p>
            <a:r>
              <a:rPr lang="cs-CZ" sz="2000" dirty="0">
                <a:solidFill>
                  <a:schemeClr val="accent1">
                    <a:lumMod val="75000"/>
                  </a:schemeClr>
                </a:solidFill>
              </a:rPr>
              <a:t>Samostatný zprostředkovatel - § 6 - § 14 ZDPZ</a:t>
            </a:r>
          </a:p>
        </p:txBody>
      </p:sp>
    </p:spTree>
    <p:extLst>
      <p:ext uri="{BB962C8B-B14F-4D97-AF65-F5344CB8AC3E}">
        <p14:creationId xmlns:p14="http://schemas.microsoft.com/office/powerpoint/2010/main" val="1749150406"/>
      </p:ext>
    </p:extLst>
  </p:cSld>
  <p:clrMapOvr>
    <a:masterClrMapping/>
  </p:clrMapOvr>
</p:sld>
</file>

<file path=ppt/theme/theme1.xml><?xml version="1.0" encoding="utf-8"?>
<a:theme xmlns:a="http://schemas.openxmlformats.org/drawingml/2006/main" name="Rutland template">
  <a:themeElements>
    <a:clrScheme name="Custom 347">
      <a:dk1>
        <a:srgbClr val="142236"/>
      </a:dk1>
      <a:lt1>
        <a:srgbClr val="FFFFFF"/>
      </a:lt1>
      <a:dk2>
        <a:srgbClr val="667180"/>
      </a:dk2>
      <a:lt2>
        <a:srgbClr val="E5E8EB"/>
      </a:lt2>
      <a:accent1>
        <a:srgbClr val="FF6035"/>
      </a:accent1>
      <a:accent2>
        <a:srgbClr val="BB1C0B"/>
      </a:accent2>
      <a:accent3>
        <a:srgbClr val="1DC8E6"/>
      </a:accent3>
      <a:accent4>
        <a:srgbClr val="0D7FA3"/>
      </a:accent4>
      <a:accent5>
        <a:srgbClr val="8FC55D"/>
      </a:accent5>
      <a:accent6>
        <a:srgbClr val="4E9934"/>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2857</Words>
  <Application>Microsoft Office PowerPoint</Application>
  <PresentationFormat>Předvádění na obrazovce (16:9)</PresentationFormat>
  <Paragraphs>297</Paragraphs>
  <Slides>29</Slides>
  <Notes>2</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29</vt:i4>
      </vt:variant>
    </vt:vector>
  </HeadingPairs>
  <TitlesOfParts>
    <vt:vector size="36" baseType="lpstr">
      <vt:lpstr>VeganSans</vt:lpstr>
      <vt:lpstr>Wingdings</vt:lpstr>
      <vt:lpstr>Raleway</vt:lpstr>
      <vt:lpstr>Red Hat Display Black</vt:lpstr>
      <vt:lpstr>Red Hat Display</vt:lpstr>
      <vt:lpstr>Arial</vt:lpstr>
      <vt:lpstr>Rutland template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Kontakt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Maroš</dc:creator>
  <cp:lastModifiedBy>AF</cp:lastModifiedBy>
  <cp:revision>9</cp:revision>
  <dcterms:modified xsi:type="dcterms:W3CDTF">2021-10-25T07:48:54Z</dcterms:modified>
</cp:coreProperties>
</file>