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7"/>
  </p:notesMasterIdLst>
  <p:handoutMasterIdLst>
    <p:handoutMasterId r:id="rId48"/>
  </p:handoutMasterIdLst>
  <p:sldIdLst>
    <p:sldId id="256" r:id="rId2"/>
    <p:sldId id="257" r:id="rId3"/>
    <p:sldId id="260" r:id="rId4"/>
    <p:sldId id="288" r:id="rId5"/>
    <p:sldId id="261" r:id="rId6"/>
    <p:sldId id="263" r:id="rId7"/>
    <p:sldId id="289" r:id="rId8"/>
    <p:sldId id="290" r:id="rId9"/>
    <p:sldId id="291" r:id="rId10"/>
    <p:sldId id="302" r:id="rId11"/>
    <p:sldId id="303" r:id="rId12"/>
    <p:sldId id="264" r:id="rId13"/>
    <p:sldId id="265" r:id="rId14"/>
    <p:sldId id="267" r:id="rId15"/>
    <p:sldId id="268" r:id="rId16"/>
    <p:sldId id="271" r:id="rId17"/>
    <p:sldId id="272" r:id="rId18"/>
    <p:sldId id="273" r:id="rId19"/>
    <p:sldId id="274" r:id="rId20"/>
    <p:sldId id="269" r:id="rId21"/>
    <p:sldId id="276" r:id="rId22"/>
    <p:sldId id="312" r:id="rId23"/>
    <p:sldId id="298" r:id="rId24"/>
    <p:sldId id="313" r:id="rId25"/>
    <p:sldId id="314" r:id="rId26"/>
    <p:sldId id="315" r:id="rId27"/>
    <p:sldId id="316" r:id="rId28"/>
    <p:sldId id="317" r:id="rId29"/>
    <p:sldId id="293" r:id="rId30"/>
    <p:sldId id="294" r:id="rId31"/>
    <p:sldId id="323" r:id="rId32"/>
    <p:sldId id="304" r:id="rId33"/>
    <p:sldId id="307" r:id="rId34"/>
    <p:sldId id="308" r:id="rId35"/>
    <p:sldId id="309" r:id="rId36"/>
    <p:sldId id="306" r:id="rId37"/>
    <p:sldId id="311" r:id="rId38"/>
    <p:sldId id="324" r:id="rId39"/>
    <p:sldId id="295" r:id="rId40"/>
    <p:sldId id="296" r:id="rId41"/>
    <p:sldId id="297" r:id="rId42"/>
    <p:sldId id="318" r:id="rId43"/>
    <p:sldId id="300" r:id="rId44"/>
    <p:sldId id="299" r:id="rId45"/>
    <p:sldId id="258" r:id="rId46"/>
  </p:sldIdLst>
  <p:sldSz cx="9144000" cy="6858000" type="screen4x3"/>
  <p:notesSz cx="6805613" cy="9944100"/>
  <p:defaultTextStyle>
    <a:defPPr>
      <a:defRPr lang="cs-CZ"/>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81296" autoAdjust="0"/>
  </p:normalViewPr>
  <p:slideViewPr>
    <p:cSldViewPr>
      <p:cViewPr varScale="1">
        <p:scale>
          <a:sx n="51" d="100"/>
          <a:sy n="51" d="100"/>
        </p:scale>
        <p:origin x="160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50"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949505" cy="496742"/>
          </a:xfrm>
          <a:prstGeom prst="rect">
            <a:avLst/>
          </a:prstGeom>
        </p:spPr>
        <p:txBody>
          <a:bodyPr vert="horz" lIns="88349" tIns="44175" rIns="88349" bIns="44175" rtlCol="0"/>
          <a:lstStyle>
            <a:lvl1pPr algn="l">
              <a:defRPr sz="1200"/>
            </a:lvl1pPr>
          </a:lstStyle>
          <a:p>
            <a:endParaRPr lang="cs-CZ"/>
          </a:p>
        </p:txBody>
      </p:sp>
      <p:sp>
        <p:nvSpPr>
          <p:cNvPr id="3" name="Zástupný symbol pro datum 2"/>
          <p:cNvSpPr>
            <a:spLocks noGrp="1"/>
          </p:cNvSpPr>
          <p:nvPr>
            <p:ph type="dt" sz="quarter" idx="1"/>
          </p:nvPr>
        </p:nvSpPr>
        <p:spPr>
          <a:xfrm>
            <a:off x="3854588" y="1"/>
            <a:ext cx="2949505" cy="496742"/>
          </a:xfrm>
          <a:prstGeom prst="rect">
            <a:avLst/>
          </a:prstGeom>
        </p:spPr>
        <p:txBody>
          <a:bodyPr vert="horz" lIns="88349" tIns="44175" rIns="88349" bIns="44175" rtlCol="0"/>
          <a:lstStyle>
            <a:lvl1pPr algn="r">
              <a:defRPr sz="1200"/>
            </a:lvl1pPr>
          </a:lstStyle>
          <a:p>
            <a:fld id="{2900AF7B-1228-40D0-958C-48A717E0A665}" type="datetimeFigureOut">
              <a:rPr lang="cs-CZ" smtClean="0"/>
              <a:t>29.09.2021</a:t>
            </a:fld>
            <a:endParaRPr lang="cs-CZ"/>
          </a:p>
        </p:txBody>
      </p:sp>
      <p:sp>
        <p:nvSpPr>
          <p:cNvPr id="4" name="Zástupný symbol pro zápatí 3"/>
          <p:cNvSpPr>
            <a:spLocks noGrp="1"/>
          </p:cNvSpPr>
          <p:nvPr>
            <p:ph type="ftr" sz="quarter" idx="2"/>
          </p:nvPr>
        </p:nvSpPr>
        <p:spPr>
          <a:xfrm>
            <a:off x="1" y="9445816"/>
            <a:ext cx="2949505" cy="496742"/>
          </a:xfrm>
          <a:prstGeom prst="rect">
            <a:avLst/>
          </a:prstGeom>
        </p:spPr>
        <p:txBody>
          <a:bodyPr vert="horz" lIns="88349" tIns="44175" rIns="88349" bIns="44175"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4588" y="9445816"/>
            <a:ext cx="2949505" cy="496742"/>
          </a:xfrm>
          <a:prstGeom prst="rect">
            <a:avLst/>
          </a:prstGeom>
        </p:spPr>
        <p:txBody>
          <a:bodyPr vert="horz" lIns="88349" tIns="44175" rIns="88349" bIns="44175" rtlCol="0" anchor="b"/>
          <a:lstStyle>
            <a:lvl1pPr algn="r">
              <a:defRPr sz="1200"/>
            </a:lvl1pPr>
          </a:lstStyle>
          <a:p>
            <a:fld id="{BA6FBD47-8690-4557-9A75-70C607DF0140}" type="slidenum">
              <a:rPr lang="cs-CZ" smtClean="0"/>
              <a:t>‹#›</a:t>
            </a:fld>
            <a:endParaRPr lang="cs-CZ"/>
          </a:p>
        </p:txBody>
      </p:sp>
    </p:spTree>
    <p:extLst>
      <p:ext uri="{BB962C8B-B14F-4D97-AF65-F5344CB8AC3E}">
        <p14:creationId xmlns:p14="http://schemas.microsoft.com/office/powerpoint/2010/main" val="35404493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949505" cy="496742"/>
          </a:xfrm>
          <a:prstGeom prst="rect">
            <a:avLst/>
          </a:prstGeom>
        </p:spPr>
        <p:txBody>
          <a:bodyPr vert="horz" lIns="95709" tIns="47854" rIns="95709" bIns="47854" rtlCol="0"/>
          <a:lstStyle>
            <a:lvl1pPr algn="l" fontAlgn="auto">
              <a:spcBef>
                <a:spcPts val="0"/>
              </a:spcBef>
              <a:spcAft>
                <a:spcPts val="0"/>
              </a:spcAft>
              <a:defRPr sz="1300">
                <a:latin typeface="+mn-lt"/>
                <a:cs typeface="+mn-cs"/>
              </a:defRPr>
            </a:lvl1pPr>
          </a:lstStyle>
          <a:p>
            <a:pPr>
              <a:defRPr/>
            </a:pPr>
            <a:endParaRPr lang="cs-CZ"/>
          </a:p>
        </p:txBody>
      </p:sp>
      <p:sp>
        <p:nvSpPr>
          <p:cNvPr id="3" name="Zástupný symbol pro datum 2"/>
          <p:cNvSpPr>
            <a:spLocks noGrp="1"/>
          </p:cNvSpPr>
          <p:nvPr>
            <p:ph type="dt" idx="1"/>
          </p:nvPr>
        </p:nvSpPr>
        <p:spPr>
          <a:xfrm>
            <a:off x="3854588" y="1"/>
            <a:ext cx="2949505" cy="496742"/>
          </a:xfrm>
          <a:prstGeom prst="rect">
            <a:avLst/>
          </a:prstGeom>
        </p:spPr>
        <p:txBody>
          <a:bodyPr vert="horz" lIns="95709" tIns="47854" rIns="95709" bIns="47854" rtlCol="0"/>
          <a:lstStyle>
            <a:lvl1pPr algn="r" fontAlgn="auto">
              <a:spcBef>
                <a:spcPts val="0"/>
              </a:spcBef>
              <a:spcAft>
                <a:spcPts val="0"/>
              </a:spcAft>
              <a:defRPr sz="1300">
                <a:latin typeface="+mn-lt"/>
                <a:cs typeface="+mn-cs"/>
              </a:defRPr>
            </a:lvl1pPr>
          </a:lstStyle>
          <a:p>
            <a:pPr>
              <a:defRPr/>
            </a:pPr>
            <a:fld id="{6AD9222B-360F-4852-9FC5-F8B4858B7043}" type="datetimeFigureOut">
              <a:rPr lang="cs-CZ"/>
              <a:pPr>
                <a:defRPr/>
              </a:pPr>
              <a:t>29.09.2021</a:t>
            </a:fld>
            <a:endParaRPr lang="cs-CZ"/>
          </a:p>
        </p:txBody>
      </p:sp>
      <p:sp>
        <p:nvSpPr>
          <p:cNvPr id="4" name="Zástupný symbol pro obrázek snímku 3"/>
          <p:cNvSpPr>
            <a:spLocks noGrp="1" noRot="1" noChangeAspect="1"/>
          </p:cNvSpPr>
          <p:nvPr>
            <p:ph type="sldImg" idx="2"/>
          </p:nvPr>
        </p:nvSpPr>
        <p:spPr>
          <a:xfrm>
            <a:off x="915988" y="744538"/>
            <a:ext cx="4973637" cy="3730625"/>
          </a:xfrm>
          <a:prstGeom prst="rect">
            <a:avLst/>
          </a:prstGeom>
          <a:noFill/>
          <a:ln w="12700">
            <a:solidFill>
              <a:prstClr val="black"/>
            </a:solidFill>
          </a:ln>
        </p:spPr>
        <p:txBody>
          <a:bodyPr vert="horz" lIns="95709" tIns="47854" rIns="95709" bIns="47854" rtlCol="0" anchor="ctr"/>
          <a:lstStyle/>
          <a:p>
            <a:pPr lvl="0"/>
            <a:endParaRPr lang="cs-CZ" noProof="0"/>
          </a:p>
        </p:txBody>
      </p:sp>
      <p:sp>
        <p:nvSpPr>
          <p:cNvPr id="5" name="Zástupný symbol pro poznámky 4"/>
          <p:cNvSpPr>
            <a:spLocks noGrp="1"/>
          </p:cNvSpPr>
          <p:nvPr>
            <p:ph type="body" sz="quarter" idx="3"/>
          </p:nvPr>
        </p:nvSpPr>
        <p:spPr>
          <a:xfrm>
            <a:off x="679953" y="4723679"/>
            <a:ext cx="5445707" cy="4475308"/>
          </a:xfrm>
          <a:prstGeom prst="rect">
            <a:avLst/>
          </a:prstGeom>
        </p:spPr>
        <p:txBody>
          <a:bodyPr vert="horz" lIns="95709" tIns="47854" rIns="95709" bIns="47854"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1" y="9445816"/>
            <a:ext cx="2949505" cy="496742"/>
          </a:xfrm>
          <a:prstGeom prst="rect">
            <a:avLst/>
          </a:prstGeom>
        </p:spPr>
        <p:txBody>
          <a:bodyPr vert="horz" lIns="95709" tIns="47854" rIns="95709" bIns="47854" rtlCol="0" anchor="b"/>
          <a:lstStyle>
            <a:lvl1pPr algn="l" fontAlgn="auto">
              <a:spcBef>
                <a:spcPts val="0"/>
              </a:spcBef>
              <a:spcAft>
                <a:spcPts val="0"/>
              </a:spcAft>
              <a:defRPr sz="13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4588" y="9445816"/>
            <a:ext cx="2949505" cy="496742"/>
          </a:xfrm>
          <a:prstGeom prst="rect">
            <a:avLst/>
          </a:prstGeom>
        </p:spPr>
        <p:txBody>
          <a:bodyPr vert="horz" lIns="95709" tIns="47854" rIns="95709" bIns="47854" rtlCol="0" anchor="b"/>
          <a:lstStyle>
            <a:lvl1pPr algn="r" fontAlgn="auto">
              <a:spcBef>
                <a:spcPts val="0"/>
              </a:spcBef>
              <a:spcAft>
                <a:spcPts val="0"/>
              </a:spcAft>
              <a:defRPr sz="1300">
                <a:latin typeface="+mn-lt"/>
                <a:cs typeface="+mn-cs"/>
              </a:defRPr>
            </a:lvl1pPr>
          </a:lstStyle>
          <a:p>
            <a:pPr>
              <a:defRPr/>
            </a:pPr>
            <a:fld id="{24999F20-FBD3-4D98-9A54-58D25A78CE88}" type="slidenum">
              <a:rPr lang="cs-CZ"/>
              <a:pPr>
                <a:defRPr/>
              </a:pPr>
              <a:t>‹#›</a:t>
            </a:fld>
            <a:endParaRPr lang="cs-CZ"/>
          </a:p>
        </p:txBody>
      </p:sp>
    </p:spTree>
    <p:extLst>
      <p:ext uri="{BB962C8B-B14F-4D97-AF65-F5344CB8AC3E}">
        <p14:creationId xmlns:p14="http://schemas.microsoft.com/office/powerpoint/2010/main" val="24595460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cs.wikipedia.org/wiki/Elektronick%C3%BD_podpis"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cs.wikipedia.org/wiki/%C4%8Casov%C3%A9_raz%C3%ADtko" TargetMode="External"/><Relationship Id="rId5" Type="http://schemas.openxmlformats.org/officeDocument/2006/relationships/hyperlink" Target="https://cs.wikipedia.org/wiki/Elektronick%C3%A1_pe%C4%8De%C5%A5" TargetMode="External"/><Relationship Id="rId4" Type="http://schemas.openxmlformats.org/officeDocument/2006/relationships/hyperlink" Target="https://cs.wikipedia.org/wiki/Digit%C3%A1ln%C3%AD_certifik%C3%A1t"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pPr>
              <a:defRPr/>
            </a:pPr>
            <a:fld id="{F7711E6C-11B5-4024-9BAA-C52C5648B85A}" type="slidenum">
              <a:rPr lang="cs-CZ" smtClean="0"/>
              <a:pPr>
                <a:defRPr/>
              </a:pPr>
              <a:t>10</a:t>
            </a:fld>
            <a:endParaRPr lang="cs-CZ"/>
          </a:p>
        </p:txBody>
      </p:sp>
    </p:spTree>
    <p:extLst>
      <p:ext uri="{BB962C8B-B14F-4D97-AF65-F5344CB8AC3E}">
        <p14:creationId xmlns:p14="http://schemas.microsoft.com/office/powerpoint/2010/main" val="1570834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11</a:t>
            </a:fld>
            <a:endParaRPr lang="cs-CZ"/>
          </a:p>
        </p:txBody>
      </p:sp>
    </p:spTree>
    <p:extLst>
      <p:ext uri="{BB962C8B-B14F-4D97-AF65-F5344CB8AC3E}">
        <p14:creationId xmlns:p14="http://schemas.microsoft.com/office/powerpoint/2010/main" val="516563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15</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16</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17</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18</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a:t>
            </a:fld>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20</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21</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22</a:t>
            </a:fld>
            <a:endParaRPr lang="cs-CZ"/>
          </a:p>
        </p:txBody>
      </p:sp>
    </p:spTree>
    <p:extLst>
      <p:ext uri="{BB962C8B-B14F-4D97-AF65-F5344CB8AC3E}">
        <p14:creationId xmlns:p14="http://schemas.microsoft.com/office/powerpoint/2010/main" val="31855231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23</a:t>
            </a:fld>
            <a:endParaRPr lang="cs-CZ"/>
          </a:p>
        </p:txBody>
      </p:sp>
    </p:spTree>
    <p:extLst>
      <p:ext uri="{BB962C8B-B14F-4D97-AF65-F5344CB8AC3E}">
        <p14:creationId xmlns:p14="http://schemas.microsoft.com/office/powerpoint/2010/main" val="108055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24</a:t>
            </a:fld>
            <a:endParaRPr lang="cs-CZ"/>
          </a:p>
        </p:txBody>
      </p:sp>
    </p:spTree>
    <p:extLst>
      <p:ext uri="{BB962C8B-B14F-4D97-AF65-F5344CB8AC3E}">
        <p14:creationId xmlns:p14="http://schemas.microsoft.com/office/powerpoint/2010/main" val="8460106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dirty="0">
              <a:latin typeface="Arial" panose="020B0604020202020204" pitchFamily="34" charset="0"/>
            </a:endParaRPr>
          </a:p>
          <a:p>
            <a:pPr marL="285750" indent="-285750">
              <a:buFontTx/>
              <a:buChar char="-"/>
            </a:pPr>
            <a:r>
              <a:rPr lang="cs-CZ" dirty="0">
                <a:latin typeface="Arial" panose="020B0604020202020204" pitchFamily="34" charset="0"/>
              </a:rPr>
              <a:t>Standardy </a:t>
            </a:r>
            <a:r>
              <a:rPr lang="cs-CZ" dirty="0"/>
              <a:t>pro </a:t>
            </a:r>
            <a:r>
              <a:rPr lang="cs-CZ" dirty="0">
                <a:hlinkClick r:id="rId3" tooltip="Elektronický podpis"/>
              </a:rPr>
              <a:t>elektronické podpisy</a:t>
            </a:r>
            <a:r>
              <a:rPr lang="cs-CZ" dirty="0"/>
              <a:t>, </a:t>
            </a:r>
            <a:r>
              <a:rPr lang="cs-CZ" dirty="0">
                <a:hlinkClick r:id="rId4" tooltip="Digitální certifikát"/>
              </a:rPr>
              <a:t>kvalifikované digitální certifikáty</a:t>
            </a:r>
            <a:r>
              <a:rPr lang="cs-CZ" dirty="0"/>
              <a:t>, </a:t>
            </a:r>
            <a:r>
              <a:rPr lang="cs-CZ" dirty="0">
                <a:hlinkClick r:id="rId5" tooltip="Elektronická pečeť"/>
              </a:rPr>
              <a:t>elektronické pečeti</a:t>
            </a:r>
            <a:r>
              <a:rPr lang="cs-CZ" dirty="0"/>
              <a:t>, </a:t>
            </a:r>
            <a:r>
              <a:rPr lang="cs-CZ" dirty="0">
                <a:hlinkClick r:id="rId6"/>
              </a:rPr>
              <a:t>časová razítka</a:t>
            </a:r>
            <a:r>
              <a:rPr lang="cs-CZ" dirty="0"/>
              <a:t> </a:t>
            </a:r>
          </a:p>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25</a:t>
            </a:fld>
            <a:endParaRPr lang="cs-CZ"/>
          </a:p>
        </p:txBody>
      </p:sp>
    </p:spTree>
    <p:extLst>
      <p:ext uri="{BB962C8B-B14F-4D97-AF65-F5344CB8AC3E}">
        <p14:creationId xmlns:p14="http://schemas.microsoft.com/office/powerpoint/2010/main" val="36258101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26</a:t>
            </a:fld>
            <a:endParaRPr lang="cs-CZ"/>
          </a:p>
        </p:txBody>
      </p:sp>
    </p:spTree>
    <p:extLst>
      <p:ext uri="{BB962C8B-B14F-4D97-AF65-F5344CB8AC3E}">
        <p14:creationId xmlns:p14="http://schemas.microsoft.com/office/powerpoint/2010/main" val="30360613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27</a:t>
            </a:fld>
            <a:endParaRPr lang="cs-CZ"/>
          </a:p>
        </p:txBody>
      </p:sp>
    </p:spTree>
    <p:extLst>
      <p:ext uri="{BB962C8B-B14F-4D97-AF65-F5344CB8AC3E}">
        <p14:creationId xmlns:p14="http://schemas.microsoft.com/office/powerpoint/2010/main" val="20277768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28</a:t>
            </a:fld>
            <a:endParaRPr lang="cs-CZ"/>
          </a:p>
        </p:txBody>
      </p:sp>
    </p:spTree>
    <p:extLst>
      <p:ext uri="{BB962C8B-B14F-4D97-AF65-F5344CB8AC3E}">
        <p14:creationId xmlns:p14="http://schemas.microsoft.com/office/powerpoint/2010/main" val="41808148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29</a:t>
            </a:fld>
            <a:endParaRPr lang="cs-CZ"/>
          </a:p>
        </p:txBody>
      </p:sp>
    </p:spTree>
    <p:extLst>
      <p:ext uri="{BB962C8B-B14F-4D97-AF65-F5344CB8AC3E}">
        <p14:creationId xmlns:p14="http://schemas.microsoft.com/office/powerpoint/2010/main" val="2953948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a:t>
            </a:fld>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30</a:t>
            </a:fld>
            <a:endParaRPr lang="cs-CZ"/>
          </a:p>
        </p:txBody>
      </p:sp>
    </p:spTree>
    <p:extLst>
      <p:ext uri="{BB962C8B-B14F-4D97-AF65-F5344CB8AC3E}">
        <p14:creationId xmlns:p14="http://schemas.microsoft.com/office/powerpoint/2010/main" val="40014370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31</a:t>
            </a:fld>
            <a:endParaRPr lang="cs-CZ"/>
          </a:p>
        </p:txBody>
      </p:sp>
    </p:spTree>
    <p:extLst>
      <p:ext uri="{BB962C8B-B14F-4D97-AF65-F5344CB8AC3E}">
        <p14:creationId xmlns:p14="http://schemas.microsoft.com/office/powerpoint/2010/main" val="20283107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32</a:t>
            </a:fld>
            <a:endParaRPr 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33</a:t>
            </a:fld>
            <a:endParaRPr 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34</a:t>
            </a:fld>
            <a:endParaRPr 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35</a:t>
            </a:fld>
            <a:endParaRPr 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36</a:t>
            </a:fld>
            <a:endParaRPr 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r>
              <a:rPr lang="cs-CZ" sz="1200" kern="1200" dirty="0">
                <a:solidFill>
                  <a:schemeClr val="tx1"/>
                </a:solidFill>
                <a:effectLst/>
                <a:latin typeface="+mn-lt"/>
                <a:ea typeface="+mn-ea"/>
                <a:cs typeface="+mn-cs"/>
              </a:rPr>
              <a:t>Jaký typ pojištění představuje zpravidla pojištění bytu? </a:t>
            </a:r>
          </a:p>
          <a:p>
            <a:pPr lvl="1"/>
            <a:r>
              <a:rPr lang="cs-CZ" sz="1200" kern="1200" dirty="0">
                <a:solidFill>
                  <a:schemeClr val="tx1"/>
                </a:solidFill>
                <a:effectLst/>
                <a:latin typeface="+mn-lt"/>
                <a:ea typeface="+mn-ea"/>
                <a:cs typeface="+mn-cs"/>
              </a:rPr>
              <a:t>Jaká ustanovení OZ týkající se pojištění se na daný případ patrně budou aplikovat? </a:t>
            </a:r>
          </a:p>
          <a:p>
            <a:pPr lvl="1"/>
            <a:r>
              <a:rPr lang="cs-CZ" sz="1200" kern="1200" dirty="0">
                <a:solidFill>
                  <a:schemeClr val="tx1"/>
                </a:solidFill>
                <a:effectLst/>
                <a:latin typeface="+mn-lt"/>
                <a:ea typeface="+mn-ea"/>
                <a:cs typeface="+mn-cs"/>
              </a:rPr>
              <a:t>Dle jakého ustanovení OZ bylo patrně možné pojištění vypovědět? </a:t>
            </a:r>
          </a:p>
          <a:p>
            <a:pPr marL="0" indent="0" eaLnBrk="1" hangingPunct="1">
              <a:spcBef>
                <a:spcPct val="0"/>
              </a:spcBef>
              <a:buFontTx/>
              <a:buNone/>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37</a:t>
            </a:fld>
            <a:endParaRPr lang="cs-CZ"/>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38</a:t>
            </a:fld>
            <a:endParaRPr lang="cs-CZ"/>
          </a:p>
        </p:txBody>
      </p:sp>
    </p:spTree>
    <p:extLst>
      <p:ext uri="{BB962C8B-B14F-4D97-AF65-F5344CB8AC3E}">
        <p14:creationId xmlns:p14="http://schemas.microsoft.com/office/powerpoint/2010/main" val="33991191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39</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r>
              <a:rPr lang="cs-CZ" baseline="0" dirty="0"/>
              <a:t>Propojení s neakademickými pracovníky a praktické přednášky </a:t>
            </a:r>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4</a:t>
            </a:fld>
            <a:endParaRPr lang="cs-CZ"/>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40</a:t>
            </a:fld>
            <a:endParaRPr lang="cs-CZ"/>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41</a:t>
            </a:fld>
            <a:endParaRPr lang="cs-CZ"/>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42</a:t>
            </a:fld>
            <a:endParaRPr lang="cs-CZ"/>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43</a:t>
            </a:fld>
            <a:endParaRPr lang="cs-CZ"/>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44</a:t>
            </a:fld>
            <a:endParaRPr lang="cs-CZ"/>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45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7</a:t>
            </a:fld>
            <a:endParaRPr lang="cs-CZ"/>
          </a:p>
        </p:txBody>
      </p:sp>
    </p:spTree>
    <p:extLst>
      <p:ext uri="{BB962C8B-B14F-4D97-AF65-F5344CB8AC3E}">
        <p14:creationId xmlns:p14="http://schemas.microsoft.com/office/powerpoint/2010/main" val="4220499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8</a:t>
            </a:fld>
            <a:endParaRPr lang="cs-CZ"/>
          </a:p>
        </p:txBody>
      </p:sp>
    </p:spTree>
    <p:extLst>
      <p:ext uri="{BB962C8B-B14F-4D97-AF65-F5344CB8AC3E}">
        <p14:creationId xmlns:p14="http://schemas.microsoft.com/office/powerpoint/2010/main" val="2878687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9</a:t>
            </a:fld>
            <a:endParaRPr lang="cs-CZ"/>
          </a:p>
        </p:txBody>
      </p:sp>
    </p:spTree>
    <p:extLst>
      <p:ext uri="{BB962C8B-B14F-4D97-AF65-F5344CB8AC3E}">
        <p14:creationId xmlns:p14="http://schemas.microsoft.com/office/powerpoint/2010/main" val="44104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561E3D1A-84EB-49A2-929D-5419F6F06FE1}" type="datetime1">
              <a:rPr lang="cs-CZ" smtClean="0"/>
              <a:t>29.09.2021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81C73AD-1676-43F3-AF3B-2E8C99DBD57D}" type="slidenum">
              <a:rPr lang="cs-CZ"/>
              <a:pPr>
                <a:defRPr/>
              </a:pPr>
              <a:t>‹#›</a:t>
            </a:fld>
            <a:endParaRPr lang="cs-CZ"/>
          </a:p>
        </p:txBody>
      </p:sp>
    </p:spTree>
    <p:extLst>
      <p:ext uri="{BB962C8B-B14F-4D97-AF65-F5344CB8AC3E}">
        <p14:creationId xmlns:p14="http://schemas.microsoft.com/office/powerpoint/2010/main" val="91545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3330CB54-ED0A-4F00-B98C-DAABF8EF8E8F}" type="datetime1">
              <a:rPr lang="cs-CZ" smtClean="0"/>
              <a:t>29.09.2021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AFA316B-3555-423D-A5A5-12810C68728B}" type="slidenum">
              <a:rPr lang="cs-CZ"/>
              <a:pPr>
                <a:defRPr/>
              </a:pPr>
              <a:t>‹#›</a:t>
            </a:fld>
            <a:endParaRPr lang="cs-CZ"/>
          </a:p>
        </p:txBody>
      </p:sp>
    </p:spTree>
    <p:extLst>
      <p:ext uri="{BB962C8B-B14F-4D97-AF65-F5344CB8AC3E}">
        <p14:creationId xmlns:p14="http://schemas.microsoft.com/office/powerpoint/2010/main" val="383940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A09B9B0-6AF0-46ED-8ECD-3DDA94709649}" type="datetime1">
              <a:rPr lang="cs-CZ" smtClean="0"/>
              <a:t>29.09.2021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5C583E4-7BAE-4FA1-88B6-87B96A320F5D}" type="slidenum">
              <a:rPr lang="cs-CZ"/>
              <a:pPr>
                <a:defRPr/>
              </a:pPr>
              <a:t>‹#›</a:t>
            </a:fld>
            <a:endParaRPr lang="cs-CZ"/>
          </a:p>
        </p:txBody>
      </p:sp>
    </p:spTree>
    <p:extLst>
      <p:ext uri="{BB962C8B-B14F-4D97-AF65-F5344CB8AC3E}">
        <p14:creationId xmlns:p14="http://schemas.microsoft.com/office/powerpoint/2010/main" val="177922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1AEFE620-674C-4CF0-8EB9-1010D7C7CE8D}" type="datetime1">
              <a:rPr lang="cs-CZ" smtClean="0"/>
              <a:t>29.09.2021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94AF81F-BF9F-4B1C-B061-7226C1B8873F}" type="slidenum">
              <a:rPr lang="cs-CZ"/>
              <a:pPr>
                <a:defRPr/>
              </a:pPr>
              <a:t>‹#›</a:t>
            </a:fld>
            <a:endParaRPr lang="cs-CZ"/>
          </a:p>
        </p:txBody>
      </p:sp>
    </p:spTree>
    <p:extLst>
      <p:ext uri="{BB962C8B-B14F-4D97-AF65-F5344CB8AC3E}">
        <p14:creationId xmlns:p14="http://schemas.microsoft.com/office/powerpoint/2010/main" val="53288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CD3F35FE-2A75-4884-9494-1789062C5CC0}" type="datetime1">
              <a:rPr lang="cs-CZ" smtClean="0"/>
              <a:t>29.09.2021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5641B4D-9137-4341-9326-88536D317CA6}" type="slidenum">
              <a:rPr lang="cs-CZ"/>
              <a:pPr>
                <a:defRPr/>
              </a:pPr>
              <a:t>‹#›</a:t>
            </a:fld>
            <a:endParaRPr lang="cs-CZ"/>
          </a:p>
        </p:txBody>
      </p:sp>
    </p:spTree>
    <p:extLst>
      <p:ext uri="{BB962C8B-B14F-4D97-AF65-F5344CB8AC3E}">
        <p14:creationId xmlns:p14="http://schemas.microsoft.com/office/powerpoint/2010/main" val="148819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36A0E36F-FF60-4774-8C4B-8E865C1E6D60}" type="datetime1">
              <a:rPr lang="cs-CZ" smtClean="0"/>
              <a:t>29.09.2021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830014A0-7D0E-4929-B8BC-88E6C28816F5}" type="slidenum">
              <a:rPr lang="cs-CZ"/>
              <a:pPr>
                <a:defRPr/>
              </a:pPr>
              <a:t>‹#›</a:t>
            </a:fld>
            <a:endParaRPr lang="cs-CZ"/>
          </a:p>
        </p:txBody>
      </p:sp>
    </p:spTree>
    <p:extLst>
      <p:ext uri="{BB962C8B-B14F-4D97-AF65-F5344CB8AC3E}">
        <p14:creationId xmlns:p14="http://schemas.microsoft.com/office/powerpoint/2010/main" val="179325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B1B53DAB-3671-401B-81FC-7941A1B81EDB}" type="datetime1">
              <a:rPr lang="cs-CZ" smtClean="0"/>
              <a:t>29.09.2021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1F4576A4-8E39-482C-B6B1-6FE4EE7CDF03}" type="slidenum">
              <a:rPr lang="cs-CZ"/>
              <a:pPr>
                <a:defRPr/>
              </a:pPr>
              <a:t>‹#›</a:t>
            </a:fld>
            <a:endParaRPr lang="cs-CZ"/>
          </a:p>
        </p:txBody>
      </p:sp>
    </p:spTree>
    <p:extLst>
      <p:ext uri="{BB962C8B-B14F-4D97-AF65-F5344CB8AC3E}">
        <p14:creationId xmlns:p14="http://schemas.microsoft.com/office/powerpoint/2010/main" val="254977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p:cNvSpPr>
            <a:spLocks noGrp="1"/>
          </p:cNvSpPr>
          <p:nvPr>
            <p:ph type="dt" sz="half" idx="10"/>
          </p:nvPr>
        </p:nvSpPr>
        <p:spPr/>
        <p:txBody>
          <a:bodyPr/>
          <a:lstStyle>
            <a:lvl1pPr>
              <a:defRPr/>
            </a:lvl1pPr>
          </a:lstStyle>
          <a:p>
            <a:pPr>
              <a:defRPr/>
            </a:pPr>
            <a:fld id="{4ECA7568-1754-4FDD-B8FB-591A5036EF6F}" type="datetime1">
              <a:rPr lang="cs-CZ" smtClean="0"/>
              <a:t>29.09.2021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1E940BC9-B545-417B-9892-5A3E4493941B}" type="slidenum">
              <a:rPr lang="cs-CZ"/>
              <a:pPr>
                <a:defRPr/>
              </a:pPr>
              <a:t>‹#›</a:t>
            </a:fld>
            <a:endParaRPr lang="cs-CZ"/>
          </a:p>
        </p:txBody>
      </p:sp>
    </p:spTree>
    <p:extLst>
      <p:ext uri="{BB962C8B-B14F-4D97-AF65-F5344CB8AC3E}">
        <p14:creationId xmlns:p14="http://schemas.microsoft.com/office/powerpoint/2010/main" val="187843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60951390-E761-4012-BB7D-3912AFB2DE40}" type="datetime1">
              <a:rPr lang="cs-CZ" smtClean="0"/>
              <a:t>29.09.2021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8FC69F94-7823-4F91-94D9-B1256846311E}" type="slidenum">
              <a:rPr lang="cs-CZ"/>
              <a:pPr>
                <a:defRPr/>
              </a:pPr>
              <a:t>‹#›</a:t>
            </a:fld>
            <a:endParaRPr lang="cs-CZ"/>
          </a:p>
        </p:txBody>
      </p:sp>
    </p:spTree>
    <p:extLst>
      <p:ext uri="{BB962C8B-B14F-4D97-AF65-F5344CB8AC3E}">
        <p14:creationId xmlns:p14="http://schemas.microsoft.com/office/powerpoint/2010/main" val="104838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E8CC914-15BB-4D5B-8A2E-5C235451C2ED}" type="datetime1">
              <a:rPr lang="cs-CZ" smtClean="0"/>
              <a:t>29.09.2021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7A2D9D1-5BB5-4500-A879-E1302848EBD4}" type="slidenum">
              <a:rPr lang="cs-CZ"/>
              <a:pPr>
                <a:defRPr/>
              </a:pPr>
              <a:t>‹#›</a:t>
            </a:fld>
            <a:endParaRPr lang="cs-CZ"/>
          </a:p>
        </p:txBody>
      </p:sp>
    </p:spTree>
    <p:extLst>
      <p:ext uri="{BB962C8B-B14F-4D97-AF65-F5344CB8AC3E}">
        <p14:creationId xmlns:p14="http://schemas.microsoft.com/office/powerpoint/2010/main" val="332225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1799A5A-E577-4654-838B-EA1ECE959295}" type="datetime1">
              <a:rPr lang="cs-CZ" smtClean="0"/>
              <a:t>29.09.2021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749C6E9-8400-441E-BDC3-D720F294A22A}" type="slidenum">
              <a:rPr lang="cs-CZ"/>
              <a:pPr>
                <a:defRPr/>
              </a:pPr>
              <a:t>‹#›</a:t>
            </a:fld>
            <a:endParaRPr lang="cs-CZ"/>
          </a:p>
        </p:txBody>
      </p:sp>
    </p:spTree>
    <p:extLst>
      <p:ext uri="{BB962C8B-B14F-4D97-AF65-F5344CB8AC3E}">
        <p14:creationId xmlns:p14="http://schemas.microsoft.com/office/powerpoint/2010/main" val="148005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E182BDF-D2A6-4339-9E0B-1889C8C1440A}" type="datetime1">
              <a:rPr lang="cs-CZ" smtClean="0"/>
              <a:t>29.09.2021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4803486-B1B2-4219-B9F2-2C6248EBD6D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cnb.cz/cs/dohled-financni-trh/vykon-dohledu/dohledova-uredni-sdeleni-a-benchmarky"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cnb.cz/export/sites/cnb/cs/dohled-financni-trh/.galleries/vykon_dohledu/dohledove_benchmarky/download/dohledovy_benchmark_2019_04.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cnb.cz/export/sites/cnb/cs/dohled-financni-trh/.galleries/vykon_dohledu/dohledove_benchmarky/download/dohledovy_benchmark_2018_04.pdf" TargetMode="External"/><Relationship Id="rId5" Type="http://schemas.openxmlformats.org/officeDocument/2006/relationships/hyperlink" Target="https://www.cnb.cz/export/sites/cnb/cs/dohled-financni-trh/.galleries/vykon_dohledu/dohledove_benchmarky/download/dohledovy_benchmark_2019_01.pdf" TargetMode="External"/><Relationship Id="rId4" Type="http://schemas.openxmlformats.org/officeDocument/2006/relationships/hyperlink" Target="https://www.cnb.cz/export/sites/cnb/cs/dohled-financni-trh/.galleries/vykon_dohledu/dohledove_benchmarky/download/dohledovy_benchmark_2019_03.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ástupný symbol pro číslo snímku 4"/>
          <p:cNvSpPr txBox="1">
            <a:spLocks/>
          </p:cNvSpPr>
          <p:nvPr/>
        </p:nvSpPr>
        <p:spPr>
          <a:xfrm>
            <a:off x="-12682" y="2145367"/>
            <a:ext cx="1403648" cy="839071"/>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390966" y="2145367"/>
            <a:ext cx="7753034" cy="877163"/>
          </a:xfrm>
          <a:prstGeom prst="rect">
            <a:avLst/>
          </a:prstGeom>
          <a:ln w="635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5100" dirty="0">
                <a:latin typeface="Arial" panose="020B0604020202020204" pitchFamily="34" charset="0"/>
              </a:rPr>
              <a:t>Úvod do pojistného práva</a:t>
            </a:r>
          </a:p>
        </p:txBody>
      </p:sp>
      <p:sp>
        <p:nvSpPr>
          <p:cNvPr id="30" name="TextovéPole 29"/>
          <p:cNvSpPr txBox="1"/>
          <p:nvPr/>
        </p:nvSpPr>
        <p:spPr>
          <a:xfrm>
            <a:off x="284371" y="4581128"/>
            <a:ext cx="6048672" cy="369332"/>
          </a:xfrm>
          <a:prstGeom prst="rect">
            <a:avLst/>
          </a:prstGeom>
          <a:noFill/>
        </p:spPr>
        <p:txBody>
          <a:bodyPr wrap="square" rtlCol="0">
            <a:spAutoFit/>
          </a:bodyPr>
          <a:lstStyle/>
          <a:p>
            <a:r>
              <a:rPr lang="cs-CZ" dirty="0">
                <a:latin typeface="Arial" panose="020B0604020202020204" pitchFamily="34" charset="0"/>
              </a:rPr>
              <a:t>/ 15. 10. 2019/  Adam Forst </a:t>
            </a:r>
          </a:p>
        </p:txBody>
      </p:sp>
      <p:sp>
        <p:nvSpPr>
          <p:cNvPr id="2" name="Obdélník 1"/>
          <p:cNvSpPr/>
          <p:nvPr/>
        </p:nvSpPr>
        <p:spPr>
          <a:xfrm>
            <a:off x="3635897" y="404664"/>
            <a:ext cx="5137254" cy="369332"/>
          </a:xfrm>
          <a:prstGeom prst="rect">
            <a:avLst/>
          </a:prstGeom>
        </p:spPr>
        <p:txBody>
          <a:bodyPr wrap="square">
            <a:spAutoFit/>
          </a:bodyPr>
          <a:lstStyle/>
          <a:p>
            <a:r>
              <a:rPr lang="cs-CZ" i="1" dirty="0">
                <a:solidFill>
                  <a:srgbClr val="C00000"/>
                </a:solidFill>
                <a:latin typeface="Arial" panose="020B0604020202020204" pitchFamily="34" charset="0"/>
              </a:rPr>
              <a:t>Pojistné právo v praxi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3"/>
          <p:cNvSpPr txBox="1">
            <a:spLocks/>
          </p:cNvSpPr>
          <p:nvPr/>
        </p:nvSpPr>
        <p:spPr bwMode="auto">
          <a:xfrm>
            <a:off x="8316416" y="6376243"/>
            <a:ext cx="549424"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sk-SK"/>
            </a:defPPr>
            <a:lvl1pPr algn="r" rtl="0" eaLnBrk="0" fontAlgn="base" hangingPunct="0">
              <a:spcBef>
                <a:spcPct val="0"/>
              </a:spcBef>
              <a:spcAft>
                <a:spcPct val="0"/>
              </a:spcAft>
              <a:defRPr sz="1000" kern="1200">
                <a:solidFill>
                  <a:schemeClr val="tx1"/>
                </a:solidFill>
                <a:latin typeface="Calibri" pitchFamily="34" charset="0"/>
                <a:ea typeface="+mn-ea"/>
                <a:cs typeface="Arial" charset="0"/>
              </a:defRPr>
            </a:lvl1pPr>
            <a:lvl2pPr marL="742950" indent="-28575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1143000" indent="-2286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600200" indent="-228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2057400" indent="-2286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514600" indent="-228600" algn="l" defTabSz="914400" rtl="0" eaLnBrk="0" fontAlgn="base" latinLnBrk="0" hangingPunct="0">
              <a:spcBef>
                <a:spcPct val="0"/>
              </a:spcBef>
              <a:spcAft>
                <a:spcPct val="0"/>
              </a:spcAft>
              <a:defRPr kern="1200">
                <a:solidFill>
                  <a:schemeClr val="tx1"/>
                </a:solidFill>
                <a:latin typeface="Calibri" pitchFamily="34" charset="0"/>
                <a:ea typeface="+mn-ea"/>
                <a:cs typeface="Arial" charset="0"/>
              </a:defRPr>
            </a:lvl6pPr>
            <a:lvl7pPr marL="2971800" indent="-228600" algn="l" defTabSz="914400" rtl="0" eaLnBrk="0" fontAlgn="base" latinLnBrk="0" hangingPunct="0">
              <a:spcBef>
                <a:spcPct val="0"/>
              </a:spcBef>
              <a:spcAft>
                <a:spcPct val="0"/>
              </a:spcAft>
              <a:defRPr kern="1200">
                <a:solidFill>
                  <a:schemeClr val="tx1"/>
                </a:solidFill>
                <a:latin typeface="Calibri" pitchFamily="34" charset="0"/>
                <a:ea typeface="+mn-ea"/>
                <a:cs typeface="Arial" charset="0"/>
              </a:defRPr>
            </a:lvl7pPr>
            <a:lvl8pPr marL="3429000" indent="-228600" algn="l" defTabSz="914400" rtl="0" eaLnBrk="0" fontAlgn="base" latinLnBrk="0" hangingPunct="0">
              <a:spcBef>
                <a:spcPct val="0"/>
              </a:spcBef>
              <a:spcAft>
                <a:spcPct val="0"/>
              </a:spcAft>
              <a:defRPr kern="1200">
                <a:solidFill>
                  <a:schemeClr val="tx1"/>
                </a:solidFill>
                <a:latin typeface="Calibri" pitchFamily="34" charset="0"/>
                <a:ea typeface="+mn-ea"/>
                <a:cs typeface="Arial" charset="0"/>
              </a:defRPr>
            </a:lvl8pPr>
            <a:lvl9pPr marL="3886200" indent="-228600" algn="l" defTabSz="914400" rtl="0" eaLnBrk="0" fontAlgn="base" latinLnBrk="0" hangingPunct="0">
              <a:spcBef>
                <a:spcPct val="0"/>
              </a:spcBef>
              <a:spcAft>
                <a:spcPct val="0"/>
              </a:spcAft>
              <a:defRPr kern="1200">
                <a:solidFill>
                  <a:schemeClr val="tx1"/>
                </a:solidFill>
                <a:latin typeface="Calibri" pitchFamily="34" charset="0"/>
                <a:ea typeface="+mn-ea"/>
                <a:cs typeface="Arial" charset="0"/>
              </a:defRPr>
            </a:lvl9pPr>
          </a:lstStyle>
          <a:p>
            <a:pPr eaLnBrk="1" hangingPunct="1"/>
            <a:r>
              <a:rPr lang="cs-CZ" altLang="cs-CZ" sz="900" dirty="0">
                <a:solidFill>
                  <a:srgbClr val="6C6C6C"/>
                </a:solidFill>
                <a:latin typeface="Arial" charset="0"/>
              </a:rPr>
              <a:t>3</a:t>
            </a:r>
          </a:p>
        </p:txBody>
      </p:sp>
      <p:sp>
        <p:nvSpPr>
          <p:cNvPr id="7" name="Obdélník 6"/>
          <p:cNvSpPr/>
          <p:nvPr/>
        </p:nvSpPr>
        <p:spPr>
          <a:xfrm>
            <a:off x="3205996" y="1978422"/>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Pojišťovna</a:t>
            </a:r>
          </a:p>
        </p:txBody>
      </p:sp>
      <p:sp>
        <p:nvSpPr>
          <p:cNvPr id="8" name="Obdélník 7"/>
          <p:cNvSpPr/>
          <p:nvPr/>
        </p:nvSpPr>
        <p:spPr>
          <a:xfrm>
            <a:off x="4358124" y="1978422"/>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Pojišťovna</a:t>
            </a:r>
          </a:p>
        </p:txBody>
      </p:sp>
      <p:sp>
        <p:nvSpPr>
          <p:cNvPr id="9" name="Obdélník 8"/>
          <p:cNvSpPr/>
          <p:nvPr/>
        </p:nvSpPr>
        <p:spPr>
          <a:xfrm>
            <a:off x="4358124" y="2554486"/>
            <a:ext cx="936104" cy="432048"/>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a:t>Samostatný zprostředkovatel</a:t>
            </a:r>
          </a:p>
        </p:txBody>
      </p:sp>
      <p:cxnSp>
        <p:nvCxnSpPr>
          <p:cNvPr id="11" name="Přímá spojnice 10"/>
          <p:cNvCxnSpPr>
            <a:stCxn id="8" idx="2"/>
            <a:endCxn id="9" idx="0"/>
          </p:cNvCxnSpPr>
          <p:nvPr/>
        </p:nvCxnSpPr>
        <p:spPr>
          <a:xfrm>
            <a:off x="4826176" y="241047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4142100" y="3562598"/>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3" name="Obdélník 12"/>
          <p:cNvSpPr/>
          <p:nvPr/>
        </p:nvSpPr>
        <p:spPr>
          <a:xfrm>
            <a:off x="3710052" y="3130550"/>
            <a:ext cx="936104" cy="432048"/>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Vázaný zástupce</a:t>
            </a:r>
          </a:p>
        </p:txBody>
      </p:sp>
      <p:cxnSp>
        <p:nvCxnSpPr>
          <p:cNvPr id="14" name="Přímá spojnice 13"/>
          <p:cNvCxnSpPr/>
          <p:nvPr/>
        </p:nvCxnSpPr>
        <p:spPr>
          <a:xfrm>
            <a:off x="3250481" y="2410470"/>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5" name="Obdélník 14"/>
          <p:cNvSpPr/>
          <p:nvPr/>
        </p:nvSpPr>
        <p:spPr>
          <a:xfrm>
            <a:off x="5438244" y="1978422"/>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Pojišťovna</a:t>
            </a:r>
          </a:p>
        </p:txBody>
      </p:sp>
      <p:sp>
        <p:nvSpPr>
          <p:cNvPr id="16" name="Obdélník 15"/>
          <p:cNvSpPr/>
          <p:nvPr/>
        </p:nvSpPr>
        <p:spPr>
          <a:xfrm>
            <a:off x="3710052" y="3706614"/>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sp>
        <p:nvSpPr>
          <p:cNvPr id="17" name="Obdélník 16"/>
          <p:cNvSpPr/>
          <p:nvPr/>
        </p:nvSpPr>
        <p:spPr>
          <a:xfrm>
            <a:off x="4934188" y="3130550"/>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cxnSp>
        <p:nvCxnSpPr>
          <p:cNvPr id="18" name="Přímá spojnice 17"/>
          <p:cNvCxnSpPr/>
          <p:nvPr/>
        </p:nvCxnSpPr>
        <p:spPr>
          <a:xfrm flipH="1">
            <a:off x="5294228" y="2410470"/>
            <a:ext cx="144016"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5078204" y="298653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4430132" y="2986534"/>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21" name="Obdélník 20"/>
          <p:cNvSpPr/>
          <p:nvPr/>
        </p:nvSpPr>
        <p:spPr>
          <a:xfrm>
            <a:off x="5438244" y="2554486"/>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cxnSp>
        <p:nvCxnSpPr>
          <p:cNvPr id="22" name="Přímá spojnice 21"/>
          <p:cNvCxnSpPr>
            <a:stCxn id="15" idx="2"/>
            <a:endCxn id="21" idx="0"/>
          </p:cNvCxnSpPr>
          <p:nvPr/>
        </p:nvCxnSpPr>
        <p:spPr>
          <a:xfrm>
            <a:off x="5906296" y="2410470"/>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23" name="Obdélník 22"/>
          <p:cNvSpPr/>
          <p:nvPr/>
        </p:nvSpPr>
        <p:spPr>
          <a:xfrm>
            <a:off x="2485916" y="3202558"/>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sp>
        <p:nvSpPr>
          <p:cNvPr id="24" name="Obdélník 23"/>
          <p:cNvSpPr/>
          <p:nvPr/>
        </p:nvSpPr>
        <p:spPr>
          <a:xfrm>
            <a:off x="1493684" y="2561035"/>
            <a:ext cx="936104" cy="432048"/>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Vázaný zástupce</a:t>
            </a:r>
          </a:p>
        </p:txBody>
      </p:sp>
      <p:cxnSp>
        <p:nvCxnSpPr>
          <p:cNvPr id="25" name="Přímá spojnice 24"/>
          <p:cNvCxnSpPr/>
          <p:nvPr/>
        </p:nvCxnSpPr>
        <p:spPr>
          <a:xfrm>
            <a:off x="3202827" y="2986534"/>
            <a:ext cx="0" cy="1853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Přímá spojnice 25"/>
          <p:cNvCxnSpPr/>
          <p:nvPr/>
        </p:nvCxnSpPr>
        <p:spPr>
          <a:xfrm flipH="1">
            <a:off x="3626934" y="2410470"/>
            <a:ext cx="73119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27" name="Obdélník 26"/>
          <p:cNvSpPr/>
          <p:nvPr/>
        </p:nvSpPr>
        <p:spPr>
          <a:xfrm>
            <a:off x="1493684" y="3260441"/>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sp>
        <p:nvSpPr>
          <p:cNvPr id="28" name="Obdélník 27"/>
          <p:cNvSpPr/>
          <p:nvPr/>
        </p:nvSpPr>
        <p:spPr>
          <a:xfrm>
            <a:off x="2701940" y="2561035"/>
            <a:ext cx="936104" cy="432048"/>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dirty="0"/>
              <a:t>Doplňkový </a:t>
            </a:r>
            <a:r>
              <a:rPr lang="cs-CZ" sz="1000" dirty="0" err="1"/>
              <a:t>zprostředkov</a:t>
            </a:r>
            <a:r>
              <a:rPr lang="cs-CZ" sz="1000" dirty="0"/>
              <a:t>. </a:t>
            </a:r>
          </a:p>
        </p:txBody>
      </p:sp>
      <p:cxnSp>
        <p:nvCxnSpPr>
          <p:cNvPr id="29" name="Přímá spojnice 28"/>
          <p:cNvCxnSpPr/>
          <p:nvPr/>
        </p:nvCxnSpPr>
        <p:spPr>
          <a:xfrm>
            <a:off x="1961736" y="2980195"/>
            <a:ext cx="0" cy="1853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Přímá spojnice 29"/>
          <p:cNvCxnSpPr>
            <a:stCxn id="9" idx="1"/>
          </p:cNvCxnSpPr>
          <p:nvPr/>
        </p:nvCxnSpPr>
        <p:spPr>
          <a:xfrm flipH="1">
            <a:off x="3626934" y="2770510"/>
            <a:ext cx="731190" cy="80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Přímá spojnice 30"/>
          <p:cNvCxnSpPr/>
          <p:nvPr/>
        </p:nvCxnSpPr>
        <p:spPr>
          <a:xfrm flipH="1">
            <a:off x="2244703" y="2201710"/>
            <a:ext cx="1152128"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32" name="Obdélník 31"/>
          <p:cNvSpPr/>
          <p:nvPr/>
        </p:nvSpPr>
        <p:spPr>
          <a:xfrm>
            <a:off x="6732240" y="1978422"/>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Pojišťovna</a:t>
            </a:r>
          </a:p>
        </p:txBody>
      </p:sp>
      <p:sp>
        <p:nvSpPr>
          <p:cNvPr id="33" name="Obdélník 32"/>
          <p:cNvSpPr/>
          <p:nvPr/>
        </p:nvSpPr>
        <p:spPr>
          <a:xfrm>
            <a:off x="6732240" y="2554486"/>
            <a:ext cx="936104" cy="432048"/>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a:t>„</a:t>
            </a:r>
            <a:r>
              <a:rPr lang="cs-CZ" sz="1000" dirty="0" err="1"/>
              <a:t>Zahr</a:t>
            </a:r>
            <a:r>
              <a:rPr lang="cs-CZ" sz="1000" dirty="0"/>
              <a:t>.“ zprostředkovatel</a:t>
            </a:r>
          </a:p>
        </p:txBody>
      </p:sp>
      <p:cxnSp>
        <p:nvCxnSpPr>
          <p:cNvPr id="34" name="Přímá spojnice 33"/>
          <p:cNvCxnSpPr>
            <a:stCxn id="32" idx="2"/>
            <a:endCxn id="33" idx="0"/>
          </p:cNvCxnSpPr>
          <p:nvPr/>
        </p:nvCxnSpPr>
        <p:spPr>
          <a:xfrm>
            <a:off x="7200292" y="2410470"/>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35" name="Obdélník 34"/>
          <p:cNvSpPr/>
          <p:nvPr/>
        </p:nvSpPr>
        <p:spPr>
          <a:xfrm>
            <a:off x="6686537" y="3190948"/>
            <a:ext cx="936104" cy="432048"/>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Vázaný zástupce</a:t>
            </a:r>
          </a:p>
        </p:txBody>
      </p:sp>
      <p:sp>
        <p:nvSpPr>
          <p:cNvPr id="36" name="Obdélník 35"/>
          <p:cNvSpPr/>
          <p:nvPr/>
        </p:nvSpPr>
        <p:spPr>
          <a:xfrm>
            <a:off x="6084168" y="3706614"/>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cxnSp>
        <p:nvCxnSpPr>
          <p:cNvPr id="37" name="Přímá spojnice 36"/>
          <p:cNvCxnSpPr/>
          <p:nvPr/>
        </p:nvCxnSpPr>
        <p:spPr>
          <a:xfrm>
            <a:off x="7160978" y="3049425"/>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38" name="Obdélník 37"/>
          <p:cNvSpPr/>
          <p:nvPr/>
        </p:nvSpPr>
        <p:spPr>
          <a:xfrm>
            <a:off x="323528" y="2060848"/>
            <a:ext cx="1031626" cy="1018344"/>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solidFill>
                  <a:schemeClr val="tx1"/>
                </a:solidFill>
              </a:rPr>
              <a:t>Zprostředkovatel doplňkového pojištění </a:t>
            </a:r>
          </a:p>
        </p:txBody>
      </p:sp>
      <p:sp>
        <p:nvSpPr>
          <p:cNvPr id="39" name="Obdélník 38"/>
          <p:cNvSpPr/>
          <p:nvPr/>
        </p:nvSpPr>
        <p:spPr>
          <a:xfrm>
            <a:off x="323528" y="3362081"/>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cxnSp>
        <p:nvCxnSpPr>
          <p:cNvPr id="40" name="Přímá spojnice 39"/>
          <p:cNvCxnSpPr>
            <a:stCxn id="38" idx="2"/>
          </p:cNvCxnSpPr>
          <p:nvPr/>
        </p:nvCxnSpPr>
        <p:spPr>
          <a:xfrm>
            <a:off x="839341" y="3079192"/>
            <a:ext cx="47761" cy="2828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flipH="1">
            <a:off x="1416374" y="1998263"/>
            <a:ext cx="1980457" cy="36658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6804248" y="3563230"/>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43" name="Obdélník 42"/>
          <p:cNvSpPr/>
          <p:nvPr/>
        </p:nvSpPr>
        <p:spPr>
          <a:xfrm>
            <a:off x="8171892" y="2842518"/>
            <a:ext cx="972108" cy="36004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solidFill>
                  <a:schemeClr val="tx1"/>
                </a:solidFill>
              </a:rPr>
              <a:t>Pracovník</a:t>
            </a:r>
          </a:p>
        </p:txBody>
      </p:sp>
      <p:sp>
        <p:nvSpPr>
          <p:cNvPr id="44" name="Pravá složená závorka 43"/>
          <p:cNvSpPr/>
          <p:nvPr/>
        </p:nvSpPr>
        <p:spPr>
          <a:xfrm>
            <a:off x="7807170" y="2055546"/>
            <a:ext cx="364722" cy="15070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5" name="Obdélník 44"/>
          <p:cNvSpPr/>
          <p:nvPr/>
        </p:nvSpPr>
        <p:spPr>
          <a:xfrm>
            <a:off x="4922431" y="3922638"/>
            <a:ext cx="1031626" cy="1018344"/>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solidFill>
                  <a:schemeClr val="tx1"/>
                </a:solidFill>
              </a:rPr>
              <a:t>Pojišťovna jako zprostředkovatel </a:t>
            </a:r>
          </a:p>
        </p:txBody>
      </p:sp>
      <p:sp>
        <p:nvSpPr>
          <p:cNvPr id="46" name="Obdélník 45"/>
          <p:cNvSpPr/>
          <p:nvPr/>
        </p:nvSpPr>
        <p:spPr>
          <a:xfrm>
            <a:off x="2552755" y="6221263"/>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cxnSp>
        <p:nvCxnSpPr>
          <p:cNvPr id="47" name="Přímá spojnice 46"/>
          <p:cNvCxnSpPr>
            <a:stCxn id="45" idx="2"/>
          </p:cNvCxnSpPr>
          <p:nvPr/>
        </p:nvCxnSpPr>
        <p:spPr>
          <a:xfrm>
            <a:off x="5438244" y="4940982"/>
            <a:ext cx="47761" cy="26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a:xfrm flipH="1">
            <a:off x="5748008" y="2107691"/>
            <a:ext cx="1136986" cy="1814947"/>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9" name="Přímá spojnice 48"/>
          <p:cNvCxnSpPr>
            <a:stCxn id="7" idx="2"/>
          </p:cNvCxnSpPr>
          <p:nvPr/>
        </p:nvCxnSpPr>
        <p:spPr>
          <a:xfrm>
            <a:off x="3674048" y="2410470"/>
            <a:ext cx="318481" cy="537502"/>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51" name="Obdélník 50"/>
          <p:cNvSpPr/>
          <p:nvPr/>
        </p:nvSpPr>
        <p:spPr>
          <a:xfrm>
            <a:off x="2211425" y="4291062"/>
            <a:ext cx="1031626" cy="1018344"/>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solidFill>
                  <a:schemeClr val="tx1"/>
                </a:solidFill>
              </a:rPr>
              <a:t>Pojistník – flotilové pojištění</a:t>
            </a:r>
          </a:p>
        </p:txBody>
      </p:sp>
      <p:sp>
        <p:nvSpPr>
          <p:cNvPr id="52" name="Obdélník 51"/>
          <p:cNvSpPr/>
          <p:nvPr/>
        </p:nvSpPr>
        <p:spPr>
          <a:xfrm>
            <a:off x="5617118" y="6160219"/>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sp>
        <p:nvSpPr>
          <p:cNvPr id="54" name="Obdélník 53"/>
          <p:cNvSpPr/>
          <p:nvPr/>
        </p:nvSpPr>
        <p:spPr>
          <a:xfrm>
            <a:off x="5078204" y="5206626"/>
            <a:ext cx="1726044" cy="648072"/>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SZ/VZ/DZ/ZZ</a:t>
            </a:r>
          </a:p>
        </p:txBody>
      </p:sp>
      <p:cxnSp>
        <p:nvCxnSpPr>
          <p:cNvPr id="55" name="Přímá spojnice 54"/>
          <p:cNvCxnSpPr/>
          <p:nvPr/>
        </p:nvCxnSpPr>
        <p:spPr>
          <a:xfrm>
            <a:off x="5700247" y="5839454"/>
            <a:ext cx="47761" cy="26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flipH="1">
            <a:off x="3105555" y="2430525"/>
            <a:ext cx="1136986" cy="1814947"/>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53" name="Obdélník 52"/>
          <p:cNvSpPr/>
          <p:nvPr/>
        </p:nvSpPr>
        <p:spPr>
          <a:xfrm>
            <a:off x="2091152" y="5524144"/>
            <a:ext cx="1071136" cy="530494"/>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zástupce </a:t>
            </a:r>
          </a:p>
        </p:txBody>
      </p:sp>
      <p:cxnSp>
        <p:nvCxnSpPr>
          <p:cNvPr id="56" name="Přímá spojnice 55"/>
          <p:cNvCxnSpPr/>
          <p:nvPr/>
        </p:nvCxnSpPr>
        <p:spPr>
          <a:xfrm>
            <a:off x="2654764" y="5245532"/>
            <a:ext cx="47761" cy="26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Přímá spojnice 56"/>
          <p:cNvCxnSpPr/>
          <p:nvPr/>
        </p:nvCxnSpPr>
        <p:spPr>
          <a:xfrm>
            <a:off x="2510930" y="6027397"/>
            <a:ext cx="47761" cy="265644"/>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ovéPole 57">
            <a:extLst>
              <a:ext uri="{FF2B5EF4-FFF2-40B4-BE49-F238E27FC236}">
                <a16:creationId xmlns:a16="http://schemas.microsoft.com/office/drawing/2014/main" id="{BD41713C-2A23-455D-99AE-3C67DA31977E}"/>
              </a:ext>
            </a:extLst>
          </p:cNvPr>
          <p:cNvSpPr txBox="1"/>
          <p:nvPr/>
        </p:nvSpPr>
        <p:spPr>
          <a:xfrm>
            <a:off x="426350" y="198105"/>
            <a:ext cx="7380820" cy="1077218"/>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3200" dirty="0">
                <a:latin typeface="Arial" panose="020B0604020202020204" pitchFamily="34" charset="0"/>
              </a:rPr>
              <a:t>Př. Evropských PN u distribuce pojištění </a:t>
            </a:r>
          </a:p>
        </p:txBody>
      </p:sp>
    </p:spTree>
    <p:extLst>
      <p:ext uri="{BB962C8B-B14F-4D97-AF65-F5344CB8AC3E}">
        <p14:creationId xmlns:p14="http://schemas.microsoft.com/office/powerpoint/2010/main" val="621831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11</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584775"/>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3200" dirty="0">
                <a:latin typeface="Arial" panose="020B0604020202020204" pitchFamily="34" charset="0"/>
              </a:rPr>
              <a:t>př. právní úprava distribuce pojištění </a:t>
            </a:r>
          </a:p>
        </p:txBody>
      </p:sp>
      <p:graphicFrame>
        <p:nvGraphicFramePr>
          <p:cNvPr id="2" name="Tabulka 1">
            <a:extLst>
              <a:ext uri="{FF2B5EF4-FFF2-40B4-BE49-F238E27FC236}">
                <a16:creationId xmlns:a16="http://schemas.microsoft.com/office/drawing/2014/main" id="{92B5D756-A29E-43A4-8D64-5E413DA2147A}"/>
              </a:ext>
            </a:extLst>
          </p:cNvPr>
          <p:cNvGraphicFramePr>
            <a:graphicFrameLocks noGrp="1"/>
          </p:cNvGraphicFramePr>
          <p:nvPr>
            <p:extLst>
              <p:ext uri="{D42A27DB-BD31-4B8C-83A1-F6EECF244321}">
                <p14:modId xmlns:p14="http://schemas.microsoft.com/office/powerpoint/2010/main" val="900482628"/>
              </p:ext>
            </p:extLst>
          </p:nvPr>
        </p:nvGraphicFramePr>
        <p:xfrm>
          <a:off x="349188" y="1275265"/>
          <a:ext cx="8471284" cy="5465202"/>
        </p:xfrm>
        <a:graphic>
          <a:graphicData uri="http://schemas.openxmlformats.org/drawingml/2006/table">
            <a:tbl>
              <a:tblPr firstRow="1" bandRow="1">
                <a:tableStyleId>{5C22544A-7EE6-4342-B048-85BDC9FD1C3A}</a:tableStyleId>
              </a:tblPr>
              <a:tblGrid>
                <a:gridCol w="4267143">
                  <a:extLst>
                    <a:ext uri="{9D8B030D-6E8A-4147-A177-3AD203B41FA5}">
                      <a16:colId xmlns:a16="http://schemas.microsoft.com/office/drawing/2014/main" val="4198216588"/>
                    </a:ext>
                  </a:extLst>
                </a:gridCol>
                <a:gridCol w="4204141">
                  <a:extLst>
                    <a:ext uri="{9D8B030D-6E8A-4147-A177-3AD203B41FA5}">
                      <a16:colId xmlns:a16="http://schemas.microsoft.com/office/drawing/2014/main" val="607216003"/>
                    </a:ext>
                  </a:extLst>
                </a:gridCol>
              </a:tblGrid>
              <a:tr h="372294">
                <a:tc>
                  <a:txBody>
                    <a:bodyPr/>
                    <a:lstStyle/>
                    <a:p>
                      <a:pPr algn="ctr"/>
                      <a:r>
                        <a:rPr lang="cs-CZ" dirty="0"/>
                        <a:t>Tuzemské předpisy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cs-CZ" dirty="0"/>
                        <a:t>Evropské předpisy</a:t>
                      </a:r>
                      <a:r>
                        <a:rPr lang="cs-CZ" baseline="0" dirty="0"/>
                        <a:t> </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451544767"/>
                  </a:ext>
                </a:extLst>
              </a:tr>
              <a:tr h="1209956">
                <a:tc>
                  <a:txBody>
                    <a:bodyPr/>
                    <a:lstStyle/>
                    <a:p>
                      <a:r>
                        <a:rPr lang="cs-CZ" dirty="0"/>
                        <a:t>z. č.</a:t>
                      </a:r>
                      <a:r>
                        <a:rPr lang="cs-CZ" baseline="0" dirty="0"/>
                        <a:t> </a:t>
                      </a:r>
                      <a:r>
                        <a:rPr lang="cs-CZ" dirty="0"/>
                        <a:t>170/2018 Sb., </a:t>
                      </a:r>
                      <a:r>
                        <a:rPr lang="cs-CZ" b="1" i="1" dirty="0"/>
                        <a:t>o distribuci pojištění </a:t>
                      </a:r>
                      <a:r>
                        <a:rPr lang="cs-CZ" i="1" dirty="0"/>
                        <a:t>a zajištění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a:txBody>
                    <a:bodyPr/>
                    <a:lstStyle/>
                    <a:p>
                      <a:r>
                        <a:rPr lang="cs-CZ" sz="1800" b="0" kern="1200" dirty="0">
                          <a:solidFill>
                            <a:schemeClr val="dk1"/>
                          </a:solidFill>
                          <a:effectLst/>
                          <a:latin typeface="+mn-lt"/>
                          <a:ea typeface="+mn-ea"/>
                          <a:cs typeface="+mn-cs"/>
                        </a:rPr>
                        <a:t>nařízení (EU) 2017/2359 </a:t>
                      </a:r>
                      <a:r>
                        <a:rPr lang="cs-CZ" sz="1800" b="0" i="1" kern="1200" dirty="0">
                          <a:solidFill>
                            <a:schemeClr val="dk1"/>
                          </a:solidFill>
                          <a:effectLst/>
                          <a:latin typeface="+mn-lt"/>
                          <a:ea typeface="+mn-ea"/>
                          <a:cs typeface="+mn-cs"/>
                        </a:rPr>
                        <a:t>o požadavcích na informace a pravidla výkonu činnosti vztahující se na distribuci pojistných produktů s investiční složkou</a:t>
                      </a:r>
                      <a:r>
                        <a:rPr lang="cs-CZ" sz="1800" b="0" kern="1200" dirty="0">
                          <a:solidFill>
                            <a:schemeClr val="dk1"/>
                          </a:solidFill>
                          <a:effectLst/>
                          <a:latin typeface="+mn-lt"/>
                          <a:ea typeface="+mn-ea"/>
                          <a:cs typeface="+mn-cs"/>
                        </a:rPr>
                        <a:t> (</a:t>
                      </a:r>
                      <a:r>
                        <a:rPr lang="cs-CZ" sz="1800" b="1" kern="1200" dirty="0" err="1">
                          <a:solidFill>
                            <a:schemeClr val="dk1"/>
                          </a:solidFill>
                          <a:effectLst/>
                          <a:latin typeface="+mn-lt"/>
                          <a:ea typeface="+mn-ea"/>
                          <a:cs typeface="+mn-cs"/>
                        </a:rPr>
                        <a:t>IBIPs</a:t>
                      </a:r>
                      <a:r>
                        <a:rPr lang="cs-CZ" sz="1800" b="0" kern="1200" dirty="0">
                          <a:solidFill>
                            <a:schemeClr val="dk1"/>
                          </a:solidFill>
                          <a:effectLst/>
                          <a:latin typeface="+mn-lt"/>
                          <a:ea typeface="+mn-ea"/>
                          <a:cs typeface="+mn-cs"/>
                        </a:rPr>
                        <a:t>) </a:t>
                      </a:r>
                      <a:endParaRPr lang="cs-CZ"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62179372"/>
                  </a:ext>
                </a:extLst>
              </a:tr>
              <a:tr h="1209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Vyhláška</a:t>
                      </a:r>
                      <a:r>
                        <a:rPr lang="cs-CZ" baseline="0" dirty="0"/>
                        <a:t> ČNB č. 196/2018 Sb., </a:t>
                      </a:r>
                      <a:r>
                        <a:rPr lang="cs-CZ" b="1" i="1" baseline="0" dirty="0"/>
                        <a:t>o žádostech </a:t>
                      </a:r>
                      <a:r>
                        <a:rPr lang="cs-CZ" i="1" baseline="0" dirty="0"/>
                        <a:t>podle zákona o distribuci pojištění </a:t>
                      </a:r>
                      <a:endParaRPr lang="cs-CZ" i="1" dirty="0"/>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cs-CZ" sz="1800" b="0" kern="1200" dirty="0">
                          <a:solidFill>
                            <a:schemeClr val="dk1"/>
                          </a:solidFill>
                          <a:effectLst/>
                          <a:latin typeface="+mn-lt"/>
                          <a:ea typeface="+mn-ea"/>
                          <a:cs typeface="+mn-cs"/>
                        </a:rPr>
                        <a:t>nařízení (EU) 2017/2358 </a:t>
                      </a:r>
                      <a:r>
                        <a:rPr lang="cs-CZ" sz="1800" b="0" i="1" kern="1200" dirty="0">
                          <a:solidFill>
                            <a:schemeClr val="dk1"/>
                          </a:solidFill>
                          <a:effectLst/>
                          <a:latin typeface="+mn-lt"/>
                          <a:ea typeface="+mn-ea"/>
                          <a:cs typeface="+mn-cs"/>
                        </a:rPr>
                        <a:t>o požadavcích na dohled nad produktem a jeho řízení vztahující se na pojišťovny a distributory pojištění</a:t>
                      </a:r>
                      <a:r>
                        <a:rPr lang="cs-CZ" sz="1800" b="0" kern="1200" dirty="0">
                          <a:solidFill>
                            <a:schemeClr val="dk1"/>
                          </a:solidFill>
                          <a:effectLst/>
                          <a:latin typeface="+mn-lt"/>
                          <a:ea typeface="+mn-ea"/>
                          <a:cs typeface="+mn-cs"/>
                        </a:rPr>
                        <a:t> (</a:t>
                      </a:r>
                      <a:r>
                        <a:rPr lang="cs-CZ" sz="1800" b="1" kern="1200" dirty="0">
                          <a:solidFill>
                            <a:schemeClr val="dk1"/>
                          </a:solidFill>
                          <a:effectLst/>
                          <a:latin typeface="+mn-lt"/>
                          <a:ea typeface="+mn-ea"/>
                          <a:cs typeface="+mn-cs"/>
                        </a:rPr>
                        <a:t>POG</a:t>
                      </a:r>
                      <a:r>
                        <a:rPr lang="cs-CZ" sz="1800" b="0" kern="1200" dirty="0">
                          <a:solidFill>
                            <a:schemeClr val="dk1"/>
                          </a:solidFill>
                          <a:effectLst/>
                          <a:latin typeface="+mn-lt"/>
                          <a:ea typeface="+mn-ea"/>
                          <a:cs typeface="+mn-cs"/>
                        </a:rPr>
                        <a:t>)</a:t>
                      </a:r>
                      <a:endParaRPr lang="cs-CZ"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17861192"/>
                  </a:ext>
                </a:extLst>
              </a:tr>
              <a:tr h="1209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Vyhláška ČNB č . 195/2018 Sb.,</a:t>
                      </a:r>
                      <a:r>
                        <a:rPr lang="cs-CZ" b="1" dirty="0"/>
                        <a:t> </a:t>
                      </a:r>
                      <a:r>
                        <a:rPr lang="cs-CZ" b="1" i="1" dirty="0"/>
                        <a:t>o odborné</a:t>
                      </a:r>
                      <a:r>
                        <a:rPr lang="cs-CZ" b="1" i="1" baseline="0" dirty="0"/>
                        <a:t> způsobilosti </a:t>
                      </a:r>
                      <a:r>
                        <a:rPr lang="cs-CZ" i="1" baseline="0" dirty="0"/>
                        <a:t>pro distribuci pojištění</a:t>
                      </a:r>
                      <a:endParaRPr lang="cs-CZ" i="1" dirty="0"/>
                    </a:p>
                    <a:p>
                      <a:endParaRPr lang="cs-CZ"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cs-CZ" sz="1800" b="0" kern="1200" dirty="0">
                          <a:solidFill>
                            <a:schemeClr val="dk1"/>
                          </a:solidFill>
                          <a:effectLst/>
                          <a:latin typeface="+mn-lt"/>
                          <a:ea typeface="+mn-ea"/>
                          <a:cs typeface="+mn-cs"/>
                        </a:rPr>
                        <a:t>nařízení</a:t>
                      </a:r>
                      <a:r>
                        <a:rPr lang="cs-CZ" sz="1800" b="0" kern="1200" baseline="0" dirty="0">
                          <a:solidFill>
                            <a:schemeClr val="dk1"/>
                          </a:solidFill>
                          <a:effectLst/>
                          <a:latin typeface="+mn-lt"/>
                          <a:ea typeface="+mn-ea"/>
                          <a:cs typeface="+mn-cs"/>
                        </a:rPr>
                        <a:t> </a:t>
                      </a:r>
                      <a:r>
                        <a:rPr lang="cs-CZ" sz="1800" b="0" kern="1200" dirty="0">
                          <a:solidFill>
                            <a:schemeClr val="dk1"/>
                          </a:solidFill>
                          <a:effectLst/>
                          <a:latin typeface="+mn-lt"/>
                          <a:ea typeface="+mn-ea"/>
                          <a:cs typeface="+mn-cs"/>
                        </a:rPr>
                        <a:t>(EU) 2017/1449, </a:t>
                      </a:r>
                      <a:r>
                        <a:rPr lang="cs-CZ" sz="1800" b="0" i="1" kern="1200" dirty="0">
                          <a:solidFill>
                            <a:schemeClr val="dk1"/>
                          </a:solidFill>
                          <a:effectLst/>
                          <a:latin typeface="+mn-lt"/>
                          <a:ea typeface="+mn-ea"/>
                          <a:cs typeface="+mn-cs"/>
                        </a:rPr>
                        <a:t>kterým se stanoví standardizovaný formát pro informační dokument o pojistném produktu</a:t>
                      </a:r>
                      <a:r>
                        <a:rPr lang="cs-CZ" sz="1800" b="0" kern="1200" dirty="0">
                          <a:solidFill>
                            <a:schemeClr val="dk1"/>
                          </a:solidFill>
                          <a:effectLst/>
                          <a:latin typeface="+mn-lt"/>
                          <a:ea typeface="+mn-ea"/>
                          <a:cs typeface="+mn-cs"/>
                        </a:rPr>
                        <a:t> (</a:t>
                      </a:r>
                      <a:r>
                        <a:rPr lang="cs-CZ" sz="1800" b="1" kern="1200" dirty="0">
                          <a:solidFill>
                            <a:schemeClr val="dk1"/>
                          </a:solidFill>
                          <a:effectLst/>
                          <a:latin typeface="+mn-lt"/>
                          <a:ea typeface="+mn-ea"/>
                          <a:cs typeface="+mn-cs"/>
                        </a:rPr>
                        <a:t>IPID</a:t>
                      </a:r>
                      <a:r>
                        <a:rPr lang="cs-CZ" sz="1800" b="0" kern="1200" dirty="0">
                          <a:solidFill>
                            <a:schemeClr val="dk1"/>
                          </a:solidFill>
                          <a:effectLst/>
                          <a:latin typeface="+mn-lt"/>
                          <a:ea typeface="+mn-ea"/>
                          <a:cs typeface="+mn-cs"/>
                        </a:rPr>
                        <a:t>)</a:t>
                      </a:r>
                      <a:endParaRPr lang="cs-CZ"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08997337"/>
                  </a:ext>
                </a:extLst>
              </a:tr>
              <a:tr h="1209956">
                <a:tc>
                  <a:txBody>
                    <a:bodyPr/>
                    <a:lstStyle/>
                    <a:p>
                      <a:endParaRPr lang="cs-CZ"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800" b="0" i="0" kern="1200" dirty="0">
                          <a:solidFill>
                            <a:schemeClr val="dk1"/>
                          </a:solidFill>
                          <a:effectLst/>
                          <a:latin typeface="+mn-lt"/>
                          <a:ea typeface="+mn-ea"/>
                          <a:cs typeface="+mn-cs"/>
                        </a:rPr>
                        <a:t>Nařízení EU  1286/2014 </a:t>
                      </a:r>
                      <a:r>
                        <a:rPr lang="cs-CZ" sz="1800" b="0" i="1" kern="1200" dirty="0">
                          <a:solidFill>
                            <a:schemeClr val="dk1"/>
                          </a:solidFill>
                          <a:effectLst/>
                          <a:latin typeface="+mn-lt"/>
                          <a:ea typeface="+mn-ea"/>
                          <a:cs typeface="+mn-cs"/>
                        </a:rPr>
                        <a:t>o sděleních klíčových informací týkajících se strukturovaných retailových investičních produktů a pojistných produktů s investiční složkou (</a:t>
                      </a:r>
                      <a:r>
                        <a:rPr lang="cs-CZ" sz="1800" b="1" i="0" kern="1200" dirty="0">
                          <a:solidFill>
                            <a:schemeClr val="dk1"/>
                          </a:solidFill>
                          <a:effectLst/>
                          <a:latin typeface="+mn-lt"/>
                          <a:ea typeface="+mn-ea"/>
                          <a:cs typeface="+mn-cs"/>
                        </a:rPr>
                        <a:t>PRIIPS)</a:t>
                      </a:r>
                      <a:endParaRPr lang="cs-CZ"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6759971"/>
                  </a:ext>
                </a:extLst>
              </a:tr>
            </a:tbl>
          </a:graphicData>
        </a:graphic>
      </p:graphicFrame>
    </p:spTree>
    <p:extLst>
      <p:ext uri="{BB962C8B-B14F-4D97-AF65-F5344CB8AC3E}">
        <p14:creationId xmlns:p14="http://schemas.microsoft.com/office/powerpoint/2010/main" val="2501808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12</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Základní charakteristika pojištění </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99098" y="1519140"/>
            <a:ext cx="7272808" cy="3970318"/>
          </a:xfrm>
          <a:prstGeom prst="rect">
            <a:avLst/>
          </a:prstGeom>
          <a:noFill/>
        </p:spPr>
        <p:txBody>
          <a:bodyPr wrap="square" rtlCol="0">
            <a:spAutoFit/>
          </a:bodyPr>
          <a:lstStyle/>
          <a:p>
            <a:r>
              <a:rPr lang="pl-PL" dirty="0"/>
              <a:t> </a:t>
            </a:r>
            <a:endParaRPr lang="cs-CZ" dirty="0">
              <a:latin typeface="Arial" panose="020B0604020202020204" pitchFamily="34" charset="0"/>
            </a:endParaRPr>
          </a:p>
          <a:p>
            <a:r>
              <a:rPr lang="cs-CZ" b="1" dirty="0">
                <a:latin typeface="Arial" panose="020B0604020202020204" pitchFamily="34" charset="0"/>
              </a:rPr>
              <a:t>Účel:</a:t>
            </a:r>
          </a:p>
          <a:p>
            <a:pPr marL="285750" indent="-285750">
              <a:buFontTx/>
              <a:buChar char="-"/>
            </a:pPr>
            <a:r>
              <a:rPr lang="cs-CZ" dirty="0">
                <a:latin typeface="Arial" panose="020B0604020202020204" pitchFamily="34" charset="0"/>
              </a:rPr>
              <a:t>Obrana proti nahodilosti (pojistný zájem)</a:t>
            </a:r>
          </a:p>
          <a:p>
            <a:endParaRPr lang="cs-CZ" dirty="0">
              <a:latin typeface="Arial" panose="020B0604020202020204" pitchFamily="34" charset="0"/>
            </a:endParaRPr>
          </a:p>
          <a:p>
            <a:r>
              <a:rPr lang="cs-CZ" b="1" dirty="0">
                <a:latin typeface="Arial" panose="020B0604020202020204" pitchFamily="34" charset="0"/>
              </a:rPr>
              <a:t>Principy:</a:t>
            </a:r>
          </a:p>
          <a:p>
            <a:pPr marL="285750" indent="-285750">
              <a:buFontTx/>
              <a:buChar char="-"/>
            </a:pPr>
            <a:r>
              <a:rPr lang="cs-CZ" dirty="0">
                <a:latin typeface="Arial" panose="020B0604020202020204" pitchFamily="34" charset="0"/>
              </a:rPr>
              <a:t>Odvážnost (srov. sázka, los, ad.)</a:t>
            </a:r>
          </a:p>
          <a:p>
            <a:pPr marL="285750" indent="-285750">
              <a:buFontTx/>
              <a:buChar char="-"/>
            </a:pPr>
            <a:r>
              <a:rPr lang="cs-CZ" dirty="0">
                <a:latin typeface="Arial" panose="020B0604020202020204" pitchFamily="34" charset="0"/>
              </a:rPr>
              <a:t>Neekvivalentnost</a:t>
            </a:r>
          </a:p>
          <a:p>
            <a:pPr marL="285750" indent="-285750">
              <a:buFontTx/>
              <a:buChar char="-"/>
            </a:pPr>
            <a:r>
              <a:rPr lang="cs-CZ" dirty="0">
                <a:latin typeface="Arial" panose="020B0604020202020204" pitchFamily="34" charset="0"/>
              </a:rPr>
              <a:t>Solidarita</a:t>
            </a:r>
          </a:p>
          <a:p>
            <a:pPr marL="285750" indent="-285750">
              <a:buFontTx/>
              <a:buChar char="-"/>
            </a:pPr>
            <a:endParaRPr lang="cs-CZ" dirty="0">
              <a:latin typeface="Arial" panose="020B0604020202020204" pitchFamily="34" charset="0"/>
            </a:endParaRPr>
          </a:p>
          <a:p>
            <a:r>
              <a:rPr lang="cs-CZ" b="1" dirty="0">
                <a:latin typeface="Arial" panose="020B0604020202020204" pitchFamily="34" charset="0"/>
              </a:rPr>
              <a:t>?</a:t>
            </a:r>
          </a:p>
          <a:p>
            <a:pPr marL="285750" indent="-285750">
              <a:buFontTx/>
              <a:buChar char="-"/>
            </a:pPr>
            <a:r>
              <a:rPr lang="cs-CZ" dirty="0">
                <a:latin typeface="Arial" panose="020B0604020202020204" pitchFamily="34" charset="0"/>
              </a:rPr>
              <a:t>Může být pojištění i bez krytí rizika? </a:t>
            </a:r>
          </a:p>
          <a:p>
            <a:pPr marL="285750" indent="-285750">
              <a:buFontTx/>
              <a:buChar char="-"/>
            </a:pPr>
            <a:r>
              <a:rPr lang="cs-CZ" dirty="0">
                <a:latin typeface="Arial" panose="020B0604020202020204" pitchFamily="34" charset="0"/>
              </a:rPr>
              <a:t>Může poskytovat pojištění i subjekt bez licence?</a:t>
            </a:r>
          </a:p>
          <a:p>
            <a:pPr marL="285750" indent="-285750">
              <a:buFontTx/>
              <a:buChar char="-"/>
            </a:pPr>
            <a:endParaRPr lang="cs-CZ" dirty="0">
              <a:latin typeface="Arial" panose="020B0604020202020204" pitchFamily="34" charset="0"/>
            </a:endParaRPr>
          </a:p>
          <a:p>
            <a:endParaRPr lang="cs-CZ" dirty="0">
              <a:latin typeface="Arial" panose="020B0604020202020204" pitchFamily="34" charset="0"/>
            </a:endParaRPr>
          </a:p>
        </p:txBody>
      </p:sp>
    </p:spTree>
    <p:extLst>
      <p:ext uri="{BB962C8B-B14F-4D97-AF65-F5344CB8AC3E}">
        <p14:creationId xmlns:p14="http://schemas.microsoft.com/office/powerpoint/2010/main" val="1337948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13</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66892" y="404664"/>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4000" dirty="0">
                <a:latin typeface="Arial" panose="020B0604020202020204" pitchFamily="34" charset="0"/>
              </a:rPr>
              <a:t>     Historie </a:t>
            </a:r>
          </a:p>
        </p:txBody>
      </p:sp>
      <p:sp>
        <p:nvSpPr>
          <p:cNvPr id="28" name="TextovéPole 27"/>
          <p:cNvSpPr txBox="1"/>
          <p:nvPr/>
        </p:nvSpPr>
        <p:spPr>
          <a:xfrm>
            <a:off x="69628" y="1135673"/>
            <a:ext cx="5730320" cy="5262979"/>
          </a:xfrm>
          <a:prstGeom prst="rect">
            <a:avLst/>
          </a:prstGeom>
          <a:noFill/>
        </p:spPr>
        <p:txBody>
          <a:bodyPr wrap="square" rtlCol="0">
            <a:spAutoFit/>
          </a:bodyPr>
          <a:lstStyle/>
          <a:p>
            <a:r>
              <a:rPr lang="pl-PL" dirty="0"/>
              <a:t> - </a:t>
            </a:r>
            <a:r>
              <a:rPr lang="cs-CZ" dirty="0">
                <a:latin typeface="Arial" panose="020B0604020202020204" pitchFamily="34" charset="0"/>
              </a:rPr>
              <a:t>Egypt 2500 let př.n.l. – dohody o společném hrazení  nákladů na pohřeb</a:t>
            </a:r>
          </a:p>
          <a:p>
            <a:pPr marL="285750" indent="-285750">
              <a:spcAft>
                <a:spcPts val="600"/>
              </a:spcAft>
              <a:buFontTx/>
              <a:buChar char="-"/>
            </a:pPr>
            <a:r>
              <a:rPr lang="cs-CZ" dirty="0">
                <a:latin typeface="Arial" panose="020B0604020202020204" pitchFamily="34" charset="0"/>
              </a:rPr>
              <a:t>400 let př. n. l. – dohody o společném hrazení škod z námořních nehod, zranění ve válce, poskytnutí věna apod.</a:t>
            </a:r>
          </a:p>
          <a:p>
            <a:pPr marL="285750" indent="-285750">
              <a:spcAft>
                <a:spcPts val="600"/>
              </a:spcAft>
              <a:buFontTx/>
              <a:buChar char="-"/>
            </a:pPr>
            <a:r>
              <a:rPr lang="cs-CZ" dirty="0">
                <a:latin typeface="Arial" panose="020B0604020202020204" pitchFamily="34" charset="0"/>
              </a:rPr>
              <a:t>1308 Paříž– jedna z prvních dochovaných poj. smluv se týká důchodového pojištění – za jednorázových 2400 limů náleželo od určitého věku opatovi doživotně 400 limů </a:t>
            </a:r>
          </a:p>
          <a:p>
            <a:pPr marL="285750" indent="-285750">
              <a:spcAft>
                <a:spcPts val="600"/>
              </a:spcAft>
              <a:buFontTx/>
              <a:buChar char="-"/>
            </a:pPr>
            <a:r>
              <a:rPr lang="cs-CZ" dirty="0">
                <a:latin typeface="Arial" panose="020B0604020202020204" pitchFamily="34" charset="0"/>
              </a:rPr>
              <a:t>15. stol. – námořní pojištění, výplata za závazek, že někdo jiný odškodní </a:t>
            </a:r>
          </a:p>
          <a:p>
            <a:pPr marL="285750" indent="-285750">
              <a:spcAft>
                <a:spcPts val="600"/>
              </a:spcAft>
              <a:buFontTx/>
              <a:buChar char="-"/>
            </a:pPr>
            <a:r>
              <a:rPr lang="cs-CZ" dirty="0">
                <a:latin typeface="Arial" panose="020B0604020202020204" pitchFamily="34" charset="0"/>
              </a:rPr>
              <a:t>1680  Anglie – založení první požární pojišťovny </a:t>
            </a:r>
          </a:p>
          <a:p>
            <a:pPr marL="285750" indent="-285750">
              <a:spcAft>
                <a:spcPts val="600"/>
              </a:spcAft>
              <a:buFontTx/>
              <a:buChar char="-"/>
            </a:pPr>
            <a:r>
              <a:rPr lang="cs-CZ" dirty="0">
                <a:latin typeface="Arial" panose="020B0604020202020204" pitchFamily="34" charset="0"/>
              </a:rPr>
              <a:t>1688 kavárna Edwarda </a:t>
            </a:r>
            <a:r>
              <a:rPr lang="cs-CZ" dirty="0" err="1">
                <a:latin typeface="Arial" panose="020B0604020202020204" pitchFamily="34" charset="0"/>
              </a:rPr>
              <a:t>Lloyda</a:t>
            </a:r>
            <a:r>
              <a:rPr lang="cs-CZ" dirty="0">
                <a:latin typeface="Arial" panose="020B0604020202020204" pitchFamily="34" charset="0"/>
              </a:rPr>
              <a:t> na Tower Street, brokeři sháněli upisovatele </a:t>
            </a:r>
          </a:p>
          <a:p>
            <a:pPr marL="285750" indent="-285750">
              <a:spcAft>
                <a:spcPts val="600"/>
              </a:spcAft>
              <a:buFontTx/>
              <a:buChar char="-"/>
            </a:pPr>
            <a:r>
              <a:rPr lang="cs-CZ" dirty="0">
                <a:latin typeface="Arial" panose="020B0604020202020204" pitchFamily="34" charset="0"/>
              </a:rPr>
              <a:t>1852 Kolín nad Rýnem, jedna z prvních zajišťovacích společností</a:t>
            </a:r>
          </a:p>
          <a:p>
            <a:pPr marL="285750" indent="-285750">
              <a:spcAft>
                <a:spcPts val="600"/>
              </a:spcAft>
              <a:buFontTx/>
              <a:buChar char="-"/>
            </a:pPr>
            <a:r>
              <a:rPr lang="cs-CZ" dirty="0">
                <a:latin typeface="Arial" panose="020B0604020202020204" pitchFamily="34" charset="0"/>
              </a:rPr>
              <a:t>1868 Pojišťovací banka Slavia v Čechách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204" y="496585"/>
            <a:ext cx="1620180"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descr="https://upload.wikimedia.org/wikipedia/commons/b/b8/Lloyd%27s_coffee_house_draw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8740" y="1484784"/>
            <a:ext cx="2243108" cy="262942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5799948" y="4797152"/>
            <a:ext cx="3162300"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711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14</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Vývoj právní úpravy</a:t>
            </a:r>
          </a:p>
        </p:txBody>
      </p: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827584" y="1519140"/>
            <a:ext cx="7812868" cy="4616648"/>
          </a:xfrm>
          <a:prstGeom prst="rect">
            <a:avLst/>
          </a:prstGeom>
          <a:noFill/>
        </p:spPr>
        <p:txBody>
          <a:bodyPr wrap="square" rtlCol="0">
            <a:spAutoFit/>
          </a:bodyPr>
          <a:lstStyle/>
          <a:p>
            <a:r>
              <a:rPr lang="pl-PL" dirty="0"/>
              <a:t> </a:t>
            </a:r>
            <a:endParaRPr lang="cs-CZ" dirty="0">
              <a:latin typeface="Arial" panose="020B0604020202020204" pitchFamily="34" charset="0"/>
            </a:endParaRPr>
          </a:p>
          <a:p>
            <a:pPr marL="285750" indent="-285750">
              <a:spcAft>
                <a:spcPts val="1200"/>
              </a:spcAft>
              <a:buFontTx/>
              <a:buChar char="-"/>
            </a:pPr>
            <a:r>
              <a:rPr lang="cs-CZ" sz="2400" dirty="0">
                <a:latin typeface="Arial" panose="020B0604020202020204" pitchFamily="34" charset="0"/>
              </a:rPr>
              <a:t>1811 – Všeobecný zákoník občanský (AGBG),</a:t>
            </a:r>
          </a:p>
          <a:p>
            <a:pPr marL="285750" indent="-285750">
              <a:spcAft>
                <a:spcPts val="1200"/>
              </a:spcAft>
              <a:buFontTx/>
              <a:buChar char="-"/>
            </a:pPr>
            <a:r>
              <a:rPr lang="cs-CZ" sz="2400" dirty="0">
                <a:latin typeface="Arial" panose="020B0604020202020204" pitchFamily="34" charset="0"/>
              </a:rPr>
              <a:t>253/1852 ř. z. – o zakládání, zařízení i hospodaření pojišťoven </a:t>
            </a:r>
          </a:p>
          <a:p>
            <a:pPr marL="285750" indent="-285750">
              <a:spcAft>
                <a:spcPts val="1200"/>
              </a:spcAft>
              <a:buFontTx/>
              <a:buChar char="-"/>
            </a:pPr>
            <a:r>
              <a:rPr lang="cs-CZ" sz="2400" dirty="0">
                <a:latin typeface="Arial" panose="020B0604020202020204" pitchFamily="34" charset="0"/>
              </a:rPr>
              <a:t>45/1934 Sb., zákon o pojistné smlouvě</a:t>
            </a:r>
          </a:p>
          <a:p>
            <a:pPr marL="285750" indent="-285750">
              <a:spcAft>
                <a:spcPts val="1200"/>
              </a:spcAft>
              <a:buFontTx/>
              <a:buChar char="-"/>
            </a:pPr>
            <a:r>
              <a:rPr lang="cs-CZ" sz="2400" dirty="0">
                <a:latin typeface="Arial" panose="020B0604020202020204" pitchFamily="34" charset="0"/>
              </a:rPr>
              <a:t>40/1964 Sb., občanský zákoník </a:t>
            </a:r>
          </a:p>
          <a:p>
            <a:pPr marL="285750" indent="-285750">
              <a:spcAft>
                <a:spcPts val="1200"/>
              </a:spcAft>
              <a:buFontTx/>
              <a:buChar char="-"/>
            </a:pPr>
            <a:r>
              <a:rPr lang="cs-CZ" sz="2400" dirty="0">
                <a:latin typeface="Arial" panose="020B0604020202020204" pitchFamily="34" charset="0"/>
              </a:rPr>
              <a:t>37/2004 Sb. , o pojistné smlouvě </a:t>
            </a:r>
          </a:p>
          <a:p>
            <a:pPr marL="285750" indent="-285750">
              <a:spcAft>
                <a:spcPts val="1200"/>
              </a:spcAft>
              <a:buFontTx/>
              <a:buChar char="-"/>
            </a:pPr>
            <a:r>
              <a:rPr lang="cs-CZ" sz="2400" dirty="0">
                <a:latin typeface="Arial" panose="020B0604020202020204" pitchFamily="34" charset="0"/>
              </a:rPr>
              <a:t>89/2012 Sb., občanský zákoník </a:t>
            </a:r>
          </a:p>
          <a:p>
            <a:pPr marL="285750" indent="-285750">
              <a:spcAft>
                <a:spcPts val="1200"/>
              </a:spcAft>
              <a:buFontTx/>
              <a:buChar char="-"/>
            </a:pPr>
            <a:r>
              <a:rPr lang="cs-CZ" sz="2400" dirty="0">
                <a:latin typeface="Arial" panose="020B0604020202020204" pitchFamily="34" charset="0"/>
              </a:rPr>
              <a:t>277/2009 Sb., o pojišťovnictví  (předchozí úprava 1991, 1999)</a:t>
            </a:r>
          </a:p>
        </p:txBody>
      </p:sp>
      <p:sp>
        <p:nvSpPr>
          <p:cNvPr id="2" name="TextovéPole 1">
            <a:extLst>
              <a:ext uri="{FF2B5EF4-FFF2-40B4-BE49-F238E27FC236}">
                <a16:creationId xmlns:a16="http://schemas.microsoft.com/office/drawing/2014/main" id="{7FFEA764-5A28-415E-8FEA-C8693AB51E7F}"/>
              </a:ext>
            </a:extLst>
          </p:cNvPr>
          <p:cNvSpPr txBox="1"/>
          <p:nvPr/>
        </p:nvSpPr>
        <p:spPr>
          <a:xfrm>
            <a:off x="5724128" y="5896047"/>
            <a:ext cx="3024336" cy="646331"/>
          </a:xfrm>
          <a:prstGeom prst="rect">
            <a:avLst/>
          </a:prstGeom>
          <a:noFill/>
          <a:ln w="3175">
            <a:solidFill>
              <a:schemeClr val="tx1"/>
            </a:solidFill>
          </a:ln>
        </p:spPr>
        <p:txBody>
          <a:bodyPr wrap="square" rtlCol="0">
            <a:spAutoFit/>
          </a:bodyPr>
          <a:lstStyle/>
          <a:p>
            <a:r>
              <a:rPr lang="cs-CZ" dirty="0"/>
              <a:t>Proč je třeba znát i starší právní úpravu? </a:t>
            </a:r>
          </a:p>
        </p:txBody>
      </p:sp>
    </p:spTree>
    <p:extLst>
      <p:ext uri="{BB962C8B-B14F-4D97-AF65-F5344CB8AC3E}">
        <p14:creationId xmlns:p14="http://schemas.microsoft.com/office/powerpoint/2010/main" val="2709368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15</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Základní pojmy </a:t>
            </a:r>
          </a:p>
        </p:txBody>
      </p:sp>
      <p:sp>
        <p:nvSpPr>
          <p:cNvPr id="28" name="TextovéPole 27"/>
          <p:cNvSpPr txBox="1"/>
          <p:nvPr/>
        </p:nvSpPr>
        <p:spPr>
          <a:xfrm>
            <a:off x="1539379" y="1414997"/>
            <a:ext cx="7272808" cy="4385816"/>
          </a:xfrm>
          <a:prstGeom prst="rect">
            <a:avLst/>
          </a:prstGeom>
          <a:noFill/>
        </p:spPr>
        <p:txBody>
          <a:bodyPr wrap="square" rtlCol="0">
            <a:spAutoFit/>
          </a:bodyPr>
          <a:lstStyle/>
          <a:p>
            <a:pPr>
              <a:spcAft>
                <a:spcPts val="600"/>
              </a:spcAft>
            </a:pPr>
            <a:r>
              <a:rPr lang="cs-CZ" sz="2400" dirty="0">
                <a:latin typeface="Arial" panose="020B0604020202020204" pitchFamily="34" charset="0"/>
              </a:rPr>
              <a:t>Co je  třeba rozumět?  </a:t>
            </a:r>
          </a:p>
          <a:p>
            <a:pPr marL="342900" indent="-342900">
              <a:spcAft>
                <a:spcPts val="600"/>
              </a:spcAft>
              <a:buFont typeface="Arial" panose="020B0604020202020204" pitchFamily="34" charset="0"/>
              <a:buChar char="•"/>
            </a:pPr>
            <a:r>
              <a:rPr lang="cs-CZ" sz="2400" dirty="0">
                <a:latin typeface="Arial" panose="020B0604020202020204" pitchFamily="34" charset="0"/>
              </a:rPr>
              <a:t>zájemcem</a:t>
            </a:r>
          </a:p>
          <a:p>
            <a:pPr marL="342900" indent="-342900">
              <a:spcAft>
                <a:spcPts val="600"/>
              </a:spcAft>
              <a:buFont typeface="Arial" panose="020B0604020202020204" pitchFamily="34" charset="0"/>
              <a:buChar char="•"/>
            </a:pPr>
            <a:r>
              <a:rPr lang="cs-CZ" sz="2400" dirty="0">
                <a:latin typeface="Arial" panose="020B0604020202020204" pitchFamily="34" charset="0"/>
              </a:rPr>
              <a:t>pojistitelem</a:t>
            </a:r>
          </a:p>
          <a:p>
            <a:pPr marL="342900" indent="-342900">
              <a:spcAft>
                <a:spcPts val="600"/>
              </a:spcAft>
              <a:buFont typeface="Arial" panose="020B0604020202020204" pitchFamily="34" charset="0"/>
              <a:buChar char="•"/>
            </a:pPr>
            <a:r>
              <a:rPr lang="cs-CZ" sz="2400" dirty="0">
                <a:latin typeface="Arial" panose="020B0604020202020204" pitchFamily="34" charset="0"/>
              </a:rPr>
              <a:t>pojistníkem</a:t>
            </a:r>
          </a:p>
          <a:p>
            <a:pPr marL="342900" indent="-342900">
              <a:spcAft>
                <a:spcPts val="600"/>
              </a:spcAft>
              <a:buFont typeface="Arial" panose="020B0604020202020204" pitchFamily="34" charset="0"/>
              <a:buChar char="•"/>
            </a:pPr>
            <a:r>
              <a:rPr lang="cs-CZ" sz="2400" dirty="0">
                <a:latin typeface="Arial" panose="020B0604020202020204" pitchFamily="34" charset="0"/>
              </a:rPr>
              <a:t>pojištěným</a:t>
            </a:r>
          </a:p>
          <a:p>
            <a:pPr marL="342900" indent="-342900">
              <a:spcAft>
                <a:spcPts val="600"/>
              </a:spcAft>
              <a:buFont typeface="Arial" panose="020B0604020202020204" pitchFamily="34" charset="0"/>
              <a:buChar char="•"/>
            </a:pPr>
            <a:r>
              <a:rPr lang="cs-CZ" sz="2400" dirty="0">
                <a:latin typeface="Arial" panose="020B0604020202020204" pitchFamily="34" charset="0"/>
              </a:rPr>
              <a:t>oprávněnou osobou</a:t>
            </a:r>
          </a:p>
          <a:p>
            <a:pPr marL="342900" indent="-342900">
              <a:spcAft>
                <a:spcPts val="600"/>
              </a:spcAft>
              <a:buFont typeface="Arial" panose="020B0604020202020204" pitchFamily="34" charset="0"/>
              <a:buChar char="•"/>
            </a:pPr>
            <a:r>
              <a:rPr lang="cs-CZ" sz="2400" dirty="0">
                <a:latin typeface="Arial" panose="020B0604020202020204" pitchFamily="34" charset="0"/>
              </a:rPr>
              <a:t>obmyšleným</a:t>
            </a:r>
          </a:p>
          <a:p>
            <a:pPr marL="342900" indent="-342900">
              <a:spcAft>
                <a:spcPts val="600"/>
              </a:spcAft>
              <a:buFont typeface="Arial" panose="020B0604020202020204" pitchFamily="34" charset="0"/>
              <a:buChar char="•"/>
            </a:pPr>
            <a:r>
              <a:rPr lang="cs-CZ" sz="2400" dirty="0">
                <a:latin typeface="Arial" panose="020B0604020202020204" pitchFamily="34" charset="0"/>
              </a:rPr>
              <a:t>pojistná smlouva </a:t>
            </a:r>
          </a:p>
          <a:p>
            <a:pPr marL="342900" indent="-342900">
              <a:spcAft>
                <a:spcPts val="600"/>
              </a:spcAft>
              <a:buFont typeface="Arial" panose="020B0604020202020204" pitchFamily="34" charset="0"/>
              <a:buChar char="•"/>
            </a:pPr>
            <a:r>
              <a:rPr lang="cs-CZ" sz="2400" dirty="0">
                <a:latin typeface="Arial" panose="020B0604020202020204" pitchFamily="34" charset="0"/>
              </a:rPr>
              <a:t>pojistka </a:t>
            </a:r>
          </a:p>
          <a:p>
            <a:pPr algn="r">
              <a:spcAft>
                <a:spcPts val="600"/>
              </a:spcAft>
            </a:pPr>
            <a:r>
              <a:rPr lang="cs-CZ" dirty="0">
                <a:latin typeface="Arial" panose="020B0604020202020204" pitchFamily="34" charset="0"/>
              </a:rPr>
              <a:t>Překlad do </a:t>
            </a:r>
            <a:r>
              <a:rPr lang="cs-CZ" dirty="0" err="1">
                <a:latin typeface="Arial" panose="020B0604020202020204" pitchFamily="34" charset="0"/>
              </a:rPr>
              <a:t>ang</a:t>
            </a:r>
            <a:r>
              <a:rPr lang="cs-CZ" dirty="0">
                <a:latin typeface="Arial" panose="020B0604020202020204" pitchFamily="34" charset="0"/>
              </a:rPr>
              <a:t>. viz www.cap.cz </a:t>
            </a:r>
          </a:p>
        </p:txBody>
      </p:sp>
    </p:spTree>
    <p:extLst>
      <p:ext uri="{BB962C8B-B14F-4D97-AF65-F5344CB8AC3E}">
        <p14:creationId xmlns:p14="http://schemas.microsoft.com/office/powerpoint/2010/main" val="2709368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16</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Základní pojmy </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259632" y="1268760"/>
            <a:ext cx="7272808" cy="738664"/>
          </a:xfrm>
          <a:prstGeom prst="rect">
            <a:avLst/>
          </a:prstGeom>
          <a:noFill/>
        </p:spPr>
        <p:txBody>
          <a:bodyPr wrap="square" rtlCol="0">
            <a:spAutoFit/>
          </a:bodyPr>
          <a:lstStyle/>
          <a:p>
            <a:r>
              <a:rPr lang="pl-PL" sz="2400" dirty="0">
                <a:latin typeface="Arial" panose="020B0604020202020204" pitchFamily="34" charset="0"/>
              </a:rPr>
              <a:t>Co je  </a:t>
            </a:r>
            <a:r>
              <a:rPr lang="cs-CZ" sz="2400" dirty="0">
                <a:latin typeface="Arial" panose="020B0604020202020204" pitchFamily="34" charset="0"/>
              </a:rPr>
              <a:t>třeba</a:t>
            </a:r>
            <a:r>
              <a:rPr lang="pl-PL" sz="2400" dirty="0">
                <a:latin typeface="Arial" panose="020B0604020202020204" pitchFamily="34" charset="0"/>
              </a:rPr>
              <a:t> </a:t>
            </a:r>
            <a:r>
              <a:rPr lang="pl-PL" sz="2400" dirty="0" err="1">
                <a:latin typeface="Arial" panose="020B0604020202020204" pitchFamily="34" charset="0"/>
              </a:rPr>
              <a:t>rozumět</a:t>
            </a:r>
            <a:r>
              <a:rPr lang="pl-PL" sz="2400" dirty="0">
                <a:latin typeface="Arial" panose="020B0604020202020204" pitchFamily="34" charset="0"/>
              </a:rPr>
              <a:t>?  </a:t>
            </a:r>
            <a:endParaRPr lang="cs-CZ" sz="2400" dirty="0">
              <a:latin typeface="Arial" panose="020B0604020202020204" pitchFamily="34" charset="0"/>
            </a:endParaRPr>
          </a:p>
          <a:p>
            <a:endParaRPr lang="cs-CZ" b="1" dirty="0">
              <a:latin typeface="Arial" panose="020B0604020202020204" pitchFamily="34" charset="0"/>
            </a:endParaRPr>
          </a:p>
        </p:txBody>
      </p:sp>
      <p:sp>
        <p:nvSpPr>
          <p:cNvPr id="2" name="Obdélník 1"/>
          <p:cNvSpPr/>
          <p:nvPr/>
        </p:nvSpPr>
        <p:spPr>
          <a:xfrm>
            <a:off x="1547664" y="1772816"/>
            <a:ext cx="6840760" cy="4478149"/>
          </a:xfrm>
          <a:prstGeom prst="rect">
            <a:avLst/>
          </a:prstGeom>
        </p:spPr>
        <p:txBody>
          <a:bodyPr wrap="square">
            <a:spAutoFit/>
          </a:bodyPr>
          <a:lstStyle/>
          <a:p>
            <a:pPr>
              <a:spcAft>
                <a:spcPts val="600"/>
              </a:spcAft>
            </a:pPr>
            <a:r>
              <a:rPr lang="cs-CZ" sz="2400" dirty="0">
                <a:latin typeface="Arial" panose="020B0604020202020204" pitchFamily="34" charset="0"/>
              </a:rPr>
              <a:t>nahodilou skutečností</a:t>
            </a:r>
          </a:p>
          <a:p>
            <a:pPr>
              <a:spcAft>
                <a:spcPts val="600"/>
              </a:spcAft>
            </a:pPr>
            <a:r>
              <a:rPr lang="cs-CZ" sz="2400" dirty="0">
                <a:latin typeface="Arial" panose="020B0604020202020204" pitchFamily="34" charset="0"/>
              </a:rPr>
              <a:t>škodní událostí</a:t>
            </a:r>
          </a:p>
          <a:p>
            <a:pPr>
              <a:spcAft>
                <a:spcPts val="600"/>
              </a:spcAft>
            </a:pPr>
            <a:r>
              <a:rPr lang="cs-CZ" sz="2400" dirty="0">
                <a:latin typeface="Arial" panose="020B0604020202020204" pitchFamily="34" charset="0"/>
              </a:rPr>
              <a:t>pojistnou událostí</a:t>
            </a:r>
          </a:p>
          <a:p>
            <a:pPr>
              <a:spcAft>
                <a:spcPts val="600"/>
              </a:spcAft>
            </a:pPr>
            <a:r>
              <a:rPr lang="cs-CZ" sz="2400" dirty="0">
                <a:latin typeface="Arial" panose="020B0604020202020204" pitchFamily="34" charset="0"/>
              </a:rPr>
              <a:t>likvidací</a:t>
            </a:r>
          </a:p>
          <a:p>
            <a:pPr>
              <a:spcAft>
                <a:spcPts val="600"/>
              </a:spcAft>
            </a:pPr>
            <a:r>
              <a:rPr lang="cs-CZ" sz="2400" dirty="0">
                <a:latin typeface="Arial" panose="020B0604020202020204" pitchFamily="34" charset="0"/>
              </a:rPr>
              <a:t>výluka</a:t>
            </a:r>
          </a:p>
          <a:p>
            <a:pPr>
              <a:spcAft>
                <a:spcPts val="600"/>
              </a:spcAft>
            </a:pPr>
            <a:r>
              <a:rPr lang="cs-CZ" sz="2400" dirty="0">
                <a:latin typeface="Arial" panose="020B0604020202020204" pitchFamily="34" charset="0"/>
              </a:rPr>
              <a:t>pojistnou dobou (x obdobím)</a:t>
            </a:r>
          </a:p>
          <a:p>
            <a:pPr>
              <a:spcAft>
                <a:spcPts val="600"/>
              </a:spcAft>
            </a:pPr>
            <a:r>
              <a:rPr lang="cs-CZ" sz="2400" dirty="0">
                <a:latin typeface="Arial" panose="020B0604020202020204" pitchFamily="34" charset="0"/>
              </a:rPr>
              <a:t>pojistným nebezpečím</a:t>
            </a:r>
          </a:p>
          <a:p>
            <a:pPr>
              <a:spcAft>
                <a:spcPts val="600"/>
              </a:spcAft>
            </a:pPr>
            <a:r>
              <a:rPr lang="cs-CZ" sz="2400" dirty="0">
                <a:latin typeface="Arial" panose="020B0604020202020204" pitchFamily="34" charset="0"/>
              </a:rPr>
              <a:t>pojistným rizikem</a:t>
            </a:r>
          </a:p>
          <a:p>
            <a:pPr>
              <a:spcAft>
                <a:spcPts val="600"/>
              </a:spcAft>
            </a:pPr>
            <a:r>
              <a:rPr lang="cs-CZ" sz="2400" dirty="0">
                <a:latin typeface="Arial" panose="020B0604020202020204" pitchFamily="34" charset="0"/>
              </a:rPr>
              <a:t>pojistným zájmem</a:t>
            </a:r>
          </a:p>
          <a:p>
            <a:pPr>
              <a:spcAft>
                <a:spcPts val="600"/>
              </a:spcAft>
            </a:pPr>
            <a:endParaRPr lang="cs-CZ" sz="2400" dirty="0">
              <a:latin typeface="Arial" panose="020B0604020202020204" pitchFamily="34" charset="0"/>
            </a:endParaRPr>
          </a:p>
        </p:txBody>
      </p:sp>
    </p:spTree>
    <p:extLst>
      <p:ext uri="{BB962C8B-B14F-4D97-AF65-F5344CB8AC3E}">
        <p14:creationId xmlns:p14="http://schemas.microsoft.com/office/powerpoint/2010/main" val="2229919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17</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Základní pojmy </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002403" y="1318717"/>
            <a:ext cx="7272808" cy="738664"/>
          </a:xfrm>
          <a:prstGeom prst="rect">
            <a:avLst/>
          </a:prstGeom>
          <a:noFill/>
        </p:spPr>
        <p:txBody>
          <a:bodyPr wrap="square" rtlCol="0">
            <a:spAutoFit/>
          </a:bodyPr>
          <a:lstStyle/>
          <a:p>
            <a:r>
              <a:rPr lang="pl-PL" sz="2400" dirty="0">
                <a:latin typeface="Arial" panose="020B0604020202020204" pitchFamily="34" charset="0"/>
              </a:rPr>
              <a:t>Co je  </a:t>
            </a:r>
            <a:r>
              <a:rPr lang="pl-PL" sz="2400" dirty="0" err="1">
                <a:latin typeface="Arial" panose="020B0604020202020204" pitchFamily="34" charset="0"/>
              </a:rPr>
              <a:t>třeba</a:t>
            </a:r>
            <a:r>
              <a:rPr lang="pl-PL" sz="2400" dirty="0">
                <a:latin typeface="Arial" panose="020B0604020202020204" pitchFamily="34" charset="0"/>
              </a:rPr>
              <a:t> </a:t>
            </a:r>
            <a:r>
              <a:rPr lang="pl-PL" sz="2400" dirty="0" err="1">
                <a:latin typeface="Arial" panose="020B0604020202020204" pitchFamily="34" charset="0"/>
              </a:rPr>
              <a:t>rozumět</a:t>
            </a:r>
            <a:r>
              <a:rPr lang="pl-PL" sz="2400" dirty="0">
                <a:latin typeface="Arial" panose="020B0604020202020204" pitchFamily="34" charset="0"/>
              </a:rPr>
              <a:t> ?  </a:t>
            </a:r>
            <a:endParaRPr lang="cs-CZ" sz="2400" dirty="0">
              <a:latin typeface="Arial" panose="020B0604020202020204" pitchFamily="34" charset="0"/>
            </a:endParaRPr>
          </a:p>
          <a:p>
            <a:endParaRPr lang="cs-CZ" b="1" dirty="0">
              <a:latin typeface="Arial" panose="020B0604020202020204" pitchFamily="34" charset="0"/>
            </a:endParaRPr>
          </a:p>
        </p:txBody>
      </p:sp>
      <p:sp>
        <p:nvSpPr>
          <p:cNvPr id="2" name="Obdélník 1"/>
          <p:cNvSpPr/>
          <p:nvPr/>
        </p:nvSpPr>
        <p:spPr>
          <a:xfrm>
            <a:off x="1344695" y="2060848"/>
            <a:ext cx="6588224" cy="3585597"/>
          </a:xfrm>
          <a:prstGeom prst="rect">
            <a:avLst/>
          </a:prstGeom>
        </p:spPr>
        <p:txBody>
          <a:bodyPr wrap="square">
            <a:spAutoFit/>
          </a:bodyPr>
          <a:lstStyle/>
          <a:p>
            <a:pPr>
              <a:spcAft>
                <a:spcPts val="600"/>
              </a:spcAft>
            </a:pPr>
            <a:r>
              <a:rPr lang="cs-CZ" sz="2400" dirty="0">
                <a:latin typeface="Arial" panose="020B0604020202020204" pitchFamily="34" charset="0"/>
              </a:rPr>
              <a:t>pojistným (jednorázovým x běžným)</a:t>
            </a:r>
          </a:p>
          <a:p>
            <a:pPr>
              <a:spcAft>
                <a:spcPts val="600"/>
              </a:spcAft>
            </a:pPr>
            <a:r>
              <a:rPr lang="cs-CZ" sz="2400" dirty="0">
                <a:latin typeface="Arial" panose="020B0604020202020204" pitchFamily="34" charset="0"/>
              </a:rPr>
              <a:t>spoluúčastí </a:t>
            </a:r>
          </a:p>
          <a:p>
            <a:pPr>
              <a:spcAft>
                <a:spcPts val="600"/>
              </a:spcAft>
            </a:pPr>
            <a:r>
              <a:rPr lang="cs-CZ" sz="2400" dirty="0">
                <a:latin typeface="Arial" panose="020B0604020202020204" pitchFamily="34" charset="0"/>
              </a:rPr>
              <a:t>Pojistná částka </a:t>
            </a:r>
          </a:p>
          <a:p>
            <a:pPr>
              <a:spcAft>
                <a:spcPts val="600"/>
              </a:spcAft>
            </a:pPr>
            <a:r>
              <a:rPr lang="cs-CZ" sz="2400" dirty="0">
                <a:latin typeface="Arial" panose="020B0604020202020204" pitchFamily="34" charset="0"/>
              </a:rPr>
              <a:t>Pojistný limit </a:t>
            </a:r>
          </a:p>
          <a:p>
            <a:pPr>
              <a:spcAft>
                <a:spcPts val="600"/>
              </a:spcAft>
            </a:pPr>
            <a:r>
              <a:rPr lang="cs-CZ" sz="2400" dirty="0">
                <a:latin typeface="Arial" panose="020B0604020202020204" pitchFamily="34" charset="0"/>
              </a:rPr>
              <a:t>časovou cenou </a:t>
            </a:r>
          </a:p>
          <a:p>
            <a:pPr>
              <a:spcAft>
                <a:spcPts val="600"/>
              </a:spcAft>
            </a:pPr>
            <a:r>
              <a:rPr lang="cs-CZ" sz="2400" dirty="0">
                <a:latin typeface="Arial" panose="020B0604020202020204" pitchFamily="34" charset="0"/>
              </a:rPr>
              <a:t>novou cenou</a:t>
            </a:r>
          </a:p>
          <a:p>
            <a:pPr>
              <a:spcAft>
                <a:spcPts val="600"/>
              </a:spcAft>
            </a:pPr>
            <a:r>
              <a:rPr lang="cs-CZ" sz="2400" dirty="0">
                <a:latin typeface="Arial" panose="020B0604020202020204" pitchFamily="34" charset="0"/>
              </a:rPr>
              <a:t>odkupným</a:t>
            </a:r>
          </a:p>
          <a:p>
            <a:pPr>
              <a:spcAft>
                <a:spcPts val="600"/>
              </a:spcAft>
            </a:pPr>
            <a:r>
              <a:rPr lang="cs-CZ" sz="2400" dirty="0">
                <a:latin typeface="Arial" panose="020B0604020202020204" pitchFamily="34" charset="0"/>
              </a:rPr>
              <a:t>Subrogace (zákonná cese)</a:t>
            </a:r>
          </a:p>
        </p:txBody>
      </p:sp>
    </p:spTree>
    <p:extLst>
      <p:ext uri="{BB962C8B-B14F-4D97-AF65-F5344CB8AC3E}">
        <p14:creationId xmlns:p14="http://schemas.microsoft.com/office/powerpoint/2010/main" val="2229919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18</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260648"/>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Základní pojmy ? </a:t>
            </a:r>
          </a:p>
        </p:txBody>
      </p:sp>
      <p:sp>
        <p:nvSpPr>
          <p:cNvPr id="2" name="Obdélník 1"/>
          <p:cNvSpPr/>
          <p:nvPr/>
        </p:nvSpPr>
        <p:spPr>
          <a:xfrm>
            <a:off x="1547664" y="1123308"/>
            <a:ext cx="6588224" cy="5632311"/>
          </a:xfrm>
          <a:prstGeom prst="rect">
            <a:avLst/>
          </a:prstGeom>
        </p:spPr>
        <p:txBody>
          <a:bodyPr wrap="square">
            <a:spAutoFit/>
          </a:bodyPr>
          <a:lstStyle/>
          <a:p>
            <a:pPr marL="342900" indent="-342900">
              <a:spcAft>
                <a:spcPts val="600"/>
              </a:spcAft>
              <a:buFontTx/>
              <a:buChar char="-"/>
            </a:pPr>
            <a:r>
              <a:rPr lang="cs-CZ" sz="2000" dirty="0">
                <a:latin typeface="Arial" panose="020B0604020202020204" pitchFamily="34" charset="0"/>
              </a:rPr>
              <a:t>doba, na kterou bylo soukromé pojištění sjednáno</a:t>
            </a:r>
          </a:p>
          <a:p>
            <a:pPr marL="342900" indent="-342900">
              <a:spcAft>
                <a:spcPts val="600"/>
              </a:spcAft>
              <a:buFontTx/>
              <a:buChar char="-"/>
            </a:pPr>
            <a:r>
              <a:rPr lang="cs-CZ" sz="2000" dirty="0">
                <a:latin typeface="Arial" panose="020B0604020202020204" pitchFamily="34" charset="0"/>
              </a:rPr>
              <a:t>osoba, na jejíž život, zdraví, majetek, odpovědnost za škodu nebo jiné hodnoty pojistného zájmu se soukromé pojištění vztahuje,</a:t>
            </a:r>
          </a:p>
          <a:p>
            <a:pPr marL="342900" indent="-342900">
              <a:spcAft>
                <a:spcPts val="600"/>
              </a:spcAft>
              <a:buFontTx/>
              <a:buChar char="-"/>
            </a:pPr>
            <a:r>
              <a:rPr lang="cs-CZ" sz="2000" dirty="0">
                <a:latin typeface="Arial" panose="020B0604020202020204" pitchFamily="34" charset="0"/>
              </a:rPr>
              <a:t>míra pravděpodobnosti vzniku pojistné události vyvolané pojistným nebezpečím</a:t>
            </a:r>
          </a:p>
          <a:p>
            <a:pPr marL="342900" indent="-342900">
              <a:spcAft>
                <a:spcPts val="600"/>
              </a:spcAft>
              <a:buFontTx/>
              <a:buChar char="-"/>
            </a:pPr>
            <a:r>
              <a:rPr lang="cs-CZ" sz="2000" dirty="0">
                <a:latin typeface="Arial" panose="020B0604020202020204" pitchFamily="34" charset="0"/>
              </a:rPr>
              <a:t>nahodilá skutečnost blíže označená v pojistné smlouvě nebo ve zvláštním právním předpisu, na který se pojistná smlouva odvolává, se kterou je spojen vznik povinnosti pojistitele poskytnout pojistné plnění</a:t>
            </a:r>
          </a:p>
          <a:p>
            <a:pPr marL="342900" indent="-342900">
              <a:spcAft>
                <a:spcPts val="600"/>
              </a:spcAft>
              <a:buFontTx/>
              <a:buChar char="-"/>
            </a:pPr>
            <a:r>
              <a:rPr lang="cs-CZ" sz="2000" dirty="0">
                <a:latin typeface="Arial" panose="020B0604020202020204" pitchFamily="34" charset="0"/>
              </a:rPr>
              <a:t>cena, kterou měla věc bezprostředně před pojistnou událostí; stanoví se z nové ceny věci, přičemž se přihlíží ke stupni opotřebení nebo jiného znehodnocení anebo k zhodnocení věci, k němuž došlo její opravou, modernizací nebo jiným způsobem,</a:t>
            </a:r>
          </a:p>
        </p:txBody>
      </p:sp>
    </p:spTree>
    <p:extLst>
      <p:ext uri="{BB962C8B-B14F-4D97-AF65-F5344CB8AC3E}">
        <p14:creationId xmlns:p14="http://schemas.microsoft.com/office/powerpoint/2010/main" val="2950852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19</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260648"/>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Základní pojmy - příklad </a:t>
            </a:r>
          </a:p>
        </p:txBody>
      </p:sp>
      <p:sp>
        <p:nvSpPr>
          <p:cNvPr id="2" name="Obdélník 1"/>
          <p:cNvSpPr/>
          <p:nvPr/>
        </p:nvSpPr>
        <p:spPr>
          <a:xfrm>
            <a:off x="1547664" y="1412776"/>
            <a:ext cx="6588224" cy="4093428"/>
          </a:xfrm>
          <a:prstGeom prst="rect">
            <a:avLst/>
          </a:prstGeom>
        </p:spPr>
        <p:txBody>
          <a:bodyPr wrap="square">
            <a:spAutoFit/>
          </a:bodyPr>
          <a:lstStyle/>
          <a:p>
            <a:pPr marL="342900" indent="-342900">
              <a:spcAft>
                <a:spcPts val="600"/>
              </a:spcAft>
              <a:buFontTx/>
              <a:buChar char="-"/>
            </a:pPr>
            <a:r>
              <a:rPr lang="cs-CZ" sz="2000" dirty="0">
                <a:latin typeface="Arial" panose="020B0604020202020204" pitchFamily="34" charset="0"/>
              </a:rPr>
              <a:t>Novotný uzavře smlouvu</a:t>
            </a:r>
          </a:p>
          <a:p>
            <a:pPr marL="342900" indent="-342900">
              <a:spcAft>
                <a:spcPts val="600"/>
              </a:spcAft>
              <a:buFontTx/>
              <a:buChar char="-"/>
            </a:pPr>
            <a:r>
              <a:rPr lang="cs-CZ" sz="2000" dirty="0">
                <a:latin typeface="Arial" panose="020B0604020202020204" pitchFamily="34" charset="0"/>
              </a:rPr>
              <a:t>Novotná je vlastníkem auta </a:t>
            </a:r>
          </a:p>
          <a:p>
            <a:pPr marL="342900" indent="-342900">
              <a:spcAft>
                <a:spcPts val="600"/>
              </a:spcAft>
              <a:buFontTx/>
              <a:buChar char="-"/>
            </a:pPr>
            <a:r>
              <a:rPr lang="cs-CZ" sz="2000" dirty="0">
                <a:latin typeface="Arial" panose="020B0604020202020204" pitchFamily="34" charset="0"/>
              </a:rPr>
              <a:t>Novotný ml. dostane pojistné plnění </a:t>
            </a:r>
          </a:p>
          <a:p>
            <a:pPr marL="342900" indent="-342900">
              <a:spcAft>
                <a:spcPts val="600"/>
              </a:spcAft>
              <a:buFontTx/>
              <a:buChar char="-"/>
            </a:pPr>
            <a:r>
              <a:rPr lang="cs-CZ" sz="2000" dirty="0">
                <a:latin typeface="Arial" panose="020B0604020202020204" pitchFamily="34" charset="0"/>
              </a:rPr>
              <a:t>Auto má cenu 1 mil. Kč. </a:t>
            </a:r>
          </a:p>
          <a:p>
            <a:pPr marL="342900" indent="-342900">
              <a:spcAft>
                <a:spcPts val="600"/>
              </a:spcAft>
              <a:buFontTx/>
              <a:buChar char="-"/>
            </a:pPr>
            <a:r>
              <a:rPr lang="cs-CZ" sz="2000" dirty="0">
                <a:latin typeface="Arial" panose="020B0604020202020204" pitchFamily="34" charset="0"/>
              </a:rPr>
              <a:t>Při totální škodě se vyplatí hodnota vozidla v době krádeže</a:t>
            </a:r>
          </a:p>
          <a:p>
            <a:pPr marL="342900" indent="-342900">
              <a:spcAft>
                <a:spcPts val="600"/>
              </a:spcAft>
              <a:buFontTx/>
              <a:buChar char="-"/>
            </a:pPr>
            <a:r>
              <a:rPr lang="cs-CZ" sz="2000" dirty="0">
                <a:latin typeface="Arial" panose="020B0604020202020204" pitchFamily="34" charset="0"/>
              </a:rPr>
              <a:t>Při krádeži se vyplatí hodnota vozidla v době krádeže, maximálně však do výše 500 tis. Kč</a:t>
            </a:r>
          </a:p>
          <a:p>
            <a:pPr marL="342900" indent="-342900">
              <a:spcAft>
                <a:spcPts val="600"/>
              </a:spcAft>
              <a:buFontTx/>
              <a:buChar char="-"/>
            </a:pPr>
            <a:r>
              <a:rPr lang="cs-CZ" sz="2000" dirty="0">
                <a:latin typeface="Arial" panose="020B0604020202020204" pitchFamily="34" charset="0"/>
              </a:rPr>
              <a:t>Pojištění je sjednáno na dva roky </a:t>
            </a:r>
          </a:p>
          <a:p>
            <a:pPr marL="342900" indent="-342900">
              <a:spcAft>
                <a:spcPts val="600"/>
              </a:spcAft>
              <a:buFontTx/>
              <a:buChar char="-"/>
            </a:pPr>
            <a:r>
              <a:rPr lang="cs-CZ" sz="2000" dirty="0">
                <a:latin typeface="Arial" panose="020B0604020202020204" pitchFamily="34" charset="0"/>
              </a:rPr>
              <a:t>Pojistné se hradí ročně </a:t>
            </a:r>
          </a:p>
          <a:p>
            <a:pPr marL="342900" indent="-342900">
              <a:spcAft>
                <a:spcPts val="600"/>
              </a:spcAft>
              <a:buFontTx/>
              <a:buChar char="-"/>
            </a:pPr>
            <a:endParaRPr lang="cs-CZ" sz="2000" dirty="0">
              <a:latin typeface="Arial" panose="020B0604020202020204" pitchFamily="34" charset="0"/>
            </a:endParaRPr>
          </a:p>
        </p:txBody>
      </p:sp>
    </p:spTree>
    <p:extLst>
      <p:ext uri="{BB962C8B-B14F-4D97-AF65-F5344CB8AC3E}">
        <p14:creationId xmlns:p14="http://schemas.microsoft.com/office/powerpoint/2010/main" val="3039441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540060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Zaměření kurzu </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0" y="1484784"/>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67644" y="1519140"/>
            <a:ext cx="7272808" cy="5632311"/>
          </a:xfrm>
          <a:prstGeom prst="rect">
            <a:avLst/>
          </a:prstGeom>
          <a:noFill/>
        </p:spPr>
        <p:txBody>
          <a:bodyPr wrap="square" rtlCol="0">
            <a:spAutoFit/>
          </a:bodyPr>
          <a:lstStyle/>
          <a:p>
            <a:r>
              <a:rPr lang="cs-CZ" b="1" dirty="0">
                <a:latin typeface="Arial" panose="020B0604020202020204" pitchFamily="34" charset="0"/>
              </a:rPr>
              <a:t>Zaměření:</a:t>
            </a:r>
          </a:p>
          <a:p>
            <a:pPr marL="342900" indent="-342900">
              <a:buFont typeface="Arial" panose="020B0604020202020204" pitchFamily="34" charset="0"/>
              <a:buChar char="−"/>
            </a:pPr>
            <a:r>
              <a:rPr lang="cs-CZ" dirty="0">
                <a:latin typeface="Arial" panose="020B0604020202020204" pitchFamily="34" charset="0"/>
              </a:rPr>
              <a:t>Získání praktických znalostí z oblastí pojistného práva</a:t>
            </a:r>
          </a:p>
          <a:p>
            <a:pPr marL="342900" indent="-342900">
              <a:buFont typeface="Arial" panose="020B0604020202020204" pitchFamily="34" charset="0"/>
              <a:buChar char="−"/>
            </a:pPr>
            <a:r>
              <a:rPr lang="cs-CZ" dirty="0">
                <a:latin typeface="Arial" panose="020B0604020202020204" pitchFamily="34" charset="0"/>
              </a:rPr>
              <a:t>Porozumění propojení této oblasti práva s jinými právními obory</a:t>
            </a:r>
          </a:p>
          <a:p>
            <a:pPr marL="342900" indent="-342900">
              <a:buFont typeface="Arial" panose="020B0604020202020204" pitchFamily="34" charset="0"/>
              <a:buChar char="−"/>
            </a:pPr>
            <a:r>
              <a:rPr lang="cs-CZ" dirty="0">
                <a:latin typeface="Arial" panose="020B0604020202020204" pitchFamily="34" charset="0"/>
              </a:rPr>
              <a:t>Získání zkušeností s výukou zaměřenou sektorově nikoli oborově</a:t>
            </a:r>
          </a:p>
          <a:p>
            <a:pPr marL="342900" indent="-342900">
              <a:buFont typeface="Arial" panose="020B0604020202020204" pitchFamily="34" charset="0"/>
              <a:buChar char="−"/>
            </a:pPr>
            <a:r>
              <a:rPr lang="cs-CZ" dirty="0">
                <a:latin typeface="Arial" panose="020B0604020202020204" pitchFamily="34" charset="0"/>
              </a:rPr>
              <a:t>Sektorové (nikoliv) oborové zaměření </a:t>
            </a:r>
          </a:p>
          <a:p>
            <a:endParaRPr lang="cs-CZ" dirty="0">
              <a:latin typeface="Arial" panose="020B0604020202020204" pitchFamily="34" charset="0"/>
            </a:endParaRPr>
          </a:p>
          <a:p>
            <a:r>
              <a:rPr lang="cs-CZ" b="1" dirty="0">
                <a:latin typeface="Arial" panose="020B0604020202020204" pitchFamily="34" charset="0"/>
              </a:rPr>
              <a:t>Cíle</a:t>
            </a:r>
            <a:r>
              <a:rPr lang="cs-CZ" dirty="0">
                <a:latin typeface="Arial" panose="020B0604020202020204" pitchFamily="34" charset="0"/>
              </a:rPr>
              <a:t>:</a:t>
            </a:r>
          </a:p>
          <a:p>
            <a:pPr marL="342900" indent="-342900">
              <a:buFont typeface="Arial" panose="020B0604020202020204" pitchFamily="34" charset="0"/>
              <a:buChar char="−"/>
            </a:pPr>
            <a:r>
              <a:rPr lang="cs-CZ" dirty="0">
                <a:latin typeface="Arial" panose="020B0604020202020204" pitchFamily="34" charset="0"/>
              </a:rPr>
              <a:t>Zvýšení uplatnitelnosti studentů </a:t>
            </a:r>
          </a:p>
          <a:p>
            <a:pPr marL="342900" indent="-342900">
              <a:buFont typeface="Arial" panose="020B0604020202020204" pitchFamily="34" charset="0"/>
              <a:buChar char="−"/>
            </a:pPr>
            <a:r>
              <a:rPr lang="cs-CZ" dirty="0">
                <a:latin typeface="Arial" panose="020B0604020202020204" pitchFamily="34" charset="0"/>
              </a:rPr>
              <a:t>Vyhovění potřebám praxe </a:t>
            </a:r>
          </a:p>
          <a:p>
            <a:pPr marL="342900" indent="-342900">
              <a:buFont typeface="Arial" panose="020B0604020202020204" pitchFamily="34" charset="0"/>
              <a:buChar char="−"/>
            </a:pPr>
            <a:endParaRPr lang="cs-CZ" dirty="0">
              <a:latin typeface="Arial" panose="020B0604020202020204" pitchFamily="34" charset="0"/>
            </a:endParaRPr>
          </a:p>
          <a:p>
            <a:r>
              <a:rPr lang="cs-CZ" b="1" dirty="0">
                <a:latin typeface="Arial" panose="020B0604020202020204" pitchFamily="34" charset="0"/>
              </a:rPr>
              <a:t>Hlavní zaměření pojistného práva</a:t>
            </a:r>
            <a:endParaRPr lang="cs-CZ" dirty="0">
              <a:latin typeface="Arial" panose="020B0604020202020204" pitchFamily="34" charset="0"/>
            </a:endParaRPr>
          </a:p>
          <a:p>
            <a:pPr marL="285750" indent="-285750">
              <a:buFontTx/>
              <a:buChar char="-"/>
            </a:pPr>
            <a:r>
              <a:rPr lang="cs-CZ" dirty="0">
                <a:latin typeface="Arial" panose="020B0604020202020204" pitchFamily="34" charset="0"/>
              </a:rPr>
              <a:t>Finančnictví  </a:t>
            </a:r>
          </a:p>
          <a:p>
            <a:pPr marL="285750" indent="-285750">
              <a:buFontTx/>
              <a:buChar char="-"/>
            </a:pPr>
            <a:r>
              <a:rPr lang="cs-CZ" dirty="0">
                <a:latin typeface="Arial" panose="020B0604020202020204" pitchFamily="34" charset="0"/>
              </a:rPr>
              <a:t>Smluvní právo</a:t>
            </a:r>
          </a:p>
          <a:p>
            <a:pPr marL="285750" indent="-285750">
              <a:buFontTx/>
              <a:buChar char="-"/>
            </a:pPr>
            <a:r>
              <a:rPr lang="cs-CZ" dirty="0">
                <a:latin typeface="Arial" panose="020B0604020202020204" pitchFamily="34" charset="0"/>
              </a:rPr>
              <a:t>Náhrada škody</a:t>
            </a:r>
          </a:p>
          <a:p>
            <a:pPr marL="285750" indent="-285750">
              <a:buFontTx/>
              <a:buChar char="-"/>
            </a:pPr>
            <a:r>
              <a:rPr lang="cs-CZ" dirty="0">
                <a:latin typeface="Arial" panose="020B0604020202020204" pitchFamily="34" charset="0"/>
              </a:rPr>
              <a:t>Ochrana spotřebitele</a:t>
            </a:r>
          </a:p>
          <a:p>
            <a:pPr marL="285750" indent="-285750">
              <a:buFontTx/>
              <a:buChar char="-"/>
            </a:pPr>
            <a:r>
              <a:rPr lang="cs-CZ" dirty="0">
                <a:latin typeface="Arial" panose="020B0604020202020204" pitchFamily="34" charset="0"/>
              </a:rPr>
              <a:t>Procesní právo </a:t>
            </a:r>
          </a:p>
          <a:p>
            <a:pPr marL="285750" indent="-285750">
              <a:buFontTx/>
              <a:buChar char="-"/>
            </a:pPr>
            <a:r>
              <a:rPr lang="cs-CZ" dirty="0">
                <a:latin typeface="Arial" panose="020B0604020202020204" pitchFamily="34" charset="0"/>
              </a:rPr>
              <a:t>Distribuce </a:t>
            </a:r>
          </a:p>
          <a:p>
            <a:pPr marL="285750" indent="-285750">
              <a:buFontTx/>
              <a:buChar char="-"/>
            </a:pPr>
            <a:endParaRPr lang="cs-CZ" dirty="0">
              <a:latin typeface="Arial" panose="020B0604020202020204" pitchFamily="34" charset="0"/>
            </a:endParaRPr>
          </a:p>
          <a:p>
            <a:pPr marL="285750" indent="-285750">
              <a:buFontTx/>
              <a:buChar char="-"/>
            </a:pPr>
            <a:endParaRPr lang="cs-CZ" dirty="0">
              <a:latin typeface="Arial" panose="020B0604020202020204" pitchFamily="34" charset="0"/>
            </a:endParaRPr>
          </a:p>
          <a:p>
            <a:pPr marL="342900" indent="-342900">
              <a:buFont typeface="Wingdings" panose="05000000000000000000" pitchFamily="2" charset="2"/>
              <a:buChar char="§"/>
            </a:pPr>
            <a:endParaRPr lang="cs-CZ" dirty="0">
              <a:latin typeface="Arial" panose="020B0604020202020204" pitchFamily="34" charset="0"/>
            </a:endParaRPr>
          </a:p>
        </p:txBody>
      </p:sp>
    </p:spTree>
    <p:extLst>
      <p:ext uri="{BB962C8B-B14F-4D97-AF65-F5344CB8AC3E}">
        <p14:creationId xmlns:p14="http://schemas.microsoft.com/office/powerpoint/2010/main" val="485630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20</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 souvis. dokumentace</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226164" y="1578349"/>
            <a:ext cx="7272808" cy="5293757"/>
          </a:xfrm>
          <a:prstGeom prst="rect">
            <a:avLst/>
          </a:prstGeom>
          <a:noFill/>
        </p:spPr>
        <p:txBody>
          <a:bodyPr wrap="square" rtlCol="0">
            <a:spAutoFit/>
          </a:bodyPr>
          <a:lstStyle/>
          <a:p>
            <a:r>
              <a:rPr lang="pl-PL" dirty="0"/>
              <a:t> </a:t>
            </a:r>
            <a:r>
              <a:rPr lang="cs-CZ" sz="2000" dirty="0">
                <a:latin typeface="Arial" panose="020B0604020202020204" pitchFamily="34" charset="0"/>
              </a:rPr>
              <a:t>§ 2758</a:t>
            </a:r>
          </a:p>
          <a:p>
            <a:pPr marL="285750" indent="-285750">
              <a:spcAft>
                <a:spcPts val="600"/>
              </a:spcAft>
              <a:buFontTx/>
              <a:buChar char="-"/>
            </a:pPr>
            <a:r>
              <a:rPr lang="cs-CZ" sz="2000" dirty="0">
                <a:latin typeface="Arial" panose="020B0604020202020204" pitchFamily="34" charset="0"/>
              </a:rPr>
              <a:t>pojistník, pojistitel, oprávněná osoba</a:t>
            </a:r>
          </a:p>
          <a:p>
            <a:pPr marL="285750" indent="-285750">
              <a:spcAft>
                <a:spcPts val="600"/>
              </a:spcAft>
              <a:buFontTx/>
              <a:buChar char="-"/>
            </a:pPr>
            <a:r>
              <a:rPr lang="cs-CZ" sz="2000" dirty="0">
                <a:latin typeface="Arial" panose="020B0604020202020204" pitchFamily="34" charset="0"/>
              </a:rPr>
              <a:t>pojistné</a:t>
            </a:r>
          </a:p>
          <a:p>
            <a:pPr marL="285750" indent="-285750">
              <a:spcAft>
                <a:spcPts val="600"/>
              </a:spcAft>
              <a:buFontTx/>
              <a:buChar char="-"/>
            </a:pPr>
            <a:r>
              <a:rPr lang="cs-CZ" sz="2000" dirty="0">
                <a:latin typeface="Arial" panose="020B0604020202020204" pitchFamily="34" charset="0"/>
              </a:rPr>
              <a:t>pojistná událost a nebezpečí </a:t>
            </a:r>
          </a:p>
          <a:p>
            <a:pPr marL="285750" indent="-285750">
              <a:spcAft>
                <a:spcPts val="600"/>
              </a:spcAft>
              <a:buFontTx/>
              <a:buChar char="-"/>
            </a:pPr>
            <a:r>
              <a:rPr lang="cs-CZ" sz="2000" dirty="0">
                <a:latin typeface="Arial" panose="020B0604020202020204" pitchFamily="34" charset="0"/>
              </a:rPr>
              <a:t>písemná forma (nejde-li o pojištění kratší 1 roku)</a:t>
            </a:r>
          </a:p>
          <a:p>
            <a:pPr>
              <a:spcAft>
                <a:spcPts val="600"/>
              </a:spcAft>
            </a:pPr>
            <a:r>
              <a:rPr lang="cs-CZ" sz="2000" dirty="0">
                <a:latin typeface="Arial" panose="020B0604020202020204" pitchFamily="34" charset="0"/>
              </a:rPr>
              <a:t>§ 2761 </a:t>
            </a:r>
          </a:p>
          <a:p>
            <a:pPr>
              <a:spcAft>
                <a:spcPts val="600"/>
              </a:spcAft>
            </a:pPr>
            <a:r>
              <a:rPr lang="cs-CZ" sz="2000" dirty="0">
                <a:latin typeface="Arial" panose="020B0604020202020204" pitchFamily="34" charset="0"/>
              </a:rPr>
              <a:t>- pojistný zájem  </a:t>
            </a:r>
          </a:p>
          <a:p>
            <a:pPr>
              <a:spcAft>
                <a:spcPts val="600"/>
              </a:spcAft>
            </a:pPr>
            <a:r>
              <a:rPr lang="cs-CZ" sz="2000" dirty="0">
                <a:latin typeface="Arial" panose="020B0604020202020204" pitchFamily="34" charset="0"/>
              </a:rPr>
              <a:t>(§ 2777/1)</a:t>
            </a:r>
          </a:p>
          <a:p>
            <a:pPr marL="285750" indent="-285750">
              <a:spcAft>
                <a:spcPts val="600"/>
              </a:spcAft>
              <a:buFontTx/>
              <a:buChar char="-"/>
            </a:pPr>
            <a:r>
              <a:rPr lang="cs-CZ" sz="2000" dirty="0">
                <a:latin typeface="Arial" panose="020B0604020202020204" pitchFamily="34" charset="0"/>
              </a:rPr>
              <a:t>pojistná doba</a:t>
            </a:r>
          </a:p>
          <a:p>
            <a:pPr marL="285750" indent="-285750">
              <a:spcAft>
                <a:spcPts val="600"/>
              </a:spcAft>
              <a:buFontTx/>
              <a:buChar char="-"/>
            </a:pPr>
            <a:r>
              <a:rPr lang="cs-CZ" sz="2000" dirty="0">
                <a:latin typeface="Arial" panose="020B0604020202020204" pitchFamily="34" charset="0"/>
              </a:rPr>
              <a:t>číslo smlouvy</a:t>
            </a:r>
          </a:p>
          <a:p>
            <a:pPr marL="285750" indent="-285750">
              <a:spcAft>
                <a:spcPts val="600"/>
              </a:spcAft>
              <a:buFontTx/>
              <a:buChar char="-"/>
            </a:pPr>
            <a:r>
              <a:rPr lang="cs-CZ" sz="2000" dirty="0">
                <a:latin typeface="Arial" panose="020B0604020202020204" pitchFamily="34" charset="0"/>
              </a:rPr>
              <a:t>odchylná ujednání od pojistných podmínek</a:t>
            </a:r>
          </a:p>
          <a:p>
            <a:pPr marL="285750" indent="-285750">
              <a:spcAft>
                <a:spcPts val="600"/>
              </a:spcAft>
              <a:buFontTx/>
              <a:buChar char="-"/>
            </a:pPr>
            <a:r>
              <a:rPr lang="cs-CZ" sz="2000" dirty="0">
                <a:latin typeface="Arial" panose="020B0604020202020204" pitchFamily="34" charset="0"/>
              </a:rPr>
              <a:t>splatnost pojistného </a:t>
            </a:r>
          </a:p>
          <a:p>
            <a:pPr marL="285750" indent="-285750">
              <a:spcAft>
                <a:spcPts val="600"/>
              </a:spcAft>
              <a:buFontTx/>
              <a:buChar char="-"/>
            </a:pPr>
            <a:endParaRPr lang="cs-CZ" sz="2000" dirty="0">
              <a:latin typeface="Arial" panose="020B0604020202020204" pitchFamily="34" charset="0"/>
            </a:endParaRPr>
          </a:p>
          <a:p>
            <a:pPr marL="285750" indent="-285750">
              <a:buFontTx/>
              <a:buChar char="-"/>
            </a:pPr>
            <a:endParaRPr lang="cs-CZ" dirty="0">
              <a:latin typeface="Arial" panose="020B0604020202020204" pitchFamily="34" charset="0"/>
            </a:endParaRPr>
          </a:p>
        </p:txBody>
      </p:sp>
    </p:spTree>
    <p:extLst>
      <p:ext uri="{BB962C8B-B14F-4D97-AF65-F5344CB8AC3E}">
        <p14:creationId xmlns:p14="http://schemas.microsoft.com/office/powerpoint/2010/main" val="2709368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21</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 souvis. dokumentace</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67644" y="1728103"/>
            <a:ext cx="7272808" cy="3262432"/>
          </a:xfrm>
          <a:prstGeom prst="rect">
            <a:avLst/>
          </a:prstGeom>
          <a:noFill/>
        </p:spPr>
        <p:txBody>
          <a:bodyPr wrap="square" rtlCol="0">
            <a:spAutoFit/>
          </a:bodyPr>
          <a:lstStyle/>
          <a:p>
            <a:r>
              <a:rPr lang="pl-PL" dirty="0"/>
              <a:t> </a:t>
            </a:r>
            <a:endParaRPr lang="cs-CZ" dirty="0">
              <a:latin typeface="Arial" panose="020B0604020202020204" pitchFamily="34" charset="0"/>
            </a:endParaRPr>
          </a:p>
          <a:p>
            <a:pPr marL="285750" indent="-285750">
              <a:spcAft>
                <a:spcPts val="600"/>
              </a:spcAft>
              <a:buFontTx/>
              <a:buChar char="-"/>
            </a:pPr>
            <a:r>
              <a:rPr lang="cs-CZ" sz="2400" dirty="0">
                <a:latin typeface="Arial" panose="020B0604020202020204" pitchFamily="34" charset="0"/>
              </a:rPr>
              <a:t>§ 1751 + § 2774 – včlenění pojistných podmínek </a:t>
            </a:r>
          </a:p>
          <a:p>
            <a:pPr marL="285750" indent="-285750">
              <a:spcAft>
                <a:spcPts val="600"/>
              </a:spcAft>
              <a:buFontTx/>
              <a:buChar char="-"/>
            </a:pPr>
            <a:r>
              <a:rPr lang="cs-CZ" sz="2400" dirty="0">
                <a:latin typeface="Arial" panose="020B0604020202020204" pitchFamily="34" charset="0"/>
              </a:rPr>
              <a:t>§ 435 – náležitosti obchodních listin</a:t>
            </a:r>
          </a:p>
          <a:p>
            <a:pPr marL="285750" indent="-285750">
              <a:spcAft>
                <a:spcPts val="600"/>
              </a:spcAft>
              <a:buFontTx/>
              <a:buChar char="-"/>
            </a:pPr>
            <a:r>
              <a:rPr lang="cs-CZ" sz="2400" dirty="0">
                <a:latin typeface="Arial" panose="020B0604020202020204" pitchFamily="34" charset="0"/>
              </a:rPr>
              <a:t>§ 2760– předsmluvní informace </a:t>
            </a:r>
          </a:p>
          <a:p>
            <a:pPr marL="285750" indent="-285750">
              <a:spcAft>
                <a:spcPts val="600"/>
              </a:spcAft>
              <a:buFontTx/>
              <a:buChar char="-"/>
            </a:pPr>
            <a:r>
              <a:rPr lang="cs-CZ" sz="2400" dirty="0">
                <a:latin typeface="Arial" panose="020B0604020202020204" pitchFamily="34" charset="0"/>
              </a:rPr>
              <a:t>§ 14 z. č. 634/1992 – </a:t>
            </a:r>
            <a:r>
              <a:rPr lang="cs-CZ" sz="2400" dirty="0" err="1">
                <a:latin typeface="Arial" panose="020B0604020202020204" pitchFamily="34" charset="0"/>
              </a:rPr>
              <a:t>info</a:t>
            </a:r>
            <a:r>
              <a:rPr lang="cs-CZ" sz="2400" dirty="0">
                <a:latin typeface="Arial" panose="020B0604020202020204" pitchFamily="34" charset="0"/>
              </a:rPr>
              <a:t> o spotřebitelském mimosoudním řešení sporu (FA nebo kancelář ombudsmana ČAP)</a:t>
            </a:r>
          </a:p>
          <a:p>
            <a:pPr marL="285750" indent="-285750">
              <a:spcAft>
                <a:spcPts val="600"/>
              </a:spcAft>
              <a:buFontTx/>
              <a:buChar char="-"/>
            </a:pPr>
            <a:r>
              <a:rPr lang="cs-CZ" sz="2400" dirty="0">
                <a:latin typeface="Arial" panose="020B0604020202020204" pitchFamily="34" charset="0"/>
              </a:rPr>
              <a:t>§ 2775 – je třeba vydat pojistku </a:t>
            </a:r>
          </a:p>
        </p:txBody>
      </p:sp>
    </p:spTree>
    <p:extLst>
      <p:ext uri="{BB962C8B-B14F-4D97-AF65-F5344CB8AC3E}">
        <p14:creationId xmlns:p14="http://schemas.microsoft.com/office/powerpoint/2010/main" val="3542241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22</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4000" dirty="0">
                <a:latin typeface="Arial" panose="020B0604020202020204" pitchFamily="34" charset="0"/>
              </a:rPr>
              <a:t>Náležitosti pojistné smlouvy</a:t>
            </a:r>
          </a:p>
        </p:txBody>
      </p:sp>
      <p:sp>
        <p:nvSpPr>
          <p:cNvPr id="28" name="TextovéPole 27"/>
          <p:cNvSpPr txBox="1"/>
          <p:nvPr/>
        </p:nvSpPr>
        <p:spPr>
          <a:xfrm>
            <a:off x="755576" y="1181999"/>
            <a:ext cx="7776864" cy="5570756"/>
          </a:xfrm>
          <a:prstGeom prst="rect">
            <a:avLst/>
          </a:prstGeom>
          <a:noFill/>
        </p:spPr>
        <p:txBody>
          <a:bodyPr wrap="square" rtlCol="0">
            <a:spAutoFit/>
          </a:bodyPr>
          <a:lstStyle/>
          <a:p>
            <a:pPr algn="ctr"/>
            <a:r>
              <a:rPr lang="pl-PL" dirty="0"/>
              <a:t> </a:t>
            </a:r>
            <a:r>
              <a:rPr lang="cs-CZ" sz="2400" dirty="0">
                <a:latin typeface="Arial" panose="020B0604020202020204" pitchFamily="34" charset="0"/>
              </a:rPr>
              <a:t>§ 2758 </a:t>
            </a:r>
          </a:p>
          <a:p>
            <a:pPr>
              <a:spcAft>
                <a:spcPts val="600"/>
              </a:spcAft>
            </a:pPr>
            <a:r>
              <a:rPr lang="cs-CZ" sz="2400" dirty="0">
                <a:latin typeface="Arial" panose="020B0604020202020204" pitchFamily="34" charset="0"/>
              </a:rPr>
              <a:t>(</a:t>
            </a:r>
            <a:r>
              <a:rPr lang="cs-CZ" sz="2400" i="1" dirty="0">
                <a:latin typeface="Arial" panose="020B0604020202020204" pitchFamily="34" charset="0"/>
              </a:rPr>
              <a:t>1) Pojistnou smlouvou se </a:t>
            </a:r>
            <a:r>
              <a:rPr lang="cs-CZ" sz="2400" b="1" i="1" dirty="0">
                <a:latin typeface="Arial" panose="020B0604020202020204" pitchFamily="34" charset="0"/>
              </a:rPr>
              <a:t>pojistitel</a:t>
            </a:r>
            <a:r>
              <a:rPr lang="cs-CZ" sz="2400" i="1" dirty="0">
                <a:latin typeface="Arial" panose="020B0604020202020204" pitchFamily="34" charset="0"/>
              </a:rPr>
              <a:t> zavazuje vůči </a:t>
            </a:r>
            <a:r>
              <a:rPr lang="cs-CZ" sz="2400" b="1" i="1" dirty="0">
                <a:latin typeface="Arial" panose="020B0604020202020204" pitchFamily="34" charset="0"/>
              </a:rPr>
              <a:t>pojistníkovi</a:t>
            </a:r>
            <a:r>
              <a:rPr lang="cs-CZ" sz="2400" i="1" dirty="0">
                <a:latin typeface="Arial" panose="020B0604020202020204" pitchFamily="34" charset="0"/>
              </a:rPr>
              <a:t> poskytnout jemu nebo </a:t>
            </a:r>
            <a:r>
              <a:rPr lang="cs-CZ" sz="2400" b="1" i="1" dirty="0">
                <a:latin typeface="Arial" panose="020B0604020202020204" pitchFamily="34" charset="0"/>
              </a:rPr>
              <a:t>třetí osobě pojistné plnění</a:t>
            </a:r>
            <a:r>
              <a:rPr lang="cs-CZ" sz="2400" i="1" dirty="0">
                <a:latin typeface="Arial" panose="020B0604020202020204" pitchFamily="34" charset="0"/>
              </a:rPr>
              <a:t>, nastane-li </a:t>
            </a:r>
            <a:r>
              <a:rPr lang="cs-CZ" sz="2400" b="1" i="1" dirty="0">
                <a:latin typeface="Arial" panose="020B0604020202020204" pitchFamily="34" charset="0"/>
              </a:rPr>
              <a:t>nahodilá událost </a:t>
            </a:r>
            <a:r>
              <a:rPr lang="cs-CZ" sz="2400" i="1" dirty="0">
                <a:latin typeface="Arial" panose="020B0604020202020204" pitchFamily="34" charset="0"/>
              </a:rPr>
              <a:t>krytá pojištěním (pojistná událost), a pojistník se zavazuje zaplatit pojistiteli </a:t>
            </a:r>
            <a:r>
              <a:rPr lang="cs-CZ" sz="2400" b="1" i="1" dirty="0">
                <a:latin typeface="Arial" panose="020B0604020202020204" pitchFamily="34" charset="0"/>
              </a:rPr>
              <a:t>pojistné</a:t>
            </a:r>
            <a:r>
              <a:rPr lang="cs-CZ" sz="2400" i="1" dirty="0">
                <a:latin typeface="Arial" panose="020B0604020202020204" pitchFamily="34" charset="0"/>
              </a:rPr>
              <a:t>.</a:t>
            </a:r>
          </a:p>
          <a:p>
            <a:pPr>
              <a:spcAft>
                <a:spcPts val="600"/>
              </a:spcAft>
            </a:pPr>
            <a:endParaRPr lang="cs-CZ" sz="2400" i="1" dirty="0">
              <a:latin typeface="Arial" panose="020B0604020202020204" pitchFamily="34" charset="0"/>
            </a:endParaRPr>
          </a:p>
          <a:p>
            <a:pPr>
              <a:spcAft>
                <a:spcPts val="600"/>
              </a:spcAft>
            </a:pPr>
            <a:r>
              <a:rPr lang="cs-CZ" sz="2400" i="1" dirty="0">
                <a:latin typeface="Arial" panose="020B0604020202020204" pitchFamily="34" charset="0"/>
              </a:rPr>
              <a:t>(2) Není-li pojištění ujednáno na pojistnou dobu kratší než jeden rok, vyžaduje smlouva </a:t>
            </a:r>
            <a:r>
              <a:rPr lang="cs-CZ" sz="2400" b="1" i="1" dirty="0">
                <a:latin typeface="Arial" panose="020B0604020202020204" pitchFamily="34" charset="0"/>
              </a:rPr>
              <a:t>písemnou formu</a:t>
            </a:r>
            <a:r>
              <a:rPr lang="cs-CZ" sz="2400" i="1" dirty="0">
                <a:latin typeface="Arial" panose="020B0604020202020204" pitchFamily="34" charset="0"/>
              </a:rPr>
              <a:t>. Přijal-li pojistník nabídku včasným zaplacením pojistného, považuje se písemná forma smlouvy za zachovanou.</a:t>
            </a:r>
          </a:p>
          <a:p>
            <a:pPr marL="285750" indent="-285750">
              <a:spcAft>
                <a:spcPts val="600"/>
              </a:spcAft>
              <a:buFontTx/>
              <a:buChar char="-"/>
            </a:pPr>
            <a:endParaRPr lang="cs-CZ" sz="2400" dirty="0">
              <a:latin typeface="Arial" panose="020B0604020202020204" pitchFamily="34" charset="0"/>
            </a:endParaRPr>
          </a:p>
          <a:p>
            <a:pPr marL="285750" indent="-285750">
              <a:spcAft>
                <a:spcPts val="600"/>
              </a:spcAft>
              <a:buFontTx/>
              <a:buChar char="-"/>
            </a:pPr>
            <a:endParaRPr lang="cs-CZ" sz="2400" dirty="0">
              <a:latin typeface="Arial" panose="020B0604020202020204" pitchFamily="34" charset="0"/>
            </a:endParaRPr>
          </a:p>
        </p:txBody>
      </p:sp>
    </p:spTree>
    <p:extLst>
      <p:ext uri="{BB962C8B-B14F-4D97-AF65-F5344CB8AC3E}">
        <p14:creationId xmlns:p14="http://schemas.microsoft.com/office/powerpoint/2010/main" val="2509027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23</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4000" dirty="0">
                <a:latin typeface="Arial" panose="020B0604020202020204" pitchFamily="34" charset="0"/>
              </a:rPr>
              <a:t>Náležitosti pojistné smlouvy</a:t>
            </a:r>
          </a:p>
        </p:txBody>
      </p:sp>
      <p:sp>
        <p:nvSpPr>
          <p:cNvPr id="28" name="TextovéPole 27"/>
          <p:cNvSpPr txBox="1"/>
          <p:nvPr/>
        </p:nvSpPr>
        <p:spPr>
          <a:xfrm>
            <a:off x="179512" y="1181999"/>
            <a:ext cx="8640960" cy="5247590"/>
          </a:xfrm>
          <a:prstGeom prst="rect">
            <a:avLst/>
          </a:prstGeom>
          <a:noFill/>
        </p:spPr>
        <p:txBody>
          <a:bodyPr wrap="square" rtlCol="0">
            <a:spAutoFit/>
          </a:bodyPr>
          <a:lstStyle/>
          <a:p>
            <a:r>
              <a:rPr lang="cs-CZ" sz="2200" b="1" dirty="0">
                <a:latin typeface="Arial" panose="020B0604020202020204" pitchFamily="34" charset="0"/>
              </a:rPr>
              <a:t>Nahodilost (NS 30 </a:t>
            </a:r>
            <a:r>
              <a:rPr lang="cs-CZ" sz="2200" b="1" dirty="0" err="1">
                <a:latin typeface="Arial" panose="020B0604020202020204" pitchFamily="34" charset="0"/>
              </a:rPr>
              <a:t>Cdo</a:t>
            </a:r>
            <a:r>
              <a:rPr lang="cs-CZ" sz="2200" b="1" dirty="0">
                <a:latin typeface="Arial" panose="020B0604020202020204" pitchFamily="34" charset="0"/>
              </a:rPr>
              <a:t> 427/2006)</a:t>
            </a:r>
          </a:p>
          <a:p>
            <a:r>
              <a:rPr lang="cs-CZ" sz="2000" dirty="0">
                <a:latin typeface="Arial" panose="020B0604020202020204" pitchFamily="34" charset="0"/>
              </a:rPr>
              <a:t>Nahodilou událostí je skutečnost určená pojistnými podmínkami, o níž účastníci pojištění odůvodněně předpokládají, </a:t>
            </a:r>
            <a:r>
              <a:rPr lang="cs-CZ" sz="2000" b="1" dirty="0">
                <a:latin typeface="Arial" panose="020B0604020202020204" pitchFamily="34" charset="0"/>
              </a:rPr>
              <a:t>že může nastat, v době vzniku pojištění však nevědí, zda nastane</a:t>
            </a:r>
            <a:r>
              <a:rPr lang="cs-CZ" sz="2000" dirty="0">
                <a:latin typeface="Arial" panose="020B0604020202020204" pitchFamily="34" charset="0"/>
              </a:rPr>
              <a:t>. </a:t>
            </a:r>
          </a:p>
          <a:p>
            <a:endParaRPr lang="cs-CZ" sz="2000" dirty="0">
              <a:latin typeface="Arial" panose="020B0604020202020204" pitchFamily="34" charset="0"/>
            </a:endParaRPr>
          </a:p>
          <a:p>
            <a:r>
              <a:rPr lang="cs-CZ" sz="2000" dirty="0">
                <a:latin typeface="Arial" panose="020B0604020202020204" pitchFamily="34" charset="0"/>
              </a:rPr>
              <a:t>Nahodilou </a:t>
            </a:r>
            <a:r>
              <a:rPr lang="cs-CZ" sz="2000" b="1" dirty="0">
                <a:latin typeface="Arial" panose="020B0604020202020204" pitchFamily="34" charset="0"/>
              </a:rPr>
              <a:t>není událost, o níž se v době vzniku pojištění ví, že už nastala, ani událost, kterou úmyslně přivodil </a:t>
            </a:r>
            <a:r>
              <a:rPr lang="cs-CZ" sz="2000" dirty="0">
                <a:latin typeface="Arial" panose="020B0604020202020204" pitchFamily="34" charset="0"/>
              </a:rPr>
              <a:t>ten, na jehož majetek, život, nebo na jehož odpovědnost za škody se pojištění vztahuje, popř. ten, komu v případě pojistné události vznikne právo na plnění. Nahodilou událostí </a:t>
            </a:r>
            <a:r>
              <a:rPr lang="cs-CZ" sz="2000" b="1" dirty="0">
                <a:latin typeface="Arial" panose="020B0604020202020204" pitchFamily="34" charset="0"/>
              </a:rPr>
              <a:t>může být i skutečnost nastalá v době, kdy hrozí vysoký stupeň vzniku sjednaného pojistného nebezpečí</a:t>
            </a:r>
            <a:r>
              <a:rPr lang="cs-CZ" sz="2000" dirty="0">
                <a:latin typeface="Arial" panose="020B0604020202020204" pitchFamily="34" charset="0"/>
              </a:rPr>
              <a:t>; není však správný názor, že obecně nelze hovořit o nahodilosti v právním slova smyslu, pokud již v době sjednání pojistné smlouvy nastalo a trvá pojistné nebezpečí na jiných místech, než na kterých se nachází pojištěný majetek.</a:t>
            </a:r>
            <a:endParaRPr lang="cs-CZ" sz="2000" i="1" dirty="0">
              <a:latin typeface="Arial" panose="020B0604020202020204" pitchFamily="34" charset="0"/>
            </a:endParaRPr>
          </a:p>
          <a:p>
            <a:pPr marL="285750" indent="-285750">
              <a:spcAft>
                <a:spcPts val="600"/>
              </a:spcAft>
              <a:buFontTx/>
              <a:buChar char="-"/>
            </a:pPr>
            <a:endParaRPr lang="cs-CZ" sz="2400" dirty="0">
              <a:latin typeface="Arial" panose="020B0604020202020204" pitchFamily="34" charset="0"/>
            </a:endParaRPr>
          </a:p>
          <a:p>
            <a:pPr marL="285750" indent="-285750">
              <a:spcAft>
                <a:spcPts val="600"/>
              </a:spcAft>
              <a:buFontTx/>
              <a:buChar char="-"/>
            </a:pPr>
            <a:endParaRPr lang="cs-CZ" sz="2400" dirty="0">
              <a:latin typeface="Arial" panose="020B0604020202020204" pitchFamily="34" charset="0"/>
            </a:endParaRPr>
          </a:p>
        </p:txBody>
      </p:sp>
    </p:spTree>
    <p:extLst>
      <p:ext uri="{BB962C8B-B14F-4D97-AF65-F5344CB8AC3E}">
        <p14:creationId xmlns:p14="http://schemas.microsoft.com/office/powerpoint/2010/main" val="2181642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24</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písemná forma</a:t>
            </a:r>
          </a:p>
        </p:txBody>
      </p:sp>
      <p:sp>
        <p:nvSpPr>
          <p:cNvPr id="28" name="TextovéPole 27"/>
          <p:cNvSpPr txBox="1"/>
          <p:nvPr/>
        </p:nvSpPr>
        <p:spPr>
          <a:xfrm>
            <a:off x="629816" y="1728103"/>
            <a:ext cx="8010636" cy="4801314"/>
          </a:xfrm>
          <a:prstGeom prst="rect">
            <a:avLst/>
          </a:prstGeom>
          <a:noFill/>
        </p:spPr>
        <p:txBody>
          <a:bodyPr wrap="square" rtlCol="0">
            <a:spAutoFit/>
          </a:bodyPr>
          <a:lstStyle/>
          <a:p>
            <a:r>
              <a:rPr lang="pl-PL" dirty="0">
                <a:latin typeface="Arial" panose="020B0604020202020204" pitchFamily="34" charset="0"/>
              </a:rPr>
              <a:t>§ 561</a:t>
            </a:r>
          </a:p>
          <a:p>
            <a:r>
              <a:rPr lang="pl-PL" dirty="0">
                <a:latin typeface="Arial" panose="020B0604020202020204" pitchFamily="34" charset="0"/>
              </a:rPr>
              <a:t>(</a:t>
            </a:r>
            <a:r>
              <a:rPr lang="pl-PL" i="1" dirty="0">
                <a:latin typeface="Arial" panose="020B0604020202020204" pitchFamily="34" charset="0"/>
              </a:rPr>
              <a:t>1) K </a:t>
            </a:r>
            <a:r>
              <a:rPr lang="pl-PL" i="1" dirty="0" err="1">
                <a:latin typeface="Arial" panose="020B0604020202020204" pitchFamily="34" charset="0"/>
              </a:rPr>
              <a:t>platnosti</a:t>
            </a:r>
            <a:r>
              <a:rPr lang="pl-PL" i="1" dirty="0">
                <a:latin typeface="Arial" panose="020B0604020202020204" pitchFamily="34" charset="0"/>
              </a:rPr>
              <a:t> </a:t>
            </a:r>
            <a:r>
              <a:rPr lang="pl-PL" i="1" dirty="0" err="1">
                <a:latin typeface="Arial" panose="020B0604020202020204" pitchFamily="34" charset="0"/>
              </a:rPr>
              <a:t>právního</a:t>
            </a:r>
            <a:r>
              <a:rPr lang="pl-PL" i="1" dirty="0">
                <a:latin typeface="Arial" panose="020B0604020202020204" pitchFamily="34" charset="0"/>
              </a:rPr>
              <a:t> </a:t>
            </a:r>
            <a:r>
              <a:rPr lang="pl-PL" i="1" dirty="0" err="1">
                <a:latin typeface="Arial" panose="020B0604020202020204" pitchFamily="34" charset="0"/>
              </a:rPr>
              <a:t>jednání</a:t>
            </a:r>
            <a:r>
              <a:rPr lang="pl-PL" i="1" dirty="0">
                <a:latin typeface="Arial" panose="020B0604020202020204" pitchFamily="34" charset="0"/>
              </a:rPr>
              <a:t> </a:t>
            </a:r>
            <a:r>
              <a:rPr lang="pl-PL" i="1" dirty="0" err="1">
                <a:latin typeface="Arial" panose="020B0604020202020204" pitchFamily="34" charset="0"/>
              </a:rPr>
              <a:t>učiněného</a:t>
            </a:r>
            <a:r>
              <a:rPr lang="pl-PL" i="1" dirty="0">
                <a:latin typeface="Arial" panose="020B0604020202020204" pitchFamily="34" charset="0"/>
              </a:rPr>
              <a:t> v </a:t>
            </a:r>
            <a:r>
              <a:rPr lang="pl-PL" i="1" dirty="0" err="1">
                <a:latin typeface="Arial" panose="020B0604020202020204" pitchFamily="34" charset="0"/>
              </a:rPr>
              <a:t>písemné</a:t>
            </a:r>
            <a:r>
              <a:rPr lang="pl-PL" i="1" dirty="0">
                <a:latin typeface="Arial" panose="020B0604020202020204" pitchFamily="34" charset="0"/>
              </a:rPr>
              <a:t> </a:t>
            </a:r>
            <a:r>
              <a:rPr lang="pl-PL" i="1" dirty="0" err="1">
                <a:latin typeface="Arial" panose="020B0604020202020204" pitchFamily="34" charset="0"/>
              </a:rPr>
              <a:t>formě</a:t>
            </a:r>
            <a:r>
              <a:rPr lang="pl-PL" i="1" dirty="0">
                <a:latin typeface="Arial" panose="020B0604020202020204" pitchFamily="34" charset="0"/>
              </a:rPr>
              <a:t> </a:t>
            </a:r>
            <a:r>
              <a:rPr lang="pl-PL" i="1" dirty="0" err="1">
                <a:latin typeface="Arial" panose="020B0604020202020204" pitchFamily="34" charset="0"/>
              </a:rPr>
              <a:t>se</a:t>
            </a:r>
            <a:r>
              <a:rPr lang="pl-PL" i="1" dirty="0">
                <a:latin typeface="Arial" panose="020B0604020202020204" pitchFamily="34" charset="0"/>
              </a:rPr>
              <a:t> </a:t>
            </a:r>
            <a:r>
              <a:rPr lang="pl-PL" i="1" dirty="0" err="1">
                <a:latin typeface="Arial" panose="020B0604020202020204" pitchFamily="34" charset="0"/>
              </a:rPr>
              <a:t>vyžaduje</a:t>
            </a:r>
            <a:r>
              <a:rPr lang="pl-PL" i="1" dirty="0">
                <a:latin typeface="Arial" panose="020B0604020202020204" pitchFamily="34" charset="0"/>
              </a:rPr>
              <a:t> </a:t>
            </a:r>
            <a:r>
              <a:rPr lang="pl-PL" b="1" i="1" dirty="0">
                <a:latin typeface="Arial" panose="020B0604020202020204" pitchFamily="34" charset="0"/>
              </a:rPr>
              <a:t>podpis </a:t>
            </a:r>
            <a:r>
              <a:rPr lang="pl-PL" b="1" i="1" dirty="0" err="1">
                <a:latin typeface="Arial" panose="020B0604020202020204" pitchFamily="34" charset="0"/>
              </a:rPr>
              <a:t>jednajícího</a:t>
            </a:r>
            <a:r>
              <a:rPr lang="pl-PL" i="1" dirty="0">
                <a:latin typeface="Arial" panose="020B0604020202020204" pitchFamily="34" charset="0"/>
              </a:rPr>
              <a:t>. </a:t>
            </a:r>
            <a:r>
              <a:rPr lang="pl-PL" b="1" i="1" dirty="0">
                <a:latin typeface="Arial" panose="020B0604020202020204" pitchFamily="34" charset="0"/>
              </a:rPr>
              <a:t>Podpis </a:t>
            </a:r>
            <a:r>
              <a:rPr lang="pl-PL" b="1" i="1" dirty="0" err="1">
                <a:latin typeface="Arial" panose="020B0604020202020204" pitchFamily="34" charset="0"/>
              </a:rPr>
              <a:t>může</a:t>
            </a:r>
            <a:r>
              <a:rPr lang="pl-PL" b="1" i="1" dirty="0">
                <a:latin typeface="Arial" panose="020B0604020202020204" pitchFamily="34" charset="0"/>
              </a:rPr>
              <a:t> </a:t>
            </a:r>
            <a:r>
              <a:rPr lang="pl-PL" b="1" i="1" dirty="0" err="1">
                <a:latin typeface="Arial" panose="020B0604020202020204" pitchFamily="34" charset="0"/>
              </a:rPr>
              <a:t>být</a:t>
            </a:r>
            <a:r>
              <a:rPr lang="pl-PL" b="1" i="1" dirty="0">
                <a:latin typeface="Arial" panose="020B0604020202020204" pitchFamily="34" charset="0"/>
              </a:rPr>
              <a:t> </a:t>
            </a:r>
            <a:r>
              <a:rPr lang="pl-PL" b="1" i="1" dirty="0" err="1">
                <a:latin typeface="Arial" panose="020B0604020202020204" pitchFamily="34" charset="0"/>
              </a:rPr>
              <a:t>nahrazen</a:t>
            </a:r>
            <a:r>
              <a:rPr lang="pl-PL" b="1" i="1" dirty="0">
                <a:latin typeface="Arial" panose="020B0604020202020204" pitchFamily="34" charset="0"/>
              </a:rPr>
              <a:t> </a:t>
            </a:r>
            <a:r>
              <a:rPr lang="pl-PL" b="1" i="1" dirty="0" err="1">
                <a:latin typeface="Arial" panose="020B0604020202020204" pitchFamily="34" charset="0"/>
              </a:rPr>
              <a:t>mechanickými</a:t>
            </a:r>
            <a:r>
              <a:rPr lang="pl-PL" b="1" i="1" dirty="0">
                <a:latin typeface="Arial" panose="020B0604020202020204" pitchFamily="34" charset="0"/>
              </a:rPr>
              <a:t> </a:t>
            </a:r>
            <a:r>
              <a:rPr lang="pl-PL" b="1" i="1" dirty="0" err="1">
                <a:latin typeface="Arial" panose="020B0604020202020204" pitchFamily="34" charset="0"/>
              </a:rPr>
              <a:t>prostředky</a:t>
            </a:r>
            <a:r>
              <a:rPr lang="pl-PL" b="1" i="1" dirty="0">
                <a:latin typeface="Arial" panose="020B0604020202020204" pitchFamily="34" charset="0"/>
              </a:rPr>
              <a:t> tam, </a:t>
            </a:r>
            <a:r>
              <a:rPr lang="pl-PL" b="1" i="1" dirty="0" err="1">
                <a:latin typeface="Arial" panose="020B0604020202020204" pitchFamily="34" charset="0"/>
              </a:rPr>
              <a:t>kde</a:t>
            </a:r>
            <a:r>
              <a:rPr lang="pl-PL" b="1" i="1" dirty="0">
                <a:latin typeface="Arial" panose="020B0604020202020204" pitchFamily="34" charset="0"/>
              </a:rPr>
              <a:t> je to </a:t>
            </a:r>
            <a:r>
              <a:rPr lang="pl-PL" b="1" i="1" dirty="0" err="1">
                <a:latin typeface="Arial" panose="020B0604020202020204" pitchFamily="34" charset="0"/>
              </a:rPr>
              <a:t>obvyklé</a:t>
            </a:r>
            <a:r>
              <a:rPr lang="pl-PL" i="1" dirty="0">
                <a:latin typeface="Arial" panose="020B0604020202020204" pitchFamily="34" charset="0"/>
              </a:rPr>
              <a:t>. </a:t>
            </a:r>
            <a:r>
              <a:rPr lang="pl-PL" i="1" dirty="0" err="1">
                <a:latin typeface="Arial" panose="020B0604020202020204" pitchFamily="34" charset="0"/>
              </a:rPr>
              <a:t>Jiný</a:t>
            </a:r>
            <a:r>
              <a:rPr lang="pl-PL" i="1" dirty="0">
                <a:latin typeface="Arial" panose="020B0604020202020204" pitchFamily="34" charset="0"/>
              </a:rPr>
              <a:t> </a:t>
            </a:r>
            <a:r>
              <a:rPr lang="pl-PL" i="1" dirty="0" err="1">
                <a:latin typeface="Arial" panose="020B0604020202020204" pitchFamily="34" charset="0"/>
              </a:rPr>
              <a:t>právní</a:t>
            </a:r>
            <a:r>
              <a:rPr lang="pl-PL" i="1" dirty="0">
                <a:latin typeface="Arial" panose="020B0604020202020204" pitchFamily="34" charset="0"/>
              </a:rPr>
              <a:t> </a:t>
            </a:r>
            <a:r>
              <a:rPr lang="pl-PL" i="1" dirty="0" err="1">
                <a:latin typeface="Arial" panose="020B0604020202020204" pitchFamily="34" charset="0"/>
              </a:rPr>
              <a:t>předpis</a:t>
            </a:r>
            <a:r>
              <a:rPr lang="pl-PL" i="1" dirty="0">
                <a:latin typeface="Arial" panose="020B0604020202020204" pitchFamily="34" charset="0"/>
              </a:rPr>
              <a:t> </a:t>
            </a:r>
            <a:r>
              <a:rPr lang="pl-PL" i="1" dirty="0" err="1">
                <a:latin typeface="Arial" panose="020B0604020202020204" pitchFamily="34" charset="0"/>
              </a:rPr>
              <a:t>stanoví</a:t>
            </a:r>
            <a:r>
              <a:rPr lang="pl-PL" i="1" dirty="0">
                <a:latin typeface="Arial" panose="020B0604020202020204" pitchFamily="34" charset="0"/>
              </a:rPr>
              <a:t>, jak </a:t>
            </a:r>
            <a:r>
              <a:rPr lang="pl-PL" i="1" dirty="0" err="1">
                <a:latin typeface="Arial" panose="020B0604020202020204" pitchFamily="34" charset="0"/>
              </a:rPr>
              <a:t>lze</a:t>
            </a:r>
            <a:r>
              <a:rPr lang="pl-PL" i="1" dirty="0">
                <a:latin typeface="Arial" panose="020B0604020202020204" pitchFamily="34" charset="0"/>
              </a:rPr>
              <a:t> </a:t>
            </a:r>
            <a:r>
              <a:rPr lang="pl-PL" i="1" dirty="0" err="1">
                <a:latin typeface="Arial" panose="020B0604020202020204" pitchFamily="34" charset="0"/>
              </a:rPr>
              <a:t>při</a:t>
            </a:r>
            <a:r>
              <a:rPr lang="pl-PL" i="1" dirty="0">
                <a:latin typeface="Arial" panose="020B0604020202020204" pitchFamily="34" charset="0"/>
              </a:rPr>
              <a:t> </a:t>
            </a:r>
            <a:r>
              <a:rPr lang="pl-PL" i="1" dirty="0" err="1">
                <a:latin typeface="Arial" panose="020B0604020202020204" pitchFamily="34" charset="0"/>
              </a:rPr>
              <a:t>právním</a:t>
            </a:r>
            <a:r>
              <a:rPr lang="pl-PL" i="1" dirty="0">
                <a:latin typeface="Arial" panose="020B0604020202020204" pitchFamily="34" charset="0"/>
              </a:rPr>
              <a:t> </a:t>
            </a:r>
            <a:r>
              <a:rPr lang="pl-PL" i="1" dirty="0" err="1">
                <a:latin typeface="Arial" panose="020B0604020202020204" pitchFamily="34" charset="0"/>
              </a:rPr>
              <a:t>jednání</a:t>
            </a:r>
            <a:r>
              <a:rPr lang="pl-PL" i="1" dirty="0">
                <a:latin typeface="Arial" panose="020B0604020202020204" pitchFamily="34" charset="0"/>
              </a:rPr>
              <a:t> </a:t>
            </a:r>
            <a:r>
              <a:rPr lang="pl-PL" i="1" dirty="0" err="1">
                <a:latin typeface="Arial" panose="020B0604020202020204" pitchFamily="34" charset="0"/>
              </a:rPr>
              <a:t>učiněném</a:t>
            </a:r>
            <a:r>
              <a:rPr lang="pl-PL" i="1" dirty="0">
                <a:latin typeface="Arial" panose="020B0604020202020204" pitchFamily="34" charset="0"/>
              </a:rPr>
              <a:t> </a:t>
            </a:r>
            <a:r>
              <a:rPr lang="pl-PL" i="1" dirty="0" err="1">
                <a:latin typeface="Arial" panose="020B0604020202020204" pitchFamily="34" charset="0"/>
              </a:rPr>
              <a:t>elektronickými</a:t>
            </a:r>
            <a:r>
              <a:rPr lang="pl-PL" i="1" dirty="0">
                <a:latin typeface="Arial" panose="020B0604020202020204" pitchFamily="34" charset="0"/>
              </a:rPr>
              <a:t> </a:t>
            </a:r>
            <a:r>
              <a:rPr lang="pl-PL" i="1" dirty="0" err="1">
                <a:latin typeface="Arial" panose="020B0604020202020204" pitchFamily="34" charset="0"/>
              </a:rPr>
              <a:t>prostředky</a:t>
            </a:r>
            <a:r>
              <a:rPr lang="pl-PL" i="1" dirty="0">
                <a:latin typeface="Arial" panose="020B0604020202020204" pitchFamily="34" charset="0"/>
              </a:rPr>
              <a:t> </a:t>
            </a:r>
            <a:r>
              <a:rPr lang="pl-PL" i="1" dirty="0" err="1">
                <a:latin typeface="Arial" panose="020B0604020202020204" pitchFamily="34" charset="0"/>
              </a:rPr>
              <a:t>písemnost</a:t>
            </a:r>
            <a:r>
              <a:rPr lang="pl-PL" i="1" dirty="0">
                <a:latin typeface="Arial" panose="020B0604020202020204" pitchFamily="34" charset="0"/>
              </a:rPr>
              <a:t> </a:t>
            </a:r>
            <a:r>
              <a:rPr lang="pl-PL" i="1" dirty="0" err="1">
                <a:latin typeface="Arial" panose="020B0604020202020204" pitchFamily="34" charset="0"/>
              </a:rPr>
              <a:t>elektronicky</a:t>
            </a:r>
            <a:r>
              <a:rPr lang="pl-PL" i="1" dirty="0">
                <a:latin typeface="Arial" panose="020B0604020202020204" pitchFamily="34" charset="0"/>
              </a:rPr>
              <a:t> </a:t>
            </a:r>
            <a:r>
              <a:rPr lang="pl-PL" i="1" dirty="0" err="1">
                <a:latin typeface="Arial" panose="020B0604020202020204" pitchFamily="34" charset="0"/>
              </a:rPr>
              <a:t>podepsat</a:t>
            </a:r>
            <a:r>
              <a:rPr lang="pl-PL" i="1" dirty="0">
                <a:latin typeface="Arial" panose="020B0604020202020204" pitchFamily="34" charset="0"/>
              </a:rPr>
              <a:t>.</a:t>
            </a:r>
          </a:p>
          <a:p>
            <a:r>
              <a:rPr lang="pl-PL" dirty="0">
                <a:latin typeface="Arial" panose="020B0604020202020204" pitchFamily="34" charset="0"/>
              </a:rPr>
              <a:t> </a:t>
            </a:r>
          </a:p>
          <a:p>
            <a:r>
              <a:rPr lang="cs-CZ" dirty="0">
                <a:latin typeface="Arial" panose="020B0604020202020204" pitchFamily="34" charset="0"/>
              </a:rPr>
              <a:t>§ 562 </a:t>
            </a:r>
          </a:p>
          <a:p>
            <a:pPr algn="just"/>
            <a:r>
              <a:rPr lang="cs-CZ" dirty="0">
                <a:latin typeface="Arial" panose="020B0604020202020204" pitchFamily="34" charset="0"/>
              </a:rPr>
              <a:t>(</a:t>
            </a:r>
            <a:r>
              <a:rPr lang="cs-CZ" i="1" dirty="0">
                <a:latin typeface="Arial" panose="020B0604020202020204" pitchFamily="34" charset="0"/>
              </a:rPr>
              <a:t>1) Písemná forma je zachována i při právním jednání učiněném elektronickými nebo jinými technickými prostředky </a:t>
            </a:r>
            <a:r>
              <a:rPr lang="cs-CZ" b="1" i="1" dirty="0">
                <a:latin typeface="Arial" panose="020B0604020202020204" pitchFamily="34" charset="0"/>
              </a:rPr>
              <a:t>umožňujícími zachycení jeho obsahu a určení jednající osoby</a:t>
            </a:r>
            <a:r>
              <a:rPr lang="cs-CZ" i="1" dirty="0">
                <a:latin typeface="Arial" panose="020B0604020202020204" pitchFamily="34" charset="0"/>
              </a:rPr>
              <a:t>.</a:t>
            </a:r>
          </a:p>
          <a:p>
            <a:pPr algn="just"/>
            <a:r>
              <a:rPr lang="cs-CZ" i="1" dirty="0">
                <a:latin typeface="Arial" panose="020B0604020202020204" pitchFamily="34" charset="0"/>
              </a:rPr>
              <a:t> </a:t>
            </a:r>
          </a:p>
          <a:p>
            <a:pPr algn="just"/>
            <a:r>
              <a:rPr lang="cs-CZ" i="1" dirty="0">
                <a:latin typeface="Arial" panose="020B0604020202020204" pitchFamily="34" charset="0"/>
              </a:rPr>
              <a:t>(2) Má se za to, že záznamy údajů o právních jednáních v elektronickém systému jsou spolehlivé, provádějí-li se systematicky a posloupně a jsou-li chráněny proti změnám. Byl-li záznam pořízen při provozu závodu a dovolá-li se jej druhá strana k svému prospěchu, má se za to, že záznam je spolehlivý.</a:t>
            </a:r>
          </a:p>
        </p:txBody>
      </p:sp>
    </p:spTree>
    <p:extLst>
      <p:ext uri="{BB962C8B-B14F-4D97-AF65-F5344CB8AC3E}">
        <p14:creationId xmlns:p14="http://schemas.microsoft.com/office/powerpoint/2010/main" val="44509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25</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96887"/>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písemná forma</a:t>
            </a:r>
          </a:p>
        </p:txBody>
      </p:sp>
      <p:sp>
        <p:nvSpPr>
          <p:cNvPr id="28" name="TextovéPole 27"/>
          <p:cNvSpPr txBox="1"/>
          <p:nvPr/>
        </p:nvSpPr>
        <p:spPr>
          <a:xfrm>
            <a:off x="107504" y="1425955"/>
            <a:ext cx="8928991" cy="5632311"/>
          </a:xfrm>
          <a:prstGeom prst="rect">
            <a:avLst/>
          </a:prstGeom>
          <a:noFill/>
        </p:spPr>
        <p:txBody>
          <a:bodyPr wrap="square" rtlCol="0">
            <a:spAutoFit/>
          </a:bodyPr>
          <a:lstStyle/>
          <a:p>
            <a:r>
              <a:rPr lang="cs-CZ" dirty="0">
                <a:latin typeface="Arial" panose="020B0604020202020204" pitchFamily="34" charset="0"/>
              </a:rPr>
              <a:t>- </a:t>
            </a:r>
            <a:r>
              <a:rPr lang="cs-CZ" b="1" dirty="0">
                <a:latin typeface="Arial" panose="020B0604020202020204" pitchFamily="34" charset="0"/>
              </a:rPr>
              <a:t>(</a:t>
            </a:r>
            <a:r>
              <a:rPr lang="cs-CZ" b="1" dirty="0" err="1">
                <a:latin typeface="Arial" panose="020B0604020202020204" pitchFamily="34" charset="0"/>
              </a:rPr>
              <a:t>eIDAS</a:t>
            </a:r>
            <a:r>
              <a:rPr lang="cs-CZ" dirty="0">
                <a:latin typeface="Arial" panose="020B0604020202020204" pitchFamily="34" charset="0"/>
              </a:rPr>
              <a:t>) nařízení Evropské unie č. 910/2014 o elektronické identifikaci a důvěryhodných službách pro elektronické transakce na vnitřním evropském trhu</a:t>
            </a:r>
          </a:p>
          <a:p>
            <a:pPr marL="989013" indent="-276225"/>
            <a:r>
              <a:rPr lang="cs-CZ" dirty="0">
                <a:latin typeface="Arial" panose="020B0604020202020204" pitchFamily="34" charset="0"/>
              </a:rPr>
              <a:t>	Čl. 3/10: „elektronickým podpisem“ data v elektronické podobě, která jsou připojena k jiným datům v elektronické podobě nebo jsou s nimi logicky spojena a která podepisující osoba používá k podepsání;</a:t>
            </a:r>
          </a:p>
          <a:p>
            <a:pPr marL="989013" indent="-276225"/>
            <a:endParaRPr lang="cs-CZ" dirty="0">
              <a:latin typeface="Arial" panose="020B0604020202020204" pitchFamily="34" charset="0"/>
            </a:endParaRPr>
          </a:p>
          <a:p>
            <a:pPr marL="285750" indent="-285750">
              <a:buFontTx/>
              <a:buChar char="-"/>
            </a:pPr>
            <a:r>
              <a:rPr lang="cs-CZ" b="1" dirty="0">
                <a:latin typeface="Arial" panose="020B0604020202020204" pitchFamily="34" charset="0"/>
              </a:rPr>
              <a:t>Pozor: NS 26 </a:t>
            </a:r>
            <a:r>
              <a:rPr lang="cs-CZ" b="1" dirty="0" err="1">
                <a:latin typeface="Arial" panose="020B0604020202020204" pitchFamily="34" charset="0"/>
              </a:rPr>
              <a:t>Cdo</a:t>
            </a:r>
            <a:r>
              <a:rPr lang="cs-CZ" b="1" dirty="0">
                <a:latin typeface="Arial" panose="020B0604020202020204" pitchFamily="34" charset="0"/>
              </a:rPr>
              <a:t> 1230/2019</a:t>
            </a:r>
          </a:p>
          <a:p>
            <a:pPr marL="989013" algn="just"/>
            <a:r>
              <a:rPr lang="cs-CZ" dirty="0">
                <a:latin typeface="Arial" panose="020B0604020202020204" pitchFamily="34" charset="0"/>
              </a:rPr>
              <a:t>„písemná forma právního jednání (ve smyslu § 561 a § 562 o. z.) </a:t>
            </a:r>
            <a:r>
              <a:rPr lang="cs-CZ" i="1" dirty="0">
                <a:latin typeface="Arial" panose="020B0604020202020204" pitchFamily="34" charset="0"/>
              </a:rPr>
              <a:t>předpokládá existenci dvou náležitostí, a to písemnosti a podpisu. Písemnost spočívá v tom, že projev vůle jednajícího subjektu zahrnuje všechny podstatné náležitosti zachycené v písemném textu listiny. Písemný projev musí být zároveň podepsán, tj. je platný až po podpisu jednající osoby….Námitky jsou právním jednáním, pro které je zákonem vyžadována písemná forma (§ 2314 o. z.), proto není důvodu posuzovat požadavky na zachování písemné formy u námitek odlišným způsobem,. Vznesla-li žalobkyně Námitky e-mailem ze dne 14. 6. 2016, </a:t>
            </a:r>
            <a:r>
              <a:rPr lang="cs-CZ" b="1" i="1" dirty="0">
                <a:latin typeface="Arial" panose="020B0604020202020204" pitchFamily="34" charset="0"/>
              </a:rPr>
              <a:t>který nebyl opatřen elektronickým podpisem, je závěr odvolacího soudu, že nedodržela písemnou formu Námitek, v souladu s judikaturou Nejvyššího soudu</a:t>
            </a:r>
            <a:r>
              <a:rPr lang="cs-CZ" dirty="0">
                <a:latin typeface="Arial" panose="020B0604020202020204" pitchFamily="34" charset="0"/>
              </a:rPr>
              <a:t>.“</a:t>
            </a:r>
          </a:p>
          <a:p>
            <a:pPr marL="989013"/>
            <a:endParaRPr lang="cs-CZ" dirty="0">
              <a:latin typeface="Arial" panose="020B0604020202020204" pitchFamily="34" charset="0"/>
            </a:endParaRPr>
          </a:p>
          <a:p>
            <a:endParaRPr lang="cs-CZ" dirty="0">
              <a:latin typeface="Arial" panose="020B0604020202020204" pitchFamily="34" charset="0"/>
            </a:endParaRPr>
          </a:p>
        </p:txBody>
      </p:sp>
    </p:spTree>
    <p:extLst>
      <p:ext uri="{BB962C8B-B14F-4D97-AF65-F5344CB8AC3E}">
        <p14:creationId xmlns:p14="http://schemas.microsoft.com/office/powerpoint/2010/main" val="2352448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26</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4000" dirty="0">
                <a:latin typeface="Arial" panose="020B0604020202020204" pitchFamily="34" charset="0"/>
              </a:rPr>
              <a:t>Náležitosti pojistné smlouvy</a:t>
            </a:r>
          </a:p>
        </p:txBody>
      </p:sp>
      <p:sp>
        <p:nvSpPr>
          <p:cNvPr id="28" name="TextovéPole 27"/>
          <p:cNvSpPr txBox="1"/>
          <p:nvPr/>
        </p:nvSpPr>
        <p:spPr>
          <a:xfrm>
            <a:off x="445401" y="1340768"/>
            <a:ext cx="8172908" cy="5355312"/>
          </a:xfrm>
          <a:prstGeom prst="rect">
            <a:avLst/>
          </a:prstGeom>
          <a:noFill/>
        </p:spPr>
        <p:txBody>
          <a:bodyPr wrap="square" rtlCol="0">
            <a:spAutoFit/>
          </a:bodyPr>
          <a:lstStyle/>
          <a:p>
            <a:pPr algn="ctr"/>
            <a:r>
              <a:rPr lang="pl-PL" dirty="0"/>
              <a:t> </a:t>
            </a:r>
            <a:r>
              <a:rPr lang="cs-CZ" sz="2400" dirty="0">
                <a:latin typeface="Arial" panose="020B0604020202020204" pitchFamily="34" charset="0"/>
              </a:rPr>
              <a:t>§ 2777</a:t>
            </a:r>
          </a:p>
          <a:p>
            <a:pPr>
              <a:spcAft>
                <a:spcPts val="600"/>
              </a:spcAft>
            </a:pPr>
            <a:r>
              <a:rPr lang="cs-CZ" sz="1600" dirty="0">
                <a:latin typeface="Arial" panose="020B0604020202020204" pitchFamily="34" charset="0"/>
              </a:rPr>
              <a:t>(</a:t>
            </a:r>
            <a:r>
              <a:rPr lang="cs-CZ" dirty="0">
                <a:latin typeface="Arial" panose="020B0604020202020204" pitchFamily="34" charset="0"/>
              </a:rPr>
              <a:t>1) Nebyla-li smlouva uzavřena v písemné formě, uvede pojistitel v pojistce alespoň</a:t>
            </a:r>
          </a:p>
          <a:p>
            <a:pPr>
              <a:spcAft>
                <a:spcPts val="600"/>
              </a:spcAft>
            </a:pPr>
            <a:r>
              <a:rPr lang="cs-CZ" dirty="0">
                <a:latin typeface="Arial" panose="020B0604020202020204" pitchFamily="34" charset="0"/>
              </a:rPr>
              <a:t>a) </a:t>
            </a:r>
            <a:r>
              <a:rPr lang="cs-CZ" b="1" dirty="0">
                <a:latin typeface="Arial" panose="020B0604020202020204" pitchFamily="34" charset="0"/>
              </a:rPr>
              <a:t>číslo smlouvy,</a:t>
            </a:r>
          </a:p>
          <a:p>
            <a:pPr>
              <a:spcAft>
                <a:spcPts val="600"/>
              </a:spcAft>
            </a:pPr>
            <a:r>
              <a:rPr lang="cs-CZ" dirty="0">
                <a:latin typeface="Arial" panose="020B0604020202020204" pitchFamily="34" charset="0"/>
              </a:rPr>
              <a:t>b) určení pojistitele a pojistníka,</a:t>
            </a:r>
          </a:p>
          <a:p>
            <a:pPr>
              <a:spcAft>
                <a:spcPts val="600"/>
              </a:spcAft>
            </a:pPr>
            <a:r>
              <a:rPr lang="cs-CZ" dirty="0">
                <a:latin typeface="Arial" panose="020B0604020202020204" pitchFamily="34" charset="0"/>
              </a:rPr>
              <a:t>c) </a:t>
            </a:r>
            <a:r>
              <a:rPr lang="cs-CZ" b="1" dirty="0">
                <a:latin typeface="Arial" panose="020B0604020202020204" pitchFamily="34" charset="0"/>
              </a:rPr>
              <a:t>určení oprávněné osoby </a:t>
            </a:r>
            <a:r>
              <a:rPr lang="cs-CZ" dirty="0">
                <a:latin typeface="Arial" panose="020B0604020202020204" pitchFamily="34" charset="0"/>
              </a:rPr>
              <a:t>nebo způsobu, jakým bude určena,</a:t>
            </a:r>
          </a:p>
          <a:p>
            <a:pPr>
              <a:spcAft>
                <a:spcPts val="600"/>
              </a:spcAft>
            </a:pPr>
            <a:r>
              <a:rPr lang="cs-CZ" dirty="0">
                <a:latin typeface="Arial" panose="020B0604020202020204" pitchFamily="34" charset="0"/>
              </a:rPr>
              <a:t>d) pojistnou událost a pojistné nebezpečí,</a:t>
            </a:r>
          </a:p>
          <a:p>
            <a:pPr>
              <a:spcAft>
                <a:spcPts val="600"/>
              </a:spcAft>
            </a:pPr>
            <a:r>
              <a:rPr lang="cs-CZ" dirty="0">
                <a:latin typeface="Arial" panose="020B0604020202020204" pitchFamily="34" charset="0"/>
              </a:rPr>
              <a:t>e) výši pojistného, </a:t>
            </a:r>
            <a:r>
              <a:rPr lang="cs-CZ" b="1" dirty="0">
                <a:latin typeface="Arial" panose="020B0604020202020204" pitchFamily="34" charset="0"/>
              </a:rPr>
              <a:t>jeho splatnost a údaj, zda se jedná o pojištění běžné či jednorázové</a:t>
            </a:r>
            <a:r>
              <a:rPr lang="cs-CZ" dirty="0">
                <a:latin typeface="Arial" panose="020B0604020202020204" pitchFamily="34" charset="0"/>
              </a:rPr>
              <a:t>,</a:t>
            </a:r>
          </a:p>
          <a:p>
            <a:pPr>
              <a:spcAft>
                <a:spcPts val="600"/>
              </a:spcAft>
            </a:pPr>
            <a:r>
              <a:rPr lang="cs-CZ" dirty="0">
                <a:latin typeface="Arial" panose="020B0604020202020204" pitchFamily="34" charset="0"/>
              </a:rPr>
              <a:t>f) </a:t>
            </a:r>
            <a:r>
              <a:rPr lang="cs-CZ" b="1" dirty="0">
                <a:latin typeface="Arial" panose="020B0604020202020204" pitchFamily="34" charset="0"/>
              </a:rPr>
              <a:t>pojistnou dobu</a:t>
            </a:r>
            <a:r>
              <a:rPr lang="cs-CZ" dirty="0">
                <a:latin typeface="Arial" panose="020B0604020202020204" pitchFamily="34" charset="0"/>
              </a:rPr>
              <a:t>,</a:t>
            </a:r>
          </a:p>
          <a:p>
            <a:pPr>
              <a:spcAft>
                <a:spcPts val="600"/>
              </a:spcAft>
            </a:pPr>
            <a:r>
              <a:rPr lang="cs-CZ" dirty="0">
                <a:latin typeface="Arial" panose="020B0604020202020204" pitchFamily="34" charset="0"/>
              </a:rPr>
              <a:t>g) </a:t>
            </a:r>
            <a:r>
              <a:rPr lang="cs-CZ" b="1" dirty="0">
                <a:latin typeface="Arial" panose="020B0604020202020204" pitchFamily="34" charset="0"/>
              </a:rPr>
              <a:t>případná odchylná ujednání od pojistných podmínek </a:t>
            </a:r>
            <a:r>
              <a:rPr lang="cs-CZ" dirty="0">
                <a:latin typeface="Arial" panose="020B0604020202020204" pitchFamily="34" charset="0"/>
              </a:rPr>
              <a:t>a</a:t>
            </a:r>
          </a:p>
          <a:p>
            <a:pPr>
              <a:spcAft>
                <a:spcPts val="600"/>
              </a:spcAft>
            </a:pPr>
            <a:r>
              <a:rPr lang="cs-CZ" dirty="0">
                <a:latin typeface="Arial" panose="020B0604020202020204" pitchFamily="34" charset="0"/>
              </a:rPr>
              <a:t>h) bylo-li při pojištění osob ujednáno, že se oprávněná osoba bude podílet na výnosech pojistitele, pak i způsob výše určení podílu.</a:t>
            </a:r>
          </a:p>
          <a:p>
            <a:pPr>
              <a:spcAft>
                <a:spcPts val="600"/>
              </a:spcAft>
            </a:pPr>
            <a:r>
              <a:rPr lang="cs-CZ" dirty="0">
                <a:latin typeface="Arial" panose="020B0604020202020204" pitchFamily="34" charset="0"/>
              </a:rPr>
              <a:t>(2) Je-li smlouva uzavřená v písemné formě, musí obsahovat údaje uvedené v odstavci 1 a pojistitel uvede v pojistce alespoň</a:t>
            </a:r>
          </a:p>
          <a:p>
            <a:pPr marL="285750" indent="-285750">
              <a:spcAft>
                <a:spcPts val="600"/>
              </a:spcAft>
              <a:buFontTx/>
              <a:buChar char="-"/>
            </a:pPr>
            <a:endParaRPr lang="cs-CZ" sz="1600" dirty="0">
              <a:latin typeface="Arial" panose="020B0604020202020204" pitchFamily="34" charset="0"/>
            </a:endParaRPr>
          </a:p>
        </p:txBody>
      </p:sp>
    </p:spTree>
    <p:extLst>
      <p:ext uri="{BB962C8B-B14F-4D97-AF65-F5344CB8AC3E}">
        <p14:creationId xmlns:p14="http://schemas.microsoft.com/office/powerpoint/2010/main" val="1016039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27</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pojistné podmínky</a:t>
            </a:r>
          </a:p>
        </p:txBody>
      </p:sp>
      <p:sp>
        <p:nvSpPr>
          <p:cNvPr id="28" name="TextovéPole 27"/>
          <p:cNvSpPr txBox="1"/>
          <p:nvPr/>
        </p:nvSpPr>
        <p:spPr>
          <a:xfrm>
            <a:off x="1367644" y="1728103"/>
            <a:ext cx="7272808" cy="2862322"/>
          </a:xfrm>
          <a:prstGeom prst="rect">
            <a:avLst/>
          </a:prstGeom>
          <a:noFill/>
        </p:spPr>
        <p:txBody>
          <a:bodyPr wrap="square" rtlCol="0">
            <a:spAutoFit/>
          </a:bodyPr>
          <a:lstStyle/>
          <a:p>
            <a:r>
              <a:rPr lang="pl-PL" dirty="0"/>
              <a:t> </a:t>
            </a:r>
            <a:endParaRPr lang="cs-CZ" dirty="0">
              <a:latin typeface="Arial" panose="020B0604020202020204" pitchFamily="34" charset="0"/>
            </a:endParaRPr>
          </a:p>
          <a:p>
            <a:r>
              <a:rPr lang="cs-CZ" dirty="0">
                <a:latin typeface="Arial" panose="020B0604020202020204" pitchFamily="34" charset="0"/>
              </a:rPr>
              <a:t>§ 1751 </a:t>
            </a:r>
          </a:p>
          <a:p>
            <a:r>
              <a:rPr lang="cs-CZ" i="1" dirty="0">
                <a:latin typeface="Arial" panose="020B0604020202020204" pitchFamily="34" charset="0"/>
              </a:rPr>
              <a:t>Část obsahu smlouvy lze určit odkazem na obchodní podmínky, které navrhovatel </a:t>
            </a:r>
            <a:r>
              <a:rPr lang="cs-CZ" b="1" i="1" dirty="0">
                <a:latin typeface="Arial" panose="020B0604020202020204" pitchFamily="34" charset="0"/>
              </a:rPr>
              <a:t>připojí k nabídce </a:t>
            </a:r>
            <a:r>
              <a:rPr lang="cs-CZ" i="1" dirty="0">
                <a:latin typeface="Arial" panose="020B0604020202020204" pitchFamily="34" charset="0"/>
              </a:rPr>
              <a:t>nebo </a:t>
            </a:r>
            <a:r>
              <a:rPr lang="cs-CZ" b="1" i="1" dirty="0">
                <a:latin typeface="Arial" panose="020B0604020202020204" pitchFamily="34" charset="0"/>
              </a:rPr>
              <a:t>které jsou stranám známy</a:t>
            </a:r>
            <a:r>
              <a:rPr lang="cs-CZ" i="1" dirty="0">
                <a:latin typeface="Arial" panose="020B0604020202020204" pitchFamily="34" charset="0"/>
              </a:rPr>
              <a:t>. Odchylná ujednání ve smlouvě mají před zněním obchodních podmínek přednost.</a:t>
            </a:r>
          </a:p>
          <a:p>
            <a:endParaRPr lang="cs-CZ" dirty="0">
              <a:latin typeface="Arial" panose="020B0604020202020204" pitchFamily="34" charset="0"/>
            </a:endParaRPr>
          </a:p>
          <a:p>
            <a:r>
              <a:rPr lang="cs-CZ" i="1" dirty="0">
                <a:latin typeface="Arial" panose="020B0604020202020204" pitchFamily="34" charset="0"/>
              </a:rPr>
              <a:t>§ 2774</a:t>
            </a:r>
          </a:p>
          <a:p>
            <a:r>
              <a:rPr lang="cs-CZ" i="1" dirty="0">
                <a:latin typeface="Arial" panose="020B0604020202020204" pitchFamily="34" charset="0"/>
              </a:rPr>
              <a:t>Odkazuje-li smlouva na pojistné podmínky, </a:t>
            </a:r>
            <a:r>
              <a:rPr lang="cs-CZ" b="1" i="1" dirty="0">
                <a:latin typeface="Arial" panose="020B0604020202020204" pitchFamily="34" charset="0"/>
              </a:rPr>
              <a:t>seznámí s nimi pojistitel pojistníka ještě před uzavřením smlouvy</a:t>
            </a:r>
            <a:r>
              <a:rPr lang="cs-CZ" i="1" dirty="0">
                <a:latin typeface="Arial" panose="020B0604020202020204" pitchFamily="34" charset="0"/>
              </a:rPr>
              <a:t>; </a:t>
            </a:r>
            <a:endParaRPr lang="cs-CZ" dirty="0">
              <a:latin typeface="Arial" panose="020B0604020202020204" pitchFamily="34" charset="0"/>
            </a:endParaRPr>
          </a:p>
        </p:txBody>
      </p:sp>
    </p:spTree>
    <p:extLst>
      <p:ext uri="{BB962C8B-B14F-4D97-AF65-F5344CB8AC3E}">
        <p14:creationId xmlns:p14="http://schemas.microsoft.com/office/powerpoint/2010/main" val="350792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28</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obchodní listiny </a:t>
            </a:r>
          </a:p>
        </p:txBody>
      </p:sp>
      <p:sp>
        <p:nvSpPr>
          <p:cNvPr id="28" name="TextovéPole 27"/>
          <p:cNvSpPr txBox="1"/>
          <p:nvPr/>
        </p:nvSpPr>
        <p:spPr>
          <a:xfrm>
            <a:off x="107504" y="1628800"/>
            <a:ext cx="8532948" cy="4585871"/>
          </a:xfrm>
          <a:prstGeom prst="rect">
            <a:avLst/>
          </a:prstGeom>
          <a:noFill/>
        </p:spPr>
        <p:txBody>
          <a:bodyPr wrap="square" rtlCol="0">
            <a:spAutoFit/>
          </a:bodyPr>
          <a:lstStyle/>
          <a:p>
            <a:r>
              <a:rPr lang="pl-PL" dirty="0"/>
              <a:t> </a:t>
            </a:r>
            <a:endParaRPr lang="cs-CZ" dirty="0">
              <a:latin typeface="Arial" panose="020B0604020202020204" pitchFamily="34" charset="0"/>
            </a:endParaRPr>
          </a:p>
          <a:p>
            <a:pPr>
              <a:spcAft>
                <a:spcPts val="600"/>
              </a:spcAft>
            </a:pPr>
            <a:r>
              <a:rPr lang="cs-CZ" sz="2400" dirty="0">
                <a:latin typeface="Arial" panose="020B0604020202020204" pitchFamily="34" charset="0"/>
              </a:rPr>
              <a:t>§ 435 </a:t>
            </a:r>
          </a:p>
          <a:p>
            <a:pPr algn="just">
              <a:spcAft>
                <a:spcPts val="600"/>
              </a:spcAft>
            </a:pPr>
            <a:r>
              <a:rPr lang="cs-CZ" sz="2400" i="1" dirty="0">
                <a:latin typeface="Arial" panose="020B0604020202020204" pitchFamily="34" charset="0"/>
              </a:rPr>
              <a:t>Každý podnikatel musí uvádět na obchodních listinách a v rámci informací zpřístupňovaných veřejnosti prostřednictvím dálkového přístupu své </a:t>
            </a:r>
            <a:r>
              <a:rPr lang="cs-CZ" sz="2400" b="1" i="1" dirty="0">
                <a:latin typeface="Arial" panose="020B0604020202020204" pitchFamily="34" charset="0"/>
              </a:rPr>
              <a:t>jméno a sídlo</a:t>
            </a:r>
            <a:r>
              <a:rPr lang="cs-CZ" sz="2400" i="1" dirty="0">
                <a:latin typeface="Arial" panose="020B0604020202020204" pitchFamily="34" charset="0"/>
              </a:rPr>
              <a:t>. Podnikatel zapsaný v obchodním rejstříku uvede na obchodní listině též </a:t>
            </a:r>
            <a:r>
              <a:rPr lang="cs-CZ" sz="2400" b="1" i="1" dirty="0">
                <a:latin typeface="Arial" panose="020B0604020202020204" pitchFamily="34" charset="0"/>
              </a:rPr>
              <a:t>údaj o tomto zápisu</a:t>
            </a:r>
            <a:r>
              <a:rPr lang="cs-CZ" sz="2400" i="1" dirty="0">
                <a:latin typeface="Arial" panose="020B0604020202020204" pitchFamily="34" charset="0"/>
              </a:rPr>
              <a:t> včetně oddílu a vložky; podnikatel zapsaný v jiném veřejném rejstříku uvede údaj o svém zápisu do tohoto rejstříku; podnikatel nezapsaný ve veřejném rejstříku uvede údaj o svém zápisu do </a:t>
            </a:r>
            <a:r>
              <a:rPr lang="cs-CZ" sz="2400" b="1" i="1" dirty="0">
                <a:latin typeface="Arial" panose="020B0604020202020204" pitchFamily="34" charset="0"/>
              </a:rPr>
              <a:t>jiné evidence</a:t>
            </a:r>
            <a:r>
              <a:rPr lang="cs-CZ" sz="2400" i="1" dirty="0">
                <a:latin typeface="Arial" panose="020B0604020202020204" pitchFamily="34" charset="0"/>
              </a:rPr>
              <a:t>. Byl-li podnikateli přidělen identifikující údaj, uvede i ten.</a:t>
            </a:r>
            <a:endParaRPr lang="cs-CZ" sz="2400" dirty="0">
              <a:latin typeface="Arial" panose="020B0604020202020204" pitchFamily="34" charset="0"/>
            </a:endParaRPr>
          </a:p>
          <a:p>
            <a:pPr algn="just">
              <a:spcAft>
                <a:spcPts val="600"/>
              </a:spcAft>
            </a:pPr>
            <a:endParaRPr lang="cs-CZ" sz="2400" i="1" dirty="0">
              <a:latin typeface="Arial" panose="020B0604020202020204" pitchFamily="34" charset="0"/>
            </a:endParaRPr>
          </a:p>
        </p:txBody>
      </p:sp>
    </p:spTree>
    <p:extLst>
      <p:ext uri="{BB962C8B-B14F-4D97-AF65-F5344CB8AC3E}">
        <p14:creationId xmlns:p14="http://schemas.microsoft.com/office/powerpoint/2010/main" val="1675073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29</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předsmluvní informace </a:t>
            </a:r>
          </a:p>
        </p:txBody>
      </p:sp>
      <p:sp>
        <p:nvSpPr>
          <p:cNvPr id="28" name="TextovéPole 27"/>
          <p:cNvSpPr txBox="1"/>
          <p:nvPr/>
        </p:nvSpPr>
        <p:spPr>
          <a:xfrm>
            <a:off x="107504" y="1628800"/>
            <a:ext cx="8532948" cy="4047262"/>
          </a:xfrm>
          <a:prstGeom prst="rect">
            <a:avLst/>
          </a:prstGeom>
          <a:noFill/>
        </p:spPr>
        <p:txBody>
          <a:bodyPr wrap="square" rtlCol="0">
            <a:spAutoFit/>
          </a:bodyPr>
          <a:lstStyle/>
          <a:p>
            <a:r>
              <a:rPr lang="pl-PL" dirty="0"/>
              <a:t> </a:t>
            </a:r>
            <a:endParaRPr lang="cs-CZ" dirty="0">
              <a:latin typeface="Arial" panose="020B0604020202020204" pitchFamily="34" charset="0"/>
            </a:endParaRPr>
          </a:p>
          <a:p>
            <a:pPr>
              <a:spcAft>
                <a:spcPts val="600"/>
              </a:spcAft>
            </a:pPr>
            <a:r>
              <a:rPr lang="cs-CZ" sz="2000" dirty="0">
                <a:latin typeface="Arial" panose="020B0604020202020204" pitchFamily="34" charset="0"/>
              </a:rPr>
              <a:t>§ 2760</a:t>
            </a:r>
          </a:p>
          <a:p>
            <a:pPr algn="just">
              <a:spcAft>
                <a:spcPts val="600"/>
              </a:spcAft>
            </a:pPr>
            <a:r>
              <a:rPr lang="cs-CZ" sz="2000" i="1" dirty="0">
                <a:latin typeface="Arial" panose="020B0604020202020204" pitchFamily="34" charset="0"/>
              </a:rPr>
              <a:t>Pojistitel sdělí před uzavřením smlouvy zájemci o pojištění </a:t>
            </a:r>
            <a:r>
              <a:rPr lang="cs-CZ" sz="2000" b="1" i="1" dirty="0">
                <a:latin typeface="Arial" panose="020B0604020202020204" pitchFamily="34" charset="0"/>
              </a:rPr>
              <a:t>údaje</a:t>
            </a:r>
            <a:r>
              <a:rPr lang="cs-CZ" sz="2000" i="1" dirty="0">
                <a:latin typeface="Arial" panose="020B0604020202020204" pitchFamily="34" charset="0"/>
              </a:rPr>
              <a:t>, jejichž rozsah a způsob předání stanoví jiný zákon upravující pojišťovnictví. To platí i o skutečnostech, k jejichž změně dojde za trvání pojištění.</a:t>
            </a:r>
          </a:p>
          <a:p>
            <a:pPr algn="just">
              <a:spcAft>
                <a:spcPts val="600"/>
              </a:spcAft>
            </a:pPr>
            <a:endParaRPr lang="cs-CZ" sz="2000" i="1" dirty="0">
              <a:latin typeface="Arial" panose="020B0604020202020204" pitchFamily="34" charset="0"/>
            </a:endParaRPr>
          </a:p>
          <a:p>
            <a:pPr algn="just">
              <a:spcAft>
                <a:spcPts val="600"/>
              </a:spcAft>
            </a:pPr>
            <a:r>
              <a:rPr lang="cs-CZ" sz="2000" dirty="0">
                <a:latin typeface="Arial" panose="020B0604020202020204" pitchFamily="34" charset="0"/>
              </a:rPr>
              <a:t>§ 83 (170/2018 ZDPZ) </a:t>
            </a:r>
          </a:p>
          <a:p>
            <a:pPr marL="342900" indent="-342900" algn="just">
              <a:spcAft>
                <a:spcPts val="600"/>
              </a:spcAft>
              <a:buFontTx/>
              <a:buChar char="-"/>
            </a:pPr>
            <a:r>
              <a:rPr lang="cs-CZ" sz="2000" dirty="0">
                <a:latin typeface="Arial" panose="020B0604020202020204" pitchFamily="34" charset="0"/>
              </a:rPr>
              <a:t>Informace o pojišťovně </a:t>
            </a:r>
          </a:p>
          <a:p>
            <a:pPr marL="342900" indent="-342900" algn="just">
              <a:spcAft>
                <a:spcPts val="600"/>
              </a:spcAft>
              <a:buFontTx/>
              <a:buChar char="-"/>
            </a:pPr>
            <a:r>
              <a:rPr lang="cs-CZ" sz="2000" dirty="0">
                <a:latin typeface="Arial" panose="020B0604020202020204" pitchFamily="34" charset="0"/>
              </a:rPr>
              <a:t>Informace o pojištění </a:t>
            </a:r>
          </a:p>
          <a:p>
            <a:pPr marL="342900" indent="-342900" algn="just">
              <a:spcAft>
                <a:spcPts val="600"/>
              </a:spcAft>
              <a:buFontTx/>
              <a:buChar char="-"/>
            </a:pPr>
            <a:r>
              <a:rPr lang="cs-CZ" sz="2000" dirty="0">
                <a:latin typeface="Arial" panose="020B0604020202020204" pitchFamily="34" charset="0"/>
              </a:rPr>
              <a:t>Zvláštní informace k životnímu pojištění a rezervotvornému pojištění </a:t>
            </a:r>
          </a:p>
          <a:p>
            <a:pPr algn="just">
              <a:spcAft>
                <a:spcPts val="600"/>
              </a:spcAft>
            </a:pPr>
            <a:endParaRPr lang="cs-CZ" sz="2000" dirty="0">
              <a:latin typeface="Arial" panose="020B0604020202020204" pitchFamily="34" charset="0"/>
            </a:endParaRPr>
          </a:p>
        </p:txBody>
      </p:sp>
    </p:spTree>
    <p:extLst>
      <p:ext uri="{BB962C8B-B14F-4D97-AF65-F5344CB8AC3E}">
        <p14:creationId xmlns:p14="http://schemas.microsoft.com/office/powerpoint/2010/main" val="311559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pic>
        <p:nvPicPr>
          <p:cNvPr id="1026" name="Picture 2" descr="D:\HHP archivace\3\Mimo\přednáška pojišťovnictví\066-07_Zebricek.png"/>
          <p:cNvPicPr>
            <a:picLocks noChangeAspect="1" noChangeArrowheads="1"/>
          </p:cNvPicPr>
          <p:nvPr/>
        </p:nvPicPr>
        <p:blipFill rotWithShape="1">
          <a:blip r:embed="rId3">
            <a:extLst>
              <a:ext uri="{28A0092B-C50C-407E-A947-70E740481C1C}">
                <a14:useLocalDpi xmlns:a14="http://schemas.microsoft.com/office/drawing/2010/main" val="0"/>
              </a:ext>
            </a:extLst>
          </a:blip>
          <a:srcRect l="79607"/>
          <a:stretch/>
        </p:blipFill>
        <p:spPr bwMode="auto">
          <a:xfrm>
            <a:off x="2771800" y="-1309710"/>
            <a:ext cx="2867926" cy="8192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06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30</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pojistka </a:t>
            </a:r>
          </a:p>
        </p:txBody>
      </p:sp>
      <p:sp>
        <p:nvSpPr>
          <p:cNvPr id="28" name="TextovéPole 27"/>
          <p:cNvSpPr txBox="1"/>
          <p:nvPr/>
        </p:nvSpPr>
        <p:spPr>
          <a:xfrm>
            <a:off x="107504" y="1628800"/>
            <a:ext cx="8532948" cy="2000548"/>
          </a:xfrm>
          <a:prstGeom prst="rect">
            <a:avLst/>
          </a:prstGeom>
          <a:noFill/>
        </p:spPr>
        <p:txBody>
          <a:bodyPr wrap="square" rtlCol="0">
            <a:spAutoFit/>
          </a:bodyPr>
          <a:lstStyle/>
          <a:p>
            <a:r>
              <a:rPr lang="pl-PL" dirty="0"/>
              <a:t> </a:t>
            </a:r>
            <a:endParaRPr lang="cs-CZ" dirty="0">
              <a:latin typeface="Arial" panose="020B0604020202020204" pitchFamily="34" charset="0"/>
            </a:endParaRPr>
          </a:p>
          <a:p>
            <a:pPr>
              <a:spcAft>
                <a:spcPts val="600"/>
              </a:spcAft>
            </a:pPr>
            <a:r>
              <a:rPr lang="cs-CZ" sz="2400" dirty="0">
                <a:latin typeface="Arial" panose="020B0604020202020204" pitchFamily="34" charset="0"/>
              </a:rPr>
              <a:t>§ 2775 </a:t>
            </a:r>
            <a:endParaRPr lang="cs-CZ" sz="2400" i="1" dirty="0">
              <a:latin typeface="Arial" panose="020B0604020202020204" pitchFamily="34" charset="0"/>
            </a:endParaRPr>
          </a:p>
          <a:p>
            <a:pPr marL="457200" indent="-457200">
              <a:spcAft>
                <a:spcPts val="600"/>
              </a:spcAft>
              <a:buAutoNum type="arabicParenBoth"/>
            </a:pPr>
            <a:r>
              <a:rPr lang="cs-CZ" sz="2400" i="1" dirty="0">
                <a:latin typeface="Arial" panose="020B0604020202020204" pitchFamily="34" charset="0"/>
              </a:rPr>
              <a:t>Pojistitel vydá pojistníkovi pojistku jako potvrzení o uzavření smlouvy</a:t>
            </a:r>
            <a:r>
              <a:rPr lang="cs-CZ" sz="2400" dirty="0">
                <a:latin typeface="Arial" panose="020B0604020202020204" pitchFamily="34" charset="0"/>
              </a:rPr>
              <a:t>.</a:t>
            </a:r>
          </a:p>
          <a:p>
            <a:pPr>
              <a:spcAft>
                <a:spcPts val="600"/>
              </a:spcAft>
            </a:pPr>
            <a:endParaRPr lang="cs-CZ" sz="2400" i="1" dirty="0">
              <a:latin typeface="Arial" panose="020B0604020202020204" pitchFamily="34" charset="0"/>
            </a:endParaRPr>
          </a:p>
        </p:txBody>
      </p:sp>
    </p:spTree>
    <p:extLst>
      <p:ext uri="{BB962C8B-B14F-4D97-AF65-F5344CB8AC3E}">
        <p14:creationId xmlns:p14="http://schemas.microsoft.com/office/powerpoint/2010/main" val="3200494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31</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Příklady</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99098" y="1544455"/>
            <a:ext cx="7272808" cy="2031325"/>
          </a:xfrm>
          <a:prstGeom prst="rect">
            <a:avLst/>
          </a:prstGeom>
          <a:noFill/>
        </p:spPr>
        <p:txBody>
          <a:bodyPr wrap="square" rtlCol="0">
            <a:spAutoFit/>
          </a:bodyPr>
          <a:lstStyle/>
          <a:p>
            <a:r>
              <a:rPr lang="pl-PL" dirty="0"/>
              <a:t> </a:t>
            </a:r>
            <a:endParaRPr lang="cs-CZ" dirty="0">
              <a:latin typeface="Arial" panose="020B0604020202020204" pitchFamily="34" charset="0"/>
            </a:endParaRPr>
          </a:p>
          <a:p>
            <a:pPr marL="342900" indent="-342900">
              <a:buFont typeface="+mj-lt"/>
              <a:buAutoNum type="arabicPeriod"/>
            </a:pPr>
            <a:r>
              <a:rPr lang="cs-CZ" dirty="0">
                <a:latin typeface="Arial" panose="020B0604020202020204" pitchFamily="34" charset="0"/>
              </a:rPr>
              <a:t>Úprava pojištění hodinek </a:t>
            </a:r>
          </a:p>
          <a:p>
            <a:pPr marL="800100" lvl="1" indent="-342900">
              <a:buFont typeface="Arial" panose="020B0604020202020204" pitchFamily="34" charset="0"/>
              <a:buChar char="•"/>
            </a:pPr>
            <a:r>
              <a:rPr lang="cs-CZ" dirty="0">
                <a:latin typeface="Arial" panose="020B0604020202020204" pitchFamily="34" charset="0"/>
              </a:rPr>
              <a:t>Oprava terminologických chyb</a:t>
            </a:r>
          </a:p>
          <a:p>
            <a:pPr marL="800100" lvl="1" indent="-342900">
              <a:buFont typeface="Arial" panose="020B0604020202020204" pitchFamily="34" charset="0"/>
              <a:buChar char="•"/>
            </a:pPr>
            <a:r>
              <a:rPr lang="cs-CZ" dirty="0">
                <a:latin typeface="Arial" panose="020B0604020202020204" pitchFamily="34" charset="0"/>
              </a:rPr>
              <a:t>Doplnění chybějících povinných ustanovení </a:t>
            </a:r>
          </a:p>
          <a:p>
            <a:pPr marL="800100" lvl="1" indent="-342900">
              <a:buFont typeface="Arial" panose="020B0604020202020204" pitchFamily="34" charset="0"/>
              <a:buChar char="•"/>
            </a:pPr>
            <a:r>
              <a:rPr lang="cs-CZ" dirty="0">
                <a:latin typeface="Arial" panose="020B0604020202020204" pitchFamily="34" charset="0"/>
              </a:rPr>
              <a:t>Jiná vylepšení </a:t>
            </a:r>
          </a:p>
          <a:p>
            <a:pPr marL="342900" indent="-342900">
              <a:buFont typeface="+mj-lt"/>
              <a:buAutoNum type="arabicPeriod"/>
            </a:pPr>
            <a:endParaRPr lang="cs-CZ" dirty="0">
              <a:latin typeface="Arial" panose="020B0604020202020204" pitchFamily="34" charset="0"/>
            </a:endParaRPr>
          </a:p>
          <a:p>
            <a:pPr marL="342900" indent="-342900">
              <a:buFont typeface="Wingdings" panose="05000000000000000000" pitchFamily="2" charset="2"/>
              <a:buChar char="§"/>
            </a:pPr>
            <a:endParaRPr lang="cs-CZ" dirty="0">
              <a:latin typeface="Arial" panose="020B0604020202020204" pitchFamily="34" charset="0"/>
            </a:endParaRPr>
          </a:p>
        </p:txBody>
      </p:sp>
    </p:spTree>
    <p:extLst>
      <p:ext uri="{BB962C8B-B14F-4D97-AF65-F5344CB8AC3E}">
        <p14:creationId xmlns:p14="http://schemas.microsoft.com/office/powerpoint/2010/main" val="2608157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32</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Dělení pojištění</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19721" y="1519140"/>
            <a:ext cx="7272808" cy="3416320"/>
          </a:xfrm>
          <a:prstGeom prst="rect">
            <a:avLst/>
          </a:prstGeom>
          <a:noFill/>
        </p:spPr>
        <p:txBody>
          <a:bodyPr wrap="square" rtlCol="0">
            <a:spAutoFit/>
          </a:bodyPr>
          <a:lstStyle/>
          <a:p>
            <a:r>
              <a:rPr lang="pl-PL" dirty="0"/>
              <a:t> </a:t>
            </a:r>
            <a:endParaRPr lang="cs-CZ" dirty="0">
              <a:latin typeface="Arial" panose="020B0604020202020204" pitchFamily="34" charset="0"/>
            </a:endParaRPr>
          </a:p>
          <a:p>
            <a:pPr marL="285750" indent="-285750">
              <a:spcAft>
                <a:spcPts val="600"/>
              </a:spcAft>
              <a:buFont typeface="Arial" panose="020B0604020202020204" pitchFamily="34" charset="0"/>
              <a:buChar char="•"/>
            </a:pPr>
            <a:r>
              <a:rPr lang="cs-CZ" sz="2400" dirty="0">
                <a:latin typeface="Arial" panose="020B0604020202020204" pitchFamily="34" charset="0"/>
              </a:rPr>
              <a:t>Zákonné x smluvní </a:t>
            </a:r>
          </a:p>
          <a:p>
            <a:pPr marL="285750" indent="-285750">
              <a:spcAft>
                <a:spcPts val="600"/>
              </a:spcAft>
              <a:buFont typeface="Arial" panose="020B0604020202020204" pitchFamily="34" charset="0"/>
              <a:buChar char="•"/>
            </a:pPr>
            <a:r>
              <a:rPr lang="cs-CZ" sz="2400" dirty="0">
                <a:latin typeface="Arial" panose="020B0604020202020204" pitchFamily="34" charset="0"/>
              </a:rPr>
              <a:t>Povinné x nepovinné</a:t>
            </a:r>
          </a:p>
          <a:p>
            <a:pPr marL="285750" indent="-285750">
              <a:spcAft>
                <a:spcPts val="600"/>
              </a:spcAft>
              <a:buFont typeface="Arial" panose="020B0604020202020204" pitchFamily="34" charset="0"/>
              <a:buChar char="•"/>
            </a:pPr>
            <a:r>
              <a:rPr lang="cs-CZ" sz="2400" dirty="0">
                <a:latin typeface="Arial" panose="020B0604020202020204" pitchFamily="34" charset="0"/>
              </a:rPr>
              <a:t>Škodové x obnosové </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majetku x pojištění osob</a:t>
            </a:r>
          </a:p>
          <a:p>
            <a:pPr marL="285750" indent="-285750">
              <a:spcAft>
                <a:spcPts val="600"/>
              </a:spcAft>
              <a:buFont typeface="Arial" panose="020B0604020202020204" pitchFamily="34" charset="0"/>
              <a:buChar char="•"/>
            </a:pPr>
            <a:r>
              <a:rPr lang="cs-CZ" sz="2400" dirty="0">
                <a:latin typeface="Arial" panose="020B0604020202020204" pitchFamily="34" charset="0"/>
              </a:rPr>
              <a:t>Životní pojištění x neživotní pojištění  </a:t>
            </a:r>
          </a:p>
          <a:p>
            <a:pPr>
              <a:spcAft>
                <a:spcPts val="600"/>
              </a:spcAft>
            </a:pPr>
            <a:endParaRPr lang="cs-CZ" sz="2400" dirty="0">
              <a:latin typeface="Arial" panose="020B0604020202020204" pitchFamily="34" charset="0"/>
            </a:endParaRPr>
          </a:p>
          <a:p>
            <a:pPr marL="342900" indent="-342900">
              <a:spcAft>
                <a:spcPts val="600"/>
              </a:spcAft>
              <a:buFont typeface="Wingdings" panose="05000000000000000000" pitchFamily="2" charset="2"/>
              <a:buChar char="§"/>
            </a:pPr>
            <a:endParaRPr lang="cs-CZ" sz="2400" dirty="0">
              <a:latin typeface="Arial" panose="020B0604020202020204" pitchFamily="34" charset="0"/>
            </a:endParaRPr>
          </a:p>
        </p:txBody>
      </p:sp>
    </p:spTree>
    <p:extLst>
      <p:ext uri="{BB962C8B-B14F-4D97-AF65-F5344CB8AC3E}">
        <p14:creationId xmlns:p14="http://schemas.microsoft.com/office/powerpoint/2010/main" val="1844121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33</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Životní x neživotní pojištění</a:t>
            </a:r>
          </a:p>
        </p:txBody>
      </p:sp>
      <p:sp>
        <p:nvSpPr>
          <p:cNvPr id="28" name="TextovéPole 27"/>
          <p:cNvSpPr txBox="1"/>
          <p:nvPr/>
        </p:nvSpPr>
        <p:spPr>
          <a:xfrm>
            <a:off x="1259632" y="1112550"/>
            <a:ext cx="7548921" cy="6878806"/>
          </a:xfrm>
          <a:prstGeom prst="rect">
            <a:avLst/>
          </a:prstGeom>
          <a:noFill/>
        </p:spPr>
        <p:txBody>
          <a:bodyPr wrap="square" numCol="2" rtlCol="0">
            <a:spAutoFit/>
          </a:bodyPr>
          <a:lstStyle/>
          <a:p>
            <a:r>
              <a:rPr lang="pl-PL" sz="1600" dirty="0">
                <a:latin typeface="Arial" panose="020B0604020202020204" pitchFamily="34" charset="0"/>
              </a:rPr>
              <a:t> </a:t>
            </a:r>
            <a:r>
              <a:rPr lang="pl-PL" dirty="0" err="1">
                <a:latin typeface="Arial" panose="020B0604020202020204" pitchFamily="34" charset="0"/>
              </a:rPr>
              <a:t>Příloha</a:t>
            </a:r>
            <a:r>
              <a:rPr lang="pl-PL" dirty="0">
                <a:latin typeface="Arial" panose="020B0604020202020204" pitchFamily="34" charset="0"/>
              </a:rPr>
              <a:t>  č. 1 </a:t>
            </a:r>
            <a:r>
              <a:rPr lang="pl-PL" dirty="0" err="1">
                <a:latin typeface="Arial" panose="020B0604020202020204" pitchFamily="34" charset="0"/>
              </a:rPr>
              <a:t>zákona</a:t>
            </a:r>
            <a:r>
              <a:rPr lang="pl-PL" dirty="0">
                <a:latin typeface="Arial" panose="020B0604020202020204" pitchFamily="34" charset="0"/>
              </a:rPr>
              <a:t> č.  277/2009</a:t>
            </a:r>
          </a:p>
          <a:p>
            <a:endParaRPr lang="pl-PL" dirty="0">
              <a:latin typeface="Arial" panose="020B0604020202020204" pitchFamily="34" charset="0"/>
            </a:endParaRPr>
          </a:p>
          <a:p>
            <a:r>
              <a:rPr lang="cs-CZ" b="1" dirty="0">
                <a:latin typeface="Arial" panose="020B0604020202020204" pitchFamily="34" charset="0"/>
              </a:rPr>
              <a:t>Životní: </a:t>
            </a:r>
          </a:p>
          <a:p>
            <a:pPr marL="285750" indent="-285750">
              <a:spcAft>
                <a:spcPts val="600"/>
              </a:spcAft>
              <a:buFont typeface="Arial" panose="020B0604020202020204" pitchFamily="34" charset="0"/>
              <a:buChar char="•"/>
            </a:pPr>
            <a:r>
              <a:rPr lang="cs-CZ" dirty="0">
                <a:latin typeface="Arial" panose="020B0604020202020204" pitchFamily="34" charset="0"/>
              </a:rPr>
              <a:t>pro případ smrti, pro případ dožití, důchodu,</a:t>
            </a:r>
          </a:p>
          <a:p>
            <a:pPr marL="285750" indent="-285750">
              <a:spcAft>
                <a:spcPts val="600"/>
              </a:spcAft>
              <a:buFont typeface="Arial" panose="020B0604020202020204" pitchFamily="34" charset="0"/>
              <a:buChar char="•"/>
            </a:pPr>
            <a:r>
              <a:rPr lang="cs-CZ" dirty="0">
                <a:latin typeface="Arial" panose="020B0604020202020204" pitchFamily="34" charset="0"/>
              </a:rPr>
              <a:t>pojištění úrazu nebo nemoci jako doplňkové pojištění</a:t>
            </a:r>
          </a:p>
          <a:p>
            <a:pPr marL="285750" indent="-285750">
              <a:spcAft>
                <a:spcPts val="600"/>
              </a:spcAft>
              <a:buFont typeface="Arial" panose="020B0604020202020204" pitchFamily="34" charset="0"/>
              <a:buChar char="•"/>
            </a:pPr>
            <a:r>
              <a:rPr lang="cs-CZ" dirty="0">
                <a:latin typeface="Arial" panose="020B0604020202020204" pitchFamily="34" charset="0"/>
              </a:rPr>
              <a:t>Svatební pojištění nebo pojištění prostředků na výživu dětí.</a:t>
            </a:r>
          </a:p>
          <a:p>
            <a:pPr marL="285750" indent="-285750">
              <a:spcAft>
                <a:spcPts val="600"/>
              </a:spcAft>
              <a:buFont typeface="Arial" panose="020B0604020202020204" pitchFamily="34" charset="0"/>
              <a:buChar char="•"/>
            </a:pPr>
            <a:r>
              <a:rPr lang="cs-CZ" dirty="0">
                <a:latin typeface="Arial" panose="020B0604020202020204" pitchFamily="34" charset="0"/>
              </a:rPr>
              <a:t>Trvalé zdravotní pojištění podle čl. 2 odst. 3 písm. a) bodu </a:t>
            </a:r>
            <a:r>
              <a:rPr lang="cs-CZ" dirty="0" err="1">
                <a:latin typeface="Arial" panose="020B0604020202020204" pitchFamily="34" charset="0"/>
              </a:rPr>
              <a:t>iv</a:t>
            </a:r>
            <a:r>
              <a:rPr lang="cs-CZ" dirty="0">
                <a:latin typeface="Arial" panose="020B0604020202020204" pitchFamily="34" charset="0"/>
              </a:rPr>
              <a:t>) směrnice Evropského parlamentu a Rady 2009/138/ES1).</a:t>
            </a: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r>
              <a:rPr lang="cs-CZ" b="1" dirty="0">
                <a:latin typeface="Arial" panose="020B0604020202020204" pitchFamily="34" charset="0"/>
              </a:rPr>
              <a:t>Neživotní</a:t>
            </a:r>
          </a:p>
          <a:p>
            <a:pPr marL="285750" indent="-285750">
              <a:spcAft>
                <a:spcPts val="600"/>
              </a:spcAft>
              <a:buFont typeface="Arial" panose="020B0604020202020204" pitchFamily="34" charset="0"/>
              <a:buChar char="•"/>
            </a:pPr>
            <a:r>
              <a:rPr lang="cs-CZ" dirty="0">
                <a:latin typeface="Arial" panose="020B0604020202020204" pitchFamily="34" charset="0"/>
              </a:rPr>
              <a:t>Úrazové pojištění</a:t>
            </a:r>
          </a:p>
          <a:p>
            <a:pPr marL="285750" indent="-285750">
              <a:spcAft>
                <a:spcPts val="600"/>
              </a:spcAft>
              <a:buFont typeface="Arial" panose="020B0604020202020204" pitchFamily="34" charset="0"/>
              <a:buChar char="•"/>
            </a:pPr>
            <a:r>
              <a:rPr lang="cs-CZ" dirty="0">
                <a:latin typeface="Arial" panose="020B0604020202020204" pitchFamily="34" charset="0"/>
              </a:rPr>
              <a:t>Pojištění nemoci</a:t>
            </a:r>
          </a:p>
          <a:p>
            <a:pPr marL="285750" indent="-285750">
              <a:spcAft>
                <a:spcPts val="600"/>
              </a:spcAft>
              <a:buFont typeface="Arial" panose="020B0604020202020204" pitchFamily="34" charset="0"/>
              <a:buChar char="•"/>
            </a:pPr>
            <a:r>
              <a:rPr lang="cs-CZ" dirty="0">
                <a:latin typeface="Arial" panose="020B0604020202020204" pitchFamily="34" charset="0"/>
              </a:rPr>
              <a:t>Pojištění škod na dopravních prostředcích</a:t>
            </a:r>
          </a:p>
          <a:p>
            <a:pPr marL="285750" indent="-285750">
              <a:spcAft>
                <a:spcPts val="600"/>
              </a:spcAft>
              <a:buFont typeface="Arial" panose="020B0604020202020204" pitchFamily="34" charset="0"/>
              <a:buChar char="•"/>
            </a:pPr>
            <a:r>
              <a:rPr lang="cs-CZ" dirty="0">
                <a:latin typeface="Arial" panose="020B0604020202020204" pitchFamily="34" charset="0"/>
              </a:rPr>
              <a:t>Pojištění přepravovaných</a:t>
            </a:r>
          </a:p>
          <a:p>
            <a:pPr marL="285750" indent="-285750">
              <a:spcAft>
                <a:spcPts val="600"/>
              </a:spcAft>
              <a:buFont typeface="Arial" panose="020B0604020202020204" pitchFamily="34" charset="0"/>
              <a:buChar char="•"/>
            </a:pPr>
            <a:r>
              <a:rPr lang="cs-CZ" dirty="0">
                <a:latin typeface="Arial" panose="020B0604020202020204" pitchFamily="34" charset="0"/>
              </a:rPr>
              <a:t>Pojištění škod na jiném majetku</a:t>
            </a:r>
          </a:p>
          <a:p>
            <a:pPr marL="285750" indent="-285750">
              <a:spcAft>
                <a:spcPts val="600"/>
              </a:spcAft>
              <a:buFont typeface="Arial" panose="020B0604020202020204" pitchFamily="34" charset="0"/>
              <a:buChar char="•"/>
            </a:pPr>
            <a:r>
              <a:rPr lang="cs-CZ" dirty="0">
                <a:latin typeface="Arial" panose="020B0604020202020204" pitchFamily="34" charset="0"/>
              </a:rPr>
              <a:t>Pojištění odpovědnosti za újmu Pojištění úvěru</a:t>
            </a:r>
          </a:p>
          <a:p>
            <a:pPr marL="285750" indent="-285750">
              <a:spcAft>
                <a:spcPts val="600"/>
              </a:spcAft>
              <a:buFont typeface="Arial" panose="020B0604020202020204" pitchFamily="34" charset="0"/>
              <a:buChar char="•"/>
            </a:pPr>
            <a:r>
              <a:rPr lang="cs-CZ" dirty="0">
                <a:latin typeface="Arial" panose="020B0604020202020204" pitchFamily="34" charset="0"/>
              </a:rPr>
              <a:t> Pojištění záruky (kauce)</a:t>
            </a:r>
          </a:p>
          <a:p>
            <a:pPr marL="285750" indent="-285750">
              <a:spcAft>
                <a:spcPts val="600"/>
              </a:spcAft>
              <a:buFont typeface="Arial" panose="020B0604020202020204" pitchFamily="34" charset="0"/>
              <a:buChar char="•"/>
            </a:pPr>
            <a:r>
              <a:rPr lang="cs-CZ" dirty="0">
                <a:latin typeface="Arial" panose="020B0604020202020204" pitchFamily="34" charset="0"/>
              </a:rPr>
              <a:t> Pojištění různých finančních ztrát</a:t>
            </a:r>
          </a:p>
          <a:p>
            <a:pPr marL="285750" indent="-285750">
              <a:spcAft>
                <a:spcPts val="600"/>
              </a:spcAft>
              <a:buFont typeface="Arial" panose="020B0604020202020204" pitchFamily="34" charset="0"/>
              <a:buChar char="•"/>
            </a:pPr>
            <a:r>
              <a:rPr lang="cs-CZ" dirty="0">
                <a:latin typeface="Arial" panose="020B0604020202020204" pitchFamily="34" charset="0"/>
              </a:rPr>
              <a:t>Pojištění právní ochrany.</a:t>
            </a:r>
          </a:p>
          <a:p>
            <a:pPr marL="285750" indent="-285750">
              <a:spcAft>
                <a:spcPts val="600"/>
              </a:spcAft>
              <a:buFont typeface="Arial" panose="020B0604020202020204" pitchFamily="34" charset="0"/>
              <a:buChar char="•"/>
            </a:pPr>
            <a:r>
              <a:rPr lang="cs-CZ" dirty="0">
                <a:latin typeface="Arial" panose="020B0604020202020204" pitchFamily="34" charset="0"/>
              </a:rPr>
              <a:t> Pojištění bezprostředně souvisejících s cestováním.</a:t>
            </a:r>
          </a:p>
        </p:txBody>
      </p:sp>
    </p:spTree>
    <p:extLst>
      <p:ext uri="{BB962C8B-B14F-4D97-AF65-F5344CB8AC3E}">
        <p14:creationId xmlns:p14="http://schemas.microsoft.com/office/powerpoint/2010/main" val="3538967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34</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Pojištění majetku x osob</a:t>
            </a:r>
          </a:p>
        </p:txBody>
      </p: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19721" y="1519140"/>
            <a:ext cx="7272808" cy="5740033"/>
          </a:xfrm>
          <a:prstGeom prst="rect">
            <a:avLst/>
          </a:prstGeom>
          <a:noFill/>
        </p:spPr>
        <p:txBody>
          <a:bodyPr wrap="square" rtlCol="0">
            <a:spAutoFit/>
          </a:bodyPr>
          <a:lstStyle/>
          <a:p>
            <a:r>
              <a:rPr lang="pl-PL" dirty="0"/>
              <a:t> </a:t>
            </a:r>
            <a:r>
              <a:rPr lang="cs-CZ" sz="2400" b="1" dirty="0">
                <a:latin typeface="Arial" panose="020B0604020202020204" pitchFamily="34" charset="0"/>
              </a:rPr>
              <a:t>Majetku </a:t>
            </a:r>
            <a:r>
              <a:rPr lang="cs-CZ" sz="2400" dirty="0">
                <a:latin typeface="Arial" panose="020B0604020202020204" pitchFamily="34" charset="0"/>
              </a:rPr>
              <a:t>(§ 2849 a násl.) </a:t>
            </a:r>
            <a:endParaRPr lang="cs-CZ" sz="2400" b="1" dirty="0">
              <a:latin typeface="Arial" panose="020B0604020202020204" pitchFamily="34" charset="0"/>
            </a:endParaRPr>
          </a:p>
          <a:p>
            <a:pPr marL="285750" indent="-285750">
              <a:spcAft>
                <a:spcPts val="600"/>
              </a:spcAft>
              <a:buFont typeface="Arial" panose="020B0604020202020204" pitchFamily="34" charset="0"/>
              <a:buChar char="•"/>
            </a:pPr>
            <a:r>
              <a:rPr lang="cs-CZ" sz="2400" dirty="0">
                <a:latin typeface="Arial" panose="020B0604020202020204" pitchFamily="34" charset="0"/>
              </a:rPr>
              <a:t>běžné (§ 2849 a násl.) </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právní ochrany (§ 2856 a násl.) </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odpovědnosti (§ 2861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úvěru a záruky (§ 2868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finančních ztrát (§ 2871 a násl.)</a:t>
            </a:r>
          </a:p>
          <a:p>
            <a:pPr>
              <a:spcAft>
                <a:spcPts val="600"/>
              </a:spcAft>
            </a:pPr>
            <a:endParaRPr lang="cs-CZ" sz="2400" dirty="0">
              <a:latin typeface="Arial" panose="020B0604020202020204" pitchFamily="34" charset="0"/>
            </a:endParaRPr>
          </a:p>
          <a:p>
            <a:pPr>
              <a:spcAft>
                <a:spcPts val="600"/>
              </a:spcAft>
            </a:pPr>
            <a:r>
              <a:rPr lang="cs-CZ" sz="2400" b="1" dirty="0">
                <a:latin typeface="Arial" panose="020B0604020202020204" pitchFamily="34" charset="0"/>
              </a:rPr>
              <a:t>Osob (§ 2824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životní (§ 2833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úrazové (§ 2844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pro případ nemoci (§ 2847 a násl.)</a:t>
            </a:r>
          </a:p>
          <a:p>
            <a:pPr>
              <a:spcAft>
                <a:spcPts val="600"/>
              </a:spcAft>
            </a:pPr>
            <a:endParaRPr lang="cs-CZ" sz="2400" dirty="0">
              <a:latin typeface="Arial" panose="020B0604020202020204" pitchFamily="34" charset="0"/>
            </a:endParaRPr>
          </a:p>
          <a:p>
            <a:pPr marL="342900" indent="-342900">
              <a:spcAft>
                <a:spcPts val="600"/>
              </a:spcAft>
              <a:buFont typeface="Wingdings" panose="05000000000000000000" pitchFamily="2" charset="2"/>
              <a:buChar char="§"/>
            </a:pPr>
            <a:endParaRPr lang="cs-CZ" sz="2400" dirty="0">
              <a:latin typeface="Arial" panose="020B0604020202020204" pitchFamily="34" charset="0"/>
            </a:endParaRPr>
          </a:p>
        </p:txBody>
      </p:sp>
    </p:spTree>
    <p:extLst>
      <p:ext uri="{BB962C8B-B14F-4D97-AF65-F5344CB8AC3E}">
        <p14:creationId xmlns:p14="http://schemas.microsoft.com/office/powerpoint/2010/main" val="20870654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35</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Pojištění majetku x osob</a:t>
            </a:r>
          </a:p>
        </p:txBody>
      </p:sp>
      <p:sp>
        <p:nvSpPr>
          <p:cNvPr id="28" name="TextovéPole 27"/>
          <p:cNvSpPr txBox="1"/>
          <p:nvPr/>
        </p:nvSpPr>
        <p:spPr>
          <a:xfrm>
            <a:off x="755576" y="1519140"/>
            <a:ext cx="7836953" cy="6263253"/>
          </a:xfrm>
          <a:prstGeom prst="rect">
            <a:avLst/>
          </a:prstGeom>
          <a:noFill/>
        </p:spPr>
        <p:txBody>
          <a:bodyPr wrap="square" rtlCol="0">
            <a:spAutoFit/>
          </a:bodyPr>
          <a:lstStyle/>
          <a:p>
            <a:pPr>
              <a:spcAft>
                <a:spcPts val="600"/>
              </a:spcAft>
            </a:pPr>
            <a:r>
              <a:rPr lang="cs-CZ" sz="2400" b="1" dirty="0">
                <a:latin typeface="Arial" panose="020B0604020202020204" pitchFamily="34" charset="0"/>
              </a:rPr>
              <a:t>Běžné majetkové</a:t>
            </a:r>
          </a:p>
          <a:p>
            <a:pPr marL="742950" lvl="1" indent="-285750">
              <a:spcAft>
                <a:spcPts val="600"/>
              </a:spcAft>
              <a:buFont typeface="Arial" panose="020B0604020202020204" pitchFamily="34" charset="0"/>
              <a:buChar char="•"/>
            </a:pPr>
            <a:r>
              <a:rPr lang="cs-CZ" sz="2400" dirty="0">
                <a:latin typeface="Arial" panose="020B0604020202020204" pitchFamily="34" charset="0"/>
              </a:rPr>
              <a:t>obvyklá cena (x časová cena, nová cena)</a:t>
            </a:r>
          </a:p>
          <a:p>
            <a:pPr marL="742950" lvl="1" indent="-285750">
              <a:spcAft>
                <a:spcPts val="600"/>
              </a:spcAft>
              <a:buFont typeface="Arial" panose="020B0604020202020204" pitchFamily="34" charset="0"/>
              <a:buChar char="•"/>
            </a:pPr>
            <a:r>
              <a:rPr lang="cs-CZ" sz="2400" dirty="0">
                <a:latin typeface="Arial" panose="020B0604020202020204" pitchFamily="34" charset="0"/>
              </a:rPr>
              <a:t>přepojištění x podpojištění </a:t>
            </a:r>
          </a:p>
          <a:p>
            <a:pPr lvl="1">
              <a:spcAft>
                <a:spcPts val="600"/>
              </a:spcAft>
            </a:pPr>
            <a:endParaRPr lang="cs-CZ" sz="2400" dirty="0">
              <a:latin typeface="Arial" panose="020B0604020202020204" pitchFamily="34" charset="0"/>
            </a:endParaRPr>
          </a:p>
          <a:p>
            <a:pPr>
              <a:spcAft>
                <a:spcPts val="600"/>
              </a:spcAft>
            </a:pPr>
            <a:r>
              <a:rPr lang="cs-CZ" sz="2400" b="1" dirty="0">
                <a:latin typeface="Arial" panose="020B0604020202020204" pitchFamily="34" charset="0"/>
              </a:rPr>
              <a:t>Pojištění právní ochrany </a:t>
            </a:r>
          </a:p>
          <a:p>
            <a:pPr marL="742950" lvl="1" indent="-285750">
              <a:spcAft>
                <a:spcPts val="600"/>
              </a:spcAft>
              <a:buFont typeface="Arial" panose="020B0604020202020204" pitchFamily="34" charset="0"/>
              <a:buChar char="•"/>
            </a:pPr>
            <a:r>
              <a:rPr lang="cs-CZ" sz="2400" dirty="0">
                <a:latin typeface="Arial" panose="020B0604020202020204" pitchFamily="34" charset="0"/>
              </a:rPr>
              <a:t>právo vybrat si právního zástupce </a:t>
            </a:r>
          </a:p>
          <a:p>
            <a:pPr lvl="1">
              <a:spcAft>
                <a:spcPts val="600"/>
              </a:spcAft>
            </a:pPr>
            <a:endParaRPr lang="cs-CZ" sz="2400" dirty="0">
              <a:latin typeface="Arial" panose="020B0604020202020204" pitchFamily="34" charset="0"/>
            </a:endParaRPr>
          </a:p>
          <a:p>
            <a:pPr>
              <a:spcAft>
                <a:spcPts val="600"/>
              </a:spcAft>
            </a:pPr>
            <a:r>
              <a:rPr lang="cs-CZ" sz="2400" b="1" dirty="0">
                <a:latin typeface="Arial" panose="020B0604020202020204" pitchFamily="34" charset="0"/>
              </a:rPr>
              <a:t>Pojištění odpovědnosti </a:t>
            </a:r>
          </a:p>
          <a:p>
            <a:pPr marL="742950" lvl="1" indent="-285750">
              <a:spcAft>
                <a:spcPts val="600"/>
              </a:spcAft>
              <a:buFont typeface="Arial" panose="020B0604020202020204" pitchFamily="34" charset="0"/>
              <a:buChar char="•"/>
            </a:pPr>
            <a:r>
              <a:rPr lang="cs-CZ" sz="2400" dirty="0">
                <a:latin typeface="Arial" panose="020B0604020202020204" pitchFamily="34" charset="0"/>
              </a:rPr>
              <a:t>právo, aby pojistitel za něho hradil poškozenému</a:t>
            </a:r>
          </a:p>
          <a:p>
            <a:pPr lvl="1">
              <a:spcAft>
                <a:spcPts val="600"/>
              </a:spcAft>
            </a:pPr>
            <a:endParaRPr lang="cs-CZ" sz="2400" b="1" dirty="0">
              <a:latin typeface="Arial" panose="020B0604020202020204" pitchFamily="34" charset="0"/>
            </a:endParaRPr>
          </a:p>
          <a:p>
            <a:pPr>
              <a:spcAft>
                <a:spcPts val="600"/>
              </a:spcAft>
            </a:pPr>
            <a:r>
              <a:rPr lang="cs-CZ" sz="2400" b="1" dirty="0">
                <a:latin typeface="Arial" panose="020B0604020202020204" pitchFamily="34" charset="0"/>
              </a:rPr>
              <a:t>Pojištění životní </a:t>
            </a:r>
          </a:p>
          <a:p>
            <a:pPr marL="742950" lvl="1" indent="-285750">
              <a:spcAft>
                <a:spcPts val="600"/>
              </a:spcAft>
              <a:buFont typeface="Arial" panose="020B0604020202020204" pitchFamily="34" charset="0"/>
              <a:buChar char="•"/>
            </a:pPr>
            <a:r>
              <a:rPr lang="cs-CZ" sz="2400" dirty="0">
                <a:latin typeface="Arial" panose="020B0604020202020204" pitchFamily="34" charset="0"/>
              </a:rPr>
              <a:t>právo na odkupné (po dvou letech) </a:t>
            </a:r>
          </a:p>
          <a:p>
            <a:pPr>
              <a:spcAft>
                <a:spcPts val="600"/>
              </a:spcAft>
            </a:pPr>
            <a:endParaRPr lang="cs-CZ" sz="2400" dirty="0">
              <a:latin typeface="Arial" panose="020B0604020202020204" pitchFamily="34" charset="0"/>
            </a:endParaRPr>
          </a:p>
          <a:p>
            <a:pPr marL="342900" indent="-342900">
              <a:spcAft>
                <a:spcPts val="600"/>
              </a:spcAft>
              <a:buFont typeface="Wingdings" panose="05000000000000000000" pitchFamily="2" charset="2"/>
              <a:buChar char="§"/>
            </a:pPr>
            <a:endParaRPr lang="cs-CZ" sz="2400" dirty="0">
              <a:latin typeface="Arial" panose="020B0604020202020204" pitchFamily="34" charset="0"/>
            </a:endParaRPr>
          </a:p>
        </p:txBody>
      </p:sp>
    </p:spTree>
    <p:extLst>
      <p:ext uri="{BB962C8B-B14F-4D97-AF65-F5344CB8AC3E}">
        <p14:creationId xmlns:p14="http://schemas.microsoft.com/office/powerpoint/2010/main" val="1492909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36</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Pojištění obnosové x škodové</a:t>
            </a:r>
          </a:p>
        </p:txBody>
      </p:sp>
      <p:sp>
        <p:nvSpPr>
          <p:cNvPr id="28" name="TextovéPole 27"/>
          <p:cNvSpPr txBox="1"/>
          <p:nvPr/>
        </p:nvSpPr>
        <p:spPr>
          <a:xfrm>
            <a:off x="323528" y="1196752"/>
            <a:ext cx="7962713" cy="5955476"/>
          </a:xfrm>
          <a:prstGeom prst="rect">
            <a:avLst/>
          </a:prstGeom>
          <a:noFill/>
        </p:spPr>
        <p:txBody>
          <a:bodyPr wrap="square" rtlCol="0">
            <a:spAutoFit/>
          </a:bodyPr>
          <a:lstStyle/>
          <a:p>
            <a:endParaRPr lang="pl-PL" dirty="0"/>
          </a:p>
          <a:p>
            <a:r>
              <a:rPr lang="pl-PL" dirty="0"/>
              <a:t> </a:t>
            </a:r>
            <a:r>
              <a:rPr lang="cs-CZ" sz="2000" b="1" dirty="0">
                <a:latin typeface="Arial" panose="020B0604020202020204" pitchFamily="34" charset="0"/>
              </a:rPr>
              <a:t>Obnosové </a:t>
            </a:r>
          </a:p>
          <a:p>
            <a:pPr marL="285750" indent="-285750">
              <a:spcAft>
                <a:spcPts val="600"/>
              </a:spcAft>
              <a:buFont typeface="Arial" panose="020B0604020202020204" pitchFamily="34" charset="0"/>
              <a:buChar char="•"/>
            </a:pPr>
            <a:r>
              <a:rPr lang="cs-CZ" sz="2000" dirty="0">
                <a:latin typeface="Arial" panose="020B0604020202020204" pitchFamily="34" charset="0"/>
              </a:rPr>
              <a:t>Pojistné plnění dle předem stanoveného rozsahu </a:t>
            </a:r>
          </a:p>
          <a:p>
            <a:pPr marL="285750" indent="-285750">
              <a:spcAft>
                <a:spcPts val="600"/>
              </a:spcAft>
              <a:buFont typeface="Arial" panose="020B0604020202020204" pitchFamily="34" charset="0"/>
              <a:buChar char="•"/>
            </a:pPr>
            <a:r>
              <a:rPr lang="cs-CZ" sz="2000" dirty="0">
                <a:latin typeface="Arial" panose="020B0604020202020204" pitchFamily="34" charset="0"/>
              </a:rPr>
              <a:t>Lze se obohatit </a:t>
            </a:r>
          </a:p>
          <a:p>
            <a:pPr marL="285750" indent="-285750">
              <a:spcAft>
                <a:spcPts val="600"/>
              </a:spcAft>
              <a:buFont typeface="Arial" panose="020B0604020202020204" pitchFamily="34" charset="0"/>
              <a:buChar char="•"/>
            </a:pPr>
            <a:r>
              <a:rPr lang="cs-CZ" sz="2000" dirty="0">
                <a:latin typeface="Arial" panose="020B0604020202020204" pitchFamily="34" charset="0"/>
              </a:rPr>
              <a:t>Výhradní pro: životní pojištění </a:t>
            </a:r>
          </a:p>
          <a:p>
            <a:pPr marL="285750" indent="-285750">
              <a:spcAft>
                <a:spcPts val="600"/>
              </a:spcAft>
              <a:buFont typeface="Arial" panose="020B0604020202020204" pitchFamily="34" charset="0"/>
              <a:buChar char="•"/>
            </a:pPr>
            <a:r>
              <a:rPr lang="cs-CZ" sz="2000" dirty="0">
                <a:latin typeface="Arial" panose="020B0604020202020204" pitchFamily="34" charset="0"/>
              </a:rPr>
              <a:t>Přípustné pro: úrazové pojištění, pojištění pro případ nemoci, pojištění majetku, pojištění finančních ztrát </a:t>
            </a:r>
          </a:p>
          <a:p>
            <a:pPr>
              <a:spcAft>
                <a:spcPts val="600"/>
              </a:spcAft>
            </a:pPr>
            <a:endParaRPr lang="cs-CZ" sz="2000" b="1" dirty="0">
              <a:latin typeface="Arial" panose="020B0604020202020204" pitchFamily="34" charset="0"/>
            </a:endParaRPr>
          </a:p>
          <a:p>
            <a:pPr>
              <a:spcAft>
                <a:spcPts val="600"/>
              </a:spcAft>
            </a:pPr>
            <a:r>
              <a:rPr lang="cs-CZ" sz="2000" b="1" dirty="0">
                <a:latin typeface="Arial" panose="020B0604020202020204" pitchFamily="34" charset="0"/>
              </a:rPr>
              <a:t>Škodové </a:t>
            </a:r>
          </a:p>
          <a:p>
            <a:pPr marL="285750" indent="-285750">
              <a:spcAft>
                <a:spcPts val="600"/>
              </a:spcAft>
              <a:buFont typeface="Arial" panose="020B0604020202020204" pitchFamily="34" charset="0"/>
              <a:buChar char="•"/>
            </a:pPr>
            <a:r>
              <a:rPr lang="cs-CZ" sz="2000" dirty="0">
                <a:latin typeface="Arial" panose="020B0604020202020204" pitchFamily="34" charset="0"/>
              </a:rPr>
              <a:t>Vyrovnává úbytek majetku </a:t>
            </a:r>
          </a:p>
          <a:p>
            <a:pPr marL="285750" indent="-285750">
              <a:spcAft>
                <a:spcPts val="600"/>
              </a:spcAft>
              <a:buFont typeface="Arial" panose="020B0604020202020204" pitchFamily="34" charset="0"/>
              <a:buChar char="•"/>
            </a:pPr>
            <a:r>
              <a:rPr lang="cs-CZ" sz="2000" dirty="0">
                <a:latin typeface="Arial" panose="020B0604020202020204" pitchFamily="34" charset="0"/>
              </a:rPr>
              <a:t>Řeší mj. vícenásobné pojištění </a:t>
            </a:r>
          </a:p>
          <a:p>
            <a:pPr marL="285750" indent="-285750">
              <a:spcAft>
                <a:spcPts val="600"/>
              </a:spcAft>
              <a:buFont typeface="Arial" panose="020B0604020202020204" pitchFamily="34" charset="0"/>
              <a:buChar char="•"/>
            </a:pPr>
            <a:r>
              <a:rPr lang="cs-CZ" sz="2000" dirty="0">
                <a:latin typeface="Arial" panose="020B0604020202020204" pitchFamily="34" charset="0"/>
              </a:rPr>
              <a:t>Zákonná subrogace při plnění </a:t>
            </a:r>
          </a:p>
          <a:p>
            <a:pPr marL="285750" indent="-285750">
              <a:spcAft>
                <a:spcPts val="600"/>
              </a:spcAft>
              <a:buFont typeface="Arial" panose="020B0604020202020204" pitchFamily="34" charset="0"/>
              <a:buChar char="•"/>
            </a:pPr>
            <a:r>
              <a:rPr lang="cs-CZ" sz="2000" dirty="0">
                <a:latin typeface="Arial" panose="020B0604020202020204" pitchFamily="34" charset="0"/>
              </a:rPr>
              <a:t>Výhradní pro: právní ochrany, pojištění odpovědnosti, pojištění úvěru nebo záruky a pojištění velkého pojistného rizika.</a:t>
            </a:r>
          </a:p>
          <a:p>
            <a:pPr>
              <a:spcAft>
                <a:spcPts val="600"/>
              </a:spcAft>
            </a:pPr>
            <a:endParaRPr lang="cs-CZ" sz="2400" dirty="0">
              <a:latin typeface="Arial" panose="020B0604020202020204" pitchFamily="34" charset="0"/>
            </a:endParaRPr>
          </a:p>
          <a:p>
            <a:pPr marL="342900" indent="-342900">
              <a:spcAft>
                <a:spcPts val="600"/>
              </a:spcAft>
              <a:buFont typeface="Wingdings" panose="05000000000000000000" pitchFamily="2" charset="2"/>
              <a:buChar char="§"/>
            </a:pPr>
            <a:endParaRPr lang="cs-CZ" sz="2400" dirty="0">
              <a:latin typeface="Arial" panose="020B0604020202020204" pitchFamily="34" charset="0"/>
            </a:endParaRPr>
          </a:p>
        </p:txBody>
      </p:sp>
    </p:spTree>
    <p:extLst>
      <p:ext uri="{BB962C8B-B14F-4D97-AF65-F5344CB8AC3E}">
        <p14:creationId xmlns:p14="http://schemas.microsoft.com/office/powerpoint/2010/main" val="38257814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37</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Příklady</a:t>
            </a:r>
          </a:p>
        </p:txBody>
      </p:sp>
      <p:sp>
        <p:nvSpPr>
          <p:cNvPr id="28" name="TextovéPole 27"/>
          <p:cNvSpPr txBox="1"/>
          <p:nvPr/>
        </p:nvSpPr>
        <p:spPr>
          <a:xfrm>
            <a:off x="179512" y="1240890"/>
            <a:ext cx="8640960" cy="5816977"/>
          </a:xfrm>
          <a:prstGeom prst="rect">
            <a:avLst/>
          </a:prstGeom>
          <a:noFill/>
        </p:spPr>
        <p:txBody>
          <a:bodyPr wrap="square" rtlCol="0">
            <a:spAutoFit/>
          </a:bodyPr>
          <a:lstStyle/>
          <a:p>
            <a:r>
              <a:rPr lang="pl-PL" dirty="0"/>
              <a:t> </a:t>
            </a:r>
            <a:endParaRPr lang="cs-CZ" dirty="0">
              <a:latin typeface="Arial" panose="020B0604020202020204" pitchFamily="34" charset="0"/>
            </a:endParaRPr>
          </a:p>
          <a:p>
            <a:r>
              <a:rPr lang="cs-CZ" dirty="0">
                <a:latin typeface="Arial" panose="020B0604020202020204" pitchFamily="34" charset="0"/>
              </a:rPr>
              <a:t>3. </a:t>
            </a:r>
            <a:r>
              <a:rPr lang="cs-CZ" sz="2000" dirty="0">
                <a:latin typeface="Arial" panose="020B0604020202020204" pitchFamily="34" charset="0"/>
              </a:rPr>
              <a:t>Klasifikace pojištění a nalezení příslušného ustanovení k řešení této situace </a:t>
            </a:r>
          </a:p>
          <a:p>
            <a:pPr marL="800100" lvl="1" indent="-342900">
              <a:buFont typeface="Arial" panose="020B0604020202020204" pitchFamily="34" charset="0"/>
              <a:buChar char="•"/>
            </a:pPr>
            <a:r>
              <a:rPr lang="cs-CZ" sz="2000" i="1" dirty="0">
                <a:latin typeface="Arial" panose="020B0604020202020204" pitchFamily="34" charset="0"/>
              </a:rPr>
              <a:t>Problém, který klient řeší, spočívá v tom, že klient měl jako soukromá osoba uzavřené pojištění nemovitosti na byt, cca 12 let, které řádně platil. Následně převedl tento byt na třetí osobu (nevím, zda převedl gratis nebo prodal). Proto chtěl pojištění ukončit. Nicméně prošvihl řádnou lhůtu k podání výpovědi, takže oni to brali tak, že pojištění skončí až k 30/6/2016 i když on chtěl ukončit k 30/6/2015. Vymáhají po něm pojistné cca 5.000 Kč. Jemu se nelíbí, že nechtějí přistoupit na „dohodu“ o ukončení pojištění (nechce už jim těch cca 5 tis. Kč zaplatit) a trvají výhradně na „výpovědi“, byť dohodu všeobecné smluvní podmínky také připouštějí. Domnívá se, že když jim tolik let řádně platil, tak proč by nyní nemohli přimhouřit oko a ukončit to tak, jak chce on. Jde mu o princip, je připraven se i soudit.</a:t>
            </a:r>
          </a:p>
          <a:p>
            <a:pPr lvl="1"/>
            <a:r>
              <a:rPr lang="cs-CZ" i="1" dirty="0">
                <a:latin typeface="Arial" panose="020B0604020202020204" pitchFamily="34" charset="0"/>
              </a:rPr>
              <a:t> </a:t>
            </a:r>
          </a:p>
          <a:p>
            <a:pPr marL="342900" indent="-342900">
              <a:buFont typeface="+mj-lt"/>
              <a:buAutoNum type="arabicPeriod"/>
            </a:pPr>
            <a:endParaRPr lang="cs-CZ" dirty="0">
              <a:latin typeface="Arial" panose="020B0604020202020204" pitchFamily="34" charset="0"/>
            </a:endParaRPr>
          </a:p>
          <a:p>
            <a:pPr marL="342900" indent="-342900">
              <a:buFont typeface="Wingdings" panose="05000000000000000000" pitchFamily="2" charset="2"/>
              <a:buChar char="§"/>
            </a:pPr>
            <a:endParaRPr lang="cs-CZ" dirty="0">
              <a:latin typeface="Arial" panose="020B0604020202020204" pitchFamily="34" charset="0"/>
            </a:endParaRPr>
          </a:p>
        </p:txBody>
      </p:sp>
    </p:spTree>
    <p:extLst>
      <p:ext uri="{BB962C8B-B14F-4D97-AF65-F5344CB8AC3E}">
        <p14:creationId xmlns:p14="http://schemas.microsoft.com/office/powerpoint/2010/main" val="837749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38</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629816" y="2127670"/>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Dále k náležitostem pojistné smlouvy </a:t>
            </a:r>
          </a:p>
        </p:txBody>
      </p:sp>
    </p:spTree>
    <p:extLst>
      <p:ext uri="{BB962C8B-B14F-4D97-AF65-F5344CB8AC3E}">
        <p14:creationId xmlns:p14="http://schemas.microsoft.com/office/powerpoint/2010/main" val="9823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39</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pojistný zájem</a:t>
            </a:r>
          </a:p>
        </p:txBody>
      </p:sp>
      <p:sp>
        <p:nvSpPr>
          <p:cNvPr id="28" name="TextovéPole 27"/>
          <p:cNvSpPr txBox="1"/>
          <p:nvPr/>
        </p:nvSpPr>
        <p:spPr>
          <a:xfrm>
            <a:off x="107504" y="1628800"/>
            <a:ext cx="8532948" cy="4678204"/>
          </a:xfrm>
          <a:prstGeom prst="rect">
            <a:avLst/>
          </a:prstGeom>
          <a:noFill/>
        </p:spPr>
        <p:txBody>
          <a:bodyPr wrap="square" rtlCol="0">
            <a:spAutoFit/>
          </a:bodyPr>
          <a:lstStyle/>
          <a:p>
            <a:r>
              <a:rPr lang="pl-PL" dirty="0"/>
              <a:t> </a:t>
            </a:r>
            <a:r>
              <a:rPr lang="cs-CZ" sz="2400" dirty="0">
                <a:latin typeface="Arial" panose="020B0604020202020204" pitchFamily="34" charset="0"/>
              </a:rPr>
              <a:t>§ 2762 </a:t>
            </a:r>
          </a:p>
          <a:p>
            <a:pPr>
              <a:spcAft>
                <a:spcPts val="600"/>
              </a:spcAft>
            </a:pPr>
            <a:r>
              <a:rPr lang="cs-CZ" sz="2400" dirty="0">
                <a:latin typeface="Arial" panose="020B0604020202020204" pitchFamily="34" charset="0"/>
              </a:rPr>
              <a:t>(1) Pojistník má pojistný zájem </a:t>
            </a:r>
            <a:r>
              <a:rPr lang="cs-CZ" sz="2400" b="1" dirty="0">
                <a:latin typeface="Arial" panose="020B0604020202020204" pitchFamily="34" charset="0"/>
              </a:rPr>
              <a:t>na vlastním životě a zdraví</a:t>
            </a:r>
            <a:r>
              <a:rPr lang="cs-CZ" sz="2400" dirty="0">
                <a:latin typeface="Arial" panose="020B0604020202020204" pitchFamily="34" charset="0"/>
              </a:rPr>
              <a:t>. Má se za to, že pojistník má pojistný zájem i na životě a zdraví jiné osoby, osvědčí-li zájem podmíněný vztahem k této osobě, ať již vyplývá z příbuzenství nebo je podmíněn prospěchem či výhodou z pokračování jejího života.</a:t>
            </a:r>
          </a:p>
          <a:p>
            <a:pPr>
              <a:spcAft>
                <a:spcPts val="600"/>
              </a:spcAft>
            </a:pPr>
            <a:r>
              <a:rPr lang="cs-CZ" sz="2400" dirty="0">
                <a:latin typeface="Arial" panose="020B0604020202020204" pitchFamily="34" charset="0"/>
              </a:rPr>
              <a:t>(2) Pojistník má pojistný zájem </a:t>
            </a:r>
            <a:r>
              <a:rPr lang="cs-CZ" sz="2400" b="1" dirty="0">
                <a:latin typeface="Arial" panose="020B0604020202020204" pitchFamily="34" charset="0"/>
              </a:rPr>
              <a:t>na vlastním majetku</a:t>
            </a:r>
            <a:r>
              <a:rPr lang="cs-CZ" sz="2400" dirty="0">
                <a:latin typeface="Arial" panose="020B0604020202020204" pitchFamily="34" charset="0"/>
              </a:rPr>
              <a:t>. Má se za to, že pojistník má pojistný zájem i na majetku jiné osoby, osvědčí-li, že by mu bez jeho existence a uchování hrozila přímá majetková ztráta.</a:t>
            </a:r>
          </a:p>
          <a:p>
            <a:pPr>
              <a:spcAft>
                <a:spcPts val="600"/>
              </a:spcAft>
            </a:pPr>
            <a:r>
              <a:rPr lang="cs-CZ" sz="2400" dirty="0">
                <a:latin typeface="Arial" panose="020B0604020202020204" pitchFamily="34" charset="0"/>
              </a:rPr>
              <a:t>(3) Dal-li pojištěný souhlas k pojištění, </a:t>
            </a:r>
            <a:r>
              <a:rPr lang="cs-CZ" sz="2400" b="1" dirty="0">
                <a:latin typeface="Arial" panose="020B0604020202020204" pitchFamily="34" charset="0"/>
              </a:rPr>
              <a:t>má se za to, že pojistný zájem pojistníka byl prokázán</a:t>
            </a:r>
            <a:r>
              <a:rPr lang="cs-CZ" sz="2400" dirty="0">
                <a:latin typeface="Arial" panose="020B0604020202020204" pitchFamily="34" charset="0"/>
              </a:rPr>
              <a:t>.</a:t>
            </a:r>
            <a:endParaRPr lang="cs-CZ" sz="2400" i="1" dirty="0">
              <a:latin typeface="Arial" panose="020B0604020202020204" pitchFamily="34" charset="0"/>
            </a:endParaRPr>
          </a:p>
        </p:txBody>
      </p:sp>
    </p:spTree>
    <p:extLst>
      <p:ext uri="{BB962C8B-B14F-4D97-AF65-F5344CB8AC3E}">
        <p14:creationId xmlns:p14="http://schemas.microsoft.com/office/powerpoint/2010/main" val="2888187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r>
              <a:rPr lang="cs-CZ" sz="1000" dirty="0">
                <a:solidFill>
                  <a:srgbClr val="C00000"/>
                </a:solidFill>
                <a:latin typeface="Arial"/>
              </a:rPr>
              <a:t>/ </a:t>
            </a:r>
            <a:r>
              <a:rPr lang="cs-CZ" sz="1000" dirty="0">
                <a:solidFill>
                  <a:srgbClr val="7F7F7F"/>
                </a:solidFill>
                <a:latin typeface="Arial"/>
              </a:rPr>
              <a:t> </a:t>
            </a:r>
            <a:r>
              <a:rPr lang="cs-CZ" sz="1000" dirty="0">
                <a:solidFill>
                  <a:srgbClr val="C00000"/>
                </a:solidFill>
                <a:latin typeface="Arial"/>
              </a:rPr>
              <a:t>/ </a:t>
            </a:r>
            <a:r>
              <a:rPr lang="cs-CZ" sz="1000" dirty="0">
                <a:solidFill>
                  <a:srgbClr val="7F7F7F"/>
                </a:solidFill>
                <a:latin typeface="Arial"/>
              </a:rPr>
              <a:t> </a:t>
            </a:r>
            <a:r>
              <a:rPr lang="cs-CZ" sz="1000" dirty="0">
                <a:solidFill>
                  <a:srgbClr val="C00000"/>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4</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3024336"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Program</a:t>
            </a:r>
          </a:p>
        </p:txBody>
      </p:sp>
      <p:sp>
        <p:nvSpPr>
          <p:cNvPr id="28" name="TextovéPole 27"/>
          <p:cNvSpPr txBox="1"/>
          <p:nvPr/>
        </p:nvSpPr>
        <p:spPr>
          <a:xfrm>
            <a:off x="179512" y="1165512"/>
            <a:ext cx="5184576" cy="5339923"/>
          </a:xfrm>
          <a:prstGeom prst="rect">
            <a:avLst/>
          </a:prstGeom>
          <a:noFill/>
        </p:spPr>
        <p:txBody>
          <a:bodyPr wrap="square" rtlCol="0">
            <a:spAutoFit/>
          </a:bodyPr>
          <a:lstStyle/>
          <a:p>
            <a:r>
              <a:rPr lang="cs-CZ" b="1" dirty="0">
                <a:latin typeface="Arial" panose="020B0604020202020204" pitchFamily="34" charset="0"/>
              </a:rPr>
              <a:t>Přednášky </a:t>
            </a:r>
          </a:p>
          <a:p>
            <a:pPr marL="342900" indent="-342900">
              <a:spcAft>
                <a:spcPts val="600"/>
              </a:spcAft>
              <a:buFont typeface="Arial" panose="020B0604020202020204" pitchFamily="34" charset="0"/>
              <a:buChar char="−"/>
            </a:pPr>
            <a:r>
              <a:rPr lang="cs-CZ" dirty="0">
                <a:latin typeface="Arial" panose="020B0604020202020204" pitchFamily="34" charset="0"/>
              </a:rPr>
              <a:t>čt. 15. 10.; úvod do pojistného práva vč. úvodu do pojistné smlouvy; (Forst / </a:t>
            </a:r>
            <a:r>
              <a:rPr lang="cs-CZ" dirty="0" err="1">
                <a:latin typeface="Arial" panose="020B0604020202020204" pitchFamily="34" charset="0"/>
              </a:rPr>
              <a:t>Bohman</a:t>
            </a:r>
            <a:r>
              <a:rPr lang="cs-CZ" dirty="0">
                <a:latin typeface="Arial" panose="020B0604020202020204" pitchFamily="34" charset="0"/>
              </a:rPr>
              <a:t>) </a:t>
            </a:r>
          </a:p>
          <a:p>
            <a:pPr marL="342900" indent="-342900">
              <a:spcAft>
                <a:spcPts val="600"/>
              </a:spcAft>
              <a:buFont typeface="Arial" panose="020B0604020202020204" pitchFamily="34" charset="0"/>
              <a:buChar char="−"/>
            </a:pPr>
            <a:endParaRPr lang="cs-CZ" dirty="0">
              <a:latin typeface="Arial" panose="020B0604020202020204" pitchFamily="34" charset="0"/>
            </a:endParaRPr>
          </a:p>
          <a:p>
            <a:pPr marL="342900" indent="-342900">
              <a:spcAft>
                <a:spcPts val="600"/>
              </a:spcAft>
              <a:buFont typeface="Arial" panose="020B0604020202020204" pitchFamily="34" charset="0"/>
              <a:buChar char="−"/>
            </a:pPr>
            <a:r>
              <a:rPr lang="cs-CZ" dirty="0">
                <a:latin typeface="Arial" panose="020B0604020202020204" pitchFamily="34" charset="0"/>
              </a:rPr>
              <a:t>čt. 5. 11.; pojistná smlouva a souvis. ustanovení OZ   (Forst) </a:t>
            </a:r>
          </a:p>
          <a:p>
            <a:pPr marL="342900" indent="-342900">
              <a:spcAft>
                <a:spcPts val="600"/>
              </a:spcAft>
              <a:buFont typeface="Arial" panose="020B0604020202020204" pitchFamily="34" charset="0"/>
              <a:buChar char="−"/>
            </a:pPr>
            <a:endParaRPr lang="cs-CZ" dirty="0">
              <a:latin typeface="Arial" panose="020B0604020202020204" pitchFamily="34" charset="0"/>
            </a:endParaRPr>
          </a:p>
          <a:p>
            <a:pPr marL="342900" indent="-342900">
              <a:spcAft>
                <a:spcPts val="600"/>
              </a:spcAft>
              <a:buFont typeface="Arial" panose="020B0604020202020204" pitchFamily="34" charset="0"/>
              <a:buChar char="−"/>
            </a:pPr>
            <a:r>
              <a:rPr lang="cs-CZ" dirty="0">
                <a:latin typeface="Arial" panose="020B0604020202020204" pitchFamily="34" charset="0"/>
              </a:rPr>
              <a:t>čt. 3.12.; korporační aspekty správy pojišťovny; zákon o pojišťovnictví, distribuce pojištění (Herešová / Růžička);</a:t>
            </a:r>
          </a:p>
          <a:p>
            <a:pPr marL="342900" indent="-342900">
              <a:spcAft>
                <a:spcPts val="600"/>
              </a:spcAft>
              <a:buFont typeface="Arial" panose="020B0604020202020204" pitchFamily="34" charset="0"/>
              <a:buChar char="−"/>
            </a:pPr>
            <a:endParaRPr lang="cs-CZ" dirty="0">
              <a:latin typeface="Arial" panose="020B0604020202020204" pitchFamily="34" charset="0"/>
            </a:endParaRPr>
          </a:p>
          <a:p>
            <a:pPr marL="342900" indent="-342900">
              <a:spcAft>
                <a:spcPts val="600"/>
              </a:spcAft>
              <a:buFont typeface="Arial" panose="020B0604020202020204" pitchFamily="34" charset="0"/>
              <a:buChar char="−"/>
            </a:pPr>
            <a:r>
              <a:rPr lang="cs-CZ" dirty="0">
                <a:latin typeface="Arial" panose="020B0604020202020204" pitchFamily="34" charset="0"/>
              </a:rPr>
              <a:t>17.12.; shrnutí  a procvičení; zkoušení (Forst)</a:t>
            </a:r>
          </a:p>
          <a:p>
            <a:endParaRPr lang="cs-CZ" dirty="0">
              <a:latin typeface="Arial" panose="020B0604020202020204" pitchFamily="34" charset="0"/>
            </a:endParaRPr>
          </a:p>
          <a:p>
            <a:pPr marL="342900" indent="-342900">
              <a:buFont typeface="Arial" panose="020B0604020202020204" pitchFamily="34" charset="0"/>
              <a:buChar char="−"/>
            </a:pPr>
            <a:endParaRPr lang="cs-CZ" dirty="0">
              <a:latin typeface="Arial" panose="020B0604020202020204" pitchFamily="34" charset="0"/>
            </a:endParaRPr>
          </a:p>
          <a:p>
            <a:pPr marL="342900" indent="-342900">
              <a:buFont typeface="Arial" panose="020B0604020202020204" pitchFamily="34" charset="0"/>
              <a:buChar char="−"/>
            </a:pPr>
            <a:endParaRPr lang="cs-CZ" dirty="0">
              <a:latin typeface="Arial" panose="020B0604020202020204" pitchFamily="34" charset="0"/>
            </a:endParaRPr>
          </a:p>
          <a:p>
            <a:pPr marL="342900" indent="-342900">
              <a:buFont typeface="Arial" panose="020B0604020202020204" pitchFamily="34" charset="0"/>
              <a:buChar char="−"/>
            </a:pPr>
            <a:endParaRPr lang="cs-CZ" dirty="0">
              <a:latin typeface="Arial" panose="020B0604020202020204" pitchFamily="34" charset="0"/>
            </a:endParaRPr>
          </a:p>
          <a:p>
            <a:pPr marL="342900" indent="-342900">
              <a:buFont typeface="Wingdings" panose="05000000000000000000" pitchFamily="2" charset="2"/>
              <a:buChar char="§"/>
            </a:pPr>
            <a:endParaRPr lang="cs-CZ" dirty="0">
              <a:latin typeface="Arial" panose="020B0604020202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7440" y="1988840"/>
            <a:ext cx="1472952" cy="1472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Hynek Růžičk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7440" y="404664"/>
            <a:ext cx="1472952" cy="147295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onika Herešová"/>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7440" y="3483661"/>
            <a:ext cx="1544960" cy="1544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5101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40</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pojistný zájem</a:t>
            </a:r>
          </a:p>
        </p:txBody>
      </p:sp>
      <p:sp>
        <p:nvSpPr>
          <p:cNvPr id="28" name="TextovéPole 27"/>
          <p:cNvSpPr txBox="1"/>
          <p:nvPr/>
        </p:nvSpPr>
        <p:spPr>
          <a:xfrm>
            <a:off x="22582" y="1628800"/>
            <a:ext cx="8532948" cy="4154984"/>
          </a:xfrm>
          <a:prstGeom prst="rect">
            <a:avLst/>
          </a:prstGeom>
          <a:noFill/>
        </p:spPr>
        <p:txBody>
          <a:bodyPr wrap="square" rtlCol="0">
            <a:spAutoFit/>
          </a:bodyPr>
          <a:lstStyle/>
          <a:p>
            <a:r>
              <a:rPr lang="pl-PL" dirty="0"/>
              <a:t> </a:t>
            </a:r>
            <a:r>
              <a:rPr lang="pl-PL" sz="2200" dirty="0">
                <a:latin typeface="Arial" panose="020B0604020202020204" pitchFamily="34" charset="0"/>
              </a:rPr>
              <a:t>§ 2764</a:t>
            </a:r>
          </a:p>
          <a:p>
            <a:r>
              <a:rPr lang="cs-CZ" sz="2200" dirty="0">
                <a:latin typeface="Arial" panose="020B0604020202020204" pitchFamily="34" charset="0"/>
              </a:rPr>
              <a:t>(1) Neměl-li zájemce pojistný zájem a pojistitel o tom při uzavření smlouvy věděl nebo musel vědět, </a:t>
            </a:r>
            <a:r>
              <a:rPr lang="cs-CZ" sz="2200" b="1" dirty="0">
                <a:latin typeface="Arial" panose="020B0604020202020204" pitchFamily="34" charset="0"/>
              </a:rPr>
              <a:t>je smlouva neplatná.</a:t>
            </a:r>
          </a:p>
          <a:p>
            <a:r>
              <a:rPr lang="cs-CZ" sz="2200" dirty="0">
                <a:latin typeface="Arial" panose="020B0604020202020204" pitchFamily="34" charset="0"/>
              </a:rPr>
              <a:t>(2) Pojistil-li pojistník vědomě neexistující pojistný zájem, ale pojistitel o tom nevěděl ani nemohl vědět, je smlouva neplatná; </a:t>
            </a:r>
            <a:r>
              <a:rPr lang="cs-CZ" sz="2200" b="1" dirty="0">
                <a:latin typeface="Arial" panose="020B0604020202020204" pitchFamily="34" charset="0"/>
              </a:rPr>
              <a:t>pojistiteli však náleží odměna odpovídající pojistnému </a:t>
            </a:r>
            <a:r>
              <a:rPr lang="cs-CZ" sz="2200" dirty="0">
                <a:latin typeface="Arial" panose="020B0604020202020204" pitchFamily="34" charset="0"/>
              </a:rPr>
              <a:t>až do doby, kdy se o neplatnosti dozvěděl.</a:t>
            </a:r>
          </a:p>
          <a:p>
            <a:endParaRPr lang="cs-CZ" sz="2200" i="1" dirty="0">
              <a:latin typeface="Arial" panose="020B0604020202020204" pitchFamily="34" charset="0"/>
            </a:endParaRPr>
          </a:p>
          <a:p>
            <a:r>
              <a:rPr lang="cs-CZ" sz="2200" dirty="0">
                <a:latin typeface="Arial" panose="020B0604020202020204" pitchFamily="34" charset="0"/>
              </a:rPr>
              <a:t>§ 2765 </a:t>
            </a:r>
          </a:p>
          <a:p>
            <a:r>
              <a:rPr lang="cs-CZ" sz="2200" b="1" i="1" dirty="0">
                <a:latin typeface="Arial" panose="020B0604020202020204" pitchFamily="34" charset="0"/>
              </a:rPr>
              <a:t>Zanikne-li pojistný zájem za trvání pojištění, zanikne i pojištění</a:t>
            </a:r>
            <a:r>
              <a:rPr lang="cs-CZ" sz="2200" i="1" dirty="0">
                <a:latin typeface="Arial" panose="020B0604020202020204" pitchFamily="34" charset="0"/>
              </a:rPr>
              <a:t>; pojistitel má však právo na pojistné až do doby, kdy se o zániku pojistného zájmu dozvěděl.</a:t>
            </a:r>
          </a:p>
        </p:txBody>
      </p:sp>
    </p:spTree>
    <p:extLst>
      <p:ext uri="{BB962C8B-B14F-4D97-AF65-F5344CB8AC3E}">
        <p14:creationId xmlns:p14="http://schemas.microsoft.com/office/powerpoint/2010/main" val="3166767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41</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a:t>
            </a:r>
            <a:r>
              <a:rPr lang="cs-CZ" sz="4000" dirty="0" err="1">
                <a:latin typeface="Arial" panose="020B0604020202020204" pitchFamily="34" charset="0"/>
              </a:rPr>
              <a:t>kogentnost</a:t>
            </a:r>
            <a:r>
              <a:rPr lang="cs-CZ" sz="4000" dirty="0">
                <a:latin typeface="Arial" panose="020B0604020202020204" pitchFamily="34" charset="0"/>
              </a:rPr>
              <a:t>/</a:t>
            </a:r>
            <a:r>
              <a:rPr lang="cs-CZ" sz="4000" dirty="0" err="1">
                <a:latin typeface="Arial" panose="020B0604020202020204" pitchFamily="34" charset="0"/>
              </a:rPr>
              <a:t>dispozitivnost</a:t>
            </a:r>
            <a:r>
              <a:rPr lang="cs-CZ" sz="4000" dirty="0">
                <a:latin typeface="Arial" panose="020B0604020202020204" pitchFamily="34" charset="0"/>
              </a:rPr>
              <a:t> </a:t>
            </a:r>
          </a:p>
        </p:txBody>
      </p:sp>
      <p:sp>
        <p:nvSpPr>
          <p:cNvPr id="28" name="TextovéPole 27"/>
          <p:cNvSpPr txBox="1"/>
          <p:nvPr/>
        </p:nvSpPr>
        <p:spPr>
          <a:xfrm>
            <a:off x="22582" y="1628800"/>
            <a:ext cx="8532948" cy="4801314"/>
          </a:xfrm>
          <a:prstGeom prst="rect">
            <a:avLst/>
          </a:prstGeom>
          <a:noFill/>
        </p:spPr>
        <p:txBody>
          <a:bodyPr wrap="square" rtlCol="0">
            <a:spAutoFit/>
          </a:bodyPr>
          <a:lstStyle/>
          <a:p>
            <a:r>
              <a:rPr lang="pl-PL" dirty="0"/>
              <a:t> </a:t>
            </a:r>
            <a:r>
              <a:rPr lang="pl-PL" dirty="0">
                <a:latin typeface="Arial" panose="020B0604020202020204" pitchFamily="34" charset="0"/>
              </a:rPr>
              <a:t>§ 1812</a:t>
            </a:r>
          </a:p>
          <a:p>
            <a:r>
              <a:rPr lang="cs-CZ" dirty="0">
                <a:latin typeface="Arial" panose="020B0604020202020204" pitchFamily="34" charset="0"/>
              </a:rPr>
              <a:t>(2) K ujednáním odchylujícím se od ustanovení </a:t>
            </a:r>
            <a:r>
              <a:rPr lang="cs-CZ" b="1" dirty="0">
                <a:latin typeface="Arial" panose="020B0604020202020204" pitchFamily="34" charset="0"/>
              </a:rPr>
              <a:t>zákona stanovených k ochraně spotřebitele</a:t>
            </a:r>
            <a:r>
              <a:rPr lang="cs-CZ" dirty="0">
                <a:latin typeface="Arial" panose="020B0604020202020204" pitchFamily="34" charset="0"/>
              </a:rPr>
              <a:t> se nepřihlíží. To platí i v případě, že se spotřebitel vzdá zvláštního práva, které mu zákon poskytuje.</a:t>
            </a:r>
          </a:p>
          <a:p>
            <a:endParaRPr lang="cs-CZ" i="1" dirty="0">
              <a:latin typeface="Arial" panose="020B0604020202020204" pitchFamily="34" charset="0"/>
            </a:endParaRPr>
          </a:p>
          <a:p>
            <a:r>
              <a:rPr lang="cs-CZ" i="1" dirty="0">
                <a:latin typeface="Arial" panose="020B0604020202020204" pitchFamily="34" charset="0"/>
              </a:rPr>
              <a:t>§ 1800 </a:t>
            </a:r>
          </a:p>
          <a:p>
            <a:r>
              <a:rPr lang="cs-CZ" i="1" dirty="0">
                <a:latin typeface="Arial" panose="020B0604020202020204" pitchFamily="34" charset="0"/>
              </a:rPr>
              <a:t>(1) Obsahuje-li smlouva uzavřená adhezním způsobem doložku, kterou lze přečíst jen se zvláštními obtížemi, nebo doložku, která je pro osobu průměrného rozumu nesrozumitelná, je tato doložka platná, nepůsobí-li slabší straně újmu nebo prokáže-li druhá strana, že slabší straně byl význam doložky dostatečně vysvětlen.</a:t>
            </a:r>
          </a:p>
          <a:p>
            <a:r>
              <a:rPr lang="cs-CZ" i="1" dirty="0">
                <a:latin typeface="Arial" panose="020B0604020202020204" pitchFamily="34" charset="0"/>
              </a:rPr>
              <a:t>(2) Obsahuje-li smlouva uzavřená adhezním způsobem doložku, která je pro slabší stranu zvláště nevýhodná, aniž je pro to rozumný důvod, zejména odchyluje-li se smlouva závažně a bez zvláštního důvodu od obvyklých podmínek ujednávaných v obdobných případech, je doložka neplatná. Vyžaduje-li to spravedlivé uspořádání práv a povinností stran, soud rozhodne obdobně podle § 577.</a:t>
            </a:r>
          </a:p>
        </p:txBody>
      </p:sp>
    </p:spTree>
    <p:extLst>
      <p:ext uri="{BB962C8B-B14F-4D97-AF65-F5344CB8AC3E}">
        <p14:creationId xmlns:p14="http://schemas.microsoft.com/office/powerpoint/2010/main" val="9380171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42</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28" name="TextovéPole 27"/>
          <p:cNvSpPr txBox="1"/>
          <p:nvPr/>
        </p:nvSpPr>
        <p:spPr>
          <a:xfrm>
            <a:off x="22582" y="1628800"/>
            <a:ext cx="8532948" cy="369332"/>
          </a:xfrm>
          <a:prstGeom prst="rect">
            <a:avLst/>
          </a:prstGeom>
          <a:noFill/>
        </p:spPr>
        <p:txBody>
          <a:bodyPr wrap="square" rtlCol="0">
            <a:spAutoFit/>
          </a:bodyPr>
          <a:lstStyle/>
          <a:p>
            <a:r>
              <a:rPr lang="pl-PL" dirty="0"/>
              <a:t>  </a:t>
            </a:r>
            <a:endParaRPr lang="cs-CZ" i="1" dirty="0">
              <a:latin typeface="Arial" panose="020B0604020202020204" pitchFamily="34" charset="0"/>
            </a:endParaRPr>
          </a:p>
        </p:txBody>
      </p:sp>
      <p:sp>
        <p:nvSpPr>
          <p:cNvPr id="2" name="Obdélník 1"/>
          <p:cNvSpPr/>
          <p:nvPr/>
        </p:nvSpPr>
        <p:spPr>
          <a:xfrm>
            <a:off x="586044" y="1813213"/>
            <a:ext cx="7658363" cy="2677656"/>
          </a:xfrm>
          <a:prstGeom prst="rect">
            <a:avLst/>
          </a:prstGeom>
        </p:spPr>
        <p:txBody>
          <a:bodyPr wrap="square">
            <a:spAutoFit/>
          </a:bodyPr>
          <a:lstStyle/>
          <a:p>
            <a:r>
              <a:rPr lang="pl-PL" sz="2400" dirty="0">
                <a:latin typeface="Arial" panose="020B0604020202020204" pitchFamily="34" charset="0"/>
              </a:rPr>
              <a:t>§ 1</a:t>
            </a:r>
          </a:p>
          <a:p>
            <a:r>
              <a:rPr lang="pl-PL" sz="2400" i="1" dirty="0">
                <a:latin typeface="Arial" panose="020B0604020202020204" pitchFamily="34" charset="0"/>
              </a:rPr>
              <a:t>(2) </a:t>
            </a:r>
            <a:r>
              <a:rPr lang="pl-PL" sz="2400" i="1" dirty="0" err="1">
                <a:latin typeface="Arial" panose="020B0604020202020204" pitchFamily="34" charset="0"/>
              </a:rPr>
              <a:t>Nezakazuje</a:t>
            </a:r>
            <a:r>
              <a:rPr lang="pl-PL" sz="2400" i="1" dirty="0">
                <a:latin typeface="Arial" panose="020B0604020202020204" pitchFamily="34" charset="0"/>
              </a:rPr>
              <a:t>-li to </a:t>
            </a:r>
            <a:r>
              <a:rPr lang="pl-PL" sz="2400" i="1" dirty="0" err="1">
                <a:latin typeface="Arial" panose="020B0604020202020204" pitchFamily="34" charset="0"/>
              </a:rPr>
              <a:t>zákon</a:t>
            </a:r>
            <a:r>
              <a:rPr lang="pl-PL" sz="2400" i="1" dirty="0">
                <a:latin typeface="Arial" panose="020B0604020202020204" pitchFamily="34" charset="0"/>
              </a:rPr>
              <a:t> </a:t>
            </a:r>
            <a:r>
              <a:rPr lang="pl-PL" sz="2400" i="1" dirty="0" err="1">
                <a:latin typeface="Arial" panose="020B0604020202020204" pitchFamily="34" charset="0"/>
              </a:rPr>
              <a:t>výslovně</a:t>
            </a:r>
            <a:r>
              <a:rPr lang="pl-PL" sz="2400" i="1" dirty="0">
                <a:latin typeface="Arial" panose="020B0604020202020204" pitchFamily="34" charset="0"/>
              </a:rPr>
              <a:t>, </a:t>
            </a:r>
            <a:r>
              <a:rPr lang="pl-PL" sz="2400" i="1" dirty="0" err="1">
                <a:latin typeface="Arial" panose="020B0604020202020204" pitchFamily="34" charset="0"/>
              </a:rPr>
              <a:t>mohou</a:t>
            </a:r>
            <a:r>
              <a:rPr lang="pl-PL" sz="2400" i="1" dirty="0">
                <a:latin typeface="Arial" panose="020B0604020202020204" pitchFamily="34" charset="0"/>
              </a:rPr>
              <a:t> si osoby </a:t>
            </a:r>
            <a:r>
              <a:rPr lang="pl-PL" sz="2400" i="1" dirty="0" err="1">
                <a:latin typeface="Arial" panose="020B0604020202020204" pitchFamily="34" charset="0"/>
              </a:rPr>
              <a:t>ujednat</a:t>
            </a:r>
            <a:r>
              <a:rPr lang="pl-PL" sz="2400" i="1" dirty="0">
                <a:latin typeface="Arial" panose="020B0604020202020204" pitchFamily="34" charset="0"/>
              </a:rPr>
              <a:t> </a:t>
            </a:r>
            <a:r>
              <a:rPr lang="pl-PL" sz="2400" i="1" dirty="0" err="1">
                <a:latin typeface="Arial" panose="020B0604020202020204" pitchFamily="34" charset="0"/>
              </a:rPr>
              <a:t>práva</a:t>
            </a:r>
            <a:r>
              <a:rPr lang="pl-PL" sz="2400" i="1" dirty="0">
                <a:latin typeface="Arial" panose="020B0604020202020204" pitchFamily="34" charset="0"/>
              </a:rPr>
              <a:t> a </a:t>
            </a:r>
            <a:r>
              <a:rPr lang="pl-PL" sz="2400" i="1" dirty="0" err="1">
                <a:latin typeface="Arial" panose="020B0604020202020204" pitchFamily="34" charset="0"/>
              </a:rPr>
              <a:t>povinnosti</a:t>
            </a:r>
            <a:r>
              <a:rPr lang="pl-PL" sz="2400" i="1" dirty="0">
                <a:latin typeface="Arial" panose="020B0604020202020204" pitchFamily="34" charset="0"/>
              </a:rPr>
              <a:t> </a:t>
            </a:r>
            <a:r>
              <a:rPr lang="pl-PL" sz="2400" i="1" dirty="0" err="1">
                <a:latin typeface="Arial" panose="020B0604020202020204" pitchFamily="34" charset="0"/>
              </a:rPr>
              <a:t>odchylně</a:t>
            </a:r>
            <a:r>
              <a:rPr lang="pl-PL" sz="2400" i="1" dirty="0">
                <a:latin typeface="Arial" panose="020B0604020202020204" pitchFamily="34" charset="0"/>
              </a:rPr>
              <a:t> od </a:t>
            </a:r>
            <a:r>
              <a:rPr lang="pl-PL" sz="2400" i="1" dirty="0" err="1">
                <a:latin typeface="Arial" panose="020B0604020202020204" pitchFamily="34" charset="0"/>
              </a:rPr>
              <a:t>zákona</a:t>
            </a:r>
            <a:r>
              <a:rPr lang="pl-PL" sz="2400" i="1" dirty="0">
                <a:latin typeface="Arial" panose="020B0604020202020204" pitchFamily="34" charset="0"/>
              </a:rPr>
              <a:t>; </a:t>
            </a:r>
            <a:r>
              <a:rPr lang="pl-PL" sz="2400" i="1" dirty="0" err="1">
                <a:latin typeface="Arial" panose="020B0604020202020204" pitchFamily="34" charset="0"/>
              </a:rPr>
              <a:t>zakázána</a:t>
            </a:r>
            <a:r>
              <a:rPr lang="pl-PL" sz="2400" i="1" dirty="0">
                <a:latin typeface="Arial" panose="020B0604020202020204" pitchFamily="34" charset="0"/>
              </a:rPr>
              <a:t> </a:t>
            </a:r>
            <a:r>
              <a:rPr lang="pl-PL" sz="2400" i="1" dirty="0" err="1">
                <a:latin typeface="Arial" panose="020B0604020202020204" pitchFamily="34" charset="0"/>
              </a:rPr>
              <a:t>jsou</a:t>
            </a:r>
            <a:r>
              <a:rPr lang="pl-PL" sz="2400" i="1" dirty="0">
                <a:latin typeface="Arial" panose="020B0604020202020204" pitchFamily="34" charset="0"/>
              </a:rPr>
              <a:t> </a:t>
            </a:r>
            <a:r>
              <a:rPr lang="pl-PL" sz="2400" i="1" dirty="0" err="1">
                <a:latin typeface="Arial" panose="020B0604020202020204" pitchFamily="34" charset="0"/>
              </a:rPr>
              <a:t>ujednání</a:t>
            </a:r>
            <a:r>
              <a:rPr lang="pl-PL" sz="2400" i="1" dirty="0">
                <a:latin typeface="Arial" panose="020B0604020202020204" pitchFamily="34" charset="0"/>
              </a:rPr>
              <a:t> </a:t>
            </a:r>
            <a:r>
              <a:rPr lang="pl-PL" sz="2400" i="1" dirty="0" err="1">
                <a:latin typeface="Arial" panose="020B0604020202020204" pitchFamily="34" charset="0"/>
              </a:rPr>
              <a:t>porušující</a:t>
            </a:r>
            <a:r>
              <a:rPr lang="pl-PL" sz="2400" i="1" dirty="0">
                <a:latin typeface="Arial" panose="020B0604020202020204" pitchFamily="34" charset="0"/>
              </a:rPr>
              <a:t> </a:t>
            </a:r>
            <a:r>
              <a:rPr lang="pl-PL" sz="2400" i="1" dirty="0" err="1">
                <a:latin typeface="Arial" panose="020B0604020202020204" pitchFamily="34" charset="0"/>
              </a:rPr>
              <a:t>dobré</a:t>
            </a:r>
            <a:r>
              <a:rPr lang="pl-PL" sz="2400" i="1" dirty="0">
                <a:latin typeface="Arial" panose="020B0604020202020204" pitchFamily="34" charset="0"/>
              </a:rPr>
              <a:t> </a:t>
            </a:r>
            <a:r>
              <a:rPr lang="pl-PL" sz="2400" i="1" dirty="0" err="1">
                <a:latin typeface="Arial" panose="020B0604020202020204" pitchFamily="34" charset="0"/>
              </a:rPr>
              <a:t>mravy</a:t>
            </a:r>
            <a:r>
              <a:rPr lang="pl-PL" sz="2400" i="1" dirty="0">
                <a:latin typeface="Arial" panose="020B0604020202020204" pitchFamily="34" charset="0"/>
              </a:rPr>
              <a:t>, </a:t>
            </a:r>
            <a:r>
              <a:rPr lang="pl-PL" sz="2400" i="1" dirty="0" err="1">
                <a:latin typeface="Arial" panose="020B0604020202020204" pitchFamily="34" charset="0"/>
              </a:rPr>
              <a:t>veřejný</a:t>
            </a:r>
            <a:r>
              <a:rPr lang="pl-PL" sz="2400" i="1" dirty="0">
                <a:latin typeface="Arial" panose="020B0604020202020204" pitchFamily="34" charset="0"/>
              </a:rPr>
              <a:t> </a:t>
            </a:r>
            <a:r>
              <a:rPr lang="pl-PL" sz="2400" i="1" dirty="0" err="1">
                <a:latin typeface="Arial" panose="020B0604020202020204" pitchFamily="34" charset="0"/>
              </a:rPr>
              <a:t>pořádek</a:t>
            </a:r>
            <a:r>
              <a:rPr lang="pl-PL" sz="2400" i="1" dirty="0">
                <a:latin typeface="Arial" panose="020B0604020202020204" pitchFamily="34" charset="0"/>
              </a:rPr>
              <a:t> </a:t>
            </a:r>
            <a:r>
              <a:rPr lang="pl-PL" sz="2400" i="1" dirty="0" err="1">
                <a:latin typeface="Arial" panose="020B0604020202020204" pitchFamily="34" charset="0"/>
              </a:rPr>
              <a:t>nebo</a:t>
            </a:r>
            <a:r>
              <a:rPr lang="pl-PL" sz="2400" i="1" dirty="0">
                <a:latin typeface="Arial" panose="020B0604020202020204" pitchFamily="34" charset="0"/>
              </a:rPr>
              <a:t> </a:t>
            </a:r>
            <a:r>
              <a:rPr lang="pl-PL" sz="2400" i="1" dirty="0" err="1">
                <a:latin typeface="Arial" panose="020B0604020202020204" pitchFamily="34" charset="0"/>
              </a:rPr>
              <a:t>právo</a:t>
            </a:r>
            <a:r>
              <a:rPr lang="pl-PL" sz="2400" i="1" dirty="0">
                <a:latin typeface="Arial" panose="020B0604020202020204" pitchFamily="34" charset="0"/>
              </a:rPr>
              <a:t> </a:t>
            </a:r>
            <a:r>
              <a:rPr lang="pl-PL" sz="2400" i="1" dirty="0" err="1">
                <a:latin typeface="Arial" panose="020B0604020202020204" pitchFamily="34" charset="0"/>
              </a:rPr>
              <a:t>týkající</a:t>
            </a:r>
            <a:r>
              <a:rPr lang="pl-PL" sz="2400" i="1" dirty="0">
                <a:latin typeface="Arial" panose="020B0604020202020204" pitchFamily="34" charset="0"/>
              </a:rPr>
              <a:t> </a:t>
            </a:r>
            <a:r>
              <a:rPr lang="pl-PL" sz="2400" i="1" dirty="0" err="1">
                <a:latin typeface="Arial" panose="020B0604020202020204" pitchFamily="34" charset="0"/>
              </a:rPr>
              <a:t>se</a:t>
            </a:r>
            <a:r>
              <a:rPr lang="pl-PL" sz="2400" i="1" dirty="0">
                <a:latin typeface="Arial" panose="020B0604020202020204" pitchFamily="34" charset="0"/>
              </a:rPr>
              <a:t> </a:t>
            </a:r>
            <a:r>
              <a:rPr lang="pl-PL" sz="2400" i="1" dirty="0" err="1">
                <a:latin typeface="Arial" panose="020B0604020202020204" pitchFamily="34" charset="0"/>
              </a:rPr>
              <a:t>postavení</a:t>
            </a:r>
            <a:r>
              <a:rPr lang="pl-PL" sz="2400" i="1" dirty="0">
                <a:latin typeface="Arial" panose="020B0604020202020204" pitchFamily="34" charset="0"/>
              </a:rPr>
              <a:t> </a:t>
            </a:r>
            <a:r>
              <a:rPr lang="pl-PL" sz="2400" i="1" dirty="0" err="1">
                <a:latin typeface="Arial" panose="020B0604020202020204" pitchFamily="34" charset="0"/>
              </a:rPr>
              <a:t>osob</a:t>
            </a:r>
            <a:r>
              <a:rPr lang="pl-PL" sz="2400" i="1" dirty="0">
                <a:latin typeface="Arial" panose="020B0604020202020204" pitchFamily="34" charset="0"/>
              </a:rPr>
              <a:t> </a:t>
            </a:r>
            <a:r>
              <a:rPr lang="pl-PL" sz="2400" i="1" dirty="0" err="1">
                <a:latin typeface="Arial" panose="020B0604020202020204" pitchFamily="34" charset="0"/>
              </a:rPr>
              <a:t>vč</a:t>
            </a:r>
            <a:r>
              <a:rPr lang="pl-PL" sz="2400" i="1" dirty="0">
                <a:latin typeface="Arial" panose="020B0604020202020204" pitchFamily="34" charset="0"/>
              </a:rPr>
              <a:t>. </a:t>
            </a:r>
            <a:r>
              <a:rPr lang="pl-PL" sz="2400" i="1" dirty="0" err="1">
                <a:latin typeface="Arial" panose="020B0604020202020204" pitchFamily="34" charset="0"/>
              </a:rPr>
              <a:t>práva</a:t>
            </a:r>
            <a:r>
              <a:rPr lang="pl-PL" sz="2400" i="1" dirty="0">
                <a:latin typeface="Arial" panose="020B0604020202020204" pitchFamily="34" charset="0"/>
              </a:rPr>
              <a:t> na </a:t>
            </a:r>
            <a:r>
              <a:rPr lang="pl-PL" sz="2400" i="1" dirty="0" err="1">
                <a:latin typeface="Arial" panose="020B0604020202020204" pitchFamily="34" charset="0"/>
              </a:rPr>
              <a:t>ochranu</a:t>
            </a:r>
            <a:r>
              <a:rPr lang="pl-PL" sz="2400" i="1" dirty="0">
                <a:latin typeface="Arial" panose="020B0604020202020204" pitchFamily="34" charset="0"/>
              </a:rPr>
              <a:t> </a:t>
            </a:r>
            <a:r>
              <a:rPr lang="pl-PL" sz="2400" i="1" dirty="0" err="1">
                <a:latin typeface="Arial" panose="020B0604020202020204" pitchFamily="34" charset="0"/>
              </a:rPr>
              <a:t>osobnosti</a:t>
            </a:r>
            <a:r>
              <a:rPr lang="pl-PL" sz="2400" i="1" dirty="0">
                <a:latin typeface="Arial" panose="020B0604020202020204" pitchFamily="34" charset="0"/>
              </a:rPr>
              <a:t>. </a:t>
            </a:r>
          </a:p>
          <a:p>
            <a:r>
              <a:rPr lang="pl-PL" sz="2400" dirty="0">
                <a:latin typeface="Arial" panose="020B0604020202020204" pitchFamily="34" charset="0"/>
              </a:rPr>
              <a:t>.</a:t>
            </a:r>
          </a:p>
        </p:txBody>
      </p:sp>
      <p:sp>
        <p:nvSpPr>
          <p:cNvPr id="9" name="TextovéPole 8"/>
          <p:cNvSpPr txBox="1"/>
          <p:nvPr/>
        </p:nvSpPr>
        <p:spPr>
          <a:xfrm>
            <a:off x="1303341" y="305361"/>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a:t>
            </a:r>
            <a:r>
              <a:rPr lang="cs-CZ" sz="4000" dirty="0" err="1">
                <a:latin typeface="Arial" panose="020B0604020202020204" pitchFamily="34" charset="0"/>
              </a:rPr>
              <a:t>kogentnost</a:t>
            </a:r>
            <a:r>
              <a:rPr lang="cs-CZ" sz="4000" dirty="0">
                <a:latin typeface="Arial" panose="020B0604020202020204" pitchFamily="34" charset="0"/>
              </a:rPr>
              <a:t> / </a:t>
            </a:r>
            <a:r>
              <a:rPr lang="cs-CZ" sz="4000" dirty="0" err="1">
                <a:latin typeface="Arial" panose="020B0604020202020204" pitchFamily="34" charset="0"/>
              </a:rPr>
              <a:t>dispozitivnost</a:t>
            </a:r>
            <a:r>
              <a:rPr lang="cs-CZ" sz="4000" dirty="0">
                <a:latin typeface="Arial" panose="020B0604020202020204" pitchFamily="34" charset="0"/>
              </a:rPr>
              <a:t> </a:t>
            </a:r>
          </a:p>
        </p:txBody>
      </p:sp>
    </p:spTree>
    <p:extLst>
      <p:ext uri="{BB962C8B-B14F-4D97-AF65-F5344CB8AC3E}">
        <p14:creationId xmlns:p14="http://schemas.microsoft.com/office/powerpoint/2010/main" val="974910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43</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28" name="TextovéPole 27"/>
          <p:cNvSpPr txBox="1"/>
          <p:nvPr/>
        </p:nvSpPr>
        <p:spPr>
          <a:xfrm>
            <a:off x="22582" y="1628800"/>
            <a:ext cx="8532948" cy="369332"/>
          </a:xfrm>
          <a:prstGeom prst="rect">
            <a:avLst/>
          </a:prstGeom>
          <a:noFill/>
        </p:spPr>
        <p:txBody>
          <a:bodyPr wrap="square" rtlCol="0">
            <a:spAutoFit/>
          </a:bodyPr>
          <a:lstStyle/>
          <a:p>
            <a:r>
              <a:rPr lang="pl-PL" dirty="0"/>
              <a:t>  </a:t>
            </a:r>
            <a:endParaRPr lang="cs-CZ" i="1" dirty="0">
              <a:latin typeface="Arial" panose="020B0604020202020204" pitchFamily="34" charset="0"/>
            </a:endParaRPr>
          </a:p>
        </p:txBody>
      </p:sp>
      <p:sp>
        <p:nvSpPr>
          <p:cNvPr id="2" name="Obdélník 1"/>
          <p:cNvSpPr/>
          <p:nvPr/>
        </p:nvSpPr>
        <p:spPr>
          <a:xfrm>
            <a:off x="586044" y="1813213"/>
            <a:ext cx="7658363" cy="2308324"/>
          </a:xfrm>
          <a:prstGeom prst="rect">
            <a:avLst/>
          </a:prstGeom>
        </p:spPr>
        <p:txBody>
          <a:bodyPr wrap="square">
            <a:spAutoFit/>
          </a:bodyPr>
          <a:lstStyle/>
          <a:p>
            <a:r>
              <a:rPr lang="pl-PL" sz="2400" dirty="0">
                <a:latin typeface="Arial" panose="020B0604020202020204" pitchFamily="34" charset="0"/>
              </a:rPr>
              <a:t>§ 2779 </a:t>
            </a:r>
          </a:p>
          <a:p>
            <a:r>
              <a:rPr lang="pl-PL" sz="2400" dirty="0">
                <a:latin typeface="Arial" panose="020B0604020202020204" pitchFamily="34" charset="0"/>
              </a:rPr>
              <a:t>(1) </a:t>
            </a:r>
            <a:r>
              <a:rPr lang="pl-PL" sz="2400" dirty="0" err="1">
                <a:latin typeface="Arial" panose="020B0604020202020204" pitchFamily="34" charset="0"/>
              </a:rPr>
              <a:t>Ukládá</a:t>
            </a:r>
            <a:r>
              <a:rPr lang="pl-PL" sz="2400" dirty="0">
                <a:latin typeface="Arial" panose="020B0604020202020204" pitchFamily="34" charset="0"/>
              </a:rPr>
              <a:t>-li </a:t>
            </a:r>
            <a:r>
              <a:rPr lang="pl-PL" sz="2400" dirty="0" err="1">
                <a:latin typeface="Arial" panose="020B0604020202020204" pitchFamily="34" charset="0"/>
              </a:rPr>
              <a:t>jiný</a:t>
            </a:r>
            <a:r>
              <a:rPr lang="pl-PL" sz="2400" dirty="0">
                <a:latin typeface="Arial" panose="020B0604020202020204" pitchFamily="34" charset="0"/>
              </a:rPr>
              <a:t> </a:t>
            </a:r>
            <a:r>
              <a:rPr lang="pl-PL" sz="2400" dirty="0" err="1">
                <a:latin typeface="Arial" panose="020B0604020202020204" pitchFamily="34" charset="0"/>
              </a:rPr>
              <a:t>zákon</a:t>
            </a:r>
            <a:r>
              <a:rPr lang="pl-PL" sz="2400" dirty="0">
                <a:latin typeface="Arial" panose="020B0604020202020204" pitchFamily="34" charset="0"/>
              </a:rPr>
              <a:t> </a:t>
            </a:r>
            <a:r>
              <a:rPr lang="pl-PL" sz="2400" dirty="0" err="1">
                <a:latin typeface="Arial" panose="020B0604020202020204" pitchFamily="34" charset="0"/>
              </a:rPr>
              <a:t>určité</a:t>
            </a:r>
            <a:r>
              <a:rPr lang="pl-PL" sz="2400" dirty="0">
                <a:latin typeface="Arial" panose="020B0604020202020204" pitchFamily="34" charset="0"/>
              </a:rPr>
              <a:t> </a:t>
            </a:r>
            <a:r>
              <a:rPr lang="pl-PL" sz="2400" dirty="0" err="1">
                <a:latin typeface="Arial" panose="020B0604020202020204" pitchFamily="34" charset="0"/>
              </a:rPr>
              <a:t>osobě</a:t>
            </a:r>
            <a:r>
              <a:rPr lang="pl-PL" sz="2400" dirty="0">
                <a:latin typeface="Arial" panose="020B0604020202020204" pitchFamily="34" charset="0"/>
              </a:rPr>
              <a:t> </a:t>
            </a:r>
            <a:r>
              <a:rPr lang="pl-PL" sz="2400" dirty="0" err="1">
                <a:latin typeface="Arial" panose="020B0604020202020204" pitchFamily="34" charset="0"/>
              </a:rPr>
              <a:t>povinnost</a:t>
            </a:r>
            <a:r>
              <a:rPr lang="pl-PL" sz="2400" dirty="0">
                <a:latin typeface="Arial" panose="020B0604020202020204" pitchFamily="34" charset="0"/>
              </a:rPr>
              <a:t> </a:t>
            </a:r>
            <a:r>
              <a:rPr lang="pl-PL" sz="2400" dirty="0" err="1">
                <a:latin typeface="Arial" panose="020B0604020202020204" pitchFamily="34" charset="0"/>
              </a:rPr>
              <a:t>uzavřít</a:t>
            </a:r>
            <a:r>
              <a:rPr lang="pl-PL" sz="2400" dirty="0">
                <a:latin typeface="Arial" panose="020B0604020202020204" pitchFamily="34" charset="0"/>
              </a:rPr>
              <a:t> </a:t>
            </a:r>
            <a:r>
              <a:rPr lang="pl-PL" sz="2400" dirty="0" err="1">
                <a:latin typeface="Arial" panose="020B0604020202020204" pitchFamily="34" charset="0"/>
              </a:rPr>
              <a:t>pojistnou</a:t>
            </a:r>
            <a:r>
              <a:rPr lang="pl-PL" sz="2400" dirty="0">
                <a:latin typeface="Arial" panose="020B0604020202020204" pitchFamily="34" charset="0"/>
              </a:rPr>
              <a:t> </a:t>
            </a:r>
            <a:r>
              <a:rPr lang="pl-PL" sz="2400" dirty="0" err="1">
                <a:latin typeface="Arial" panose="020B0604020202020204" pitchFamily="34" charset="0"/>
              </a:rPr>
              <a:t>smlouvu</a:t>
            </a:r>
            <a:r>
              <a:rPr lang="pl-PL" sz="2400" dirty="0">
                <a:latin typeface="Arial" panose="020B0604020202020204" pitchFamily="34" charset="0"/>
              </a:rPr>
              <a:t>, </a:t>
            </a:r>
            <a:r>
              <a:rPr lang="pl-PL" sz="2400" dirty="0" err="1">
                <a:latin typeface="Arial" panose="020B0604020202020204" pitchFamily="34" charset="0"/>
              </a:rPr>
              <a:t>lze</a:t>
            </a:r>
            <a:r>
              <a:rPr lang="pl-PL" sz="2400" dirty="0">
                <a:latin typeface="Arial" panose="020B0604020202020204" pitchFamily="34" charset="0"/>
              </a:rPr>
              <a:t> </a:t>
            </a:r>
            <a:r>
              <a:rPr lang="pl-PL" sz="2400" dirty="0" err="1">
                <a:latin typeface="Arial" panose="020B0604020202020204" pitchFamily="34" charset="0"/>
              </a:rPr>
              <a:t>se</a:t>
            </a:r>
            <a:r>
              <a:rPr lang="pl-PL" sz="2400" dirty="0">
                <a:latin typeface="Arial" panose="020B0604020202020204" pitchFamily="34" charset="0"/>
              </a:rPr>
              <a:t> </a:t>
            </a:r>
            <a:r>
              <a:rPr lang="pl-PL" sz="2400" dirty="0" err="1">
                <a:latin typeface="Arial" panose="020B0604020202020204" pitchFamily="34" charset="0"/>
              </a:rPr>
              <a:t>ve</a:t>
            </a:r>
            <a:r>
              <a:rPr lang="pl-PL" sz="2400" dirty="0">
                <a:latin typeface="Arial" panose="020B0604020202020204" pitchFamily="34" charset="0"/>
              </a:rPr>
              <a:t> </a:t>
            </a:r>
            <a:r>
              <a:rPr lang="pl-PL" sz="2400" dirty="0" err="1">
                <a:latin typeface="Arial" panose="020B0604020202020204" pitchFamily="34" charset="0"/>
              </a:rPr>
              <a:t>smlouvě</a:t>
            </a:r>
            <a:r>
              <a:rPr lang="pl-PL" sz="2400" dirty="0">
                <a:latin typeface="Arial" panose="020B0604020202020204" pitchFamily="34" charset="0"/>
              </a:rPr>
              <a:t> </a:t>
            </a:r>
            <a:r>
              <a:rPr lang="pl-PL" sz="2400" dirty="0" err="1">
                <a:latin typeface="Arial" panose="020B0604020202020204" pitchFamily="34" charset="0"/>
              </a:rPr>
              <a:t>odchýlit</a:t>
            </a:r>
            <a:r>
              <a:rPr lang="pl-PL" sz="2400" dirty="0">
                <a:latin typeface="Arial" panose="020B0604020202020204" pitchFamily="34" charset="0"/>
              </a:rPr>
              <a:t> od </a:t>
            </a:r>
            <a:r>
              <a:rPr lang="pl-PL" sz="2400" dirty="0" err="1">
                <a:latin typeface="Arial" panose="020B0604020202020204" pitchFamily="34" charset="0"/>
              </a:rPr>
              <a:t>ustanovení</a:t>
            </a:r>
            <a:r>
              <a:rPr lang="pl-PL" sz="2400" dirty="0">
                <a:latin typeface="Arial" panose="020B0604020202020204" pitchFamily="34" charset="0"/>
              </a:rPr>
              <a:t> </a:t>
            </a:r>
            <a:r>
              <a:rPr lang="pl-PL" sz="2400" dirty="0" err="1">
                <a:latin typeface="Arial" panose="020B0604020202020204" pitchFamily="34" charset="0"/>
              </a:rPr>
              <a:t>tohoto</a:t>
            </a:r>
            <a:r>
              <a:rPr lang="pl-PL" sz="2400" dirty="0">
                <a:latin typeface="Arial" panose="020B0604020202020204" pitchFamily="34" charset="0"/>
              </a:rPr>
              <a:t> </a:t>
            </a:r>
            <a:r>
              <a:rPr lang="pl-PL" sz="2400" dirty="0" err="1">
                <a:latin typeface="Arial" panose="020B0604020202020204" pitchFamily="34" charset="0"/>
              </a:rPr>
              <a:t>oddílu</a:t>
            </a:r>
            <a:r>
              <a:rPr lang="pl-PL" sz="2400" dirty="0">
                <a:latin typeface="Arial" panose="020B0604020202020204" pitchFamily="34" charset="0"/>
              </a:rPr>
              <a:t> jen </a:t>
            </a:r>
            <a:r>
              <a:rPr lang="pl-PL" sz="2400" dirty="0" err="1">
                <a:latin typeface="Arial" panose="020B0604020202020204" pitchFamily="34" charset="0"/>
              </a:rPr>
              <a:t>tehdy</a:t>
            </a:r>
            <a:r>
              <a:rPr lang="pl-PL" sz="2400" dirty="0">
                <a:latin typeface="Arial" panose="020B0604020202020204" pitchFamily="34" charset="0"/>
              </a:rPr>
              <a:t>, </a:t>
            </a:r>
            <a:r>
              <a:rPr lang="pl-PL" sz="2400" dirty="0" err="1">
                <a:latin typeface="Arial" panose="020B0604020202020204" pitchFamily="34" charset="0"/>
              </a:rPr>
              <a:t>připouští</a:t>
            </a:r>
            <a:r>
              <a:rPr lang="pl-PL" sz="2400" dirty="0">
                <a:latin typeface="Arial" panose="020B0604020202020204" pitchFamily="34" charset="0"/>
              </a:rPr>
              <a:t>-li to </a:t>
            </a:r>
            <a:r>
              <a:rPr lang="pl-PL" sz="2400" dirty="0" err="1">
                <a:latin typeface="Arial" panose="020B0604020202020204" pitchFamily="34" charset="0"/>
              </a:rPr>
              <a:t>zákon</a:t>
            </a:r>
            <a:r>
              <a:rPr lang="pl-PL" sz="2400" dirty="0">
                <a:latin typeface="Arial" panose="020B0604020202020204" pitchFamily="34" charset="0"/>
              </a:rPr>
              <a:t> a </a:t>
            </a:r>
            <a:r>
              <a:rPr lang="pl-PL" sz="2400" dirty="0" err="1">
                <a:latin typeface="Arial" panose="020B0604020202020204" pitchFamily="34" charset="0"/>
              </a:rPr>
              <a:t>nedojde</a:t>
            </a:r>
            <a:r>
              <a:rPr lang="pl-PL" sz="2400" dirty="0">
                <a:latin typeface="Arial" panose="020B0604020202020204" pitchFamily="34" charset="0"/>
              </a:rPr>
              <a:t>-li </a:t>
            </a:r>
            <a:r>
              <a:rPr lang="pl-PL" sz="2400" dirty="0" err="1">
                <a:latin typeface="Arial" panose="020B0604020202020204" pitchFamily="34" charset="0"/>
              </a:rPr>
              <a:t>tím</a:t>
            </a:r>
            <a:r>
              <a:rPr lang="pl-PL" sz="2400" dirty="0">
                <a:latin typeface="Arial" panose="020B0604020202020204" pitchFamily="34" charset="0"/>
              </a:rPr>
              <a:t> </a:t>
            </a:r>
            <a:r>
              <a:rPr lang="pl-PL" sz="2400" dirty="0" err="1">
                <a:latin typeface="Arial" panose="020B0604020202020204" pitchFamily="34" charset="0"/>
              </a:rPr>
              <a:t>ke</a:t>
            </a:r>
            <a:r>
              <a:rPr lang="pl-PL" sz="2400" dirty="0">
                <a:latin typeface="Arial" panose="020B0604020202020204" pitchFamily="34" charset="0"/>
              </a:rPr>
              <a:t> </a:t>
            </a:r>
            <a:r>
              <a:rPr lang="pl-PL" sz="2400" dirty="0" err="1">
                <a:latin typeface="Arial" panose="020B0604020202020204" pitchFamily="34" charset="0"/>
              </a:rPr>
              <a:t>snížení</a:t>
            </a:r>
            <a:r>
              <a:rPr lang="pl-PL" sz="2400" dirty="0">
                <a:latin typeface="Arial" panose="020B0604020202020204" pitchFamily="34" charset="0"/>
              </a:rPr>
              <a:t> </a:t>
            </a:r>
            <a:r>
              <a:rPr lang="pl-PL" sz="2400" dirty="0" err="1">
                <a:latin typeface="Arial" panose="020B0604020202020204" pitchFamily="34" charset="0"/>
              </a:rPr>
              <a:t>rozsahu</a:t>
            </a:r>
            <a:r>
              <a:rPr lang="pl-PL" sz="2400" dirty="0">
                <a:latin typeface="Arial" panose="020B0604020202020204" pitchFamily="34" charset="0"/>
              </a:rPr>
              <a:t> </a:t>
            </a:r>
            <a:r>
              <a:rPr lang="pl-PL" sz="2400" dirty="0" err="1">
                <a:latin typeface="Arial" panose="020B0604020202020204" pitchFamily="34" charset="0"/>
              </a:rPr>
              <a:t>pojištění</a:t>
            </a:r>
            <a:r>
              <a:rPr lang="pl-PL" sz="2400" dirty="0">
                <a:latin typeface="Arial" panose="020B0604020202020204" pitchFamily="34" charset="0"/>
              </a:rPr>
              <a:t> </a:t>
            </a:r>
            <a:r>
              <a:rPr lang="pl-PL" sz="2400" dirty="0" err="1">
                <a:latin typeface="Arial" panose="020B0604020202020204" pitchFamily="34" charset="0"/>
              </a:rPr>
              <a:t>stanoveného</a:t>
            </a:r>
            <a:r>
              <a:rPr lang="pl-PL" sz="2400" dirty="0">
                <a:latin typeface="Arial" panose="020B0604020202020204" pitchFamily="34" charset="0"/>
              </a:rPr>
              <a:t> </a:t>
            </a:r>
            <a:r>
              <a:rPr lang="pl-PL" sz="2400" dirty="0" err="1">
                <a:latin typeface="Arial" panose="020B0604020202020204" pitchFamily="34" charset="0"/>
              </a:rPr>
              <a:t>jiným</a:t>
            </a:r>
            <a:r>
              <a:rPr lang="pl-PL" sz="2400" dirty="0">
                <a:latin typeface="Arial" panose="020B0604020202020204" pitchFamily="34" charset="0"/>
              </a:rPr>
              <a:t> </a:t>
            </a:r>
            <a:r>
              <a:rPr lang="pl-PL" sz="2400" dirty="0" err="1">
                <a:latin typeface="Arial" panose="020B0604020202020204" pitchFamily="34" charset="0"/>
              </a:rPr>
              <a:t>zákonem</a:t>
            </a:r>
            <a:r>
              <a:rPr lang="pl-PL" sz="2400" dirty="0">
                <a:latin typeface="Arial" panose="020B0604020202020204" pitchFamily="34" charset="0"/>
              </a:rPr>
              <a:t>.</a:t>
            </a:r>
          </a:p>
        </p:txBody>
      </p:sp>
      <p:sp>
        <p:nvSpPr>
          <p:cNvPr id="9" name="TextovéPole 8"/>
          <p:cNvSpPr txBox="1"/>
          <p:nvPr/>
        </p:nvSpPr>
        <p:spPr>
          <a:xfrm>
            <a:off x="1303341" y="305361"/>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a:t>
            </a:r>
            <a:r>
              <a:rPr lang="cs-CZ" sz="4000" dirty="0" err="1">
                <a:latin typeface="Arial" panose="020B0604020202020204" pitchFamily="34" charset="0"/>
              </a:rPr>
              <a:t>kogentnost</a:t>
            </a:r>
            <a:r>
              <a:rPr lang="cs-CZ" sz="4000" dirty="0">
                <a:latin typeface="Arial" panose="020B0604020202020204" pitchFamily="34" charset="0"/>
              </a:rPr>
              <a:t> / </a:t>
            </a:r>
            <a:r>
              <a:rPr lang="cs-CZ" sz="4000" dirty="0" err="1">
                <a:latin typeface="Arial" panose="020B0604020202020204" pitchFamily="34" charset="0"/>
              </a:rPr>
              <a:t>dispozitivnost</a:t>
            </a:r>
            <a:r>
              <a:rPr lang="cs-CZ" sz="4000" dirty="0">
                <a:latin typeface="Arial" panose="020B0604020202020204" pitchFamily="34" charset="0"/>
              </a:rPr>
              <a:t> </a:t>
            </a:r>
          </a:p>
        </p:txBody>
      </p:sp>
    </p:spTree>
    <p:extLst>
      <p:ext uri="{BB962C8B-B14F-4D97-AF65-F5344CB8AC3E}">
        <p14:creationId xmlns:p14="http://schemas.microsoft.com/office/powerpoint/2010/main" val="37628143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44</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Příklady</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99098" y="1544455"/>
            <a:ext cx="7272808" cy="2308324"/>
          </a:xfrm>
          <a:prstGeom prst="rect">
            <a:avLst/>
          </a:prstGeom>
          <a:noFill/>
        </p:spPr>
        <p:txBody>
          <a:bodyPr wrap="square" rtlCol="0">
            <a:spAutoFit/>
          </a:bodyPr>
          <a:lstStyle/>
          <a:p>
            <a:r>
              <a:rPr lang="pl-PL" dirty="0"/>
              <a:t> </a:t>
            </a:r>
            <a:endParaRPr lang="cs-CZ" dirty="0">
              <a:latin typeface="Arial" panose="020B0604020202020204" pitchFamily="34" charset="0"/>
            </a:endParaRPr>
          </a:p>
          <a:p>
            <a:pPr marL="342900" indent="-342900">
              <a:buFont typeface="+mj-lt"/>
              <a:buAutoNum type="arabicPeriod"/>
            </a:pPr>
            <a:r>
              <a:rPr lang="cs-CZ" dirty="0">
                <a:latin typeface="Arial" panose="020B0604020202020204" pitchFamily="34" charset="0"/>
              </a:rPr>
              <a:t>D&amp;O pojištění </a:t>
            </a:r>
          </a:p>
          <a:p>
            <a:pPr marL="800100" lvl="1" indent="-342900">
              <a:buFont typeface="Arial" panose="020B0604020202020204" pitchFamily="34" charset="0"/>
              <a:buChar char="•"/>
            </a:pPr>
            <a:r>
              <a:rPr lang="cs-CZ" dirty="0">
                <a:latin typeface="Arial" panose="020B0604020202020204" pitchFamily="34" charset="0"/>
              </a:rPr>
              <a:t>Kontrola všech náležitostí pojistné smlouvy </a:t>
            </a:r>
          </a:p>
          <a:p>
            <a:pPr marL="800100" lvl="1" indent="-342900">
              <a:buFont typeface="Arial" panose="020B0604020202020204" pitchFamily="34" charset="0"/>
              <a:buChar char="•"/>
            </a:pPr>
            <a:r>
              <a:rPr lang="cs-CZ" dirty="0">
                <a:latin typeface="Arial" panose="020B0604020202020204" pitchFamily="34" charset="0"/>
              </a:rPr>
              <a:t>Kdo je pojištěný?</a:t>
            </a:r>
          </a:p>
          <a:p>
            <a:pPr marL="800100" lvl="1" indent="-342900">
              <a:buFont typeface="Arial" panose="020B0604020202020204" pitchFamily="34" charset="0"/>
              <a:buChar char="•"/>
            </a:pPr>
            <a:r>
              <a:rPr lang="cs-CZ" dirty="0">
                <a:latin typeface="Arial" panose="020B0604020202020204" pitchFamily="34" charset="0"/>
              </a:rPr>
              <a:t>Je splněn pojistný zájem? </a:t>
            </a:r>
          </a:p>
          <a:p>
            <a:pPr marL="800100" lvl="1" indent="-342900">
              <a:buFont typeface="Arial" panose="020B0604020202020204" pitchFamily="34" charset="0"/>
              <a:buChar char="•"/>
            </a:pPr>
            <a:r>
              <a:rPr lang="cs-CZ" dirty="0">
                <a:latin typeface="Arial" panose="020B0604020202020204" pitchFamily="34" charset="0"/>
              </a:rPr>
              <a:t>Jsou řádně inkorporovány pojistné podmínky?</a:t>
            </a:r>
          </a:p>
          <a:p>
            <a:pPr marL="800100" lvl="1" indent="-342900">
              <a:buFont typeface="Arial" panose="020B0604020202020204" pitchFamily="34" charset="0"/>
              <a:buChar char="•"/>
            </a:pPr>
            <a:endParaRPr lang="cs-CZ" dirty="0">
              <a:latin typeface="Arial" panose="020B0604020202020204" pitchFamily="34" charset="0"/>
            </a:endParaRPr>
          </a:p>
          <a:p>
            <a:endParaRPr lang="cs-CZ" dirty="0">
              <a:latin typeface="Arial" panose="020B0604020202020204" pitchFamily="34" charset="0"/>
            </a:endParaRPr>
          </a:p>
        </p:txBody>
      </p:sp>
    </p:spTree>
    <p:extLst>
      <p:ext uri="{BB962C8B-B14F-4D97-AF65-F5344CB8AC3E}">
        <p14:creationId xmlns:p14="http://schemas.microsoft.com/office/powerpoint/2010/main" val="2080553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ástupný symbol pro číslo snímku 4"/>
          <p:cNvSpPr txBox="1">
            <a:spLocks/>
          </p:cNvSpPr>
          <p:nvPr/>
        </p:nvSpPr>
        <p:spPr>
          <a:xfrm>
            <a:off x="7884368" y="2544263"/>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2531946" y="2544263"/>
            <a:ext cx="5330794" cy="1323439"/>
          </a:xfrm>
          <a:prstGeom prst="rect">
            <a:avLst/>
          </a:prstGeom>
          <a:ln w="635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Děkuji za pozornost</a:t>
            </a:r>
          </a:p>
          <a:p>
            <a:pPr algn="ctr"/>
            <a:r>
              <a:rPr lang="cs-CZ" sz="4000" dirty="0">
                <a:latin typeface="Arial" panose="020B0604020202020204" pitchFamily="34" charset="0"/>
              </a:rPr>
              <a:t> </a:t>
            </a:r>
          </a:p>
        </p:txBody>
      </p:sp>
      <p:sp>
        <p:nvSpPr>
          <p:cNvPr id="2" name="TextovéPole 1"/>
          <p:cNvSpPr txBox="1"/>
          <p:nvPr/>
        </p:nvSpPr>
        <p:spPr>
          <a:xfrm>
            <a:off x="539552" y="4869160"/>
            <a:ext cx="5832648" cy="461665"/>
          </a:xfrm>
          <a:prstGeom prst="rect">
            <a:avLst/>
          </a:prstGeom>
          <a:noFill/>
        </p:spPr>
        <p:txBody>
          <a:bodyPr wrap="square" rtlCol="0">
            <a:spAutoFit/>
          </a:bodyPr>
          <a:lstStyle/>
          <a:p>
            <a:r>
              <a:rPr lang="cs-CZ" sz="2400" dirty="0">
                <a:latin typeface="Arial" panose="020B0604020202020204" pitchFamily="34" charset="0"/>
              </a:rPr>
              <a:t>adamforst@seznam.cz</a:t>
            </a:r>
          </a:p>
        </p:txBody>
      </p:sp>
    </p:spTree>
    <p:extLst>
      <p:ext uri="{BB962C8B-B14F-4D97-AF65-F5344CB8AC3E}">
        <p14:creationId xmlns:p14="http://schemas.microsoft.com/office/powerpoint/2010/main" val="972514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5</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Podmínky ukončení předmětu</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0" y="1484784"/>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67644" y="1519140"/>
            <a:ext cx="7272808" cy="4524315"/>
          </a:xfrm>
          <a:prstGeom prst="rect">
            <a:avLst/>
          </a:prstGeom>
          <a:noFill/>
        </p:spPr>
        <p:txBody>
          <a:bodyPr wrap="square" rtlCol="0">
            <a:spAutoFit/>
          </a:bodyPr>
          <a:lstStyle/>
          <a:p>
            <a:pPr marL="342900" indent="-342900">
              <a:buFont typeface="Arial" panose="020B0604020202020204" pitchFamily="34" charset="0"/>
              <a:buChar char="−"/>
            </a:pPr>
            <a:endParaRPr lang="cs-CZ" dirty="0">
              <a:latin typeface="Arial" panose="020B0604020202020204" pitchFamily="34" charset="0"/>
            </a:endParaRPr>
          </a:p>
          <a:p>
            <a:pPr marL="342900" indent="-342900">
              <a:buFont typeface="Arial" panose="020B0604020202020204" pitchFamily="34" charset="0"/>
              <a:buChar char="−"/>
            </a:pPr>
            <a:r>
              <a:rPr lang="cs-CZ" dirty="0">
                <a:latin typeface="Arial" panose="020B0604020202020204" pitchFamily="34" charset="0"/>
              </a:rPr>
              <a:t>Účast na 3 ze 4 seminářů </a:t>
            </a:r>
          </a:p>
          <a:p>
            <a:endParaRPr lang="cs-CZ" dirty="0">
              <a:latin typeface="Arial" panose="020B0604020202020204" pitchFamily="34" charset="0"/>
            </a:endParaRPr>
          </a:p>
          <a:p>
            <a:r>
              <a:rPr lang="cs-CZ" dirty="0">
                <a:latin typeface="Arial" panose="020B0604020202020204" pitchFamily="34" charset="0"/>
              </a:rPr>
              <a:t>Ústní zápočet; </a:t>
            </a:r>
          </a:p>
          <a:p>
            <a:pPr marL="342900" indent="-342900">
              <a:buFont typeface="Arial" panose="020B0604020202020204" pitchFamily="34" charset="0"/>
              <a:buChar char="−"/>
            </a:pPr>
            <a:r>
              <a:rPr lang="cs-CZ" dirty="0">
                <a:latin typeface="Arial" panose="020B0604020202020204" pitchFamily="34" charset="0"/>
              </a:rPr>
              <a:t>max. 15 min</a:t>
            </a:r>
          </a:p>
          <a:p>
            <a:pPr marL="342900" indent="-342900">
              <a:buFont typeface="Arial" panose="020B0604020202020204" pitchFamily="34" charset="0"/>
              <a:buChar char="−"/>
            </a:pPr>
            <a:r>
              <a:rPr lang="cs-CZ" dirty="0">
                <a:latin typeface="Arial" panose="020B0604020202020204" pitchFamily="34" charset="0"/>
              </a:rPr>
              <a:t>Student si vylosuje jednu z probíraných oblastí, ve které prokáže znalost klíčových ustanovení a základní orientaci v tématu</a:t>
            </a:r>
          </a:p>
          <a:p>
            <a:pPr marL="342900" indent="-342900">
              <a:buFont typeface="Arial" panose="020B0604020202020204" pitchFamily="34" charset="0"/>
              <a:buChar char="−"/>
            </a:pPr>
            <a:endParaRPr lang="cs-CZ" dirty="0">
              <a:latin typeface="Arial" panose="020B0604020202020204" pitchFamily="34" charset="0"/>
            </a:endParaRPr>
          </a:p>
          <a:p>
            <a:r>
              <a:rPr lang="cs-CZ" dirty="0">
                <a:latin typeface="Arial" panose="020B0604020202020204" pitchFamily="34" charset="0"/>
              </a:rPr>
              <a:t>Učební pomůcky:</a:t>
            </a:r>
          </a:p>
          <a:p>
            <a:pPr marL="285750" indent="-285750">
              <a:buFontTx/>
              <a:buChar char="-"/>
            </a:pPr>
            <a:r>
              <a:rPr lang="cs-CZ" dirty="0">
                <a:latin typeface="Arial" panose="020B0604020202020204" pitchFamily="34" charset="0"/>
              </a:rPr>
              <a:t>ÚZ pojišťovnictví </a:t>
            </a:r>
          </a:p>
          <a:p>
            <a:pPr marL="285750" indent="-285750">
              <a:buFontTx/>
              <a:buChar char="-"/>
            </a:pPr>
            <a:r>
              <a:rPr lang="cs-CZ" dirty="0">
                <a:latin typeface="Arial" panose="020B0604020202020204" pitchFamily="34" charset="0"/>
              </a:rPr>
              <a:t>Přednášky a cvičení </a:t>
            </a:r>
          </a:p>
          <a:p>
            <a:pPr marL="285750" indent="-285750">
              <a:buFontTx/>
              <a:buChar char="-"/>
            </a:pPr>
            <a:r>
              <a:rPr lang="cs-CZ" dirty="0">
                <a:latin typeface="Arial" panose="020B0604020202020204" pitchFamily="34" charset="0"/>
              </a:rPr>
              <a:t>KARFÍKOVÁ, Marie a Vladimír PŘIKRYL. Pojišťovací právo (doplňkově) </a:t>
            </a:r>
          </a:p>
          <a:p>
            <a:pPr marL="285750" indent="-285750">
              <a:buFontTx/>
              <a:buChar char="-"/>
            </a:pPr>
            <a:endParaRPr lang="cs-CZ" dirty="0">
              <a:latin typeface="Arial" panose="020B0604020202020204" pitchFamily="34" charset="0"/>
            </a:endParaRPr>
          </a:p>
          <a:p>
            <a:pPr marL="285750" indent="-285750">
              <a:buFontTx/>
              <a:buChar char="-"/>
            </a:pPr>
            <a:endParaRPr lang="cs-CZ" dirty="0">
              <a:latin typeface="Arial" panose="020B0604020202020204" pitchFamily="34" charset="0"/>
            </a:endParaRPr>
          </a:p>
          <a:p>
            <a:pPr marL="342900" indent="-342900">
              <a:buFont typeface="Wingdings" panose="05000000000000000000" pitchFamily="2" charset="2"/>
              <a:buChar char="§"/>
            </a:pPr>
            <a:endParaRPr lang="cs-CZ" dirty="0">
              <a:latin typeface="Arial" panose="020B0604020202020204" pitchFamily="34" charset="0"/>
            </a:endParaRPr>
          </a:p>
        </p:txBody>
      </p:sp>
    </p:spTree>
    <p:extLst>
      <p:ext uri="{BB962C8B-B14F-4D97-AF65-F5344CB8AC3E}">
        <p14:creationId xmlns:p14="http://schemas.microsoft.com/office/powerpoint/2010/main" val="355437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6</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Relevantní právní úprava</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38435" y="1112550"/>
            <a:ext cx="7272808" cy="6463308"/>
          </a:xfrm>
          <a:prstGeom prst="rect">
            <a:avLst/>
          </a:prstGeom>
          <a:noFill/>
        </p:spPr>
        <p:txBody>
          <a:bodyPr wrap="square" rtlCol="0">
            <a:spAutoFit/>
          </a:bodyPr>
          <a:lstStyle/>
          <a:p>
            <a:r>
              <a:rPr lang="cs-CZ" b="1" dirty="0"/>
              <a:t>Zákony (a vyhlášky a nařízení) </a:t>
            </a:r>
            <a:endParaRPr lang="cs-CZ" dirty="0"/>
          </a:p>
          <a:p>
            <a:r>
              <a:rPr lang="cs-CZ" dirty="0"/>
              <a:t>ZÁKON č. 277/2009 Sb., o pojišťovnictví</a:t>
            </a:r>
          </a:p>
          <a:p>
            <a:r>
              <a:rPr lang="cs-CZ" dirty="0"/>
              <a:t>ZÁKON č. 89/2012 Sb., občanský zákoník  (zejm. § 2756 a násl. a § 2483 a násl.)</a:t>
            </a:r>
          </a:p>
          <a:p>
            <a:r>
              <a:rPr lang="cs-CZ" dirty="0"/>
              <a:t>ZÁKON č. 170/2018 Sb., o distribuci pojištění a zajištění</a:t>
            </a:r>
          </a:p>
          <a:p>
            <a:r>
              <a:rPr lang="cs-CZ" dirty="0"/>
              <a:t>ZÁKON č. 168/1999 Sb., o pojištění odpovědnosti za škodu způsobenou provozem vozidla a o změně </a:t>
            </a:r>
          </a:p>
          <a:p>
            <a:r>
              <a:rPr lang="cs-CZ" dirty="0"/>
              <a:t>ZÁKON č. 229/2002 Sb., o finančním arbitrovi (vybraná ustanovení)</a:t>
            </a:r>
          </a:p>
          <a:p>
            <a:r>
              <a:rPr lang="cs-CZ" dirty="0"/>
              <a:t>ZÁKON č. 634/1992 Sb., o ochraně spotřebitele (vybraná ustanovení) </a:t>
            </a:r>
          </a:p>
          <a:p>
            <a:r>
              <a:rPr lang="cs-CZ" dirty="0"/>
              <a:t>ZÁKON č. 40/2009 Sb., trestní zákoník (vybraná ustanovení) </a:t>
            </a:r>
          </a:p>
          <a:p>
            <a:endParaRPr lang="cs-CZ" b="1" dirty="0"/>
          </a:p>
          <a:p>
            <a:r>
              <a:rPr lang="cs-CZ" b="1" dirty="0"/>
              <a:t>Evropská nařízení (a směrnice )</a:t>
            </a:r>
          </a:p>
          <a:p>
            <a:r>
              <a:rPr lang="cs-CZ" dirty="0"/>
              <a:t>Nařízení Komise v přenesené pravomoci o přístupu k pojišťovací a zajišťovací činnosti a jejím výkonu (</a:t>
            </a:r>
            <a:r>
              <a:rPr lang="cs-CZ" b="1" dirty="0" err="1"/>
              <a:t>Solvency</a:t>
            </a:r>
            <a:r>
              <a:rPr lang="cs-CZ" b="1" dirty="0"/>
              <a:t> II</a:t>
            </a:r>
            <a:r>
              <a:rPr lang="cs-CZ" dirty="0"/>
              <a:t>)</a:t>
            </a:r>
          </a:p>
          <a:p>
            <a:r>
              <a:rPr lang="cs-CZ" dirty="0"/>
              <a:t>Směrnice o distribuci pojištění (</a:t>
            </a:r>
            <a:r>
              <a:rPr lang="cs-CZ" b="1" dirty="0"/>
              <a:t>IDD</a:t>
            </a:r>
            <a:r>
              <a:rPr lang="cs-CZ" dirty="0"/>
              <a:t>)</a:t>
            </a:r>
          </a:p>
          <a:p>
            <a:endParaRPr lang="cs-CZ" b="1" dirty="0"/>
          </a:p>
          <a:p>
            <a:r>
              <a:rPr lang="cs-CZ" b="1" dirty="0" err="1"/>
              <a:t>Softlaw</a:t>
            </a:r>
            <a:r>
              <a:rPr lang="cs-CZ" dirty="0"/>
              <a:t> (!)</a:t>
            </a:r>
          </a:p>
          <a:p>
            <a:r>
              <a:rPr lang="cs-CZ" dirty="0"/>
              <a:t>Vybrané benchmarky ČNB </a:t>
            </a:r>
            <a:r>
              <a:rPr lang="cs-CZ" dirty="0">
                <a:hlinkClick r:id="rId3"/>
              </a:rPr>
              <a:t>https://www.cnb.cz/cs/dohled-</a:t>
            </a:r>
            <a:r>
              <a:rPr lang="cs-CZ" dirty="0" err="1">
                <a:hlinkClick r:id="rId3"/>
              </a:rPr>
              <a:t>financni</a:t>
            </a:r>
            <a:r>
              <a:rPr lang="cs-CZ" dirty="0">
                <a:hlinkClick r:id="rId3"/>
              </a:rPr>
              <a:t>-trh/</a:t>
            </a:r>
            <a:r>
              <a:rPr lang="cs-CZ" dirty="0" err="1">
                <a:hlinkClick r:id="rId3"/>
              </a:rPr>
              <a:t>vykon</a:t>
            </a:r>
            <a:r>
              <a:rPr lang="cs-CZ" dirty="0">
                <a:hlinkClick r:id="rId3"/>
              </a:rPr>
              <a:t>-dohledu/</a:t>
            </a:r>
            <a:r>
              <a:rPr lang="cs-CZ" dirty="0" err="1">
                <a:hlinkClick r:id="rId3"/>
              </a:rPr>
              <a:t>dohledova</a:t>
            </a:r>
            <a:r>
              <a:rPr lang="cs-CZ" dirty="0">
                <a:hlinkClick r:id="rId3"/>
              </a:rPr>
              <a:t>-</a:t>
            </a:r>
            <a:r>
              <a:rPr lang="cs-CZ" dirty="0" err="1">
                <a:hlinkClick r:id="rId3"/>
              </a:rPr>
              <a:t>uredni</a:t>
            </a:r>
            <a:r>
              <a:rPr lang="cs-CZ" dirty="0">
                <a:hlinkClick r:id="rId3"/>
              </a:rPr>
              <a:t>-</a:t>
            </a:r>
            <a:r>
              <a:rPr lang="cs-CZ" dirty="0" err="1">
                <a:hlinkClick r:id="rId3"/>
              </a:rPr>
              <a:t>sdeleni</a:t>
            </a:r>
            <a:r>
              <a:rPr lang="cs-CZ" dirty="0">
                <a:hlinkClick r:id="rId3"/>
              </a:rPr>
              <a:t>-a-benchmarky</a:t>
            </a:r>
            <a:r>
              <a:rPr lang="cs-CZ" dirty="0"/>
              <a:t>)</a:t>
            </a:r>
          </a:p>
          <a:p>
            <a:r>
              <a:rPr lang="cs-CZ" dirty="0"/>
              <a:t>Metodika Nejvyššího soudu k náhradě nemajetkové újmy na zdraví</a:t>
            </a:r>
          </a:p>
          <a:p>
            <a:r>
              <a:rPr lang="pl-PL" dirty="0"/>
              <a:t> </a:t>
            </a:r>
            <a:endParaRPr lang="cs-CZ" dirty="0">
              <a:latin typeface="Arial" panose="020B0604020202020204" pitchFamily="34" charset="0"/>
            </a:endParaRPr>
          </a:p>
          <a:p>
            <a:pPr marL="285750" indent="-285750">
              <a:buFontTx/>
              <a:buChar char="-"/>
            </a:pPr>
            <a:endParaRPr lang="cs-CZ" dirty="0">
              <a:latin typeface="Arial" panose="020B0604020202020204" pitchFamily="34" charset="0"/>
            </a:endParaRPr>
          </a:p>
          <a:p>
            <a:pPr marL="342900" indent="-342900">
              <a:buFont typeface="Wingdings" panose="05000000000000000000" pitchFamily="2" charset="2"/>
              <a:buChar char="§"/>
            </a:pPr>
            <a:endParaRPr lang="cs-CZ" dirty="0">
              <a:latin typeface="Arial" panose="020B0604020202020204" pitchFamily="34" charset="0"/>
            </a:endParaRPr>
          </a:p>
        </p:txBody>
      </p:sp>
    </p:spTree>
    <p:extLst>
      <p:ext uri="{BB962C8B-B14F-4D97-AF65-F5344CB8AC3E}">
        <p14:creationId xmlns:p14="http://schemas.microsoft.com/office/powerpoint/2010/main" val="190221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7</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př. benchmarků ČNB</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0" y="1484784"/>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13638" y="1484784"/>
            <a:ext cx="7272808" cy="4278094"/>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cs-CZ" dirty="0"/>
              <a:t>Dohledový benchmark č. 4/2019 – </a:t>
            </a:r>
            <a:r>
              <a:rPr lang="cs-CZ" u="sng" dirty="0">
                <a:hlinkClick r:id="rId3"/>
              </a:rPr>
              <a:t>Způsob generování testů při pořádání odborných zkoušek dle zákona č. 170/2018 Sb., o distribuci pojištění a zajištění (</a:t>
            </a:r>
            <a:r>
              <a:rPr lang="cs-CZ" u="sng" dirty="0" err="1">
                <a:hlinkClick r:id="rId3"/>
              </a:rPr>
              <a:t>pdf</a:t>
            </a:r>
            <a:r>
              <a:rPr lang="cs-CZ" u="sng" dirty="0">
                <a:hlinkClick r:id="rId3"/>
              </a:rPr>
              <a:t>, 594 kB)</a:t>
            </a:r>
            <a:endParaRPr lang="cs-CZ" dirty="0"/>
          </a:p>
          <a:p>
            <a:pPr marL="285750" indent="-285750">
              <a:spcAft>
                <a:spcPts val="600"/>
              </a:spcAft>
              <a:buFont typeface="Arial" panose="020B0604020202020204" pitchFamily="34" charset="0"/>
              <a:buChar char="•"/>
            </a:pPr>
            <a:r>
              <a:rPr lang="cs-CZ" dirty="0"/>
              <a:t>Dohledový benchmark č. 3/2019 – </a:t>
            </a:r>
            <a:r>
              <a:rPr lang="cs-CZ" u="sng" dirty="0">
                <a:hlinkClick r:id="rId4"/>
              </a:rPr>
              <a:t>Odkazy v pojistné smlouvě a pojistných podmínkách na jiné dokumenty (aktualizace) (</a:t>
            </a:r>
            <a:r>
              <a:rPr lang="cs-CZ" u="sng" dirty="0" err="1">
                <a:hlinkClick r:id="rId4"/>
              </a:rPr>
              <a:t>pdf</a:t>
            </a:r>
            <a:r>
              <a:rPr lang="cs-CZ" u="sng" dirty="0">
                <a:hlinkClick r:id="rId4"/>
              </a:rPr>
              <a:t>, 142 kB)</a:t>
            </a:r>
            <a:endParaRPr lang="cs-CZ" dirty="0"/>
          </a:p>
          <a:p>
            <a:pPr marL="285750" indent="-285750">
              <a:spcAft>
                <a:spcPts val="600"/>
              </a:spcAft>
              <a:buFont typeface="Arial" panose="020B0604020202020204" pitchFamily="34" charset="0"/>
              <a:buChar char="•"/>
            </a:pPr>
            <a:r>
              <a:rPr lang="cs-CZ" dirty="0"/>
              <a:t>Dohledový benchmark č. 1/2019 – </a:t>
            </a:r>
            <a:r>
              <a:rPr lang="cs-CZ" u="sng" dirty="0">
                <a:hlinkClick r:id="rId5"/>
              </a:rPr>
              <a:t>K povinnostem pojišťovny souvisejícím s ukončením smluv rezervotvorného pojištění dožitím (</a:t>
            </a:r>
            <a:r>
              <a:rPr lang="cs-CZ" u="sng" dirty="0" err="1">
                <a:hlinkClick r:id="rId5"/>
              </a:rPr>
              <a:t>pdf</a:t>
            </a:r>
            <a:r>
              <a:rPr lang="cs-CZ" u="sng" dirty="0">
                <a:hlinkClick r:id="rId5"/>
              </a:rPr>
              <a:t>, 127 kB)</a:t>
            </a:r>
            <a:endParaRPr lang="cs-CZ" u="sng" dirty="0"/>
          </a:p>
          <a:p>
            <a:pPr marL="285750" indent="-285750">
              <a:spcAft>
                <a:spcPts val="600"/>
              </a:spcAft>
              <a:buFont typeface="Arial" panose="020B0604020202020204" pitchFamily="34" charset="0"/>
              <a:buChar char="•"/>
            </a:pPr>
            <a:r>
              <a:rPr lang="cs-CZ" dirty="0"/>
              <a:t>Dohledový benchmark č. 4/2018 - </a:t>
            </a:r>
            <a:r>
              <a:rPr lang="cs-CZ" u="sng" dirty="0">
                <a:hlinkClick r:id="rId6"/>
              </a:rPr>
              <a:t>K určitosti stanovení rozsahu pojištění včetně výluk z pojištění (</a:t>
            </a:r>
            <a:r>
              <a:rPr lang="cs-CZ" u="sng" dirty="0" err="1">
                <a:hlinkClick r:id="rId6"/>
              </a:rPr>
              <a:t>pdf</a:t>
            </a:r>
            <a:r>
              <a:rPr lang="cs-CZ" u="sng" dirty="0">
                <a:hlinkClick r:id="rId6"/>
              </a:rPr>
              <a:t>, 146 kB)</a:t>
            </a:r>
            <a:endParaRPr lang="cs-CZ" dirty="0"/>
          </a:p>
          <a:p>
            <a:pPr marL="285750" indent="-285750">
              <a:buFont typeface="Arial" panose="020B0604020202020204" pitchFamily="34" charset="0"/>
              <a:buChar char="•"/>
            </a:pPr>
            <a:endParaRPr lang="cs-CZ" dirty="0"/>
          </a:p>
          <a:p>
            <a:r>
              <a:rPr lang="pl-PL" dirty="0"/>
              <a:t> </a:t>
            </a:r>
            <a:endParaRPr lang="cs-CZ" dirty="0">
              <a:latin typeface="Arial" panose="020B0604020202020204" pitchFamily="34" charset="0"/>
            </a:endParaRPr>
          </a:p>
          <a:p>
            <a:pPr marL="285750" indent="-285750">
              <a:buFontTx/>
              <a:buChar char="-"/>
            </a:pPr>
            <a:endParaRPr lang="cs-CZ" dirty="0">
              <a:latin typeface="Arial" panose="020B0604020202020204" pitchFamily="34" charset="0"/>
            </a:endParaRPr>
          </a:p>
          <a:p>
            <a:pPr marL="342900" indent="-342900">
              <a:buFont typeface="Wingdings" panose="05000000000000000000" pitchFamily="2" charset="2"/>
              <a:buChar char="§"/>
            </a:pPr>
            <a:endParaRPr lang="cs-CZ" dirty="0">
              <a:latin typeface="Arial" panose="020B0604020202020204" pitchFamily="34" charset="0"/>
            </a:endParaRPr>
          </a:p>
        </p:txBody>
      </p:sp>
    </p:spTree>
    <p:extLst>
      <p:ext uri="{BB962C8B-B14F-4D97-AF65-F5344CB8AC3E}">
        <p14:creationId xmlns:p14="http://schemas.microsoft.com/office/powerpoint/2010/main" val="845043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8</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984885"/>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b="1" dirty="0"/>
              <a:t>Př. Dohledový benchmark č. 3/2019</a:t>
            </a:r>
          </a:p>
          <a:p>
            <a:r>
              <a:rPr lang="cs-CZ" b="1" dirty="0"/>
              <a:t>Odkazy v pojistné smlouvě a pojistných podmínkách na jiné dokumenty</a:t>
            </a:r>
            <a:endParaRPr lang="cs-CZ" sz="4000" dirty="0">
              <a:latin typeface="Arial" panose="020B0604020202020204" pitchFamily="34" charset="0"/>
            </a:endParaRPr>
          </a:p>
        </p:txBody>
      </p:sp>
      <p:cxnSp>
        <p:nvCxnSpPr>
          <p:cNvPr id="29" name="Přímá spojnice 28"/>
          <p:cNvCxnSpPr/>
          <p:nvPr/>
        </p:nvCxnSpPr>
        <p:spPr>
          <a:xfrm>
            <a:off x="0" y="1484784"/>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79512" y="1484784"/>
            <a:ext cx="8406934" cy="5355312"/>
          </a:xfrm>
          <a:prstGeom prst="rect">
            <a:avLst/>
          </a:prstGeom>
          <a:noFill/>
        </p:spPr>
        <p:txBody>
          <a:bodyPr wrap="square" rtlCol="0">
            <a:spAutoFit/>
          </a:bodyPr>
          <a:lstStyle/>
          <a:p>
            <a:r>
              <a:rPr lang="cs-CZ" dirty="0"/>
              <a:t>Pojistná smlouva a pojistné podmínky </a:t>
            </a:r>
            <a:r>
              <a:rPr lang="cs-CZ" dirty="0">
                <a:highlight>
                  <a:srgbClr val="FFFF00"/>
                </a:highlight>
              </a:rPr>
              <a:t>často obsahují odkazy na další dokumenty</a:t>
            </a:r>
            <a:r>
              <a:rPr lang="cs-CZ" dirty="0"/>
              <a:t>,</a:t>
            </a:r>
          </a:p>
          <a:p>
            <a:r>
              <a:rPr lang="cs-CZ" dirty="0"/>
              <a:t>které mají přímý nebo nepřímý vliv na způsob určení rozsahu pojistného plnění nebo</a:t>
            </a:r>
          </a:p>
          <a:p>
            <a:r>
              <a:rPr lang="cs-CZ" dirty="0"/>
              <a:t>vymezují pojistnou událost. U produktů pojištění osob se jedná zejména o tabulky stanovující bodové, procentní, finanční ohodnocení tělesného poškození způsobeného úrazem, tabulky maximální délky plnění denního odškodného za dobu nezbytného léčení úrazu, pracovní neschopnosti, tabulky závažných onemocnění apod. (dále také „</a:t>
            </a:r>
            <a:r>
              <a:rPr lang="cs-CZ" dirty="0">
                <a:highlight>
                  <a:srgbClr val="FFFF00"/>
                </a:highlight>
              </a:rPr>
              <a:t>oceňovací tabulky</a:t>
            </a:r>
            <a:r>
              <a:rPr lang="cs-CZ" dirty="0"/>
              <a:t>“).</a:t>
            </a:r>
          </a:p>
          <a:p>
            <a:endParaRPr lang="cs-CZ" dirty="0"/>
          </a:p>
          <a:p>
            <a:r>
              <a:rPr lang="cs-CZ" dirty="0"/>
              <a:t>V rámci dohledové činnosti České národní banky bylo zjištěno, že tyto dokumenty</a:t>
            </a:r>
          </a:p>
          <a:p>
            <a:r>
              <a:rPr lang="cs-CZ" dirty="0">
                <a:highlight>
                  <a:srgbClr val="FFFF00"/>
                </a:highlight>
              </a:rPr>
              <a:t>nebývaly zájemcům o pojištění či pojistníkům vždy v písemné formě k dispozici</a:t>
            </a:r>
            <a:r>
              <a:rPr lang="cs-CZ" dirty="0"/>
              <a:t>, a to ani před sjednáním pojistné smlouvy, ani průběhu její platnosti, resp. s nimi nebyl ani jinak zájemce o pojištění prokazatelně seznámen před uzavřením pojistné smlouvy. V některých případech byly zájemcům či pojistníkům dostupné dokonce pouze k nahlédnutí na obchodních místech nebo na webových stránkách pojišťovny. </a:t>
            </a:r>
          </a:p>
          <a:p>
            <a:endParaRPr lang="cs-CZ" dirty="0">
              <a:highlight>
                <a:srgbClr val="FFFF00"/>
              </a:highlight>
            </a:endParaRPr>
          </a:p>
          <a:p>
            <a:r>
              <a:rPr lang="cs-CZ" dirty="0">
                <a:highlight>
                  <a:srgbClr val="FFFF00"/>
                </a:highlight>
              </a:rPr>
              <a:t>V některých případech nebyly dostupné ani na webových stránkách pojišťovny.</a:t>
            </a:r>
          </a:p>
          <a:p>
            <a:r>
              <a:rPr lang="pl-PL" dirty="0"/>
              <a:t> </a:t>
            </a:r>
            <a:endParaRPr lang="cs-CZ" dirty="0">
              <a:latin typeface="Arial" panose="020B0604020202020204" pitchFamily="34" charset="0"/>
            </a:endParaRPr>
          </a:p>
          <a:p>
            <a:pPr marL="285750" indent="-285750">
              <a:buFontTx/>
              <a:buChar char="-"/>
            </a:pPr>
            <a:endParaRPr lang="cs-CZ" dirty="0">
              <a:latin typeface="Arial" panose="020B0604020202020204" pitchFamily="34" charset="0"/>
            </a:endParaRPr>
          </a:p>
          <a:p>
            <a:pPr marL="342900" indent="-342900">
              <a:buFont typeface="Wingdings" panose="05000000000000000000" pitchFamily="2" charset="2"/>
              <a:buChar char="§"/>
            </a:pPr>
            <a:endParaRPr lang="cs-CZ" dirty="0">
              <a:latin typeface="Arial" panose="020B0604020202020204" pitchFamily="34" charset="0"/>
            </a:endParaRPr>
          </a:p>
        </p:txBody>
      </p:sp>
    </p:spTree>
    <p:extLst>
      <p:ext uri="{BB962C8B-B14F-4D97-AF65-F5344CB8AC3E}">
        <p14:creationId xmlns:p14="http://schemas.microsoft.com/office/powerpoint/2010/main" val="3405075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9</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984885"/>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b="1" dirty="0"/>
              <a:t>Př. Dohledový benchmark č. 3/2019</a:t>
            </a:r>
          </a:p>
          <a:p>
            <a:r>
              <a:rPr lang="cs-CZ" b="1" dirty="0"/>
              <a:t>Odkazy v pojistné smlouvě a pojistných podmínkách na jiné dokumenty</a:t>
            </a:r>
            <a:endParaRPr lang="cs-CZ" sz="4000" dirty="0">
              <a:latin typeface="Arial" panose="020B0604020202020204" pitchFamily="34" charset="0"/>
            </a:endParaRPr>
          </a:p>
        </p:txBody>
      </p:sp>
      <p:cxnSp>
        <p:nvCxnSpPr>
          <p:cNvPr id="29" name="Přímá spojnice 28"/>
          <p:cNvCxnSpPr/>
          <p:nvPr/>
        </p:nvCxnSpPr>
        <p:spPr>
          <a:xfrm>
            <a:off x="0" y="1484784"/>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79512" y="1484784"/>
            <a:ext cx="8406934" cy="5170646"/>
          </a:xfrm>
          <a:prstGeom prst="rect">
            <a:avLst/>
          </a:prstGeom>
          <a:noFill/>
        </p:spPr>
        <p:txBody>
          <a:bodyPr wrap="square" rtlCol="0">
            <a:spAutoFit/>
          </a:bodyPr>
          <a:lstStyle/>
          <a:p>
            <a:r>
              <a:rPr lang="cs-CZ" dirty="0"/>
              <a:t>Pokud pojišťovna zájemce o pojištění s obsahem oceňovacích tabulek4, na které je v pojistných podmínkách či samotném návrhu na uzavření pojistné smlouvy odkazováno, před uzavřením pojistné smlouvy </a:t>
            </a:r>
            <a:r>
              <a:rPr lang="cs-CZ" b="1" dirty="0">
                <a:highlight>
                  <a:srgbClr val="FFFF00"/>
                </a:highlight>
              </a:rPr>
              <a:t>prokazatelným způsobem neseznámí</a:t>
            </a:r>
            <a:r>
              <a:rPr lang="cs-CZ" dirty="0">
                <a:highlight>
                  <a:srgbClr val="FFFF00"/>
                </a:highlight>
              </a:rPr>
              <a:t>, vystavuje se bezdůvodně právnímu a reputačnímu riziku a riziku finančních ztrát plynoucích z případné neaplikovatelnosti těchto dokumentů v daném vztahu</a:t>
            </a:r>
            <a:r>
              <a:rPr lang="cs-CZ" dirty="0"/>
              <a:t>.</a:t>
            </a:r>
            <a:endParaRPr lang="cs-CZ" dirty="0">
              <a:latin typeface="Arial" panose="020B0604020202020204" pitchFamily="34" charset="0"/>
            </a:endParaRPr>
          </a:p>
          <a:p>
            <a:endParaRPr lang="cs-CZ" dirty="0">
              <a:latin typeface="Arial" panose="020B0604020202020204" pitchFamily="34" charset="0"/>
            </a:endParaRPr>
          </a:p>
          <a:p>
            <a:r>
              <a:rPr lang="cs-CZ" b="1" dirty="0"/>
              <a:t>Nestanovení rozsahu pojistného plnění a nevymezení pojistné události v pojistné</a:t>
            </a:r>
          </a:p>
          <a:p>
            <a:r>
              <a:rPr lang="cs-CZ" b="1" dirty="0"/>
              <a:t>smlouvě, resp. v pojistných podmínkách, dostatečně jasně a přesně, a dále nesplnění</a:t>
            </a:r>
          </a:p>
          <a:p>
            <a:r>
              <a:rPr lang="cs-CZ" b="1" dirty="0"/>
              <a:t>povinnosti pojišťovny seznámit zájemce se všemi součástmi pojistných podmínek ještě</a:t>
            </a:r>
          </a:p>
          <a:p>
            <a:r>
              <a:rPr lang="cs-CZ" b="1" dirty="0"/>
              <a:t>před uzavřením pojistné smlouvy, považuje ČNB za jednání v rozporu s povinností</a:t>
            </a:r>
          </a:p>
          <a:p>
            <a:r>
              <a:rPr lang="cs-CZ" b="1" dirty="0"/>
              <a:t>pojišťovny jednat s odbornou péčí ve smyslu § 6 odst. 1 zákona o pojišťovnictví.</a:t>
            </a:r>
          </a:p>
          <a:p>
            <a:endParaRPr lang="cs-CZ" dirty="0"/>
          </a:p>
          <a:p>
            <a:r>
              <a:rPr lang="cs-CZ" sz="1600" dirty="0"/>
              <a:t>Upozornění:</a:t>
            </a:r>
            <a:endParaRPr lang="cs-CZ" sz="1600" dirty="0">
              <a:latin typeface="Arial" panose="020B0604020202020204" pitchFamily="34" charset="0"/>
            </a:endParaRPr>
          </a:p>
          <a:p>
            <a:r>
              <a:rPr lang="cs-CZ" sz="1600" dirty="0"/>
              <a:t>Informace obsažené v tomto materiálu vyjadřují názor pracovníků sekce dohledu nad</a:t>
            </a:r>
          </a:p>
          <a:p>
            <a:r>
              <a:rPr lang="cs-CZ" sz="1600" dirty="0"/>
              <a:t>finančním trhem ČNB, který je aplikován v dohledové praxi. Soud a případně i bankovní rada ČNB mohou zaujmout odlišný názor. Postup v souladu s informacemi v tomto materiálu však bude ČNB při výkonu dohledu nad finančním trhem považovat, v mezích okolností konkrétního posuzovaného případu, za postup v souladu s relevantními právními předpisy vztahujícími se k dané oblasti.</a:t>
            </a:r>
            <a:endParaRPr lang="cs-CZ" sz="1600" dirty="0">
              <a:latin typeface="Arial" panose="020B0604020202020204" pitchFamily="34" charset="0"/>
            </a:endParaRPr>
          </a:p>
          <a:p>
            <a:endParaRPr lang="cs-CZ" dirty="0">
              <a:latin typeface="Arial" panose="020B0604020202020204" pitchFamily="34" charset="0"/>
            </a:endParaRPr>
          </a:p>
        </p:txBody>
      </p:sp>
    </p:spTree>
    <p:extLst>
      <p:ext uri="{BB962C8B-B14F-4D97-AF65-F5344CB8AC3E}">
        <p14:creationId xmlns:p14="http://schemas.microsoft.com/office/powerpoint/2010/main" val="107750499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1644</TotalTime>
  <Words>3839</Words>
  <Application>Microsoft Office PowerPoint</Application>
  <PresentationFormat>Předvádění na obrazovce (4:3)</PresentationFormat>
  <Paragraphs>559</Paragraphs>
  <Slides>45</Slides>
  <Notes>45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45</vt:i4>
      </vt:variant>
    </vt:vector>
  </HeadingPairs>
  <TitlesOfParts>
    <vt:vector size="49" baseType="lpstr">
      <vt:lpstr>Arial</vt:lpstr>
      <vt:lpstr>Calibri</vt:lpstr>
      <vt:lpstr>Wingdings</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Standard</dc:creator>
  <cp:lastModifiedBy>AF</cp:lastModifiedBy>
  <cp:revision>152</cp:revision>
  <cp:lastPrinted>2016-10-05T18:35:46Z</cp:lastPrinted>
  <dcterms:created xsi:type="dcterms:W3CDTF">2013-03-17T15:44:36Z</dcterms:created>
  <dcterms:modified xsi:type="dcterms:W3CDTF">2021-09-29T15:49:23Z</dcterms:modified>
</cp:coreProperties>
</file>