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256" r:id="rId2"/>
    <p:sldId id="304" r:id="rId3"/>
    <p:sldId id="307" r:id="rId4"/>
    <p:sldId id="325" r:id="rId5"/>
    <p:sldId id="326" r:id="rId6"/>
    <p:sldId id="308" r:id="rId7"/>
    <p:sldId id="309" r:id="rId8"/>
    <p:sldId id="311" r:id="rId9"/>
    <p:sldId id="324" r:id="rId10"/>
    <p:sldId id="295" r:id="rId11"/>
    <p:sldId id="296" r:id="rId12"/>
    <p:sldId id="318" r:id="rId13"/>
    <p:sldId id="297" r:id="rId14"/>
    <p:sldId id="300" r:id="rId15"/>
    <p:sldId id="327" r:id="rId16"/>
    <p:sldId id="258" r:id="rId17"/>
  </p:sldIdLst>
  <p:sldSz cx="9144000" cy="6858000" type="screen4x3"/>
  <p:notesSz cx="6805613" cy="9944100"/>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71390" autoAdjust="0"/>
  </p:normalViewPr>
  <p:slideViewPr>
    <p:cSldViewPr>
      <p:cViewPr varScale="1">
        <p:scale>
          <a:sx n="44" d="100"/>
          <a:sy n="44" d="100"/>
        </p:scale>
        <p:origin x="1804"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9505" cy="496742"/>
          </a:xfrm>
          <a:prstGeom prst="rect">
            <a:avLst/>
          </a:prstGeom>
        </p:spPr>
        <p:txBody>
          <a:bodyPr vert="horz" lIns="88349" tIns="44175" rIns="88349" bIns="44175" rtlCol="0"/>
          <a:lstStyle>
            <a:lvl1pPr algn="l">
              <a:defRPr sz="1200"/>
            </a:lvl1pPr>
          </a:lstStyle>
          <a:p>
            <a:endParaRPr lang="cs-CZ"/>
          </a:p>
        </p:txBody>
      </p:sp>
      <p:sp>
        <p:nvSpPr>
          <p:cNvPr id="3" name="Zástupný symbol pro datum 2"/>
          <p:cNvSpPr>
            <a:spLocks noGrp="1"/>
          </p:cNvSpPr>
          <p:nvPr>
            <p:ph type="dt" sz="quarter" idx="1"/>
          </p:nvPr>
        </p:nvSpPr>
        <p:spPr>
          <a:xfrm>
            <a:off x="3854588" y="1"/>
            <a:ext cx="2949505" cy="496742"/>
          </a:xfrm>
          <a:prstGeom prst="rect">
            <a:avLst/>
          </a:prstGeom>
        </p:spPr>
        <p:txBody>
          <a:bodyPr vert="horz" lIns="88349" tIns="44175" rIns="88349" bIns="44175" rtlCol="0"/>
          <a:lstStyle>
            <a:lvl1pPr algn="r">
              <a:defRPr sz="1200"/>
            </a:lvl1pPr>
          </a:lstStyle>
          <a:p>
            <a:fld id="{2900AF7B-1228-40D0-958C-48A717E0A665}" type="datetimeFigureOut">
              <a:rPr lang="cs-CZ" smtClean="0"/>
              <a:t>24.11.2021</a:t>
            </a:fld>
            <a:endParaRPr lang="cs-CZ"/>
          </a:p>
        </p:txBody>
      </p:sp>
      <p:sp>
        <p:nvSpPr>
          <p:cNvPr id="4" name="Zástupný symbol pro zápatí 3"/>
          <p:cNvSpPr>
            <a:spLocks noGrp="1"/>
          </p:cNvSpPr>
          <p:nvPr>
            <p:ph type="ftr" sz="quarter" idx="2"/>
          </p:nvPr>
        </p:nvSpPr>
        <p:spPr>
          <a:xfrm>
            <a:off x="1" y="9445816"/>
            <a:ext cx="2949505" cy="496742"/>
          </a:xfrm>
          <a:prstGeom prst="rect">
            <a:avLst/>
          </a:prstGeom>
        </p:spPr>
        <p:txBody>
          <a:bodyPr vert="horz" lIns="88349" tIns="44175" rIns="88349" bIns="4417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4588" y="9445816"/>
            <a:ext cx="2949505" cy="496742"/>
          </a:xfrm>
          <a:prstGeom prst="rect">
            <a:avLst/>
          </a:prstGeom>
        </p:spPr>
        <p:txBody>
          <a:bodyPr vert="horz" lIns="88349" tIns="44175" rIns="88349" bIns="44175" rtlCol="0" anchor="b"/>
          <a:lstStyle>
            <a:lvl1pPr algn="r">
              <a:defRPr sz="1200"/>
            </a:lvl1pPr>
          </a:lstStyle>
          <a:p>
            <a:fld id="{BA6FBD47-8690-4557-9A75-70C607DF0140}" type="slidenum">
              <a:rPr lang="cs-CZ" smtClean="0"/>
              <a:t>‹#›</a:t>
            </a:fld>
            <a:endParaRPr lang="cs-CZ"/>
          </a:p>
        </p:txBody>
      </p:sp>
    </p:spTree>
    <p:extLst>
      <p:ext uri="{BB962C8B-B14F-4D97-AF65-F5344CB8AC3E}">
        <p14:creationId xmlns:p14="http://schemas.microsoft.com/office/powerpoint/2010/main" val="35404493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1"/>
            <a:ext cx="2949505" cy="496742"/>
          </a:xfrm>
          <a:prstGeom prst="rect">
            <a:avLst/>
          </a:prstGeom>
        </p:spPr>
        <p:txBody>
          <a:bodyPr vert="horz" lIns="95709" tIns="47854" rIns="95709" bIns="47854" rtlCol="0"/>
          <a:lstStyle>
            <a:lvl1pPr algn="l" fontAlgn="auto">
              <a:spcBef>
                <a:spcPts val="0"/>
              </a:spcBef>
              <a:spcAft>
                <a:spcPts val="0"/>
              </a:spcAft>
              <a:defRPr sz="1300">
                <a:latin typeface="+mn-lt"/>
                <a:cs typeface="+mn-cs"/>
              </a:defRPr>
            </a:lvl1pPr>
          </a:lstStyle>
          <a:p>
            <a:pPr>
              <a:defRPr/>
            </a:pPr>
            <a:endParaRPr lang="cs-CZ"/>
          </a:p>
        </p:txBody>
      </p:sp>
      <p:sp>
        <p:nvSpPr>
          <p:cNvPr id="3" name="Zástupný symbol pro datum 2"/>
          <p:cNvSpPr>
            <a:spLocks noGrp="1"/>
          </p:cNvSpPr>
          <p:nvPr>
            <p:ph type="dt" idx="1"/>
          </p:nvPr>
        </p:nvSpPr>
        <p:spPr>
          <a:xfrm>
            <a:off x="3854588" y="1"/>
            <a:ext cx="2949505" cy="496742"/>
          </a:xfrm>
          <a:prstGeom prst="rect">
            <a:avLst/>
          </a:prstGeom>
        </p:spPr>
        <p:txBody>
          <a:bodyPr vert="horz" lIns="95709" tIns="47854" rIns="95709" bIns="47854" rtlCol="0"/>
          <a:lstStyle>
            <a:lvl1pPr algn="r" fontAlgn="auto">
              <a:spcBef>
                <a:spcPts val="0"/>
              </a:spcBef>
              <a:spcAft>
                <a:spcPts val="0"/>
              </a:spcAft>
              <a:defRPr sz="1300">
                <a:latin typeface="+mn-lt"/>
                <a:cs typeface="+mn-cs"/>
              </a:defRPr>
            </a:lvl1pPr>
          </a:lstStyle>
          <a:p>
            <a:pPr>
              <a:defRPr/>
            </a:pPr>
            <a:fld id="{6AD9222B-360F-4852-9FC5-F8B4858B7043}" type="datetimeFigureOut">
              <a:rPr lang="cs-CZ"/>
              <a:pPr>
                <a:defRPr/>
              </a:pPr>
              <a:t>24.11.2021</a:t>
            </a:fld>
            <a:endParaRPr lang="cs-CZ"/>
          </a:p>
        </p:txBody>
      </p:sp>
      <p:sp>
        <p:nvSpPr>
          <p:cNvPr id="4" name="Zástupný symbol pro obrázek snímku 3"/>
          <p:cNvSpPr>
            <a:spLocks noGrp="1" noRot="1" noChangeAspect="1"/>
          </p:cNvSpPr>
          <p:nvPr>
            <p:ph type="sldImg" idx="2"/>
          </p:nvPr>
        </p:nvSpPr>
        <p:spPr>
          <a:xfrm>
            <a:off x="915988" y="744538"/>
            <a:ext cx="4973637" cy="3730625"/>
          </a:xfrm>
          <a:prstGeom prst="rect">
            <a:avLst/>
          </a:prstGeom>
          <a:noFill/>
          <a:ln w="12700">
            <a:solidFill>
              <a:prstClr val="black"/>
            </a:solidFill>
          </a:ln>
        </p:spPr>
        <p:txBody>
          <a:bodyPr vert="horz" lIns="95709" tIns="47854" rIns="95709" bIns="47854" rtlCol="0" anchor="ctr"/>
          <a:lstStyle/>
          <a:p>
            <a:pPr lvl="0"/>
            <a:endParaRPr lang="cs-CZ" noProof="0"/>
          </a:p>
        </p:txBody>
      </p:sp>
      <p:sp>
        <p:nvSpPr>
          <p:cNvPr id="5" name="Zástupný symbol pro poznámky 4"/>
          <p:cNvSpPr>
            <a:spLocks noGrp="1"/>
          </p:cNvSpPr>
          <p:nvPr>
            <p:ph type="body" sz="quarter" idx="3"/>
          </p:nvPr>
        </p:nvSpPr>
        <p:spPr>
          <a:xfrm>
            <a:off x="679953" y="4723679"/>
            <a:ext cx="5445707" cy="4475308"/>
          </a:xfrm>
          <a:prstGeom prst="rect">
            <a:avLst/>
          </a:prstGeom>
        </p:spPr>
        <p:txBody>
          <a:bodyPr vert="horz" lIns="95709" tIns="47854" rIns="95709" bIns="47854"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1" y="9445816"/>
            <a:ext cx="2949505" cy="496742"/>
          </a:xfrm>
          <a:prstGeom prst="rect">
            <a:avLst/>
          </a:prstGeom>
        </p:spPr>
        <p:txBody>
          <a:bodyPr vert="horz" lIns="95709" tIns="47854" rIns="95709" bIns="47854" rtlCol="0" anchor="b"/>
          <a:lstStyle>
            <a:lvl1pPr algn="l" fontAlgn="auto">
              <a:spcBef>
                <a:spcPts val="0"/>
              </a:spcBef>
              <a:spcAft>
                <a:spcPts val="0"/>
              </a:spcAft>
              <a:defRPr sz="13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4588" y="9445816"/>
            <a:ext cx="2949505" cy="496742"/>
          </a:xfrm>
          <a:prstGeom prst="rect">
            <a:avLst/>
          </a:prstGeom>
        </p:spPr>
        <p:txBody>
          <a:bodyPr vert="horz" lIns="95709" tIns="47854" rIns="95709" bIns="47854" rtlCol="0" anchor="b"/>
          <a:lstStyle>
            <a:lvl1pPr algn="r" fontAlgn="auto">
              <a:spcBef>
                <a:spcPts val="0"/>
              </a:spcBef>
              <a:spcAft>
                <a:spcPts val="0"/>
              </a:spcAft>
              <a:defRPr sz="1300">
                <a:latin typeface="+mn-lt"/>
                <a:cs typeface="+mn-cs"/>
              </a:defRPr>
            </a:lvl1pPr>
          </a:lstStyle>
          <a:p>
            <a:pPr>
              <a:defRPr/>
            </a:pPr>
            <a:fld id="{24999F20-FBD3-4D98-9A54-58D25A78CE88}" type="slidenum">
              <a:rPr lang="cs-CZ"/>
              <a:pPr>
                <a:defRPr/>
              </a:pPr>
              <a:t>‹#›</a:t>
            </a:fld>
            <a:endParaRPr lang="cs-CZ"/>
          </a:p>
        </p:txBody>
      </p:sp>
    </p:spTree>
    <p:extLst>
      <p:ext uri="{BB962C8B-B14F-4D97-AF65-F5344CB8AC3E}">
        <p14:creationId xmlns:p14="http://schemas.microsoft.com/office/powerpoint/2010/main" val="24595460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15</a:t>
            </a:fld>
            <a:endParaRPr lang="cs-CZ"/>
          </a:p>
        </p:txBody>
      </p:sp>
    </p:spTree>
    <p:extLst>
      <p:ext uri="{BB962C8B-B14F-4D97-AF65-F5344CB8AC3E}">
        <p14:creationId xmlns:p14="http://schemas.microsoft.com/office/powerpoint/2010/main" val="1137295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16</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4</a:t>
            </a:fld>
            <a:endParaRPr lang="cs-CZ"/>
          </a:p>
        </p:txBody>
      </p:sp>
    </p:spTree>
    <p:extLst>
      <p:ext uri="{BB962C8B-B14F-4D97-AF65-F5344CB8AC3E}">
        <p14:creationId xmlns:p14="http://schemas.microsoft.com/office/powerpoint/2010/main" val="1058207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5</a:t>
            </a:fld>
            <a:endParaRPr lang="cs-CZ"/>
          </a:p>
        </p:txBody>
      </p:sp>
    </p:spTree>
    <p:extLst>
      <p:ext uri="{BB962C8B-B14F-4D97-AF65-F5344CB8AC3E}">
        <p14:creationId xmlns:p14="http://schemas.microsoft.com/office/powerpoint/2010/main" val="3962860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5655" indent="-165655" eaLnBrk="1" hangingPunct="1">
              <a:spcBef>
                <a:spcPct val="0"/>
              </a:spcBef>
              <a:buFontTx/>
              <a:buChar char="-"/>
            </a:pPr>
            <a:endParaRPr lang="cs-CZ" baseline="0" dirty="0"/>
          </a:p>
        </p:txBody>
      </p:sp>
      <p:sp>
        <p:nvSpPr>
          <p:cNvPr id="5124" name="Zástupný symbol pro číslo snímku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7634" indent="-299090">
              <a:defRPr>
                <a:solidFill>
                  <a:schemeClr val="tx1"/>
                </a:solidFill>
                <a:latin typeface="Calibri" pitchFamily="34" charset="0"/>
              </a:defRPr>
            </a:lvl2pPr>
            <a:lvl3pPr marL="1196360" indent="-239272">
              <a:defRPr>
                <a:solidFill>
                  <a:schemeClr val="tx1"/>
                </a:solidFill>
                <a:latin typeface="Calibri" pitchFamily="34" charset="0"/>
              </a:defRPr>
            </a:lvl3pPr>
            <a:lvl4pPr marL="1674905" indent="-239272">
              <a:defRPr>
                <a:solidFill>
                  <a:schemeClr val="tx1"/>
                </a:solidFill>
                <a:latin typeface="Calibri" pitchFamily="34" charset="0"/>
              </a:defRPr>
            </a:lvl4pPr>
            <a:lvl5pPr marL="2153448" indent="-239272">
              <a:defRPr>
                <a:solidFill>
                  <a:schemeClr val="tx1"/>
                </a:solidFill>
                <a:latin typeface="Calibri" pitchFamily="34" charset="0"/>
              </a:defRPr>
            </a:lvl5pPr>
            <a:lvl6pPr marL="2631993" indent="-239272" fontAlgn="base">
              <a:spcBef>
                <a:spcPct val="0"/>
              </a:spcBef>
              <a:spcAft>
                <a:spcPct val="0"/>
              </a:spcAft>
              <a:defRPr>
                <a:solidFill>
                  <a:schemeClr val="tx1"/>
                </a:solidFill>
                <a:latin typeface="Calibri" pitchFamily="34" charset="0"/>
              </a:defRPr>
            </a:lvl6pPr>
            <a:lvl7pPr marL="3110537" indent="-239272" fontAlgn="base">
              <a:spcBef>
                <a:spcPct val="0"/>
              </a:spcBef>
              <a:spcAft>
                <a:spcPct val="0"/>
              </a:spcAft>
              <a:defRPr>
                <a:solidFill>
                  <a:schemeClr val="tx1"/>
                </a:solidFill>
                <a:latin typeface="Calibri" pitchFamily="34" charset="0"/>
              </a:defRPr>
            </a:lvl7pPr>
            <a:lvl8pPr marL="3589081" indent="-239272" fontAlgn="base">
              <a:spcBef>
                <a:spcPct val="0"/>
              </a:spcBef>
              <a:spcAft>
                <a:spcPct val="0"/>
              </a:spcAft>
              <a:defRPr>
                <a:solidFill>
                  <a:schemeClr val="tx1"/>
                </a:solidFill>
                <a:latin typeface="Calibri" pitchFamily="34" charset="0"/>
              </a:defRPr>
            </a:lvl8pPr>
            <a:lvl9pPr marL="4067625" indent="-2392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9B2EB06-EDA6-4923-A8FE-141C637FC379}" type="slidenum">
              <a:rPr lang="cs-CZ" smtClean="0"/>
              <a:pPr fontAlgn="base">
                <a:spcBef>
                  <a:spcPct val="0"/>
                </a:spcBef>
                <a:spcAft>
                  <a:spcPct val="0"/>
                </a:spcAft>
                <a:defRPr/>
              </a:pPr>
              <a:t>9</a:t>
            </a:fld>
            <a:endParaRPr lang="cs-CZ"/>
          </a:p>
        </p:txBody>
      </p:sp>
    </p:spTree>
    <p:extLst>
      <p:ext uri="{BB962C8B-B14F-4D97-AF65-F5344CB8AC3E}">
        <p14:creationId xmlns:p14="http://schemas.microsoft.com/office/powerpoint/2010/main" val="3399119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561E3D1A-84EB-49A2-929D-5419F6F06FE1}" type="datetime1">
              <a:rPr lang="cs-CZ" smtClean="0"/>
              <a:t>24.11.2021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81C73AD-1676-43F3-AF3B-2E8C99DBD57D}" type="slidenum">
              <a:rPr lang="cs-CZ"/>
              <a:pPr>
                <a:defRPr/>
              </a:pPr>
              <a:t>‹#›</a:t>
            </a:fld>
            <a:endParaRPr lang="cs-CZ"/>
          </a:p>
        </p:txBody>
      </p:sp>
    </p:spTree>
    <p:extLst>
      <p:ext uri="{BB962C8B-B14F-4D97-AF65-F5344CB8AC3E}">
        <p14:creationId xmlns:p14="http://schemas.microsoft.com/office/powerpoint/2010/main" val="9154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3330CB54-ED0A-4F00-B98C-DAABF8EF8E8F}" type="datetime1">
              <a:rPr lang="cs-CZ" smtClean="0"/>
              <a:t>24.11.2021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AFA316B-3555-423D-A5A5-12810C68728B}" type="slidenum">
              <a:rPr lang="cs-CZ"/>
              <a:pPr>
                <a:defRPr/>
              </a:pPr>
              <a:t>‹#›</a:t>
            </a:fld>
            <a:endParaRPr lang="cs-CZ"/>
          </a:p>
        </p:txBody>
      </p:sp>
    </p:spTree>
    <p:extLst>
      <p:ext uri="{BB962C8B-B14F-4D97-AF65-F5344CB8AC3E}">
        <p14:creationId xmlns:p14="http://schemas.microsoft.com/office/powerpoint/2010/main" val="383940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A09B9B0-6AF0-46ED-8ECD-3DDA94709649}" type="datetime1">
              <a:rPr lang="cs-CZ" smtClean="0"/>
              <a:t>24.11.2021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C583E4-7BAE-4FA1-88B6-87B96A320F5D}" type="slidenum">
              <a:rPr lang="cs-CZ"/>
              <a:pPr>
                <a:defRPr/>
              </a:pPr>
              <a:t>‹#›</a:t>
            </a:fld>
            <a:endParaRPr lang="cs-CZ"/>
          </a:p>
        </p:txBody>
      </p:sp>
    </p:spTree>
    <p:extLst>
      <p:ext uri="{BB962C8B-B14F-4D97-AF65-F5344CB8AC3E}">
        <p14:creationId xmlns:p14="http://schemas.microsoft.com/office/powerpoint/2010/main" val="177922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1AEFE620-674C-4CF0-8EB9-1010D7C7CE8D}" type="datetime1">
              <a:rPr lang="cs-CZ" smtClean="0"/>
              <a:t>24.11.2021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94AF81F-BF9F-4B1C-B061-7226C1B8873F}" type="slidenum">
              <a:rPr lang="cs-CZ"/>
              <a:pPr>
                <a:defRPr/>
              </a:pPr>
              <a:t>‹#›</a:t>
            </a:fld>
            <a:endParaRPr lang="cs-CZ"/>
          </a:p>
        </p:txBody>
      </p:sp>
    </p:spTree>
    <p:extLst>
      <p:ext uri="{BB962C8B-B14F-4D97-AF65-F5344CB8AC3E}">
        <p14:creationId xmlns:p14="http://schemas.microsoft.com/office/powerpoint/2010/main" val="53288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CD3F35FE-2A75-4884-9494-1789062C5CC0}" type="datetime1">
              <a:rPr lang="cs-CZ" smtClean="0"/>
              <a:t>24.11.2021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5641B4D-9137-4341-9326-88536D317CA6}" type="slidenum">
              <a:rPr lang="cs-CZ"/>
              <a:pPr>
                <a:defRPr/>
              </a:pPr>
              <a:t>‹#›</a:t>
            </a:fld>
            <a:endParaRPr lang="cs-CZ"/>
          </a:p>
        </p:txBody>
      </p:sp>
    </p:spTree>
    <p:extLst>
      <p:ext uri="{BB962C8B-B14F-4D97-AF65-F5344CB8AC3E}">
        <p14:creationId xmlns:p14="http://schemas.microsoft.com/office/powerpoint/2010/main" val="148819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36A0E36F-FF60-4774-8C4B-8E865C1E6D60}" type="datetime1">
              <a:rPr lang="cs-CZ" smtClean="0"/>
              <a:t>24.11.2021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30014A0-7D0E-4929-B8BC-88E6C28816F5}" type="slidenum">
              <a:rPr lang="cs-CZ"/>
              <a:pPr>
                <a:defRPr/>
              </a:pPr>
              <a:t>‹#›</a:t>
            </a:fld>
            <a:endParaRPr lang="cs-CZ"/>
          </a:p>
        </p:txBody>
      </p:sp>
    </p:spTree>
    <p:extLst>
      <p:ext uri="{BB962C8B-B14F-4D97-AF65-F5344CB8AC3E}">
        <p14:creationId xmlns:p14="http://schemas.microsoft.com/office/powerpoint/2010/main" val="1793252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B1B53DAB-3671-401B-81FC-7941A1B81EDB}" type="datetime1">
              <a:rPr lang="cs-CZ" smtClean="0"/>
              <a:t>24.11.2021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1F4576A4-8E39-482C-B6B1-6FE4EE7CDF03}" type="slidenum">
              <a:rPr lang="cs-CZ"/>
              <a:pPr>
                <a:defRPr/>
              </a:pPr>
              <a:t>‹#›</a:t>
            </a:fld>
            <a:endParaRPr lang="cs-CZ"/>
          </a:p>
        </p:txBody>
      </p:sp>
    </p:spTree>
    <p:extLst>
      <p:ext uri="{BB962C8B-B14F-4D97-AF65-F5344CB8AC3E}">
        <p14:creationId xmlns:p14="http://schemas.microsoft.com/office/powerpoint/2010/main" val="254977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4ECA7568-1754-4FDD-B8FB-591A5036EF6F}" type="datetime1">
              <a:rPr lang="cs-CZ" smtClean="0"/>
              <a:t>24.11.2021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1E940BC9-B545-417B-9892-5A3E4493941B}" type="slidenum">
              <a:rPr lang="cs-CZ"/>
              <a:pPr>
                <a:defRPr/>
              </a:pPr>
              <a:t>‹#›</a:t>
            </a:fld>
            <a:endParaRPr lang="cs-CZ"/>
          </a:p>
        </p:txBody>
      </p:sp>
    </p:spTree>
    <p:extLst>
      <p:ext uri="{BB962C8B-B14F-4D97-AF65-F5344CB8AC3E}">
        <p14:creationId xmlns:p14="http://schemas.microsoft.com/office/powerpoint/2010/main" val="187843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60951390-E761-4012-BB7D-3912AFB2DE40}" type="datetime1">
              <a:rPr lang="cs-CZ" smtClean="0"/>
              <a:t>24.11.2021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8FC69F94-7823-4F91-94D9-B1256846311E}" type="slidenum">
              <a:rPr lang="cs-CZ"/>
              <a:pPr>
                <a:defRPr/>
              </a:pPr>
              <a:t>‹#›</a:t>
            </a:fld>
            <a:endParaRPr lang="cs-CZ"/>
          </a:p>
        </p:txBody>
      </p:sp>
    </p:spTree>
    <p:extLst>
      <p:ext uri="{BB962C8B-B14F-4D97-AF65-F5344CB8AC3E}">
        <p14:creationId xmlns:p14="http://schemas.microsoft.com/office/powerpoint/2010/main" val="104838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E8CC914-15BB-4D5B-8A2E-5C235451C2ED}" type="datetime1">
              <a:rPr lang="cs-CZ" smtClean="0"/>
              <a:t>24.11.2021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7A2D9D1-5BB5-4500-A879-E1302848EBD4}" type="slidenum">
              <a:rPr lang="cs-CZ"/>
              <a:pPr>
                <a:defRPr/>
              </a:pPr>
              <a:t>‹#›</a:t>
            </a:fld>
            <a:endParaRPr lang="cs-CZ"/>
          </a:p>
        </p:txBody>
      </p:sp>
    </p:spTree>
    <p:extLst>
      <p:ext uri="{BB962C8B-B14F-4D97-AF65-F5344CB8AC3E}">
        <p14:creationId xmlns:p14="http://schemas.microsoft.com/office/powerpoint/2010/main" val="332225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1799A5A-E577-4654-838B-EA1ECE959295}" type="datetime1">
              <a:rPr lang="cs-CZ" smtClean="0"/>
              <a:t>24.11.2021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749C6E9-8400-441E-BDC3-D720F294A22A}" type="slidenum">
              <a:rPr lang="cs-CZ"/>
              <a:pPr>
                <a:defRPr/>
              </a:pPr>
              <a:t>‹#›</a:t>
            </a:fld>
            <a:endParaRPr lang="cs-CZ"/>
          </a:p>
        </p:txBody>
      </p:sp>
    </p:spTree>
    <p:extLst>
      <p:ext uri="{BB962C8B-B14F-4D97-AF65-F5344CB8AC3E}">
        <p14:creationId xmlns:p14="http://schemas.microsoft.com/office/powerpoint/2010/main" val="148005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E182BDF-D2A6-4339-9E0B-1889C8C1440A}" type="datetime1">
              <a:rPr lang="cs-CZ" smtClean="0"/>
              <a:t>24.11.2021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4803486-B1B2-4219-B9F2-2C6248EBD6D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ástupný symbol pro číslo snímku 4"/>
          <p:cNvSpPr txBox="1">
            <a:spLocks/>
          </p:cNvSpPr>
          <p:nvPr/>
        </p:nvSpPr>
        <p:spPr>
          <a:xfrm>
            <a:off x="-12682" y="2145367"/>
            <a:ext cx="1403648" cy="839071"/>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390966" y="2145367"/>
            <a:ext cx="7753034" cy="1661993"/>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5100" dirty="0">
                <a:latin typeface="Arial" panose="020B0604020202020204" pitchFamily="34" charset="0"/>
              </a:rPr>
              <a:t>Úvod do pojistného práva</a:t>
            </a:r>
          </a:p>
          <a:p>
            <a:pPr algn="ctr"/>
            <a:r>
              <a:rPr lang="cs-CZ" sz="5100" dirty="0">
                <a:latin typeface="Arial" panose="020B0604020202020204" pitchFamily="34" charset="0"/>
              </a:rPr>
              <a:t>(doplnění) </a:t>
            </a:r>
          </a:p>
        </p:txBody>
      </p:sp>
      <p:sp>
        <p:nvSpPr>
          <p:cNvPr id="2" name="Obdélník 1"/>
          <p:cNvSpPr/>
          <p:nvPr/>
        </p:nvSpPr>
        <p:spPr>
          <a:xfrm>
            <a:off x="3635897" y="404664"/>
            <a:ext cx="5137254" cy="369332"/>
          </a:xfrm>
          <a:prstGeom prst="rect">
            <a:avLst/>
          </a:prstGeom>
        </p:spPr>
        <p:txBody>
          <a:bodyPr wrap="square">
            <a:spAutoFit/>
          </a:bodyPr>
          <a:lstStyle/>
          <a:p>
            <a:r>
              <a:rPr lang="cs-CZ" i="1" dirty="0">
                <a:solidFill>
                  <a:srgbClr val="C00000"/>
                </a:solidFill>
                <a:latin typeface="Arial" panose="020B0604020202020204" pitchFamily="34" charset="0"/>
              </a:rPr>
              <a:t>Pojistné právo v praxi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pojistný zájem</a:t>
            </a:r>
          </a:p>
        </p:txBody>
      </p:sp>
      <p:sp>
        <p:nvSpPr>
          <p:cNvPr id="28" name="TextovéPole 27"/>
          <p:cNvSpPr txBox="1"/>
          <p:nvPr/>
        </p:nvSpPr>
        <p:spPr>
          <a:xfrm>
            <a:off x="107504" y="1628800"/>
            <a:ext cx="8532948" cy="4678204"/>
          </a:xfrm>
          <a:prstGeom prst="rect">
            <a:avLst/>
          </a:prstGeom>
          <a:noFill/>
        </p:spPr>
        <p:txBody>
          <a:bodyPr wrap="square" rtlCol="0">
            <a:spAutoFit/>
          </a:bodyPr>
          <a:lstStyle/>
          <a:p>
            <a:r>
              <a:rPr lang="pl-PL" dirty="0"/>
              <a:t> </a:t>
            </a:r>
            <a:r>
              <a:rPr lang="cs-CZ" sz="2400" dirty="0">
                <a:latin typeface="Arial" panose="020B0604020202020204" pitchFamily="34" charset="0"/>
              </a:rPr>
              <a:t>§ 2762 </a:t>
            </a:r>
          </a:p>
          <a:p>
            <a:pPr>
              <a:spcAft>
                <a:spcPts val="600"/>
              </a:spcAft>
            </a:pPr>
            <a:r>
              <a:rPr lang="cs-CZ" sz="2400" dirty="0">
                <a:latin typeface="Arial" panose="020B0604020202020204" pitchFamily="34" charset="0"/>
              </a:rPr>
              <a:t>(1) Pojistník má pojistný zájem </a:t>
            </a:r>
            <a:r>
              <a:rPr lang="cs-CZ" sz="2400" b="1" dirty="0">
                <a:latin typeface="Arial" panose="020B0604020202020204" pitchFamily="34" charset="0"/>
              </a:rPr>
              <a:t>na vlastním životě a zdraví</a:t>
            </a:r>
            <a:r>
              <a:rPr lang="cs-CZ" sz="2400" dirty="0">
                <a:latin typeface="Arial" panose="020B0604020202020204" pitchFamily="34" charset="0"/>
              </a:rPr>
              <a:t>. Má se za to, že pojistník má pojistný zájem i na životě a zdraví jiné osoby, osvědčí-li zájem podmíněný vztahem k této osobě, ať již vyplývá z příbuzenství nebo je podmíněn prospěchem či výhodou z pokračování jejího života.</a:t>
            </a:r>
          </a:p>
          <a:p>
            <a:pPr>
              <a:spcAft>
                <a:spcPts val="600"/>
              </a:spcAft>
            </a:pPr>
            <a:r>
              <a:rPr lang="cs-CZ" sz="2400" dirty="0">
                <a:latin typeface="Arial" panose="020B0604020202020204" pitchFamily="34" charset="0"/>
              </a:rPr>
              <a:t>(2) Pojistník má pojistný zájem </a:t>
            </a:r>
            <a:r>
              <a:rPr lang="cs-CZ" sz="2400" b="1" dirty="0">
                <a:latin typeface="Arial" panose="020B0604020202020204" pitchFamily="34" charset="0"/>
              </a:rPr>
              <a:t>na vlastním majetku</a:t>
            </a:r>
            <a:r>
              <a:rPr lang="cs-CZ" sz="2400" dirty="0">
                <a:latin typeface="Arial" panose="020B0604020202020204" pitchFamily="34" charset="0"/>
              </a:rPr>
              <a:t>. Má se za to, že pojistník má pojistný zájem i na majetku jiné osoby, osvědčí-li, že by mu bez jeho existence a uchování hrozila přímá majetková ztráta.</a:t>
            </a:r>
          </a:p>
          <a:p>
            <a:pPr>
              <a:spcAft>
                <a:spcPts val="600"/>
              </a:spcAft>
            </a:pPr>
            <a:r>
              <a:rPr lang="cs-CZ" sz="2400" dirty="0">
                <a:latin typeface="Arial" panose="020B0604020202020204" pitchFamily="34" charset="0"/>
              </a:rPr>
              <a:t>(3) Dal-li pojištěný souhlas k pojištění, </a:t>
            </a:r>
            <a:r>
              <a:rPr lang="cs-CZ" sz="2400" b="1" dirty="0">
                <a:latin typeface="Arial" panose="020B0604020202020204" pitchFamily="34" charset="0"/>
              </a:rPr>
              <a:t>má se za to, že pojistný zájem pojistníka byl prokázán</a:t>
            </a:r>
            <a:r>
              <a:rPr lang="cs-CZ" sz="2400" dirty="0">
                <a:latin typeface="Arial" panose="020B0604020202020204" pitchFamily="34" charset="0"/>
              </a:rPr>
              <a:t>.</a:t>
            </a:r>
            <a:endParaRPr lang="cs-CZ" sz="2400" i="1" dirty="0">
              <a:latin typeface="Arial" panose="020B0604020202020204" pitchFamily="34" charset="0"/>
            </a:endParaRPr>
          </a:p>
        </p:txBody>
      </p:sp>
    </p:spTree>
    <p:extLst>
      <p:ext uri="{BB962C8B-B14F-4D97-AF65-F5344CB8AC3E}">
        <p14:creationId xmlns:p14="http://schemas.microsoft.com/office/powerpoint/2010/main" val="2888187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pojistný zájem</a:t>
            </a:r>
          </a:p>
        </p:txBody>
      </p:sp>
      <p:sp>
        <p:nvSpPr>
          <p:cNvPr id="28" name="TextovéPole 27"/>
          <p:cNvSpPr txBox="1"/>
          <p:nvPr/>
        </p:nvSpPr>
        <p:spPr>
          <a:xfrm>
            <a:off x="22582" y="1628800"/>
            <a:ext cx="8532948" cy="4154984"/>
          </a:xfrm>
          <a:prstGeom prst="rect">
            <a:avLst/>
          </a:prstGeom>
          <a:noFill/>
        </p:spPr>
        <p:txBody>
          <a:bodyPr wrap="square" rtlCol="0">
            <a:spAutoFit/>
          </a:bodyPr>
          <a:lstStyle/>
          <a:p>
            <a:r>
              <a:rPr lang="pl-PL" dirty="0"/>
              <a:t> </a:t>
            </a:r>
            <a:r>
              <a:rPr lang="pl-PL" sz="2200" dirty="0">
                <a:latin typeface="Arial" panose="020B0604020202020204" pitchFamily="34" charset="0"/>
              </a:rPr>
              <a:t>§ 2764</a:t>
            </a:r>
          </a:p>
          <a:p>
            <a:r>
              <a:rPr lang="cs-CZ" sz="2200" dirty="0">
                <a:latin typeface="Arial" panose="020B0604020202020204" pitchFamily="34" charset="0"/>
              </a:rPr>
              <a:t>(1) Neměl-li zájemce pojistný zájem a pojistitel o tom při uzavření smlouvy věděl nebo musel vědět, </a:t>
            </a:r>
            <a:r>
              <a:rPr lang="cs-CZ" sz="2200" b="1" dirty="0">
                <a:latin typeface="Arial" panose="020B0604020202020204" pitchFamily="34" charset="0"/>
              </a:rPr>
              <a:t>je smlouva neplatná.</a:t>
            </a:r>
          </a:p>
          <a:p>
            <a:r>
              <a:rPr lang="cs-CZ" sz="2200" dirty="0">
                <a:latin typeface="Arial" panose="020B0604020202020204" pitchFamily="34" charset="0"/>
              </a:rPr>
              <a:t>(2) Pojistil-li pojistník vědomě neexistující pojistný zájem, ale pojistitel o tom nevěděl ani nemohl vědět, je smlouva neplatná; </a:t>
            </a:r>
            <a:r>
              <a:rPr lang="cs-CZ" sz="2200" b="1" dirty="0">
                <a:latin typeface="Arial" panose="020B0604020202020204" pitchFamily="34" charset="0"/>
              </a:rPr>
              <a:t>pojistiteli však náleží odměna odpovídající pojistnému </a:t>
            </a:r>
            <a:r>
              <a:rPr lang="cs-CZ" sz="2200" dirty="0">
                <a:latin typeface="Arial" panose="020B0604020202020204" pitchFamily="34" charset="0"/>
              </a:rPr>
              <a:t>až do doby, kdy se o neplatnosti dozvěděl.</a:t>
            </a:r>
          </a:p>
          <a:p>
            <a:endParaRPr lang="cs-CZ" sz="2200" i="1" dirty="0">
              <a:latin typeface="Arial" panose="020B0604020202020204" pitchFamily="34" charset="0"/>
            </a:endParaRPr>
          </a:p>
          <a:p>
            <a:r>
              <a:rPr lang="cs-CZ" sz="2200" dirty="0">
                <a:latin typeface="Arial" panose="020B0604020202020204" pitchFamily="34" charset="0"/>
              </a:rPr>
              <a:t>§ 2765 </a:t>
            </a:r>
          </a:p>
          <a:p>
            <a:r>
              <a:rPr lang="cs-CZ" sz="2200" b="1" i="1" dirty="0">
                <a:latin typeface="Arial" panose="020B0604020202020204" pitchFamily="34" charset="0"/>
              </a:rPr>
              <a:t>Zanikne-li pojistný zájem za trvání pojištění, zanikne i pojištění</a:t>
            </a:r>
            <a:r>
              <a:rPr lang="cs-CZ" sz="2200" i="1" dirty="0">
                <a:latin typeface="Arial" panose="020B0604020202020204" pitchFamily="34" charset="0"/>
              </a:rPr>
              <a:t>; pojistitel má však právo na pojistné až do doby, kdy se o zániku pojistného zájmu dozvěděl.</a:t>
            </a:r>
          </a:p>
        </p:txBody>
      </p:sp>
    </p:spTree>
    <p:extLst>
      <p:ext uri="{BB962C8B-B14F-4D97-AF65-F5344CB8AC3E}">
        <p14:creationId xmlns:p14="http://schemas.microsoft.com/office/powerpoint/2010/main" val="3166767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28" name="TextovéPole 27"/>
          <p:cNvSpPr txBox="1"/>
          <p:nvPr/>
        </p:nvSpPr>
        <p:spPr>
          <a:xfrm>
            <a:off x="22582" y="1628800"/>
            <a:ext cx="8532948" cy="369332"/>
          </a:xfrm>
          <a:prstGeom prst="rect">
            <a:avLst/>
          </a:prstGeom>
          <a:noFill/>
        </p:spPr>
        <p:txBody>
          <a:bodyPr wrap="square" rtlCol="0">
            <a:spAutoFit/>
          </a:bodyPr>
          <a:lstStyle/>
          <a:p>
            <a:r>
              <a:rPr lang="pl-PL" dirty="0"/>
              <a:t>  </a:t>
            </a:r>
            <a:endParaRPr lang="cs-CZ" i="1" dirty="0">
              <a:latin typeface="Arial" panose="020B0604020202020204" pitchFamily="34" charset="0"/>
            </a:endParaRPr>
          </a:p>
        </p:txBody>
      </p:sp>
      <p:sp>
        <p:nvSpPr>
          <p:cNvPr id="2" name="Obdélník 1"/>
          <p:cNvSpPr/>
          <p:nvPr/>
        </p:nvSpPr>
        <p:spPr>
          <a:xfrm>
            <a:off x="586044" y="1813213"/>
            <a:ext cx="7658363" cy="2677656"/>
          </a:xfrm>
          <a:prstGeom prst="rect">
            <a:avLst/>
          </a:prstGeom>
        </p:spPr>
        <p:txBody>
          <a:bodyPr wrap="square">
            <a:spAutoFit/>
          </a:bodyPr>
          <a:lstStyle/>
          <a:p>
            <a:r>
              <a:rPr lang="pl-PL" sz="2400" dirty="0">
                <a:latin typeface="Arial" panose="020B0604020202020204" pitchFamily="34" charset="0"/>
              </a:rPr>
              <a:t>§ 1/2  OZ</a:t>
            </a:r>
          </a:p>
          <a:p>
            <a:r>
              <a:rPr lang="pl-PL" sz="2400" i="1" dirty="0">
                <a:latin typeface="Arial" panose="020B0604020202020204" pitchFamily="34" charset="0"/>
              </a:rPr>
              <a:t>Nezakazuje-li to zákon výslovně, mohou si osoby ujednat práva a povinnosti odchylně od zákona; zakázána jsou ujednání porušující dobré mravy, veřejný pořádek nebo právo týkající se postavení osob vč. </a:t>
            </a:r>
            <a:r>
              <a:rPr lang="pl-PL" sz="2400" i="1" dirty="0" err="1">
                <a:latin typeface="Arial" panose="020B0604020202020204" pitchFamily="34" charset="0"/>
              </a:rPr>
              <a:t>práva</a:t>
            </a:r>
            <a:r>
              <a:rPr lang="pl-PL" sz="2400" i="1" dirty="0">
                <a:latin typeface="Arial" panose="020B0604020202020204" pitchFamily="34" charset="0"/>
              </a:rPr>
              <a:t> na </a:t>
            </a:r>
            <a:r>
              <a:rPr lang="pl-PL" sz="2400" i="1" dirty="0" err="1">
                <a:latin typeface="Arial" panose="020B0604020202020204" pitchFamily="34" charset="0"/>
              </a:rPr>
              <a:t>ochranu</a:t>
            </a:r>
            <a:r>
              <a:rPr lang="pl-PL" sz="2400" i="1" dirty="0">
                <a:latin typeface="Arial" panose="020B0604020202020204" pitchFamily="34" charset="0"/>
              </a:rPr>
              <a:t> </a:t>
            </a:r>
            <a:r>
              <a:rPr lang="pl-PL" sz="2400" i="1" dirty="0" err="1">
                <a:latin typeface="Arial" panose="020B0604020202020204" pitchFamily="34" charset="0"/>
              </a:rPr>
              <a:t>osobnosti</a:t>
            </a:r>
            <a:r>
              <a:rPr lang="pl-PL" sz="2400" i="1" dirty="0">
                <a:latin typeface="Arial" panose="020B0604020202020204" pitchFamily="34" charset="0"/>
              </a:rPr>
              <a:t>. </a:t>
            </a:r>
          </a:p>
          <a:p>
            <a:r>
              <a:rPr lang="pl-PL" sz="2400" dirty="0">
                <a:latin typeface="Arial" panose="020B0604020202020204" pitchFamily="34" charset="0"/>
              </a:rPr>
              <a:t>.</a:t>
            </a:r>
          </a:p>
        </p:txBody>
      </p:sp>
      <p:sp>
        <p:nvSpPr>
          <p:cNvPr id="9" name="TextovéPole 8"/>
          <p:cNvSpPr txBox="1"/>
          <p:nvPr/>
        </p:nvSpPr>
        <p:spPr>
          <a:xfrm>
            <a:off x="1303341" y="305361"/>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 / </a:t>
            </a:r>
            <a:r>
              <a:rPr lang="cs-CZ" sz="4000" dirty="0" err="1">
                <a:latin typeface="Arial" panose="020B0604020202020204" pitchFamily="34" charset="0"/>
              </a:rPr>
              <a:t>dispozitivnost</a:t>
            </a:r>
            <a:r>
              <a:rPr lang="cs-CZ" sz="4000" dirty="0">
                <a:latin typeface="Arial" panose="020B0604020202020204" pitchFamily="34" charset="0"/>
              </a:rPr>
              <a:t> </a:t>
            </a:r>
          </a:p>
        </p:txBody>
      </p:sp>
    </p:spTree>
    <p:extLst>
      <p:ext uri="{BB962C8B-B14F-4D97-AF65-F5344CB8AC3E}">
        <p14:creationId xmlns:p14="http://schemas.microsoft.com/office/powerpoint/2010/main" val="97491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a:t>
            </a:r>
            <a:r>
              <a:rPr lang="cs-CZ" sz="4000" dirty="0" err="1">
                <a:latin typeface="Arial" panose="020B0604020202020204" pitchFamily="34" charset="0"/>
              </a:rPr>
              <a:t>dispozitivnost</a:t>
            </a:r>
            <a:r>
              <a:rPr lang="cs-CZ" sz="4000" dirty="0">
                <a:latin typeface="Arial" panose="020B0604020202020204" pitchFamily="34" charset="0"/>
              </a:rPr>
              <a:t> </a:t>
            </a:r>
          </a:p>
        </p:txBody>
      </p:sp>
      <p:sp>
        <p:nvSpPr>
          <p:cNvPr id="28" name="TextovéPole 27"/>
          <p:cNvSpPr txBox="1"/>
          <p:nvPr/>
        </p:nvSpPr>
        <p:spPr>
          <a:xfrm>
            <a:off x="22582" y="1628800"/>
            <a:ext cx="8532948" cy="4801314"/>
          </a:xfrm>
          <a:prstGeom prst="rect">
            <a:avLst/>
          </a:prstGeom>
          <a:noFill/>
        </p:spPr>
        <p:txBody>
          <a:bodyPr wrap="square" rtlCol="0">
            <a:spAutoFit/>
          </a:bodyPr>
          <a:lstStyle/>
          <a:p>
            <a:r>
              <a:rPr lang="pl-PL" dirty="0"/>
              <a:t> </a:t>
            </a:r>
            <a:r>
              <a:rPr lang="pl-PL" dirty="0">
                <a:latin typeface="Arial" panose="020B0604020202020204" pitchFamily="34" charset="0"/>
              </a:rPr>
              <a:t>§ 1812</a:t>
            </a:r>
          </a:p>
          <a:p>
            <a:r>
              <a:rPr lang="cs-CZ" dirty="0">
                <a:latin typeface="Arial" panose="020B0604020202020204" pitchFamily="34" charset="0"/>
              </a:rPr>
              <a:t>(2) K ujednáním odchylujícím se od ustanovení </a:t>
            </a:r>
            <a:r>
              <a:rPr lang="cs-CZ" b="1" dirty="0">
                <a:latin typeface="Arial" panose="020B0604020202020204" pitchFamily="34" charset="0"/>
              </a:rPr>
              <a:t>zákona stanovených k ochraně spotřebitele</a:t>
            </a:r>
            <a:r>
              <a:rPr lang="cs-CZ" dirty="0">
                <a:latin typeface="Arial" panose="020B0604020202020204" pitchFamily="34" charset="0"/>
              </a:rPr>
              <a:t> se nepřihlíží. To platí i v případě, že se spotřebitel vzdá zvláštního práva, které mu zákon poskytuje.</a:t>
            </a:r>
          </a:p>
          <a:p>
            <a:endParaRPr lang="cs-CZ" i="1" dirty="0">
              <a:latin typeface="Arial" panose="020B0604020202020204" pitchFamily="34" charset="0"/>
            </a:endParaRPr>
          </a:p>
          <a:p>
            <a:r>
              <a:rPr lang="cs-CZ" i="1" dirty="0">
                <a:latin typeface="Arial" panose="020B0604020202020204" pitchFamily="34" charset="0"/>
              </a:rPr>
              <a:t>§ 1800 </a:t>
            </a:r>
          </a:p>
          <a:p>
            <a:r>
              <a:rPr lang="cs-CZ" i="1" dirty="0">
                <a:latin typeface="Arial" panose="020B0604020202020204" pitchFamily="34" charset="0"/>
              </a:rPr>
              <a:t>(1) Obsahuje-li smlouva uzavřená adhezním způsobem doložku, kterou lze přečíst jen se zvláštními obtížemi, nebo doložku, která je pro osobu průměrného rozumu </a:t>
            </a:r>
            <a:r>
              <a:rPr lang="cs-CZ" b="1" i="1" dirty="0">
                <a:latin typeface="Arial" panose="020B0604020202020204" pitchFamily="34" charset="0"/>
              </a:rPr>
              <a:t>nesrozumitelná</a:t>
            </a:r>
            <a:r>
              <a:rPr lang="cs-CZ" i="1" dirty="0">
                <a:latin typeface="Arial" panose="020B0604020202020204" pitchFamily="34" charset="0"/>
              </a:rPr>
              <a:t>, je tato doložka </a:t>
            </a:r>
            <a:r>
              <a:rPr lang="cs-CZ" b="1" i="1" dirty="0">
                <a:latin typeface="Arial" panose="020B0604020202020204" pitchFamily="34" charset="0"/>
              </a:rPr>
              <a:t>platná, nepůsobí-li slabší straně újmu nebo prokáže-li druhá strana, že slabší straně byl význam doložky dostatečně vysvětlen.</a:t>
            </a:r>
          </a:p>
          <a:p>
            <a:r>
              <a:rPr lang="cs-CZ" i="1" dirty="0">
                <a:latin typeface="Arial" panose="020B0604020202020204" pitchFamily="34" charset="0"/>
              </a:rPr>
              <a:t>(2) Obsahuje-li smlouva uzavřená adhezním způsobem doložku, která je pro slabší stranu zvláště nevýhodná, aniž je pro to rozumný důvod, zejména odchyluje-li se smlouva závažně a bez zvláštního důvodu od obvyklých podmínek ujednávaných v obdobných případech, je doložka neplatná. Vyžaduje-li to spravedlivé uspořádání práv a povinností stran, soud rozhodne obdobně podle § 577.</a:t>
            </a:r>
          </a:p>
        </p:txBody>
      </p:sp>
    </p:spTree>
    <p:extLst>
      <p:ext uri="{BB962C8B-B14F-4D97-AF65-F5344CB8AC3E}">
        <p14:creationId xmlns:p14="http://schemas.microsoft.com/office/powerpoint/2010/main" val="938017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28" name="TextovéPole 27"/>
          <p:cNvSpPr txBox="1"/>
          <p:nvPr/>
        </p:nvSpPr>
        <p:spPr>
          <a:xfrm>
            <a:off x="22582" y="1628800"/>
            <a:ext cx="8532948" cy="369332"/>
          </a:xfrm>
          <a:prstGeom prst="rect">
            <a:avLst/>
          </a:prstGeom>
          <a:noFill/>
        </p:spPr>
        <p:txBody>
          <a:bodyPr wrap="square" rtlCol="0">
            <a:spAutoFit/>
          </a:bodyPr>
          <a:lstStyle/>
          <a:p>
            <a:r>
              <a:rPr lang="pl-PL" dirty="0"/>
              <a:t>  </a:t>
            </a:r>
            <a:endParaRPr lang="cs-CZ" i="1" dirty="0">
              <a:latin typeface="Arial" panose="020B0604020202020204" pitchFamily="34" charset="0"/>
            </a:endParaRPr>
          </a:p>
        </p:txBody>
      </p:sp>
      <p:sp>
        <p:nvSpPr>
          <p:cNvPr id="2" name="Obdélník 1"/>
          <p:cNvSpPr/>
          <p:nvPr/>
        </p:nvSpPr>
        <p:spPr>
          <a:xfrm>
            <a:off x="586044" y="1813213"/>
            <a:ext cx="7658363" cy="2308324"/>
          </a:xfrm>
          <a:prstGeom prst="rect">
            <a:avLst/>
          </a:prstGeom>
        </p:spPr>
        <p:txBody>
          <a:bodyPr wrap="square">
            <a:spAutoFit/>
          </a:bodyPr>
          <a:lstStyle/>
          <a:p>
            <a:r>
              <a:rPr lang="pl-PL" sz="2400" dirty="0">
                <a:latin typeface="Arial" panose="020B0604020202020204" pitchFamily="34" charset="0"/>
              </a:rPr>
              <a:t>§ 2779 (povinné pojištění) </a:t>
            </a:r>
          </a:p>
          <a:p>
            <a:r>
              <a:rPr lang="pl-PL" sz="2400" i="1" dirty="0">
                <a:latin typeface="Arial" panose="020B0604020202020204" pitchFamily="34" charset="0"/>
              </a:rPr>
              <a:t>Ukládá-li jiný zákon určité osobě povinnost uzavřít pojistnou smlouvu, lze se ve smlouvě odchýlit od ustanovení tohoto oddílu jen tehdy, připouští-li to zákon a nedojde-li tím ke snížení rozsahu pojištění stanoveného jiným zákonem.</a:t>
            </a:r>
          </a:p>
        </p:txBody>
      </p:sp>
      <p:sp>
        <p:nvSpPr>
          <p:cNvPr id="9" name="TextovéPole 8"/>
          <p:cNvSpPr txBox="1"/>
          <p:nvPr/>
        </p:nvSpPr>
        <p:spPr>
          <a:xfrm>
            <a:off x="1303341" y="305361"/>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 / </a:t>
            </a:r>
            <a:r>
              <a:rPr lang="cs-CZ" sz="4000" dirty="0" err="1">
                <a:latin typeface="Arial" panose="020B0604020202020204" pitchFamily="34" charset="0"/>
              </a:rPr>
              <a:t>dispozitivnost</a:t>
            </a:r>
            <a:r>
              <a:rPr lang="cs-CZ" sz="4000" dirty="0">
                <a:latin typeface="Arial" panose="020B0604020202020204" pitchFamily="34" charset="0"/>
              </a:rPr>
              <a:t> </a:t>
            </a:r>
          </a:p>
        </p:txBody>
      </p:sp>
    </p:spTree>
    <p:extLst>
      <p:ext uri="{BB962C8B-B14F-4D97-AF65-F5344CB8AC3E}">
        <p14:creationId xmlns:p14="http://schemas.microsoft.com/office/powerpoint/2010/main" val="3762814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28" name="TextovéPole 27"/>
          <p:cNvSpPr txBox="1"/>
          <p:nvPr/>
        </p:nvSpPr>
        <p:spPr>
          <a:xfrm>
            <a:off x="22582" y="1628800"/>
            <a:ext cx="8532948" cy="369332"/>
          </a:xfrm>
          <a:prstGeom prst="rect">
            <a:avLst/>
          </a:prstGeom>
          <a:noFill/>
        </p:spPr>
        <p:txBody>
          <a:bodyPr wrap="square" rtlCol="0">
            <a:spAutoFit/>
          </a:bodyPr>
          <a:lstStyle/>
          <a:p>
            <a:r>
              <a:rPr lang="pl-PL" dirty="0"/>
              <a:t>  </a:t>
            </a:r>
            <a:endParaRPr lang="cs-CZ" i="1" dirty="0">
              <a:latin typeface="Arial" panose="020B0604020202020204" pitchFamily="34" charset="0"/>
            </a:endParaRPr>
          </a:p>
        </p:txBody>
      </p:sp>
      <p:sp>
        <p:nvSpPr>
          <p:cNvPr id="2" name="Obdélník 1"/>
          <p:cNvSpPr/>
          <p:nvPr/>
        </p:nvSpPr>
        <p:spPr>
          <a:xfrm>
            <a:off x="588470" y="1601845"/>
            <a:ext cx="7658363" cy="5632311"/>
          </a:xfrm>
          <a:prstGeom prst="rect">
            <a:avLst/>
          </a:prstGeom>
        </p:spPr>
        <p:txBody>
          <a:bodyPr wrap="square">
            <a:spAutoFit/>
          </a:bodyPr>
          <a:lstStyle/>
          <a:p>
            <a:pPr marL="342900" indent="-342900">
              <a:buFont typeface="Wingdings" panose="05000000000000000000" pitchFamily="2" charset="2"/>
              <a:buChar char="§"/>
            </a:pPr>
            <a:r>
              <a:rPr lang="pl-PL" sz="2400" dirty="0">
                <a:latin typeface="Arial" panose="020B0604020202020204" pitchFamily="34" charset="0"/>
              </a:rPr>
              <a:t>Některá ustanovení jsou výslovně kongentní: srov. např.: § 2817/5, 2778, 2787, 2798, 2805, 2807, 2819/2, 2826/3, 2832/2, 2857, </a:t>
            </a:r>
          </a:p>
          <a:p>
            <a:endParaRPr lang="pl-PL" sz="2400" dirty="0">
              <a:latin typeface="Arial" panose="020B0604020202020204" pitchFamily="34" charset="0"/>
            </a:endParaRPr>
          </a:p>
          <a:p>
            <a:r>
              <a:rPr lang="pl-PL" sz="2400" dirty="0">
                <a:latin typeface="Arial" panose="020B0604020202020204" pitchFamily="34" charset="0"/>
              </a:rPr>
              <a:t>§ 2872 (Pojištění velkého pojistného rizika)</a:t>
            </a:r>
          </a:p>
          <a:p>
            <a:pPr marL="363538" lvl="2"/>
            <a:r>
              <a:rPr lang="pl-PL" sz="2400" i="1" dirty="0">
                <a:latin typeface="Arial" panose="020B0604020202020204" pitchFamily="34" charset="0"/>
              </a:rPr>
              <a:t>Pojišťuje-li pojistitel velké pojistné riziko v neživotním pojištění podle jiného zákona upravujícího pojišťovnictví, lze se odchýlit od jakéhokoli ustanovení této části ve prospěch kterékoli strany, vyžaduje-li to účel a povaha pojištění. </a:t>
            </a:r>
          </a:p>
          <a:p>
            <a:pPr marL="363538" lvl="2"/>
            <a:r>
              <a:rPr lang="pl-PL" sz="2400" dirty="0">
                <a:latin typeface="Arial" panose="020B0604020202020204" pitchFamily="34" charset="0"/>
              </a:rPr>
              <a:t>jde o: pojištění lodí, vlaků, letadel, podnikatelské úvěry, dalš vybraná, pokud má pojistník (čistý obrat 12,8 mil EUR (a další kritéria) </a:t>
            </a:r>
          </a:p>
          <a:p>
            <a:endParaRPr lang="pl-PL" sz="2400" i="1" dirty="0">
              <a:latin typeface="Arial" panose="020B0604020202020204" pitchFamily="34" charset="0"/>
            </a:endParaRPr>
          </a:p>
        </p:txBody>
      </p:sp>
      <p:sp>
        <p:nvSpPr>
          <p:cNvPr id="9" name="TextovéPole 8"/>
          <p:cNvSpPr txBox="1"/>
          <p:nvPr/>
        </p:nvSpPr>
        <p:spPr>
          <a:xfrm>
            <a:off x="1303341" y="305361"/>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Náležitosti pojistné smlouvy </a:t>
            </a:r>
          </a:p>
          <a:p>
            <a:pPr algn="ctr"/>
            <a:r>
              <a:rPr lang="cs-CZ" sz="4000" dirty="0">
                <a:latin typeface="Arial" panose="020B0604020202020204" pitchFamily="34" charset="0"/>
              </a:rPr>
              <a:t>- </a:t>
            </a:r>
            <a:r>
              <a:rPr lang="cs-CZ" sz="4000" dirty="0" err="1">
                <a:latin typeface="Arial" panose="020B0604020202020204" pitchFamily="34" charset="0"/>
              </a:rPr>
              <a:t>kogentnost</a:t>
            </a:r>
            <a:r>
              <a:rPr lang="cs-CZ" sz="4000" dirty="0">
                <a:latin typeface="Arial" panose="020B0604020202020204" pitchFamily="34" charset="0"/>
              </a:rPr>
              <a:t>/dispozitivnost </a:t>
            </a:r>
          </a:p>
        </p:txBody>
      </p:sp>
    </p:spTree>
    <p:extLst>
      <p:ext uri="{BB962C8B-B14F-4D97-AF65-F5344CB8AC3E}">
        <p14:creationId xmlns:p14="http://schemas.microsoft.com/office/powerpoint/2010/main" val="97101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ástupný symbol pro číslo snímku 4"/>
          <p:cNvSpPr txBox="1">
            <a:spLocks/>
          </p:cNvSpPr>
          <p:nvPr/>
        </p:nvSpPr>
        <p:spPr>
          <a:xfrm>
            <a:off x="7884368" y="2544263"/>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2531946" y="2544263"/>
            <a:ext cx="5330794" cy="1323439"/>
          </a:xfrm>
          <a:prstGeom prst="rect">
            <a:avLst/>
          </a:prstGeom>
          <a:ln w="63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Děkuji za pozornost</a:t>
            </a:r>
          </a:p>
          <a:p>
            <a:pPr algn="ctr"/>
            <a:r>
              <a:rPr lang="cs-CZ" sz="4000" dirty="0">
                <a:latin typeface="Arial" panose="020B0604020202020204" pitchFamily="34" charset="0"/>
              </a:rPr>
              <a:t> </a:t>
            </a:r>
          </a:p>
        </p:txBody>
      </p:sp>
      <p:sp>
        <p:nvSpPr>
          <p:cNvPr id="2" name="TextovéPole 1"/>
          <p:cNvSpPr txBox="1"/>
          <p:nvPr/>
        </p:nvSpPr>
        <p:spPr>
          <a:xfrm>
            <a:off x="539552" y="4869160"/>
            <a:ext cx="5832648" cy="461665"/>
          </a:xfrm>
          <a:prstGeom prst="rect">
            <a:avLst/>
          </a:prstGeom>
          <a:noFill/>
        </p:spPr>
        <p:txBody>
          <a:bodyPr wrap="square" rtlCol="0">
            <a:spAutoFit/>
          </a:bodyPr>
          <a:lstStyle/>
          <a:p>
            <a:r>
              <a:rPr lang="cs-CZ" sz="2400" dirty="0">
                <a:latin typeface="Arial" panose="020B0604020202020204" pitchFamily="34" charset="0"/>
              </a:rPr>
              <a:t>adamforst@seznam.cz</a:t>
            </a:r>
          </a:p>
        </p:txBody>
      </p:sp>
    </p:spTree>
    <p:extLst>
      <p:ext uri="{BB962C8B-B14F-4D97-AF65-F5344CB8AC3E}">
        <p14:creationId xmlns:p14="http://schemas.microsoft.com/office/powerpoint/2010/main" val="97251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2</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Dělení pojištění</a:t>
            </a:r>
          </a:p>
        </p:txBody>
      </p:sp>
      <p:cxnSp>
        <p:nvCxnSpPr>
          <p:cNvPr id="10" name="Přímá spojnice 9"/>
          <p:cNvCxnSpPr/>
          <p:nvPr/>
        </p:nvCxnSpPr>
        <p:spPr>
          <a:xfrm flipV="1">
            <a:off x="1259632" y="1772816"/>
            <a:ext cx="0" cy="4176464"/>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1319721" y="1519140"/>
            <a:ext cx="7272808" cy="3416320"/>
          </a:xfrm>
          <a:prstGeom prst="rect">
            <a:avLst/>
          </a:prstGeom>
          <a:noFill/>
        </p:spPr>
        <p:txBody>
          <a:bodyPr wrap="square" rtlCol="0">
            <a:spAutoFit/>
          </a:bodyPr>
          <a:lstStyle/>
          <a:p>
            <a:r>
              <a:rPr lang="pl-PL" dirty="0"/>
              <a:t> </a:t>
            </a:r>
            <a:endParaRPr lang="cs-CZ" dirty="0">
              <a:latin typeface="Arial" panose="020B0604020202020204" pitchFamily="34" charset="0"/>
            </a:endParaRPr>
          </a:p>
          <a:p>
            <a:pPr marL="285750" indent="-285750">
              <a:spcAft>
                <a:spcPts val="600"/>
              </a:spcAft>
              <a:buFont typeface="Arial" panose="020B0604020202020204" pitchFamily="34" charset="0"/>
              <a:buChar char="•"/>
            </a:pPr>
            <a:r>
              <a:rPr lang="cs-CZ" sz="2400" dirty="0">
                <a:latin typeface="Arial" panose="020B0604020202020204" pitchFamily="34" charset="0"/>
              </a:rPr>
              <a:t>Zákonné x smluvní </a:t>
            </a:r>
          </a:p>
          <a:p>
            <a:pPr marL="285750" indent="-285750">
              <a:spcAft>
                <a:spcPts val="600"/>
              </a:spcAft>
              <a:buFont typeface="Arial" panose="020B0604020202020204" pitchFamily="34" charset="0"/>
              <a:buChar char="•"/>
            </a:pPr>
            <a:r>
              <a:rPr lang="cs-CZ" sz="2400" dirty="0">
                <a:latin typeface="Arial" panose="020B0604020202020204" pitchFamily="34" charset="0"/>
              </a:rPr>
              <a:t>Povinné x nepovinné (srov. § 2779)</a:t>
            </a:r>
          </a:p>
          <a:p>
            <a:pPr marL="285750" indent="-285750">
              <a:spcAft>
                <a:spcPts val="600"/>
              </a:spcAft>
              <a:buFont typeface="Arial" panose="020B0604020202020204" pitchFamily="34" charset="0"/>
              <a:buChar char="•"/>
            </a:pPr>
            <a:r>
              <a:rPr lang="cs-CZ" sz="2400" dirty="0">
                <a:latin typeface="Arial" panose="020B0604020202020204" pitchFamily="34" charset="0"/>
              </a:rPr>
              <a:t>Škodové x obnosové  (§ 2811 x § 2821) </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majetku x pojištění osob</a:t>
            </a:r>
          </a:p>
          <a:p>
            <a:pPr marL="285750" indent="-285750">
              <a:spcAft>
                <a:spcPts val="600"/>
              </a:spcAft>
              <a:buFont typeface="Arial" panose="020B0604020202020204" pitchFamily="34" charset="0"/>
              <a:buChar char="•"/>
            </a:pPr>
            <a:r>
              <a:rPr lang="cs-CZ" sz="2400" dirty="0">
                <a:latin typeface="Arial" panose="020B0604020202020204" pitchFamily="34" charset="0"/>
              </a:rPr>
              <a:t>Životní pojištění x neživotní pojištění  </a:t>
            </a:r>
          </a:p>
          <a:p>
            <a:pPr>
              <a:spcAft>
                <a:spcPts val="600"/>
              </a:spcAft>
            </a:pPr>
            <a:endParaRPr lang="cs-CZ" sz="2400" dirty="0">
              <a:latin typeface="Arial" panose="020B0604020202020204" pitchFamily="34" charset="0"/>
            </a:endParaRPr>
          </a:p>
          <a:p>
            <a:pPr marL="342900" indent="-342900">
              <a:spcAft>
                <a:spcPts val="600"/>
              </a:spcAft>
              <a:buFont typeface="Wingdings" panose="05000000000000000000" pitchFamily="2" charset="2"/>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184412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3</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Životní x neživotní pojištění</a:t>
            </a:r>
          </a:p>
        </p:txBody>
      </p:sp>
      <p:sp>
        <p:nvSpPr>
          <p:cNvPr id="28" name="TextovéPole 27"/>
          <p:cNvSpPr txBox="1"/>
          <p:nvPr/>
        </p:nvSpPr>
        <p:spPr>
          <a:xfrm>
            <a:off x="1259632" y="1112550"/>
            <a:ext cx="7548921" cy="6878806"/>
          </a:xfrm>
          <a:prstGeom prst="rect">
            <a:avLst/>
          </a:prstGeom>
          <a:noFill/>
        </p:spPr>
        <p:txBody>
          <a:bodyPr wrap="square" numCol="2" rtlCol="0">
            <a:spAutoFit/>
          </a:bodyPr>
          <a:lstStyle/>
          <a:p>
            <a:r>
              <a:rPr lang="pl-PL" sz="1600" dirty="0">
                <a:latin typeface="Arial" panose="020B0604020202020204" pitchFamily="34" charset="0"/>
              </a:rPr>
              <a:t> </a:t>
            </a:r>
            <a:r>
              <a:rPr lang="pl-PL" dirty="0" err="1">
                <a:latin typeface="Arial" panose="020B0604020202020204" pitchFamily="34" charset="0"/>
              </a:rPr>
              <a:t>Příloha</a:t>
            </a:r>
            <a:r>
              <a:rPr lang="pl-PL" dirty="0">
                <a:latin typeface="Arial" panose="020B0604020202020204" pitchFamily="34" charset="0"/>
              </a:rPr>
              <a:t>  č. 1 </a:t>
            </a:r>
            <a:r>
              <a:rPr lang="pl-PL" dirty="0" err="1">
                <a:latin typeface="Arial" panose="020B0604020202020204" pitchFamily="34" charset="0"/>
              </a:rPr>
              <a:t>zákona</a:t>
            </a:r>
            <a:r>
              <a:rPr lang="pl-PL" dirty="0">
                <a:latin typeface="Arial" panose="020B0604020202020204" pitchFamily="34" charset="0"/>
              </a:rPr>
              <a:t> č.  277/2009</a:t>
            </a:r>
          </a:p>
          <a:p>
            <a:endParaRPr lang="pl-PL" dirty="0">
              <a:latin typeface="Arial" panose="020B0604020202020204" pitchFamily="34" charset="0"/>
            </a:endParaRPr>
          </a:p>
          <a:p>
            <a:r>
              <a:rPr lang="cs-CZ" b="1" dirty="0">
                <a:latin typeface="Arial" panose="020B0604020202020204" pitchFamily="34" charset="0"/>
              </a:rPr>
              <a:t>Životní: </a:t>
            </a:r>
          </a:p>
          <a:p>
            <a:pPr marL="285750" indent="-285750">
              <a:spcAft>
                <a:spcPts val="600"/>
              </a:spcAft>
              <a:buFont typeface="Arial" panose="020B0604020202020204" pitchFamily="34" charset="0"/>
              <a:buChar char="•"/>
            </a:pPr>
            <a:r>
              <a:rPr lang="cs-CZ" dirty="0">
                <a:latin typeface="Arial" panose="020B0604020202020204" pitchFamily="34" charset="0"/>
              </a:rPr>
              <a:t>pro případ smrti, pro případ dožití, důchodu,</a:t>
            </a:r>
          </a:p>
          <a:p>
            <a:pPr marL="285750" indent="-285750">
              <a:spcAft>
                <a:spcPts val="600"/>
              </a:spcAft>
              <a:buFont typeface="Arial" panose="020B0604020202020204" pitchFamily="34" charset="0"/>
              <a:buChar char="•"/>
            </a:pPr>
            <a:r>
              <a:rPr lang="cs-CZ" dirty="0">
                <a:latin typeface="Arial" panose="020B0604020202020204" pitchFamily="34" charset="0"/>
              </a:rPr>
              <a:t>pojištění úrazu nebo nemoci jako doplňkové pojištění</a:t>
            </a:r>
          </a:p>
          <a:p>
            <a:pPr marL="285750" indent="-285750">
              <a:spcAft>
                <a:spcPts val="600"/>
              </a:spcAft>
              <a:buFont typeface="Arial" panose="020B0604020202020204" pitchFamily="34" charset="0"/>
              <a:buChar char="•"/>
            </a:pPr>
            <a:r>
              <a:rPr lang="cs-CZ" dirty="0">
                <a:latin typeface="Arial" panose="020B0604020202020204" pitchFamily="34" charset="0"/>
              </a:rPr>
              <a:t>Svatební pojištění nebo pojištění prostředků na výživu dětí.</a:t>
            </a:r>
          </a:p>
          <a:p>
            <a:pPr marL="285750" indent="-285750">
              <a:spcAft>
                <a:spcPts val="600"/>
              </a:spcAft>
              <a:buFont typeface="Arial" panose="020B0604020202020204" pitchFamily="34" charset="0"/>
              <a:buChar char="•"/>
            </a:pPr>
            <a:r>
              <a:rPr lang="cs-CZ" dirty="0">
                <a:latin typeface="Arial" panose="020B0604020202020204" pitchFamily="34" charset="0"/>
              </a:rPr>
              <a:t>Trvalé zdravotní pojištění podle čl. 2 odst. 3 písm. a) bodu </a:t>
            </a:r>
            <a:r>
              <a:rPr lang="cs-CZ" dirty="0" err="1">
                <a:latin typeface="Arial" panose="020B0604020202020204" pitchFamily="34" charset="0"/>
              </a:rPr>
              <a:t>iv</a:t>
            </a:r>
            <a:r>
              <a:rPr lang="cs-CZ" dirty="0">
                <a:latin typeface="Arial" panose="020B0604020202020204" pitchFamily="34" charset="0"/>
              </a:rPr>
              <a:t>) směrnice Evropského parlamentu a Rady 2009/138/ES1).</a:t>
            </a: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endParaRPr lang="cs-CZ" dirty="0">
              <a:latin typeface="Arial" panose="020B0604020202020204" pitchFamily="34" charset="0"/>
            </a:endParaRPr>
          </a:p>
          <a:p>
            <a:pPr>
              <a:spcAft>
                <a:spcPts val="600"/>
              </a:spcAft>
            </a:pPr>
            <a:r>
              <a:rPr lang="cs-CZ" b="1" dirty="0">
                <a:latin typeface="Arial" panose="020B0604020202020204" pitchFamily="34" charset="0"/>
              </a:rPr>
              <a:t>Neživotní</a:t>
            </a:r>
          </a:p>
          <a:p>
            <a:pPr marL="285750" indent="-285750">
              <a:spcAft>
                <a:spcPts val="600"/>
              </a:spcAft>
              <a:buFont typeface="Arial" panose="020B0604020202020204" pitchFamily="34" charset="0"/>
              <a:buChar char="•"/>
            </a:pPr>
            <a:r>
              <a:rPr lang="cs-CZ" dirty="0">
                <a:latin typeface="Arial" panose="020B0604020202020204" pitchFamily="34" charset="0"/>
              </a:rPr>
              <a:t>Úrazové pojištění</a:t>
            </a:r>
          </a:p>
          <a:p>
            <a:pPr marL="285750" indent="-285750">
              <a:spcAft>
                <a:spcPts val="600"/>
              </a:spcAft>
              <a:buFont typeface="Arial" panose="020B0604020202020204" pitchFamily="34" charset="0"/>
              <a:buChar char="•"/>
            </a:pPr>
            <a:r>
              <a:rPr lang="cs-CZ" dirty="0">
                <a:latin typeface="Arial" panose="020B0604020202020204" pitchFamily="34" charset="0"/>
              </a:rPr>
              <a:t>Pojištění nemoci</a:t>
            </a:r>
          </a:p>
          <a:p>
            <a:pPr marL="285750" indent="-285750">
              <a:spcAft>
                <a:spcPts val="600"/>
              </a:spcAft>
              <a:buFont typeface="Arial" panose="020B0604020202020204" pitchFamily="34" charset="0"/>
              <a:buChar char="•"/>
            </a:pPr>
            <a:r>
              <a:rPr lang="cs-CZ" dirty="0">
                <a:latin typeface="Arial" panose="020B0604020202020204" pitchFamily="34" charset="0"/>
              </a:rPr>
              <a:t>Pojištění škod na dopravních prostředcích</a:t>
            </a:r>
          </a:p>
          <a:p>
            <a:pPr marL="285750" indent="-285750">
              <a:spcAft>
                <a:spcPts val="600"/>
              </a:spcAft>
              <a:buFont typeface="Arial" panose="020B0604020202020204" pitchFamily="34" charset="0"/>
              <a:buChar char="•"/>
            </a:pPr>
            <a:r>
              <a:rPr lang="cs-CZ" dirty="0">
                <a:latin typeface="Arial" panose="020B0604020202020204" pitchFamily="34" charset="0"/>
              </a:rPr>
              <a:t>Pojištění přepravovaných</a:t>
            </a:r>
          </a:p>
          <a:p>
            <a:pPr marL="285750" indent="-285750">
              <a:spcAft>
                <a:spcPts val="600"/>
              </a:spcAft>
              <a:buFont typeface="Arial" panose="020B0604020202020204" pitchFamily="34" charset="0"/>
              <a:buChar char="•"/>
            </a:pPr>
            <a:r>
              <a:rPr lang="cs-CZ" dirty="0">
                <a:latin typeface="Arial" panose="020B0604020202020204" pitchFamily="34" charset="0"/>
              </a:rPr>
              <a:t>Pojištění škod na jiném majetku</a:t>
            </a:r>
          </a:p>
          <a:p>
            <a:pPr marL="285750" indent="-285750">
              <a:spcAft>
                <a:spcPts val="600"/>
              </a:spcAft>
              <a:buFont typeface="Arial" panose="020B0604020202020204" pitchFamily="34" charset="0"/>
              <a:buChar char="•"/>
            </a:pPr>
            <a:r>
              <a:rPr lang="cs-CZ" dirty="0">
                <a:latin typeface="Arial" panose="020B0604020202020204" pitchFamily="34" charset="0"/>
              </a:rPr>
              <a:t>Pojištění odpovědnosti za újmu Pojištění úvěru</a:t>
            </a:r>
          </a:p>
          <a:p>
            <a:pPr marL="285750" indent="-285750">
              <a:spcAft>
                <a:spcPts val="600"/>
              </a:spcAft>
              <a:buFont typeface="Arial" panose="020B0604020202020204" pitchFamily="34" charset="0"/>
              <a:buChar char="•"/>
            </a:pPr>
            <a:r>
              <a:rPr lang="cs-CZ" dirty="0">
                <a:latin typeface="Arial" panose="020B0604020202020204" pitchFamily="34" charset="0"/>
              </a:rPr>
              <a:t> Pojištění záruky (kauce)</a:t>
            </a:r>
          </a:p>
          <a:p>
            <a:pPr marL="285750" indent="-285750">
              <a:spcAft>
                <a:spcPts val="600"/>
              </a:spcAft>
              <a:buFont typeface="Arial" panose="020B0604020202020204" pitchFamily="34" charset="0"/>
              <a:buChar char="•"/>
            </a:pPr>
            <a:r>
              <a:rPr lang="cs-CZ" dirty="0">
                <a:latin typeface="Arial" panose="020B0604020202020204" pitchFamily="34" charset="0"/>
              </a:rPr>
              <a:t> Pojištění různých finančních ztrát</a:t>
            </a:r>
          </a:p>
          <a:p>
            <a:pPr marL="285750" indent="-285750">
              <a:spcAft>
                <a:spcPts val="600"/>
              </a:spcAft>
              <a:buFont typeface="Arial" panose="020B0604020202020204" pitchFamily="34" charset="0"/>
              <a:buChar char="•"/>
            </a:pPr>
            <a:r>
              <a:rPr lang="cs-CZ" dirty="0">
                <a:latin typeface="Arial" panose="020B0604020202020204" pitchFamily="34" charset="0"/>
              </a:rPr>
              <a:t>Pojištění právní ochrany.</a:t>
            </a:r>
          </a:p>
          <a:p>
            <a:pPr marL="285750" indent="-285750">
              <a:spcAft>
                <a:spcPts val="600"/>
              </a:spcAft>
              <a:buFont typeface="Arial" panose="020B0604020202020204" pitchFamily="34" charset="0"/>
              <a:buChar char="•"/>
            </a:pPr>
            <a:r>
              <a:rPr lang="cs-CZ" dirty="0">
                <a:latin typeface="Arial" panose="020B0604020202020204" pitchFamily="34" charset="0"/>
              </a:rPr>
              <a:t> Pojištění bezprostředně souvisejících s cestováním.</a:t>
            </a:r>
          </a:p>
        </p:txBody>
      </p:sp>
    </p:spTree>
    <p:extLst>
      <p:ext uri="{BB962C8B-B14F-4D97-AF65-F5344CB8AC3E}">
        <p14:creationId xmlns:p14="http://schemas.microsoft.com/office/powerpoint/2010/main" val="3538967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Obnosové x škodové pojištění</a:t>
            </a:r>
          </a:p>
        </p:txBody>
      </p:sp>
      <p:sp>
        <p:nvSpPr>
          <p:cNvPr id="7" name="TextovéPole 6">
            <a:extLst>
              <a:ext uri="{FF2B5EF4-FFF2-40B4-BE49-F238E27FC236}">
                <a16:creationId xmlns:a16="http://schemas.microsoft.com/office/drawing/2014/main" id="{0AF0C6B8-1150-43C2-AAD9-04CC11830AB9}"/>
              </a:ext>
            </a:extLst>
          </p:cNvPr>
          <p:cNvSpPr txBox="1"/>
          <p:nvPr/>
        </p:nvSpPr>
        <p:spPr>
          <a:xfrm>
            <a:off x="251520" y="1127439"/>
            <a:ext cx="8640960" cy="5863144"/>
          </a:xfrm>
          <a:prstGeom prst="rect">
            <a:avLst/>
          </a:prstGeom>
          <a:noFill/>
        </p:spPr>
        <p:txBody>
          <a:bodyPr wrap="square" rtlCol="0">
            <a:spAutoFit/>
          </a:bodyPr>
          <a:lstStyle/>
          <a:p>
            <a:pPr marL="342900" indent="-342900" algn="l">
              <a:spcAft>
                <a:spcPts val="600"/>
              </a:spcAft>
              <a:buFont typeface="Wingdings" panose="05000000000000000000" pitchFamily="2" charset="2"/>
              <a:buChar char="§"/>
            </a:pPr>
            <a:r>
              <a:rPr lang="cs-CZ" sz="2400" b="0" i="0" dirty="0">
                <a:effectLst/>
                <a:latin typeface="Arial" panose="020B0604020202020204" pitchFamily="34" charset="0"/>
              </a:rPr>
              <a:t>U některých jednotlivých druhů pojištění stanoví zákonodárce výslovně, zda pojištění daného druhu může být sjednáno pouze jako pojištění škodové, nebo pouze jako pojištění obnosové.</a:t>
            </a:r>
          </a:p>
          <a:p>
            <a:pPr marL="342900" indent="-342900" algn="l">
              <a:spcAft>
                <a:spcPts val="600"/>
              </a:spcAft>
              <a:buFont typeface="Wingdings" panose="05000000000000000000" pitchFamily="2" charset="2"/>
              <a:buChar char="§"/>
            </a:pPr>
            <a:r>
              <a:rPr lang="cs-CZ" sz="2400" b="0" i="0" dirty="0">
                <a:effectLst/>
                <a:latin typeface="Arial" panose="020B0604020202020204" pitchFamily="34" charset="0"/>
              </a:rPr>
              <a:t>Pouze jako pojištění obnosové umožňuje </a:t>
            </a:r>
            <a:r>
              <a:rPr lang="cs-CZ" sz="2400" b="0" i="0" strike="noStrike" dirty="0">
                <a:effectLst/>
                <a:latin typeface="Arial" panose="020B0604020202020204" pitchFamily="34" charset="0"/>
              </a:rPr>
              <a:t>občanský zákoník</a:t>
            </a:r>
            <a:r>
              <a:rPr lang="cs-CZ" sz="2400" b="0" i="0" dirty="0">
                <a:effectLst/>
                <a:latin typeface="Arial" panose="020B0604020202020204" pitchFamily="34" charset="0"/>
              </a:rPr>
              <a:t> sjednat životní pojištění (</a:t>
            </a:r>
            <a:r>
              <a:rPr lang="cs-CZ" sz="2400" b="0" i="0" strike="noStrike" dirty="0">
                <a:effectLst/>
                <a:latin typeface="Arial" panose="020B0604020202020204" pitchFamily="34" charset="0"/>
              </a:rPr>
              <a:t>§ 2833</a:t>
            </a:r>
            <a:r>
              <a:rPr lang="cs-CZ" sz="2400" b="0" i="0" dirty="0">
                <a:effectLst/>
                <a:latin typeface="Arial" panose="020B0604020202020204" pitchFamily="34" charset="0"/>
              </a:rPr>
              <a:t>).</a:t>
            </a:r>
          </a:p>
          <a:p>
            <a:pPr marL="342900" indent="-342900" algn="l">
              <a:spcAft>
                <a:spcPts val="600"/>
              </a:spcAft>
              <a:buFont typeface="Wingdings" panose="05000000000000000000" pitchFamily="2" charset="2"/>
              <a:buChar char="§"/>
            </a:pPr>
            <a:r>
              <a:rPr lang="cs-CZ" sz="2400" b="0" i="0" dirty="0">
                <a:effectLst/>
                <a:latin typeface="Arial" panose="020B0604020202020204" pitchFamily="34" charset="0"/>
              </a:rPr>
              <a:t>Pouze jako pojištění škodové umožňuje </a:t>
            </a:r>
            <a:r>
              <a:rPr lang="cs-CZ" sz="2400" b="0" i="0" strike="noStrike" dirty="0">
                <a:effectLst/>
                <a:latin typeface="Arial" panose="020B0604020202020204" pitchFamily="34" charset="0"/>
              </a:rPr>
              <a:t>občanský zákoník</a:t>
            </a:r>
            <a:r>
              <a:rPr lang="cs-CZ" sz="2400" b="0" i="0" dirty="0">
                <a:effectLst/>
                <a:latin typeface="Arial" panose="020B0604020202020204" pitchFamily="34" charset="0"/>
              </a:rPr>
              <a:t> sjednat pojištění právní ochrany, pojištění odpovědnosti, pojištění úvěru nebo záruky a pojištění velkého pojistného rizika.</a:t>
            </a:r>
          </a:p>
          <a:p>
            <a:pPr marL="342900" indent="-342900">
              <a:buFont typeface="Wingdings" panose="05000000000000000000" pitchFamily="2" charset="2"/>
              <a:buChar char="§"/>
            </a:pPr>
            <a:r>
              <a:rPr lang="cs-CZ" sz="2400" dirty="0">
                <a:latin typeface="Arial" panose="020B0604020202020204" pitchFamily="34" charset="0"/>
              </a:rPr>
              <a:t>U dalších druhů pojištění (úrazové pojištění, pojištění pro případ nemoci, pojištění majetku, pojištění finančních ztrát) je možné jejich sjednání jak v podobě škodového pojištění, tak obnosového pojištění.</a:t>
            </a:r>
            <a:br>
              <a:rPr lang="cs-CZ" sz="2400" dirty="0">
                <a:latin typeface="Arial" panose="020B0604020202020204" pitchFamily="34" charset="0"/>
              </a:rPr>
            </a:br>
            <a:endParaRPr lang="cs-CZ" sz="2400" dirty="0">
              <a:latin typeface="Arial" panose="020B0604020202020204" pitchFamily="34" charset="0"/>
            </a:endParaRPr>
          </a:p>
        </p:txBody>
      </p:sp>
    </p:spTree>
    <p:extLst>
      <p:ext uri="{BB962C8B-B14F-4D97-AF65-F5344CB8AC3E}">
        <p14:creationId xmlns:p14="http://schemas.microsoft.com/office/powerpoint/2010/main" val="265971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Obnosové x škodové pojištění</a:t>
            </a:r>
          </a:p>
        </p:txBody>
      </p:sp>
      <p:sp>
        <p:nvSpPr>
          <p:cNvPr id="7" name="TextovéPole 6">
            <a:extLst>
              <a:ext uri="{FF2B5EF4-FFF2-40B4-BE49-F238E27FC236}">
                <a16:creationId xmlns:a16="http://schemas.microsoft.com/office/drawing/2014/main" id="{0AF0C6B8-1150-43C2-AAD9-04CC11830AB9}"/>
              </a:ext>
            </a:extLst>
          </p:cNvPr>
          <p:cNvSpPr txBox="1"/>
          <p:nvPr/>
        </p:nvSpPr>
        <p:spPr>
          <a:xfrm>
            <a:off x="251520" y="1127439"/>
            <a:ext cx="8640960" cy="4770537"/>
          </a:xfrm>
          <a:prstGeom prst="rect">
            <a:avLst/>
          </a:prstGeom>
          <a:noFill/>
        </p:spPr>
        <p:txBody>
          <a:bodyPr wrap="square" rtlCol="0">
            <a:spAutoFit/>
          </a:bodyPr>
          <a:lstStyle/>
          <a:p>
            <a:pPr algn="l">
              <a:spcAft>
                <a:spcPts val="600"/>
              </a:spcAft>
            </a:pPr>
            <a:r>
              <a:rPr lang="cs-CZ" sz="2400" b="1" dirty="0">
                <a:latin typeface="Arial" panose="020B0604020202020204" pitchFamily="34" charset="0"/>
              </a:rPr>
              <a:t>Škodové </a:t>
            </a:r>
          </a:p>
          <a:p>
            <a:pPr marL="342900" indent="-342900" algn="l">
              <a:spcAft>
                <a:spcPts val="600"/>
              </a:spcAft>
              <a:buFont typeface="Wingdings" panose="05000000000000000000" pitchFamily="2" charset="2"/>
              <a:buChar char="§"/>
            </a:pPr>
            <a:r>
              <a:rPr lang="cs-CZ" sz="2400" dirty="0">
                <a:latin typeface="Arial" panose="020B0604020202020204" pitchFamily="34" charset="0"/>
              </a:rPr>
              <a:t>Množné pojištění (soupojištění/souběžné /vícenásobné)</a:t>
            </a:r>
          </a:p>
          <a:p>
            <a:pPr marL="342900" indent="-342900" algn="l">
              <a:spcAft>
                <a:spcPts val="600"/>
              </a:spcAft>
              <a:buFont typeface="Wingdings" panose="05000000000000000000" pitchFamily="2" charset="2"/>
              <a:buChar char="§"/>
            </a:pPr>
            <a:r>
              <a:rPr lang="cs-CZ" sz="2400" dirty="0">
                <a:latin typeface="Arial" panose="020B0604020202020204" pitchFamily="34" charset="0"/>
              </a:rPr>
              <a:t>U soupojištění je třeba určit vedoucího pojistitele</a:t>
            </a:r>
          </a:p>
          <a:p>
            <a:pPr marL="342900" indent="-342900" algn="l">
              <a:spcAft>
                <a:spcPts val="600"/>
              </a:spcAft>
              <a:buFont typeface="Wingdings" panose="05000000000000000000" pitchFamily="2" charset="2"/>
              <a:buChar char="§"/>
            </a:pPr>
            <a:r>
              <a:rPr lang="cs-CZ" sz="2400" dirty="0">
                <a:latin typeface="Arial" panose="020B0604020202020204" pitchFamily="34" charset="0"/>
              </a:rPr>
              <a:t>U vícenásobného pojištění se pojistitelé vyrovnávají v poměru, v jakém jsou k sobě pojistné částky nebo limity </a:t>
            </a:r>
          </a:p>
          <a:p>
            <a:pPr marL="342900" indent="-342900" algn="l">
              <a:spcAft>
                <a:spcPts val="600"/>
              </a:spcAft>
              <a:buFont typeface="Wingdings" panose="05000000000000000000" pitchFamily="2" charset="2"/>
              <a:buChar char="§"/>
            </a:pPr>
            <a:r>
              <a:rPr lang="cs-CZ" sz="2400" dirty="0">
                <a:latin typeface="Arial" panose="020B0604020202020204" pitchFamily="34" charset="0"/>
              </a:rPr>
              <a:t>Přechod práva na pojistitele </a:t>
            </a:r>
          </a:p>
          <a:p>
            <a:pPr algn="l">
              <a:spcAft>
                <a:spcPts val="600"/>
              </a:spcAft>
            </a:pPr>
            <a:endParaRPr lang="cs-CZ" sz="2400" dirty="0">
              <a:latin typeface="Arial" panose="020B0604020202020204" pitchFamily="34" charset="0"/>
            </a:endParaRPr>
          </a:p>
          <a:p>
            <a:pPr algn="l">
              <a:spcAft>
                <a:spcPts val="600"/>
              </a:spcAft>
            </a:pPr>
            <a:r>
              <a:rPr lang="cs-CZ" sz="2400" b="1" dirty="0">
                <a:latin typeface="Arial" panose="020B0604020202020204" pitchFamily="34" charset="0"/>
              </a:rPr>
              <a:t>Obnosové </a:t>
            </a:r>
          </a:p>
          <a:p>
            <a:pPr marL="342900" indent="-342900" algn="l">
              <a:spcAft>
                <a:spcPts val="600"/>
              </a:spcAft>
              <a:buFont typeface="Wingdings" panose="05000000000000000000" pitchFamily="2" charset="2"/>
              <a:buChar char="§"/>
            </a:pPr>
            <a:r>
              <a:rPr lang="cs-CZ" sz="2400" dirty="0">
                <a:latin typeface="Arial" panose="020B0604020202020204" pitchFamily="34" charset="0"/>
              </a:rPr>
              <a:t> Výplatou nejsou dotčena práva na náhradu škody </a:t>
            </a:r>
          </a:p>
          <a:p>
            <a:pPr algn="l">
              <a:spcAft>
                <a:spcPts val="600"/>
              </a:spcAft>
            </a:pPr>
            <a:br>
              <a:rPr lang="cs-CZ" sz="2400" dirty="0">
                <a:latin typeface="Arial" panose="020B0604020202020204" pitchFamily="34" charset="0"/>
              </a:rPr>
            </a:br>
            <a:endParaRPr lang="cs-CZ" sz="2400" dirty="0">
              <a:latin typeface="Arial" panose="020B0604020202020204" pitchFamily="34" charset="0"/>
            </a:endParaRPr>
          </a:p>
        </p:txBody>
      </p:sp>
    </p:spTree>
    <p:extLst>
      <p:ext uri="{BB962C8B-B14F-4D97-AF65-F5344CB8AC3E}">
        <p14:creationId xmlns:p14="http://schemas.microsoft.com/office/powerpoint/2010/main" val="219913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6</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Pojištění majetku x osob</a:t>
            </a:r>
          </a:p>
        </p:txBody>
      </p:sp>
      <p:cxnSp>
        <p:nvCxnSpPr>
          <p:cNvPr id="29" name="Přímá spojnice 28"/>
          <p:cNvCxnSpPr/>
          <p:nvPr/>
        </p:nvCxnSpPr>
        <p:spPr>
          <a:xfrm>
            <a:off x="43595" y="1521965"/>
            <a:ext cx="4320480" cy="0"/>
          </a:xfrm>
          <a:prstGeom prst="line">
            <a:avLst/>
          </a:prstGeom>
        </p:spPr>
        <p:style>
          <a:lnRef idx="1">
            <a:schemeClr val="accent2"/>
          </a:lnRef>
          <a:fillRef idx="0">
            <a:schemeClr val="accent2"/>
          </a:fillRef>
          <a:effectRef idx="0">
            <a:schemeClr val="accent2"/>
          </a:effectRef>
          <a:fontRef idx="minor">
            <a:schemeClr val="tx1"/>
          </a:fontRef>
        </p:style>
      </p:cxnSp>
      <p:sp>
        <p:nvSpPr>
          <p:cNvPr id="28" name="TextovéPole 27"/>
          <p:cNvSpPr txBox="1"/>
          <p:nvPr/>
        </p:nvSpPr>
        <p:spPr>
          <a:xfrm>
            <a:off x="491986" y="1628800"/>
            <a:ext cx="7272808" cy="5740033"/>
          </a:xfrm>
          <a:prstGeom prst="rect">
            <a:avLst/>
          </a:prstGeom>
          <a:noFill/>
        </p:spPr>
        <p:txBody>
          <a:bodyPr wrap="square" rtlCol="0">
            <a:spAutoFit/>
          </a:bodyPr>
          <a:lstStyle/>
          <a:p>
            <a:r>
              <a:rPr lang="pl-PL" dirty="0"/>
              <a:t> </a:t>
            </a:r>
            <a:r>
              <a:rPr lang="cs-CZ" sz="2400" b="1" dirty="0">
                <a:latin typeface="Arial" panose="020B0604020202020204" pitchFamily="34" charset="0"/>
              </a:rPr>
              <a:t>Majetku </a:t>
            </a:r>
            <a:r>
              <a:rPr lang="cs-CZ" sz="2400" dirty="0">
                <a:latin typeface="Arial" panose="020B0604020202020204" pitchFamily="34" charset="0"/>
              </a:rPr>
              <a:t>(§ 2849 a násl.) </a:t>
            </a:r>
            <a:endParaRPr lang="cs-CZ" sz="2400" b="1" dirty="0">
              <a:latin typeface="Arial" panose="020B0604020202020204" pitchFamily="34" charset="0"/>
            </a:endParaRPr>
          </a:p>
          <a:p>
            <a:pPr marL="285750" indent="-285750">
              <a:spcAft>
                <a:spcPts val="600"/>
              </a:spcAft>
              <a:buFont typeface="Arial" panose="020B0604020202020204" pitchFamily="34" charset="0"/>
              <a:buChar char="•"/>
            </a:pPr>
            <a:r>
              <a:rPr lang="cs-CZ" sz="2400" dirty="0">
                <a:latin typeface="Arial" panose="020B0604020202020204" pitchFamily="34" charset="0"/>
              </a:rPr>
              <a:t>běžné (§ 2849 a násl.) </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právní ochrany (§ 2856 a násl.) </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odpovědnosti (§ 2861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úvěru a záruky (§ 2868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finančních ztrát (§ 2871 a násl.)</a:t>
            </a:r>
          </a:p>
          <a:p>
            <a:pPr>
              <a:spcAft>
                <a:spcPts val="600"/>
              </a:spcAft>
            </a:pPr>
            <a:endParaRPr lang="cs-CZ" sz="2400" dirty="0">
              <a:latin typeface="Arial" panose="020B0604020202020204" pitchFamily="34" charset="0"/>
            </a:endParaRPr>
          </a:p>
          <a:p>
            <a:pPr>
              <a:spcAft>
                <a:spcPts val="600"/>
              </a:spcAft>
            </a:pPr>
            <a:r>
              <a:rPr lang="cs-CZ" sz="2400" b="1" dirty="0">
                <a:latin typeface="Arial" panose="020B0604020202020204" pitchFamily="34" charset="0"/>
              </a:rPr>
              <a:t>Osob (§ 2824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životní (§ 2833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úrazové (§ 2844 a násl.)</a:t>
            </a:r>
          </a:p>
          <a:p>
            <a:pPr marL="285750" indent="-285750">
              <a:spcAft>
                <a:spcPts val="600"/>
              </a:spcAft>
              <a:buFont typeface="Arial" panose="020B0604020202020204" pitchFamily="34" charset="0"/>
              <a:buChar char="•"/>
            </a:pPr>
            <a:r>
              <a:rPr lang="cs-CZ" sz="2400" dirty="0">
                <a:latin typeface="Arial" panose="020B0604020202020204" pitchFamily="34" charset="0"/>
              </a:rPr>
              <a:t>pojištění pro případ nemoci (§ 2847 a násl.)</a:t>
            </a:r>
          </a:p>
          <a:p>
            <a:pPr>
              <a:spcAft>
                <a:spcPts val="600"/>
              </a:spcAft>
            </a:pPr>
            <a:endParaRPr lang="cs-CZ" sz="2400" dirty="0">
              <a:latin typeface="Arial" panose="020B0604020202020204" pitchFamily="34" charset="0"/>
            </a:endParaRPr>
          </a:p>
          <a:p>
            <a:pPr marL="342900" indent="-342900">
              <a:spcAft>
                <a:spcPts val="600"/>
              </a:spcAft>
              <a:buFont typeface="Wingdings" panose="05000000000000000000" pitchFamily="2" charset="2"/>
              <a:buChar char="§"/>
            </a:pPr>
            <a:endParaRPr lang="cs-CZ" sz="2400" dirty="0">
              <a:latin typeface="Arial" panose="020B0604020202020204" pitchFamily="34" charset="0"/>
            </a:endParaRPr>
          </a:p>
        </p:txBody>
      </p:sp>
    </p:spTree>
    <p:extLst>
      <p:ext uri="{BB962C8B-B14F-4D97-AF65-F5344CB8AC3E}">
        <p14:creationId xmlns:p14="http://schemas.microsoft.com/office/powerpoint/2010/main" val="208706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187624" y="161345"/>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Specifika jednotlivých typů pojištění</a:t>
            </a:r>
          </a:p>
        </p:txBody>
      </p:sp>
      <p:sp>
        <p:nvSpPr>
          <p:cNvPr id="28" name="TextovéPole 27"/>
          <p:cNvSpPr txBox="1"/>
          <p:nvPr/>
        </p:nvSpPr>
        <p:spPr>
          <a:xfrm>
            <a:off x="539552" y="1375108"/>
            <a:ext cx="8318414" cy="6863417"/>
          </a:xfrm>
          <a:prstGeom prst="rect">
            <a:avLst/>
          </a:prstGeom>
          <a:noFill/>
        </p:spPr>
        <p:txBody>
          <a:bodyPr wrap="square" rtlCol="0">
            <a:spAutoFit/>
          </a:bodyPr>
          <a:lstStyle/>
          <a:p>
            <a:pPr>
              <a:spcAft>
                <a:spcPts val="600"/>
              </a:spcAft>
            </a:pPr>
            <a:r>
              <a:rPr lang="cs-CZ" sz="2000" b="1" dirty="0">
                <a:latin typeface="Arial" panose="020B0604020202020204" pitchFamily="34" charset="0"/>
              </a:rPr>
              <a:t>Běžné majetkové</a:t>
            </a:r>
          </a:p>
          <a:p>
            <a:pPr marL="742950" lvl="1" indent="-285750">
              <a:spcAft>
                <a:spcPts val="600"/>
              </a:spcAft>
              <a:buFont typeface="Arial" panose="020B0604020202020204" pitchFamily="34" charset="0"/>
              <a:buChar char="•"/>
            </a:pPr>
            <a:r>
              <a:rPr lang="cs-CZ" sz="2000" dirty="0">
                <a:latin typeface="Arial" panose="020B0604020202020204" pitchFamily="34" charset="0"/>
              </a:rPr>
              <a:t>obvyklá cena (x časová cena, nová cena)</a:t>
            </a:r>
          </a:p>
          <a:p>
            <a:pPr marL="742950" lvl="1" indent="-285750">
              <a:spcAft>
                <a:spcPts val="600"/>
              </a:spcAft>
              <a:buFont typeface="Arial" panose="020B0604020202020204" pitchFamily="34" charset="0"/>
              <a:buChar char="•"/>
            </a:pPr>
            <a:r>
              <a:rPr lang="cs-CZ" sz="2000" dirty="0">
                <a:latin typeface="Arial" panose="020B0604020202020204" pitchFamily="34" charset="0"/>
              </a:rPr>
              <a:t>přepojištění x podpojištění </a:t>
            </a:r>
          </a:p>
          <a:p>
            <a:pPr>
              <a:spcAft>
                <a:spcPts val="600"/>
              </a:spcAft>
            </a:pPr>
            <a:r>
              <a:rPr lang="cs-CZ" sz="2000" b="1" dirty="0">
                <a:latin typeface="Arial" panose="020B0604020202020204" pitchFamily="34" charset="0"/>
              </a:rPr>
              <a:t>Pojištění právní ochrany </a:t>
            </a:r>
          </a:p>
          <a:p>
            <a:pPr marL="742950" lvl="1" indent="-285750">
              <a:spcAft>
                <a:spcPts val="600"/>
              </a:spcAft>
              <a:buFont typeface="Arial" panose="020B0604020202020204" pitchFamily="34" charset="0"/>
              <a:buChar char="•"/>
            </a:pPr>
            <a:r>
              <a:rPr lang="cs-CZ" sz="2000" dirty="0">
                <a:latin typeface="Arial" panose="020B0604020202020204" pitchFamily="34" charset="0"/>
              </a:rPr>
              <a:t>právo vybrat si právního zástupce </a:t>
            </a:r>
          </a:p>
          <a:p>
            <a:pPr>
              <a:spcAft>
                <a:spcPts val="600"/>
              </a:spcAft>
            </a:pPr>
            <a:r>
              <a:rPr lang="cs-CZ" sz="2000" b="1" dirty="0">
                <a:latin typeface="Arial" panose="020B0604020202020204" pitchFamily="34" charset="0"/>
              </a:rPr>
              <a:t>Pojištění odpovědnosti </a:t>
            </a:r>
          </a:p>
          <a:p>
            <a:pPr marL="742950" lvl="1" indent="-285750">
              <a:spcAft>
                <a:spcPts val="600"/>
              </a:spcAft>
              <a:buFont typeface="Arial" panose="020B0604020202020204" pitchFamily="34" charset="0"/>
              <a:buChar char="•"/>
            </a:pPr>
            <a:r>
              <a:rPr lang="cs-CZ" sz="2000" dirty="0">
                <a:latin typeface="Arial" panose="020B0604020202020204" pitchFamily="34" charset="0"/>
              </a:rPr>
              <a:t>právo, aby pojistitel za něho hradil poškozenému</a:t>
            </a:r>
            <a:endParaRPr lang="cs-CZ" sz="2000" b="1" dirty="0">
              <a:latin typeface="Arial" panose="020B0604020202020204" pitchFamily="34" charset="0"/>
            </a:endParaRPr>
          </a:p>
          <a:p>
            <a:pPr>
              <a:spcAft>
                <a:spcPts val="600"/>
              </a:spcAft>
            </a:pPr>
            <a:r>
              <a:rPr lang="cs-CZ" sz="2000" b="1" dirty="0">
                <a:latin typeface="Arial" panose="020B0604020202020204" pitchFamily="34" charset="0"/>
              </a:rPr>
              <a:t>Pojištění životní </a:t>
            </a:r>
          </a:p>
          <a:p>
            <a:pPr marL="742950" lvl="1" indent="-285750">
              <a:spcAft>
                <a:spcPts val="600"/>
              </a:spcAft>
              <a:buFont typeface="Arial" panose="020B0604020202020204" pitchFamily="34" charset="0"/>
              <a:buChar char="•"/>
            </a:pPr>
            <a:r>
              <a:rPr lang="cs-CZ" sz="2000" dirty="0">
                <a:latin typeface="Arial" panose="020B0604020202020204" pitchFamily="34" charset="0"/>
              </a:rPr>
              <a:t>právo na odkupné (po dvou letech) </a:t>
            </a:r>
          </a:p>
          <a:p>
            <a:pPr marL="0" lvl="1">
              <a:spcAft>
                <a:spcPts val="600"/>
              </a:spcAft>
            </a:pPr>
            <a:r>
              <a:rPr lang="cs-CZ" sz="2000" b="1" dirty="0">
                <a:latin typeface="Arial" panose="020B0604020202020204" pitchFamily="34" charset="0"/>
              </a:rPr>
              <a:t>Povinné pojištění </a:t>
            </a:r>
          </a:p>
          <a:p>
            <a:pPr marL="742950" lvl="1" indent="-285750">
              <a:spcAft>
                <a:spcPts val="600"/>
              </a:spcAft>
              <a:buFont typeface="Arial" panose="020B0604020202020204" pitchFamily="34" charset="0"/>
              <a:buChar char="•"/>
            </a:pPr>
            <a:r>
              <a:rPr lang="cs-CZ" sz="2000" dirty="0">
                <a:latin typeface="Arial" panose="020B0604020202020204" pitchFamily="34" charset="0"/>
              </a:rPr>
              <a:t>Omezená dispozitivnost (nelze snižovat rozsah pojištění)</a:t>
            </a:r>
          </a:p>
          <a:p>
            <a:pPr marL="742950" lvl="1" indent="-285750">
              <a:spcAft>
                <a:spcPts val="600"/>
              </a:spcAft>
              <a:buFont typeface="Arial" panose="020B0604020202020204" pitchFamily="34" charset="0"/>
              <a:buChar char="•"/>
            </a:pPr>
            <a:r>
              <a:rPr lang="cs-CZ" sz="2000" dirty="0">
                <a:latin typeface="Arial" panose="020B0604020202020204" pitchFamily="34" charset="0"/>
              </a:rPr>
              <a:t>Úmysl škůdce nemůže být výluka</a:t>
            </a:r>
          </a:p>
          <a:p>
            <a:pPr marL="742950" lvl="1" indent="-285750">
              <a:spcAft>
                <a:spcPts val="600"/>
              </a:spcAft>
              <a:buFont typeface="Arial" panose="020B0604020202020204" pitchFamily="34" charset="0"/>
              <a:buChar char="•"/>
            </a:pPr>
            <a:r>
              <a:rPr lang="cs-CZ" sz="2000" dirty="0">
                <a:latin typeface="Arial" panose="020B0604020202020204" pitchFamily="34" charset="0"/>
              </a:rPr>
              <a:t>Nelze odmítnou pojistné plnění pro neplnění informačních povinností ze strany (pojištěného) škůdce </a:t>
            </a:r>
          </a:p>
          <a:p>
            <a:pPr marL="742950" lvl="1" indent="-285750">
              <a:spcAft>
                <a:spcPts val="600"/>
              </a:spcAft>
              <a:buFont typeface="Arial" panose="020B0604020202020204" pitchFamily="34" charset="0"/>
              <a:buChar char="•"/>
            </a:pPr>
            <a:endParaRPr lang="cs-CZ" sz="2000" dirty="0">
              <a:latin typeface="Arial" panose="020B0604020202020204" pitchFamily="34" charset="0"/>
            </a:endParaRPr>
          </a:p>
          <a:p>
            <a:pPr marL="742950" lvl="1" indent="-285750">
              <a:spcAft>
                <a:spcPts val="600"/>
              </a:spcAft>
              <a:buFont typeface="Arial" panose="020B0604020202020204" pitchFamily="34" charset="0"/>
              <a:buChar char="•"/>
            </a:pPr>
            <a:endParaRPr lang="cs-CZ" sz="2000" dirty="0">
              <a:latin typeface="Arial" panose="020B0604020202020204" pitchFamily="34" charset="0"/>
            </a:endParaRPr>
          </a:p>
          <a:p>
            <a:pPr>
              <a:spcAft>
                <a:spcPts val="600"/>
              </a:spcAft>
            </a:pPr>
            <a:endParaRPr lang="cs-CZ" sz="2000" dirty="0">
              <a:latin typeface="Arial" panose="020B0604020202020204" pitchFamily="34" charset="0"/>
            </a:endParaRPr>
          </a:p>
          <a:p>
            <a:pPr marL="342900" indent="-342900">
              <a:spcAft>
                <a:spcPts val="600"/>
              </a:spcAft>
              <a:buFont typeface="Wingdings" panose="05000000000000000000" pitchFamily="2" charset="2"/>
              <a:buChar char="§"/>
            </a:pPr>
            <a:endParaRPr lang="cs-CZ" sz="2000" dirty="0">
              <a:latin typeface="Arial" panose="020B0604020202020204" pitchFamily="34" charset="0"/>
            </a:endParaRPr>
          </a:p>
        </p:txBody>
      </p:sp>
    </p:spTree>
    <p:extLst>
      <p:ext uri="{BB962C8B-B14F-4D97-AF65-F5344CB8AC3E}">
        <p14:creationId xmlns:p14="http://schemas.microsoft.com/office/powerpoint/2010/main" val="1492909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1259632" y="404664"/>
            <a:ext cx="7776864" cy="707886"/>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Příklady</a:t>
            </a:r>
          </a:p>
        </p:txBody>
      </p:sp>
      <p:sp>
        <p:nvSpPr>
          <p:cNvPr id="28" name="TextovéPole 27"/>
          <p:cNvSpPr txBox="1"/>
          <p:nvPr/>
        </p:nvSpPr>
        <p:spPr>
          <a:xfrm>
            <a:off x="323528" y="1240891"/>
            <a:ext cx="8496944" cy="5940088"/>
          </a:xfrm>
          <a:prstGeom prst="rect">
            <a:avLst/>
          </a:prstGeom>
          <a:noFill/>
        </p:spPr>
        <p:txBody>
          <a:bodyPr wrap="square" rtlCol="0">
            <a:spAutoFit/>
          </a:bodyPr>
          <a:lstStyle/>
          <a:p>
            <a:pPr marL="544513" indent="-457200">
              <a:buAutoNum type="arabicPeriod"/>
              <a:tabLst>
                <a:tab pos="623888" algn="l"/>
              </a:tabLst>
            </a:pPr>
            <a:r>
              <a:rPr lang="pl-PL" sz="2000" dirty="0">
                <a:latin typeface="Arial" panose="020B0604020202020204" pitchFamily="34" charset="0"/>
              </a:rPr>
              <a:t>Jaké typy pojištění se objevují u cestovního pojištění? 	(obnosové/škodové?Osob/majektu?) </a:t>
            </a:r>
          </a:p>
          <a:p>
            <a:pPr marL="87313">
              <a:tabLst>
                <a:tab pos="623888" algn="l"/>
              </a:tabLst>
            </a:pPr>
            <a:endParaRPr lang="cs-CZ" sz="2000" dirty="0">
              <a:latin typeface="Arial" panose="020B0604020202020204" pitchFamily="34" charset="0"/>
            </a:endParaRPr>
          </a:p>
          <a:p>
            <a:pPr marL="449263" indent="-361950">
              <a:tabLst>
                <a:tab pos="623888" algn="l"/>
              </a:tabLst>
            </a:pPr>
            <a:r>
              <a:rPr lang="cs-CZ" sz="2000" dirty="0">
                <a:latin typeface="Arial" panose="020B0604020202020204" pitchFamily="34" charset="0"/>
              </a:rPr>
              <a:t>2. 		Které ustanovení OZ řeší tuto situaci? </a:t>
            </a:r>
          </a:p>
          <a:p>
            <a:pPr marL="544513" lvl="2">
              <a:tabLst>
                <a:tab pos="623888" algn="l"/>
              </a:tabLst>
            </a:pPr>
            <a:r>
              <a:rPr lang="cs-CZ" sz="2000" i="1" dirty="0">
                <a:latin typeface="Arial" panose="020B0604020202020204" pitchFamily="34" charset="0"/>
              </a:rPr>
              <a:t>Problém, který klient řeší, spočívá v tom, že klient měl jako soukromá osoba uzavřené pojištění nemovitosti na byt, cca 12 let, které řádně platil. Následně převedl tento byt na třetí osobu (nevím, zda převedl gratis nebo prodal). Proto chtěl pojištění ukončit. Nicméně prošvihl řádnou lhůtu k podání výpovědi, takže oni to brali tak, že pojištění skončí až k 30/6/2016 i když on chtěl ukončit k 30/6/2015. Vymáhají po něm pojistné cca 5.000 Kč. Jemu se nelíbí, že nechtějí přistoupit na „dohodu“ o ukončení pojištění (nechce už jim těch cca 5 tis. Kč zaplatit) a trvají výhradně na „výpovědi“, byť dohodu všeobecné smluvní podmínky také připouštějí. Domnívá se, že když jim tolik let řádně platil, tak proč by nyní nemohli přimhouřit oko a ukončit to tak, jak chce on. Jde mu o princip, je připraven se i soudit.</a:t>
            </a:r>
          </a:p>
          <a:p>
            <a:pPr marL="87313" lvl="1" indent="-87313"/>
            <a:endParaRPr lang="cs-CZ" sz="2000" dirty="0">
              <a:latin typeface="Arial" panose="020B0604020202020204" pitchFamily="34" charset="0"/>
            </a:endParaRPr>
          </a:p>
          <a:p>
            <a:pPr marL="342900" indent="-342900">
              <a:buFont typeface="+mj-lt"/>
              <a:buAutoNum type="arabicPeriod"/>
            </a:pPr>
            <a:endParaRPr lang="cs-CZ" sz="2000" dirty="0">
              <a:latin typeface="Arial" panose="020B0604020202020204" pitchFamily="34" charset="0"/>
            </a:endParaRPr>
          </a:p>
          <a:p>
            <a:pPr marL="342900" indent="-342900">
              <a:buFont typeface="Wingdings" panose="05000000000000000000" pitchFamily="2" charset="2"/>
              <a:buChar char="§"/>
            </a:pPr>
            <a:endParaRPr lang="cs-CZ" sz="2000" dirty="0">
              <a:latin typeface="Arial" panose="020B0604020202020204" pitchFamily="34" charset="0"/>
            </a:endParaRPr>
          </a:p>
        </p:txBody>
      </p:sp>
    </p:spTree>
    <p:extLst>
      <p:ext uri="{BB962C8B-B14F-4D97-AF65-F5344CB8AC3E}">
        <p14:creationId xmlns:p14="http://schemas.microsoft.com/office/powerpoint/2010/main" val="837749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txBox="1">
            <a:spLocks/>
          </p:cNvSpPr>
          <p:nvPr/>
        </p:nvSpPr>
        <p:spPr>
          <a:xfrm>
            <a:off x="1367644" y="6487385"/>
            <a:ext cx="4572508" cy="258073"/>
          </a:xfrm>
          <a:prstGeom prst="rect">
            <a:avLst/>
          </a:prstGeom>
        </p:spPr>
        <p:txBody>
          <a:bodyPr lIns="0" tIns="0" rIns="0" bIns="0"/>
          <a:lstStyle>
            <a:defPPr>
              <a:defRPr lang="cs-CZ"/>
            </a:defPPr>
            <a:lvl1pPr marL="0" algn="l"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cs-CZ" sz="1000" dirty="0">
                <a:solidFill>
                  <a:srgbClr val="7F7F7F"/>
                </a:solidFill>
                <a:latin typeface="Arial"/>
              </a:rPr>
              <a:t> </a:t>
            </a:r>
          </a:p>
        </p:txBody>
      </p:sp>
      <p:sp>
        <p:nvSpPr>
          <p:cNvPr id="5" name="Zástupný symbol pro číslo snímku 4"/>
          <p:cNvSpPr>
            <a:spLocks noGrp="1"/>
          </p:cNvSpPr>
          <p:nvPr>
            <p:ph type="sldNum" sz="quarter" idx="12"/>
          </p:nvPr>
        </p:nvSpPr>
        <p:spPr>
          <a:xfrm>
            <a:off x="755576" y="6475671"/>
            <a:ext cx="504056" cy="365125"/>
          </a:xfrm>
          <a:solidFill>
            <a:srgbClr val="C00000"/>
          </a:solidFill>
        </p:spPr>
        <p:txBody>
          <a:bodyPr/>
          <a:lstStyle/>
          <a:p>
            <a:pPr algn="ctr">
              <a:defRPr/>
            </a:pPr>
            <a:fld id="{681C73AD-1676-43F3-AF3B-2E8C99DBD57D}" type="slidenum">
              <a:rPr lang="cs-CZ" smtClean="0">
                <a:solidFill>
                  <a:schemeClr val="bg1"/>
                </a:solidFill>
              </a:rPr>
              <a:pPr algn="ctr">
                <a:defRPr/>
              </a:pPr>
              <a:t>9</a:t>
            </a:fld>
            <a:endParaRPr lang="cs-CZ" dirty="0">
              <a:solidFill>
                <a:schemeClr val="bg1"/>
              </a:solidFill>
            </a:endParaRPr>
          </a:p>
        </p:txBody>
      </p:sp>
      <p:sp>
        <p:nvSpPr>
          <p:cNvPr id="18" name="Zástupný symbol pro číslo snímku 4"/>
          <p:cNvSpPr txBox="1">
            <a:spLocks/>
          </p:cNvSpPr>
          <p:nvPr/>
        </p:nvSpPr>
        <p:spPr>
          <a:xfrm>
            <a:off x="0" y="404664"/>
            <a:ext cx="1259632" cy="707886"/>
          </a:xfrm>
          <a:prstGeom prst="rect">
            <a:avLst/>
          </a:prstGeom>
          <a:solidFill>
            <a:srgbClr val="C00000"/>
          </a:solidFill>
        </p:spPr>
        <p:txBody>
          <a:bodyPr vert="horz" lIns="91440" tIns="45720" rIns="91440" bIns="45720" rtlCol="0" anchor="ctr"/>
          <a:lstStyle>
            <a:defPPr>
              <a:defRPr lang="cs-CZ"/>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endParaRPr lang="cs-CZ" dirty="0">
              <a:solidFill>
                <a:schemeClr val="bg1"/>
              </a:solidFill>
            </a:endParaRPr>
          </a:p>
        </p:txBody>
      </p:sp>
      <p:sp>
        <p:nvSpPr>
          <p:cNvPr id="8" name="TextovéPole 7"/>
          <p:cNvSpPr txBox="1"/>
          <p:nvPr/>
        </p:nvSpPr>
        <p:spPr>
          <a:xfrm>
            <a:off x="629816" y="2127670"/>
            <a:ext cx="7776864" cy="132343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4000" dirty="0">
                <a:latin typeface="Arial" panose="020B0604020202020204" pitchFamily="34" charset="0"/>
              </a:rPr>
              <a:t>Dále k náležitostem pojistné smlouvy </a:t>
            </a:r>
          </a:p>
        </p:txBody>
      </p:sp>
    </p:spTree>
    <p:extLst>
      <p:ext uri="{BB962C8B-B14F-4D97-AF65-F5344CB8AC3E}">
        <p14:creationId xmlns:p14="http://schemas.microsoft.com/office/powerpoint/2010/main" val="982306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1733</TotalTime>
  <Words>1314</Words>
  <Application>Microsoft Office PowerPoint</Application>
  <PresentationFormat>Předvádění na obrazovce (4:3)</PresentationFormat>
  <Paragraphs>165</Paragraphs>
  <Slides>16</Slides>
  <Notes>16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Wingdings</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Standard</dc:creator>
  <cp:lastModifiedBy>AF</cp:lastModifiedBy>
  <cp:revision>166</cp:revision>
  <cp:lastPrinted>2016-10-05T18:35:46Z</cp:lastPrinted>
  <dcterms:created xsi:type="dcterms:W3CDTF">2013-03-17T15:44:36Z</dcterms:created>
  <dcterms:modified xsi:type="dcterms:W3CDTF">2021-11-24T09:20:00Z</dcterms:modified>
</cp:coreProperties>
</file>