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9" r:id="rId3"/>
    <p:sldId id="262" r:id="rId4"/>
    <p:sldId id="261" r:id="rId5"/>
    <p:sldId id="263" r:id="rId6"/>
    <p:sldId id="264" r:id="rId7"/>
    <p:sldId id="265" r:id="rId8"/>
    <p:sldId id="260" r:id="rId9"/>
    <p:sldId id="266" r:id="rId10"/>
    <p:sldId id="267" r:id="rId11"/>
    <p:sldId id="268" r:id="rId12"/>
    <p:sldId id="274" r:id="rId13"/>
    <p:sldId id="269" r:id="rId14"/>
    <p:sldId id="270" r:id="rId15"/>
    <p:sldId id="271" r:id="rId16"/>
    <p:sldId id="275" r:id="rId1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09.11.2021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D</a:t>
            </a:r>
            <a:r>
              <a:rPr lang="cs" dirty="0"/>
              <a:t>okazování, důkazní prostředky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Jan Neckář						</a:t>
            </a:r>
            <a:r>
              <a:rPr lang="cs-CZ" dirty="0"/>
              <a:t>NF101Zk Daňové právo I - obecná část				</a:t>
            </a:r>
            <a:r>
              <a:rPr lang="cs-CZ"/>
              <a:t>	10. </a:t>
            </a:r>
            <a:r>
              <a:rPr lang="cs-CZ" dirty="0"/>
              <a:t>11. 2021</a:t>
            </a:r>
            <a:endParaRPr lang="cs" dirty="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Znalecký posudek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Správce daně </a:t>
            </a:r>
            <a:r>
              <a:rPr lang="cs-CZ" b="1" dirty="0"/>
              <a:t>může</a:t>
            </a:r>
            <a:r>
              <a:rPr lang="cs-CZ" dirty="0"/>
              <a:t> ustanovit znalce k prokázání skutečností rozhodných pro správné zjištění a stanovení daně,</a:t>
            </a:r>
          </a:p>
          <a:p>
            <a:pPr lvl="1"/>
            <a:r>
              <a:rPr lang="cs-CZ" dirty="0"/>
              <a:t>a) závisí-li rozhodnutí na posouzení otázek, k nimž je třeba </a:t>
            </a:r>
            <a:r>
              <a:rPr lang="cs-CZ" b="1" dirty="0"/>
              <a:t>odborných znalostí</a:t>
            </a:r>
            <a:r>
              <a:rPr lang="cs-CZ" dirty="0"/>
              <a:t>, které správce daně nemá, nebo</a:t>
            </a:r>
          </a:p>
          <a:p>
            <a:pPr lvl="1"/>
            <a:r>
              <a:rPr lang="cs-CZ" dirty="0"/>
              <a:t>b) nepředloží-li daňový subjekt znalecký posudek, pokud mu tuto povinnost ukládá zákon, a to ani na výzvu správce daně.</a:t>
            </a:r>
          </a:p>
          <a:p>
            <a:r>
              <a:rPr lang="cs-CZ" b="1" dirty="0"/>
              <a:t>Rozhodnutí o ustanovení znalce </a:t>
            </a:r>
            <a:r>
              <a:rPr lang="cs-CZ" dirty="0"/>
              <a:t>se doručuje znalci; včas podané odvolání proti tomuto rozhodnutí </a:t>
            </a:r>
            <a:r>
              <a:rPr lang="cs-CZ" b="1" dirty="0"/>
              <a:t>má</a:t>
            </a:r>
            <a:r>
              <a:rPr lang="cs-CZ" dirty="0"/>
              <a:t> odkladný účinek. Rozhodnutí o ustanovení znalce se doručuje též daňovému subjektu, který proti němu </a:t>
            </a:r>
            <a:r>
              <a:rPr lang="cs-CZ" b="1" dirty="0"/>
              <a:t>nemůže</a:t>
            </a:r>
            <a:r>
              <a:rPr lang="cs-CZ" dirty="0"/>
              <a:t> uplatnit opravné prostředky.</a:t>
            </a:r>
          </a:p>
          <a:p>
            <a:r>
              <a:rPr lang="cs-CZ" dirty="0"/>
              <a:t>Povinnost spolupracovat se znalcem uložena daňovému subjektu, případně dalším osobám.</a:t>
            </a:r>
          </a:p>
          <a:p>
            <a:r>
              <a:rPr lang="cs-CZ" dirty="0"/>
              <a:t>Je-li ve věci daňového subjektu prováděn </a:t>
            </a:r>
            <a:r>
              <a:rPr lang="cs-CZ" b="1" dirty="0"/>
              <a:t>výslech znalce</a:t>
            </a:r>
            <a:r>
              <a:rPr lang="cs-CZ" dirty="0"/>
              <a:t>, má daňový subjekt právo být tomuto výslechu přítomen a klást znalci otázky týkající se podávaného znaleckého posudku. O tom, že bude prováděn výslech znalce, správce daně daňový subjekt včas vyrozumí.</a:t>
            </a:r>
          </a:p>
          <a:p>
            <a:r>
              <a:rPr lang="cs-CZ" dirty="0"/>
              <a:t>Problém: nákladnost.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7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Každá osoba </a:t>
            </a:r>
            <a:r>
              <a:rPr lang="cs-CZ" dirty="0"/>
              <a:t>je povinna vypovídat jako svědek o důležitých okolnostech při správě daní týkajících se jiných osob, pokud jsou jí známy; musí vypovídat pravdivě a nic nezamlčovat.</a:t>
            </a:r>
          </a:p>
          <a:p>
            <a:r>
              <a:rPr lang="cs-CZ" dirty="0"/>
              <a:t>Jako svědek </a:t>
            </a:r>
            <a:r>
              <a:rPr lang="cs-CZ" b="1" dirty="0"/>
              <a:t>nesmí být vyslechnut </a:t>
            </a:r>
            <a:r>
              <a:rPr lang="cs-CZ" dirty="0"/>
              <a:t>ten, kdo by porušil povinnosti spojené s utajováním informací nebo zákonem uloženou povinnost mlčenlivosti (advokát, daňový poradce), pokud nebyl zproštěn mlčenlivosti.</a:t>
            </a:r>
          </a:p>
          <a:p>
            <a:r>
              <a:rPr lang="cs-CZ" dirty="0"/>
              <a:t>Právo odepřít výpověď; na to musí být svědek výslovně upozorněn.</a:t>
            </a:r>
          </a:p>
          <a:p>
            <a:r>
              <a:rPr lang="cs-CZ" dirty="0"/>
              <a:t>Svědek musí vypovídat pravdivě a nic nezamlčovat, musí být poučen o následcích nepravdivé výpovědi.</a:t>
            </a:r>
          </a:p>
          <a:p>
            <a:pPr lvl="1"/>
            <a:r>
              <a:rPr lang="cs-CZ" dirty="0"/>
              <a:t>ALE správce daně vede výslech, pokládá otázky a volí tedy strategii výslechu</a:t>
            </a:r>
          </a:p>
          <a:p>
            <a:pPr lvl="1"/>
            <a:r>
              <a:rPr lang="cs-CZ" dirty="0"/>
              <a:t>Svědek nemusí vypovědět vše beze zbytku, pokud vypovídá pravdu a nezamlčuje nic ve vztahu k položené otázce</a:t>
            </a:r>
          </a:p>
          <a:p>
            <a:pPr lvl="1"/>
            <a:r>
              <a:rPr lang="cs-CZ" dirty="0"/>
              <a:t>Problém: dovozování a výkladu svědecké výpovědi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87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subjekt má právo být přítomen výslechu svědka a klást mu otázky v rámci dokazovaní svých práv a povinností. </a:t>
            </a:r>
          </a:p>
          <a:p>
            <a:endParaRPr lang="cs-CZ" dirty="0"/>
          </a:p>
          <a:p>
            <a:r>
              <a:rPr lang="cs-CZ" dirty="0"/>
              <a:t>O provádění svědecké výpovědi správce daně daňový subjekt včas vyrozumí, nehrozí-li nebezpečí z prodlení.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83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Předvolání a předvedení svědka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</a:t>
            </a:r>
            <a:r>
              <a:rPr lang="cs-CZ" b="1" dirty="0"/>
              <a:t>předvolá</a:t>
            </a:r>
            <a:r>
              <a:rPr lang="cs-CZ" dirty="0"/>
              <a:t> osobu zúčastněnou na správě daní, jejíž osobní účast v řízení nebo jiném postupu při správě daní je nutná, a v předvolání uvede kdy, kam, v jaké věci a z jakého důvodu se má dostavit a současně upozorní na právní důsledky nedostavení se, včetně možnosti jejího předvedení. Předvolání se doručuje do vlastních rukou.</a:t>
            </a:r>
          </a:p>
          <a:p>
            <a:endParaRPr lang="cs-CZ" dirty="0"/>
          </a:p>
          <a:p>
            <a:r>
              <a:rPr lang="cs-CZ" dirty="0"/>
              <a:t>V případě, že se předvolaná osoba bez dostatečného důvodu nedostaví ani po </a:t>
            </a:r>
            <a:r>
              <a:rPr lang="cs-CZ" b="1" dirty="0"/>
              <a:t>opakovaném</a:t>
            </a:r>
            <a:r>
              <a:rPr lang="cs-CZ" dirty="0"/>
              <a:t> předvolání, může správce daně vydat </a:t>
            </a:r>
            <a:r>
              <a:rPr lang="cs-CZ" b="1" dirty="0"/>
              <a:t>rozhodnutí o předvedení </a:t>
            </a:r>
            <a:r>
              <a:rPr lang="cs-CZ" dirty="0"/>
              <a:t>a požádat o její předvedení příslušný bezpečnostní sbor, který má pravomoc k předvedení podle jiného právního předpisu.</a:t>
            </a:r>
          </a:p>
          <a:p>
            <a:r>
              <a:rPr lang="cs-CZ" dirty="0"/>
              <a:t>Rozhodnutí o předvedení je doručováno předváděné osobě prostřednictvím osoby, která předvedení na základě tohoto rozhodnutí vykonává; proti tomuto rozhodnutí nelze uplatnit opravné prostředky.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04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Neunesení důkazního břemene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daňový subjekt neunesl důkazní břemeno, je na posouzení správce daně, zda lze stanovit daň dokazováním nebo nikoliv:</a:t>
            </a:r>
          </a:p>
          <a:p>
            <a:r>
              <a:rPr lang="cs-CZ" dirty="0"/>
              <a:t>-&gt; LZE – pak bude daň stanovena dokazováním, přičemž budou zohledněny neprokázané skutečnosti</a:t>
            </a:r>
          </a:p>
          <a:p>
            <a:pPr lvl="1"/>
            <a:r>
              <a:rPr lang="cs-CZ" dirty="0"/>
              <a:t>Neuznání odpočtu, neuznání daňově účinných nákladů…</a:t>
            </a:r>
          </a:p>
          <a:p>
            <a:pPr lvl="1"/>
            <a:r>
              <a:rPr lang="cs-CZ" dirty="0"/>
              <a:t>Otázka míry neprokázaných skutečností k celkovému základu daně a daňové povinnosti</a:t>
            </a:r>
          </a:p>
          <a:p>
            <a:pPr lvl="1"/>
            <a:endParaRPr lang="cs-CZ" dirty="0"/>
          </a:p>
          <a:p>
            <a:r>
              <a:rPr lang="cs-CZ" dirty="0"/>
              <a:t>-&gt; NELZE – správce daně přistoupí ke stanovení daně podle pomůcek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1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daně podle pomůcek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Stanoví-li správce daně daň podle pomůcek, přihlédne také ke zjištěným okolnostem, z nichž vyplývají výhody pro daňový subjekt, i když jím nebyly uplatněny.</a:t>
            </a:r>
          </a:p>
          <a:p>
            <a:r>
              <a:rPr lang="cs-CZ" dirty="0"/>
              <a:t>Pomůckami jsou zejména</a:t>
            </a:r>
          </a:p>
          <a:p>
            <a:pPr lvl="1"/>
            <a:r>
              <a:rPr lang="cs-CZ" dirty="0"/>
              <a:t>důkazní prostředky, které nebyly správcem daně zpochybněny,</a:t>
            </a:r>
          </a:p>
          <a:p>
            <a:pPr lvl="1"/>
            <a:r>
              <a:rPr lang="cs-CZ" dirty="0"/>
              <a:t>podaná vysvětlení,</a:t>
            </a:r>
          </a:p>
          <a:p>
            <a:pPr lvl="1"/>
            <a:r>
              <a:rPr lang="cs-CZ" dirty="0"/>
              <a:t>porovnání srovnatelných daňových subjektů a jejich daňových povinností,</a:t>
            </a:r>
          </a:p>
          <a:p>
            <a:pPr lvl="1"/>
            <a:r>
              <a:rPr lang="cs-CZ" dirty="0"/>
              <a:t>vlastní poznatky správce daně získané při správě daní.</a:t>
            </a:r>
          </a:p>
          <a:p>
            <a:r>
              <a:rPr lang="cs-CZ" dirty="0"/>
              <a:t>§ 114 odst. 4 DŘ: Směřuje-li </a:t>
            </a:r>
            <a:r>
              <a:rPr lang="cs-CZ" b="1" dirty="0"/>
              <a:t>odvolání</a:t>
            </a:r>
            <a:r>
              <a:rPr lang="cs-CZ" dirty="0"/>
              <a:t> proti rozhodnutí o stanovení daně podle pomůcek, zkoumá odvolací orgán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dodržení zákonných podmínek použití tohoto způsobu stanovení daně, jakož i přiměřenosti použitých pomůcek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2943412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FDED9-5F64-49C2-9169-32ECCE11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 x důkazní prostředek x důkaz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5DDA8-2381-4C93-ABDD-8C031A0B9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Dokazování: procesní postup, v rámci kterého jsou předkládány důkazy a důkazní prostředky, navrhováno provedení důkazů a důkazních prostředků.</a:t>
            </a:r>
          </a:p>
          <a:p>
            <a:r>
              <a:rPr lang="cs-CZ" dirty="0"/>
              <a:t>Důkaz: věc nebo postup, který může přispět k objasnění projednávané věci a rozhodných skutečností.</a:t>
            </a:r>
          </a:p>
          <a:p>
            <a:r>
              <a:rPr lang="cs-CZ" dirty="0"/>
              <a:t>Důkazní prostředek: jakýkoliv podklad, jimž lze zjistit skutečný stav věci a ověřit skutečnosti rozhodné pro naplnění cíle správy daní; jde o prostředek získání důkazu.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A87C9D-B63B-4381-9BF5-C7A90CF56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8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C4100-823F-451A-9F43-B14931EAF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daňových sporů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89F649-5654-455A-A13A-D4C4F322D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Kolotočové podvody na DPH</a:t>
            </a:r>
          </a:p>
          <a:p>
            <a:r>
              <a:rPr lang="cs-CZ" dirty="0"/>
              <a:t>Řetězové podvody na DPH</a:t>
            </a:r>
          </a:p>
          <a:p>
            <a:r>
              <a:rPr lang="cs-CZ" dirty="0"/>
              <a:t>Průkaznost nároku na odpočet DPH z přijatých plnění</a:t>
            </a:r>
          </a:p>
          <a:p>
            <a:r>
              <a:rPr lang="cs-CZ" dirty="0"/>
              <a:t>Daňově účinné náklady (včetně cestovních náhrad, mezd…)</a:t>
            </a:r>
          </a:p>
          <a:p>
            <a:r>
              <a:rPr lang="cs-CZ" dirty="0"/>
              <a:t>Odpočet na výzkum a vývoj dle ZDP</a:t>
            </a:r>
          </a:p>
          <a:p>
            <a:r>
              <a:rPr lang="cs-CZ" dirty="0"/>
              <a:t>Reklamy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30D325-62DD-4C4C-84C3-52FF548DE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2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3E1DE-03AD-4052-913B-6B47F7EB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92544-8461-419A-826E-6D063FC14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důkazní břemeno má daňový subjekt</a:t>
            </a:r>
          </a:p>
          <a:p>
            <a:pPr lvl="1"/>
            <a:r>
              <a:rPr lang="cs-CZ" dirty="0"/>
              <a:t>Prokazuje všechny skutečnosti, které je </a:t>
            </a:r>
            <a:r>
              <a:rPr lang="cs-CZ" b="1" dirty="0"/>
              <a:t>povinen</a:t>
            </a:r>
            <a:r>
              <a:rPr lang="cs-CZ" dirty="0"/>
              <a:t> uvádět v řádném daňovém tvrzení, dodatečném daňovém tvrzení a dalších podáních (nejen tvrzené skutečnosti!)</a:t>
            </a:r>
          </a:p>
          <a:p>
            <a:pPr lvl="1"/>
            <a:r>
              <a:rPr lang="cs-CZ" dirty="0"/>
              <a:t>Primární důkazní břemeno unese daňový subjekt předložením účetnictví (u DPFO/DPPO), nebo prvotních daňových dokladů vystavených plátcem daně (u DPH)</a:t>
            </a:r>
          </a:p>
          <a:p>
            <a:r>
              <a:rPr lang="cs-CZ" dirty="0"/>
              <a:t>Správce daně prokazuje nesoulad skutečností tvrzených daňovým subjektem a důkazů předložených v rámci prvotní fáze dokazování (účetnictví, daňové doklady) -&gt; pokud správce daně prokáže důvodné pochybnosti, unese svoje důkazní břemeno a přesune jej zpět na daňový subjekt.</a:t>
            </a:r>
          </a:p>
          <a:p>
            <a:r>
              <a:rPr lang="cs-CZ" dirty="0"/>
              <a:t>Následně musí daňový subjekt odstranit pochybnosti a prokázat svoje tvrzení ve světle dosud zjištěných skutečností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F5E32-1C1B-49A0-B188-CC2C9A12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4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 provádí správce daně</a:t>
            </a:r>
          </a:p>
          <a:p>
            <a:r>
              <a:rPr lang="cs-CZ" dirty="0"/>
              <a:t>Je na správci daně, aby rozhodl, které důkazy či důkazní prostředky provede, které nikoliv (a proč – nutnost odůvodnění)</a:t>
            </a:r>
          </a:p>
          <a:p>
            <a:r>
              <a:rPr lang="cs-CZ" dirty="0"/>
              <a:t>Správce daně nemusí provést všechny navržené důkazy, ale se všemi se musí vypořádat</a:t>
            </a:r>
          </a:p>
          <a:p>
            <a:r>
              <a:rPr lang="cs-CZ" dirty="0"/>
              <a:t>Správce daně dbá, aby skutečnosti rozhodné pro správné zjištění a stanovení daně byly zjištěny co nejúplněji, a není v tom vázán jen návrhy daňových subjekt</a:t>
            </a:r>
          </a:p>
          <a:p>
            <a:pPr lvl="1"/>
            <a:r>
              <a:rPr lang="cs-CZ" dirty="0"/>
              <a:t>Správce daně nevyšetřuje a nedokazuje ze své vlastní iniciativy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daně prokazuje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oznámení vlastních písemností,</a:t>
            </a:r>
          </a:p>
          <a:p>
            <a:r>
              <a:rPr lang="cs-CZ" dirty="0"/>
              <a:t>b) skutečnosti rozhodné pro užití právní domněnky nebo právní fikce,</a:t>
            </a:r>
          </a:p>
          <a:p>
            <a:r>
              <a:rPr lang="cs-CZ" dirty="0"/>
              <a:t>c) skutečnosti vyvracející věrohodnost, průkaznost, správnost či úplnost povinných evidencí, účetních záznamů, jakož i jiných záznamů, listin a dalších důkazních prostředků uplatněných daňovým subjektem,</a:t>
            </a:r>
          </a:p>
          <a:p>
            <a:r>
              <a:rPr lang="cs-CZ" dirty="0"/>
              <a:t>d) skutečnosti rozhodné pro posouzení skutečného obsahu právního jednání nebo jiné skutečnosti,</a:t>
            </a:r>
          </a:p>
          <a:p>
            <a:r>
              <a:rPr lang="cs-CZ" dirty="0"/>
              <a:t>e) skutečnosti rozhodné pro uplatnění následku za porušení povinnosti při správě daní,</a:t>
            </a:r>
          </a:p>
          <a:p>
            <a:r>
              <a:rPr lang="cs-CZ" dirty="0"/>
              <a:t>f) skutečnosti rozhodné pro posouzení účelu právního jednání a jiných skutečností rozhodných pro správu daní, jejichž převažujícím účelem je získání daňové výhody v rozporu se smyslem a účelem daňového právního předpisu</a:t>
            </a:r>
          </a:p>
          <a:p>
            <a:pPr lvl="1"/>
            <a:r>
              <a:rPr lang="cs-CZ" dirty="0"/>
              <a:t>Zneužití práva – viz zásada zákazu zneužití práva dle § 8 odst. 4 DŘ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4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Kooperace na dokazování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to vyžaduje průběh řízení, může správce daně </a:t>
            </a:r>
            <a:r>
              <a:rPr lang="cs-CZ" b="1" dirty="0"/>
              <a:t>vyzvat daňový subjekt </a:t>
            </a:r>
            <a:r>
              <a:rPr lang="cs-CZ" dirty="0"/>
              <a:t>k prokázání skutečností potřebných pro správné stanovení daně, a to za předpokladu, že potřebné informace nelze získat z vlastní úřední evidence.</a:t>
            </a:r>
          </a:p>
          <a:p>
            <a:pPr lvl="1"/>
            <a:r>
              <a:rPr lang="cs-CZ" dirty="0"/>
              <a:t>Výzva k prokázání skutečností, Výzva k předložení listin…</a:t>
            </a:r>
          </a:p>
          <a:p>
            <a:r>
              <a:rPr lang="cs-CZ" dirty="0"/>
              <a:t>Správce daně může vyzvat jiné osoby k poskytnutí důkazů</a:t>
            </a:r>
          </a:p>
          <a:p>
            <a:pPr lvl="1"/>
            <a:r>
              <a:rPr lang="cs-CZ" dirty="0"/>
              <a:t>Výzva dle § 57 DŘ…</a:t>
            </a:r>
          </a:p>
          <a:p>
            <a:r>
              <a:rPr lang="cs-CZ" dirty="0"/>
              <a:t>Daňový subjekt může navrhovat provedení důkazu za účasti třetí osoby (typicky svědci), v takovém případě je povinností sdělit údaje o této třetí osobě a informaci o tom, které skutečnosti hodlá účastí této třetí osoby prokázat nebo vysvětlit, popřípadě jiný důvod účasti</a:t>
            </a:r>
          </a:p>
          <a:p>
            <a:pPr lvl="1"/>
            <a:r>
              <a:rPr lang="cs-CZ" dirty="0"/>
              <a:t>Problém v praxi – jak zjistit údaje?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2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CFE13-A4AB-457E-A992-BC111850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18C43-E89A-46DC-A6E9-105BE34A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Jako důkaz mohou sloužit </a:t>
            </a:r>
            <a:r>
              <a:rPr lang="cs-CZ" b="1" dirty="0"/>
              <a:t>všechny</a:t>
            </a:r>
            <a:r>
              <a:rPr lang="cs-CZ" dirty="0"/>
              <a:t> prostředky, kterými lze zjistit stav věci, zejména výslech svědků, znalecký posudek, zprávy a vyjádření orgánů, fyzických a právnických osob, notářské nebo exekutorské zápisy a jiné listiny, ohledání a výslech účastníků. </a:t>
            </a:r>
          </a:p>
          <a:p>
            <a:r>
              <a:rPr lang="cs-CZ" dirty="0"/>
              <a:t>Veřejné listiny potvrzují pravdivost toho, co je v nich osvědčeno nebo potvrzeno, není-li dokázán opak.</a:t>
            </a:r>
          </a:p>
          <a:p>
            <a:r>
              <a:rPr lang="cs-CZ" dirty="0"/>
              <a:t>Důkazními prostředky jsou také </a:t>
            </a:r>
          </a:p>
          <a:p>
            <a:pPr lvl="1"/>
            <a:r>
              <a:rPr lang="cs-CZ" dirty="0"/>
              <a:t>veškeré podklady předané správci daně jinými orgány veřejné moci, které byly získány pro jimi vedená řízení, </a:t>
            </a:r>
          </a:p>
          <a:p>
            <a:pPr lvl="1"/>
            <a:r>
              <a:rPr lang="cs-CZ" dirty="0"/>
              <a:t>podklady převzaté z jiných daňových řízení nebo získané při správě daní jiných daňových subjektů</a:t>
            </a:r>
          </a:p>
          <a:p>
            <a:pPr lvl="1"/>
            <a:r>
              <a:rPr lang="cs-CZ" dirty="0"/>
              <a:t>-&gt; Problém s anonymizací, ponecháním ve vyhledávací části spisu, otázka (ne)úplnosti převzatých skutečností a nemožnosti ověření…</a:t>
            </a:r>
          </a:p>
          <a:p>
            <a:r>
              <a:rPr lang="cs-CZ" dirty="0"/>
              <a:t>Pokud jsou v rámci dokazování užity protokoly o svědeckých výpovědích z jiných daňových řízeních – na návrh daňového subjektu bude provedena svědecká výpověď v daném řízení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C4C09E-83F3-43A8-BA3B-2E3E38ED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85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52393-3027-4884-9038-D7FAB4EA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77A08-CEBC-42DA-88F9-FA6ED841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Listina vydaná orgánem veřejné moci v mezích jeho pravomoci, jakož i listina, která je zákonem prohlášena za veřejnou, potvrzuje, že jde o prohlášení orgánu veřejné moci, který listinu vydal, a není-li dokázán opak, potvrzuje i pravdivost toho, co je v ní osvědčeno nebo potvrzeno.</a:t>
            </a:r>
          </a:p>
          <a:p>
            <a:r>
              <a:rPr lang="cs-CZ" dirty="0"/>
              <a:t>Správce daně může vyžadovat ověření pravosti úředního razítka a podpisu na listině vydané orgánem cizího státu, pokud je toho v řízení třeba, zejména má-li pochybnosti o pravosti předložených listin.</a:t>
            </a:r>
          </a:p>
          <a:p>
            <a:r>
              <a:rPr lang="cs-CZ" dirty="0"/>
              <a:t>Za listinu se pro účely tohoto ustanovení považuje rovněž datová zpráva.</a:t>
            </a:r>
          </a:p>
          <a:p>
            <a:endParaRPr lang="cs-CZ" dirty="0"/>
          </a:p>
          <a:p>
            <a:r>
              <a:rPr lang="cs-CZ" dirty="0"/>
              <a:t>Nejčastější důkazní prostředek, ale:</a:t>
            </a:r>
          </a:p>
          <a:p>
            <a:pPr lvl="1"/>
            <a:r>
              <a:rPr lang="cs-CZ" dirty="0"/>
              <a:t>Listina je formálním důkazem, který sám o sobě obvykle není dostatečným a je nutné prokázání skutkového stavu</a:t>
            </a:r>
          </a:p>
          <a:p>
            <a:pPr lvl="1"/>
            <a:r>
              <a:rPr lang="cs-CZ" dirty="0"/>
              <a:t>Problém s </a:t>
            </a:r>
            <a:r>
              <a:rPr lang="cs-CZ" dirty="0" err="1"/>
              <a:t>antidatací</a:t>
            </a:r>
            <a:r>
              <a:rPr lang="cs-CZ" dirty="0"/>
              <a:t>, nesoulad předkládaných listin (soulad je také nevěrohodný…), atd.</a:t>
            </a:r>
          </a:p>
          <a:p>
            <a:pPr lvl="1"/>
            <a:r>
              <a:rPr lang="cs-CZ" dirty="0"/>
              <a:t>Problematika mlčenlivosti a obchodního tajemství (dosud nepatentované věci, vynálezy, obchodní podmínky, ceny…)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2E8B8-18D9-4C8A-8B77-5C6DC19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1427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{11D0C4E6-1969-4CA9-A4D7-B0459D336EB0}tf33552983_win32</Template>
  <TotalTime>94</TotalTime>
  <Words>1521</Words>
  <Application>Microsoft Office PowerPoint</Application>
  <PresentationFormat>Širokoúhlá obrazovka</PresentationFormat>
  <Paragraphs>113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Franklin Gothic Book</vt:lpstr>
      <vt:lpstr>Franklin Gothic Demi</vt:lpstr>
      <vt:lpstr>Wingdings 2</vt:lpstr>
      <vt:lpstr>DividendVTI</vt:lpstr>
      <vt:lpstr>Dokazování, důkazní prostředky</vt:lpstr>
      <vt:lpstr>Dokazování x důkazní prostředek x důkaz</vt:lpstr>
      <vt:lpstr>Typy daňových sporů</vt:lpstr>
      <vt:lpstr>Důkazní břemeno</vt:lpstr>
      <vt:lpstr>dokazování</vt:lpstr>
      <vt:lpstr>Správce daně prokazuje</vt:lpstr>
      <vt:lpstr>Kooperace na dokazování</vt:lpstr>
      <vt:lpstr>Důkazní prostředky</vt:lpstr>
      <vt:lpstr>listiny</vt:lpstr>
      <vt:lpstr>Znalecký posudek</vt:lpstr>
      <vt:lpstr>svědci</vt:lpstr>
      <vt:lpstr>svědci</vt:lpstr>
      <vt:lpstr>Předvolání a předvedení svědka</vt:lpstr>
      <vt:lpstr>Neunesení důkazního břemene</vt:lpstr>
      <vt:lpstr>Stanovení daně podle pomůcek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Dokazování, důkazní prostředky</dc:title>
  <dc:creator>JN</dc:creator>
  <cp:lastModifiedBy>Jan Neckář</cp:lastModifiedBy>
  <cp:revision>7</cp:revision>
  <dcterms:created xsi:type="dcterms:W3CDTF">2020-12-02T07:35:24Z</dcterms:created>
  <dcterms:modified xsi:type="dcterms:W3CDTF">2021-11-09T17:07:00Z</dcterms:modified>
</cp:coreProperties>
</file>