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6" r:id="rId3"/>
    <p:sldId id="299" r:id="rId4"/>
    <p:sldId id="300" r:id="rId5"/>
    <p:sldId id="301" r:id="rId6"/>
    <p:sldId id="302" r:id="rId7"/>
    <p:sldId id="303" r:id="rId8"/>
    <p:sldId id="307" r:id="rId9"/>
    <p:sldId id="308" r:id="rId10"/>
    <p:sldId id="309" r:id="rId11"/>
    <p:sldId id="304" r:id="rId12"/>
    <p:sldId id="310" r:id="rId13"/>
    <p:sldId id="305" r:id="rId14"/>
    <p:sldId id="311" r:id="rId15"/>
    <p:sldId id="312" r:id="rId16"/>
    <p:sldId id="322" r:id="rId17"/>
    <p:sldId id="313" r:id="rId18"/>
    <p:sldId id="314" r:id="rId19"/>
    <p:sldId id="315" r:id="rId20"/>
    <p:sldId id="323" r:id="rId21"/>
    <p:sldId id="316" r:id="rId22"/>
    <p:sldId id="324" r:id="rId23"/>
    <p:sldId id="317" r:id="rId24"/>
    <p:sldId id="325" r:id="rId25"/>
    <p:sldId id="326" r:id="rId26"/>
    <p:sldId id="318" r:id="rId27"/>
    <p:sldId id="327" r:id="rId28"/>
    <p:sldId id="319" r:id="rId29"/>
    <p:sldId id="328" r:id="rId30"/>
    <p:sldId id="329" r:id="rId31"/>
    <p:sldId id="330" r:id="rId32"/>
    <p:sldId id="320" r:id="rId33"/>
    <p:sldId id="331" r:id="rId34"/>
    <p:sldId id="332" r:id="rId35"/>
    <p:sldId id="333" r:id="rId36"/>
    <p:sldId id="298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0" d="100"/>
          <a:sy n="160" d="100"/>
        </p:scale>
        <p:origin x="33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exekuce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r>
              <a:rPr lang="cs-CZ" dirty="0"/>
              <a:t>Jan Neckář		   NF101Zk Daňové právo I - obecná část	</a:t>
            </a:r>
            <a:r>
              <a:rPr lang="cs-CZ"/>
              <a:t>        8</a:t>
            </a:r>
            <a:r>
              <a:rPr lang="cs-CZ" dirty="0"/>
              <a:t>. 12.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jednání dlužníka týkající se jeho majetku, s výjimkou právního jednání spočívajícího v běžné obchodní činnosti, uspokojování základních životních potřeb a správy majetku, včetně jeho běžné údržby, které dlužník učinil poté, co mu byla doručena výzva, jsou </a:t>
            </a:r>
            <a:r>
              <a:rPr lang="cs-CZ" u="sng" dirty="0"/>
              <a:t>vůči správci daně a dalším osobám, které mají proti dlužníkovi pohledávku vymahatelnou na základě exekučního titulu, neúčinné.</a:t>
            </a:r>
          </a:p>
        </p:txBody>
      </p:sp>
    </p:spTree>
    <p:extLst>
      <p:ext uri="{BB962C8B-B14F-4D97-AF65-F5344CB8AC3E}">
        <p14:creationId xmlns:p14="http://schemas.microsoft.com/office/powerpoint/2010/main" val="2725345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 a zastavení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 upravuje možnost odkladu či zastavení DE</a:t>
            </a:r>
          </a:p>
          <a:p>
            <a:endParaRPr lang="cs-CZ" dirty="0"/>
          </a:p>
          <a:p>
            <a:r>
              <a:rPr lang="cs-CZ" dirty="0"/>
              <a:t>Správce daně může DE zcela nebo částečně odložit, zejména pokud se skutečnosti rozhodné pro </a:t>
            </a:r>
          </a:p>
          <a:p>
            <a:pPr lvl="1"/>
            <a:r>
              <a:rPr lang="cs-CZ" dirty="0"/>
              <a:t>zastavení daňové exekuce, </a:t>
            </a:r>
          </a:p>
          <a:p>
            <a:pPr lvl="1"/>
            <a:r>
              <a:rPr lang="cs-CZ" dirty="0"/>
              <a:t>vyloučení předmětu exekuce ze soupisu věcí nebo </a:t>
            </a:r>
          </a:p>
          <a:p>
            <a:pPr lvl="1"/>
            <a:r>
              <a:rPr lang="cs-CZ" dirty="0"/>
              <a:t>podmínky pro posečkání úhrady nedoplatku</a:t>
            </a:r>
          </a:p>
        </p:txBody>
      </p:sp>
    </p:spTree>
    <p:extLst>
      <p:ext uri="{BB962C8B-B14F-4D97-AF65-F5344CB8AC3E}">
        <p14:creationId xmlns:p14="http://schemas.microsoft.com/office/powerpoint/2010/main" val="95560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 a zastavení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zcela nebo částečně zastaví DE, pokud</a:t>
            </a:r>
          </a:p>
          <a:p>
            <a:pPr lvl="1"/>
            <a:r>
              <a:rPr lang="cs-CZ" dirty="0"/>
              <a:t>a) pro její nařízení nebyly splněny zákonné podmínky,</a:t>
            </a:r>
          </a:p>
          <a:p>
            <a:pPr lvl="1"/>
            <a:r>
              <a:rPr lang="cs-CZ" dirty="0"/>
              <a:t>b) odpadl důvod, pro který byla daňová exekuce nařízena,</a:t>
            </a:r>
          </a:p>
          <a:p>
            <a:pPr lvl="1"/>
            <a:r>
              <a:rPr lang="cs-CZ" dirty="0"/>
              <a:t>c) povolí posečkání úhrady nedoplatku,</a:t>
            </a:r>
          </a:p>
          <a:p>
            <a:pPr lvl="1"/>
            <a:r>
              <a:rPr lang="cs-CZ" dirty="0"/>
              <a:t>d) bylo pravomocně rozhodnuto, že postihuje majetek, k němuž náleží právo nepřipouštějící exekuci, nebo věci nepodléhající exekuci,</a:t>
            </a:r>
          </a:p>
          <a:p>
            <a:pPr lvl="1"/>
            <a:r>
              <a:rPr lang="cs-CZ" dirty="0"/>
              <a:t>e) zaniklo právo vymáhat nedoplatek, </a:t>
            </a:r>
          </a:p>
          <a:p>
            <a:pPr lvl="1"/>
            <a:r>
              <a:rPr lang="cs-CZ" dirty="0"/>
              <a:t>f) předpokládaný výtěžek nepostačí ani ke krytí exekučních nákladů,</a:t>
            </a:r>
          </a:p>
          <a:p>
            <a:pPr lvl="1"/>
            <a:r>
              <a:rPr lang="cs-CZ" dirty="0"/>
              <a:t>g) by pokračování v daňové exekuci bylo spojeno s nepoměrnými obtížemi,</a:t>
            </a:r>
          </a:p>
          <a:p>
            <a:pPr lvl="1"/>
            <a:r>
              <a:rPr lang="cs-CZ" dirty="0"/>
              <a:t>h) bylo nařízeno více daňových exekucí a k úhradě vymáhaného nedoplatku postačí pouze některá z nich, nebo</a:t>
            </a:r>
          </a:p>
          <a:p>
            <a:pPr lvl="1"/>
            <a:r>
              <a:rPr lang="cs-CZ" dirty="0"/>
              <a:t>i) je tu jiný důvod, pro který nelze v daňové exekuci pokračovat.</a:t>
            </a:r>
          </a:p>
        </p:txBody>
      </p:sp>
    </p:spTree>
    <p:extLst>
      <p:ext uri="{BB962C8B-B14F-4D97-AF65-F5344CB8AC3E}">
        <p14:creationId xmlns:p14="http://schemas.microsoft.com/office/powerpoint/2010/main" val="1393303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Hradí dlužník</a:t>
            </a:r>
          </a:p>
          <a:p>
            <a:r>
              <a:rPr lang="cs-CZ" dirty="0"/>
              <a:t>Náhrada nákladů za nařízení DE, za výkon prodeje a za hotové výdaje vzniklé při provádění DE (např. znalecký posudek)</a:t>
            </a:r>
          </a:p>
          <a:p>
            <a:r>
              <a:rPr lang="cs-CZ" dirty="0"/>
              <a:t>Pokud je DE na základě zajišťovacího příkazu =&gt; jen hotové výdaje</a:t>
            </a:r>
          </a:p>
          <a:p>
            <a:r>
              <a:rPr lang="cs-CZ" dirty="0"/>
              <a:t>Výše stanovena EP nebo samostatným rozhodnutím (lze se odvolat)</a:t>
            </a:r>
          </a:p>
        </p:txBody>
      </p:sp>
    </p:spTree>
    <p:extLst>
      <p:ext uri="{BB962C8B-B14F-4D97-AF65-F5344CB8AC3E}">
        <p14:creationId xmlns:p14="http://schemas.microsoft.com/office/powerpoint/2010/main" val="375264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exekučních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Náklady za nařízení daňové exekuce </a:t>
            </a:r>
          </a:p>
          <a:p>
            <a:pPr lvl="1"/>
            <a:r>
              <a:rPr lang="cs-CZ" dirty="0"/>
              <a:t>2 % z částky, pro kterou je daňová exekuce nařízena, nejméně však 500 Kč a nejvýše 500.000 Kč</a:t>
            </a:r>
          </a:p>
          <a:p>
            <a:pPr lvl="1"/>
            <a:r>
              <a:rPr lang="cs-CZ" dirty="0"/>
              <a:t>povinnost jejich úhrady vzniká dlužníkovi vydáním exekučního příkazu nebo vydáním samostatného rozhodnutí, kterým správce daně stanoví výši exekučních nákladů</a:t>
            </a:r>
          </a:p>
          <a:p>
            <a:r>
              <a:rPr lang="cs-CZ" dirty="0"/>
              <a:t>Náklady za výkon prodeje </a:t>
            </a:r>
          </a:p>
          <a:p>
            <a:pPr lvl="1"/>
            <a:r>
              <a:rPr lang="cs-CZ" dirty="0"/>
              <a:t>2 % z částky, pro kterou je daňová exekuce nařízena, nejméně však 500 Kč a nejvýše 500.000 Kč</a:t>
            </a:r>
          </a:p>
          <a:p>
            <a:pPr lvl="1"/>
            <a:r>
              <a:rPr lang="cs-CZ" dirty="0"/>
              <a:t>povinnost jejich úhrady vzniká dlužníkovi zahájením dražby nebo zpeněžením předmětu daňové exekuce mimo dražbu</a:t>
            </a:r>
          </a:p>
          <a:p>
            <a:r>
              <a:rPr lang="cs-CZ" dirty="0"/>
              <a:t>Exekuční náklady lze požadovat u téhož nedoplatku jen jednou. </a:t>
            </a:r>
          </a:p>
          <a:p>
            <a:r>
              <a:rPr lang="cs-CZ" dirty="0"/>
              <a:t>Tyto náklady se počítají z vymáhané částky zaokrouhlené na celé stokoruny dolů.</a:t>
            </a:r>
          </a:p>
        </p:txBody>
      </p:sp>
    </p:spTree>
    <p:extLst>
      <p:ext uri="{BB962C8B-B14F-4D97-AF65-F5344CB8AC3E}">
        <p14:creationId xmlns:p14="http://schemas.microsoft.com/office/powerpoint/2010/main" val="4135678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postižením majetkových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Daňová exekuce srážkami ze mzdy</a:t>
            </a:r>
          </a:p>
          <a:p>
            <a:endParaRPr lang="cs-CZ" dirty="0"/>
          </a:p>
          <a:p>
            <a:r>
              <a:rPr lang="cs-CZ" dirty="0"/>
              <a:t>Daňová exekuce přikázáním pohledávky z účtu u poskytovatele platebních služeb</a:t>
            </a:r>
          </a:p>
          <a:p>
            <a:endParaRPr lang="cs-CZ" dirty="0"/>
          </a:p>
          <a:p>
            <a:r>
              <a:rPr lang="cs-CZ" dirty="0"/>
              <a:t>Daňová exekuce přikázáním jiné peněžité pohledávky</a:t>
            </a:r>
          </a:p>
          <a:p>
            <a:endParaRPr lang="cs-CZ" dirty="0"/>
          </a:p>
          <a:p>
            <a:r>
              <a:rPr lang="cs-CZ" dirty="0"/>
              <a:t>Daňová exekuce postižením jiných majetkových práv</a:t>
            </a:r>
          </a:p>
        </p:txBody>
      </p:sp>
    </p:spTree>
    <p:extLst>
      <p:ext uri="{BB962C8B-B14F-4D97-AF65-F5344CB8AC3E}">
        <p14:creationId xmlns:p14="http://schemas.microsoft.com/office/powerpoint/2010/main" val="6711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postižením majetkových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Uložení povinnosti dlužníkovi a poddlužníkovi, který je oprávněn nakládat s majetkovým právem dlužníka</a:t>
            </a:r>
          </a:p>
          <a:p>
            <a:r>
              <a:rPr lang="cs-CZ" dirty="0"/>
              <a:t>Správce daně bezodkladně vyrozumí poddlužníka o právní moci exekučního příkazu.</a:t>
            </a:r>
          </a:p>
          <a:p>
            <a:r>
              <a:rPr lang="cs-CZ" dirty="0"/>
              <a:t>Nesplní-li poddlužník povinnost stanovenou mu exekučním příkazem a zákonem řádně a včas, má správce daně nárok na její splnění </a:t>
            </a:r>
            <a:r>
              <a:rPr lang="cs-CZ" u="sng" dirty="0"/>
              <a:t>z prostředků tohoto poddlužníka</a:t>
            </a:r>
            <a:r>
              <a:rPr lang="cs-CZ" dirty="0"/>
              <a:t>; tento nárok správce daně uplatní podáním žaloby k soudu.</a:t>
            </a:r>
          </a:p>
        </p:txBody>
      </p:sp>
    </p:spTree>
    <p:extLst>
      <p:ext uri="{BB962C8B-B14F-4D97-AF65-F5344CB8AC3E}">
        <p14:creationId xmlns:p14="http://schemas.microsoft.com/office/powerpoint/2010/main" val="1528071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Srážky ze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mzdy a z jiných příjmů do výše částky uvedené v exekučním příkazu</a:t>
            </a:r>
          </a:p>
          <a:p>
            <a:r>
              <a:rPr lang="cs-CZ" dirty="0"/>
              <a:t>Plátce mzdy je povinen provádět srážky a nevyplácet sražené částky dlužníkovi</a:t>
            </a:r>
          </a:p>
          <a:p>
            <a:r>
              <a:rPr lang="cs-CZ" dirty="0"/>
              <a:t>DE se vztahuje i na mzdu u plátce mzdy, který se stane plátcem mzdy až po nařízení DE</a:t>
            </a:r>
          </a:p>
          <a:p>
            <a:r>
              <a:rPr lang="cs-CZ" dirty="0"/>
              <a:t>Oznamovací povinnost dlužníka i plátce mzdy</a:t>
            </a:r>
          </a:p>
        </p:txBody>
      </p:sp>
    </p:spTree>
    <p:extLst>
      <p:ext uri="{BB962C8B-B14F-4D97-AF65-F5344CB8AC3E}">
        <p14:creationId xmlns:p14="http://schemas.microsoft.com/office/powerpoint/2010/main" val="2105953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exekuce přikázáním pohledávky z účtu u poskytovatele platebních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provede se odepsáním peněžních prostředků dlužníka z jeho účtu, vedeného v jakékoliv měně, do výše částky uvedené v exekučním příkazu a jejich vyplacením správci daně</a:t>
            </a:r>
          </a:p>
          <a:p>
            <a:r>
              <a:rPr lang="cs-CZ" dirty="0"/>
              <a:t>EP se doručí poskytovateli platebních služeb dříve než dlužníkovi</a:t>
            </a:r>
          </a:p>
          <a:p>
            <a:r>
              <a:rPr lang="cs-CZ" dirty="0"/>
              <a:t>Poskytovatel platebních služeb je povinen </a:t>
            </a:r>
          </a:p>
          <a:p>
            <a:pPr lvl="1"/>
            <a:r>
              <a:rPr lang="cs-CZ" dirty="0"/>
              <a:t>nevyplácet peněžní prostředky z účtu dlužníka, ze kterého je přikázána pohledávka,</a:t>
            </a:r>
          </a:p>
          <a:p>
            <a:pPr lvl="1"/>
            <a:r>
              <a:rPr lang="cs-CZ" dirty="0"/>
              <a:t>neprovádět na ně započtení a </a:t>
            </a:r>
          </a:p>
          <a:p>
            <a:pPr lvl="1"/>
            <a:r>
              <a:rPr lang="cs-CZ" dirty="0"/>
              <a:t>ani jinak s nimi nenakládat, </a:t>
            </a:r>
          </a:p>
          <a:p>
            <a:pPr marL="324000" lvl="1" indent="0">
              <a:buNone/>
            </a:pPr>
            <a:r>
              <a:rPr lang="cs-CZ" dirty="0"/>
              <a:t>a to až do výše částky uvedené v exekučním příkazu.</a:t>
            </a:r>
          </a:p>
          <a:p>
            <a:pPr marL="324000" lvl="1" indent="0">
              <a:buNone/>
            </a:pPr>
            <a:r>
              <a:rPr lang="cs-CZ" dirty="0"/>
              <a:t>To se týká i peněžních prostředků, které dojdou na tento účet do 6 měsíců ode dne vyrozumění o právní moci exekučního příkazu.</a:t>
            </a:r>
          </a:p>
        </p:txBody>
      </p:sp>
    </p:spTree>
    <p:extLst>
      <p:ext uri="{BB962C8B-B14F-4D97-AF65-F5344CB8AC3E}">
        <p14:creationId xmlns:p14="http://schemas.microsoft.com/office/powerpoint/2010/main" val="1560466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přikázáním jiné peněžité pohledávky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postihuje jinou peněžitou pohledávku dlužníka než nárok na mzdu nebo na pohledávku z účtu u poskytovatele platebních služeb, a to do částky uvedené v exekučním příkazu</a:t>
            </a:r>
          </a:p>
          <a:p>
            <a:r>
              <a:rPr lang="cs-CZ" dirty="0"/>
              <a:t>lze nařídit i v případě, že pohledávka dlužníka se stane splatnou teprve v budoucnu, jakož i v případě, že dlužníkovi budou dílčí pohledávky z téhož právního důvodu v budoucnu postupně vznikat. </a:t>
            </a:r>
          </a:p>
          <a:p>
            <a:r>
              <a:rPr lang="cs-CZ" dirty="0"/>
              <a:t>Exekuční příkaz se doručí poddlužníkovi </a:t>
            </a:r>
            <a:r>
              <a:rPr lang="cs-CZ" u="sng" dirty="0"/>
              <a:t>dříve</a:t>
            </a:r>
            <a:r>
              <a:rPr lang="cs-CZ" dirty="0"/>
              <a:t> než dlužníkovi.</a:t>
            </a:r>
          </a:p>
        </p:txBody>
      </p:sp>
    </p:spTree>
    <p:extLst>
      <p:ext uri="{BB962C8B-B14F-4D97-AF65-F5344CB8AC3E}">
        <p14:creationId xmlns:p14="http://schemas.microsoft.com/office/powerpoint/2010/main" val="424056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vymáhání nedoplatků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nedoplatek </a:t>
            </a:r>
          </a:p>
          <a:p>
            <a:pPr lvl="1"/>
            <a:r>
              <a:rPr lang="cs-CZ" dirty="0"/>
              <a:t>1. může být vymáhán </a:t>
            </a:r>
          </a:p>
          <a:p>
            <a:pPr lvl="2"/>
            <a:r>
              <a:rPr lang="cs-CZ" dirty="0"/>
              <a:t>daňovou exekucí, nebo </a:t>
            </a:r>
          </a:p>
          <a:p>
            <a:pPr lvl="2"/>
            <a:r>
              <a:rPr lang="cs-CZ" dirty="0"/>
              <a:t>prostřednictvím soudního exekutora, </a:t>
            </a:r>
          </a:p>
          <a:p>
            <a:pPr marL="324000" lvl="1" indent="0">
              <a:buNone/>
            </a:pPr>
            <a:r>
              <a:rPr lang="cs-CZ" dirty="0"/>
              <a:t>případně </a:t>
            </a:r>
          </a:p>
          <a:p>
            <a:pPr lvl="1"/>
            <a:r>
              <a:rPr lang="cs-CZ" dirty="0"/>
              <a:t>2. může být uplatněn v insolvenčním řízení, nebo</a:t>
            </a:r>
          </a:p>
          <a:p>
            <a:pPr lvl="1"/>
            <a:r>
              <a:rPr lang="cs-CZ" dirty="0"/>
              <a:t>3. přihlášen do veřejné dražby.</a:t>
            </a:r>
          </a:p>
          <a:p>
            <a:pPr lvl="1"/>
            <a:endParaRPr lang="cs-CZ" dirty="0"/>
          </a:p>
          <a:p>
            <a:r>
              <a:rPr lang="cs-CZ" dirty="0"/>
              <a:t>Správce daně volí způsob vymáhání nedoplatku</a:t>
            </a:r>
          </a:p>
          <a:p>
            <a:pPr lvl="1"/>
            <a:r>
              <a:rPr lang="cs-CZ" dirty="0"/>
              <a:t>Nikoliv v nepoměru nákladů na vymáhání a nedoplatku</a:t>
            </a:r>
          </a:p>
        </p:txBody>
      </p:sp>
    </p:spTree>
    <p:extLst>
      <p:ext uri="{BB962C8B-B14F-4D97-AF65-F5344CB8AC3E}">
        <p14:creationId xmlns:p14="http://schemas.microsoft.com/office/powerpoint/2010/main" val="2186699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přikázáním jiné peněžité pohledávky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Poddlužník nesmí od okamžiku, kdy mu byl doručen exekuční příkaz, po dobu trvání daňové exekuce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vyplatit dlužníkovi jeho pohledávku,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ani na ni provést započtení nebo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 ní jinak nakládat. </a:t>
            </a:r>
          </a:p>
          <a:p>
            <a:pPr lvl="1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Dlužník nesmí od tohoto okamžiku se svou pohledávkou jakkoli nakládat a ztrácí právo na její vyplacení.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131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postižením jiných majetkových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Možnost postižení dalšího majetku v podobě jiných majetkových práv, jež nejsou spojena s jeho osobou a jsou převoditelná na jiného</a:t>
            </a:r>
          </a:p>
        </p:txBody>
      </p:sp>
    </p:spTree>
    <p:extLst>
      <p:ext uri="{BB962C8B-B14F-4D97-AF65-F5344CB8AC3E}">
        <p14:creationId xmlns:p14="http://schemas.microsoft.com/office/powerpoint/2010/main" val="2246415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Dražba (přednostně elektronická)</a:t>
            </a:r>
          </a:p>
          <a:p>
            <a:r>
              <a:rPr lang="cs-CZ" dirty="0"/>
              <a:t>Dražební jednání je veřejné</a:t>
            </a:r>
          </a:p>
          <a:p>
            <a:r>
              <a:rPr lang="cs-CZ" dirty="0"/>
              <a:t>Řídí daňový exekutor = úřední osoba pověřená výkonem daňové exekuce</a:t>
            </a:r>
          </a:p>
          <a:p>
            <a:r>
              <a:rPr lang="cs-CZ" dirty="0"/>
              <a:t>Správce daně může pověřit další úřední osobu k provedení licitačních úkonů (dále jen „licitátor“) a určit další úřední osoby k zajištění řádného průběhu dražby</a:t>
            </a:r>
          </a:p>
          <a:p>
            <a:r>
              <a:rPr lang="cs-CZ" dirty="0"/>
              <a:t>Osoby: </a:t>
            </a:r>
          </a:p>
          <a:p>
            <a:pPr lvl="1"/>
            <a:r>
              <a:rPr lang="cs-CZ" dirty="0"/>
              <a:t>osoba zúčastněná na dražbě, </a:t>
            </a:r>
          </a:p>
          <a:p>
            <a:pPr lvl="1"/>
            <a:r>
              <a:rPr lang="cs-CZ" dirty="0"/>
              <a:t>dražitel, </a:t>
            </a:r>
          </a:p>
          <a:p>
            <a:pPr lvl="1"/>
            <a:r>
              <a:rPr lang="cs-CZ" dirty="0"/>
              <a:t>vydražitel</a:t>
            </a:r>
          </a:p>
        </p:txBody>
      </p:sp>
    </p:spTree>
    <p:extLst>
      <p:ext uri="{BB962C8B-B14F-4D97-AF65-F5344CB8AC3E}">
        <p14:creationId xmlns:p14="http://schemas.microsoft.com/office/powerpoint/2010/main" val="3360319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Dražební vyhláška obsahuje</a:t>
            </a:r>
          </a:p>
          <a:p>
            <a:pPr lvl="1"/>
            <a:r>
              <a:rPr lang="cs-CZ" dirty="0"/>
              <a:t>a) datum a čas zahájení dražby, popřípadě datum a čas ukončení dražby, pokud je dražba prováděna elektronicky,</a:t>
            </a:r>
          </a:p>
          <a:p>
            <a:pPr lvl="1"/>
            <a:r>
              <a:rPr lang="cs-CZ" dirty="0"/>
              <a:t>b) místo konání dražby; to neplatí, pokud je dražba prováděna elektronicky,</a:t>
            </a:r>
          </a:p>
          <a:p>
            <a:pPr lvl="1"/>
            <a:r>
              <a:rPr lang="cs-CZ" dirty="0"/>
              <a:t>c) označení a popis předmětu dražby,</a:t>
            </a:r>
          </a:p>
          <a:p>
            <a:pPr lvl="1"/>
            <a:r>
              <a:rPr lang="cs-CZ" dirty="0"/>
              <a:t>d) má-li být draženo více předmětů dražby i pořadí, ve kterém budou draženy,</a:t>
            </a:r>
          </a:p>
          <a:p>
            <a:pPr lvl="1"/>
            <a:r>
              <a:rPr lang="cs-CZ" dirty="0"/>
              <a:t>e) zjištěnou nebo výslednou cenu předmětu dražby,</a:t>
            </a:r>
          </a:p>
          <a:p>
            <a:pPr lvl="1"/>
            <a:r>
              <a:rPr lang="cs-CZ" dirty="0"/>
              <a:t>f) výši nejnižšího dražebního podání,</a:t>
            </a:r>
          </a:p>
          <a:p>
            <a:pPr lvl="1"/>
            <a:r>
              <a:rPr lang="cs-CZ" dirty="0"/>
              <a:t>g) způsob a lhůtu úhrady nejvyššího dražebního podání a předpoklady, za kterých vydražitelé mohou převzít vydražené předměty a za kterých se stanou jejich vlastníky,</a:t>
            </a:r>
          </a:p>
          <a:p>
            <a:pPr lvl="1"/>
            <a:r>
              <a:rPr lang="cs-CZ" dirty="0"/>
              <a:t>h) výzvu, aby každý, kdo má právo, které nepřipouští provedení daňové exekuce, uplatnil toto právo u správce daně, a aby takové uplatnění práva prokázal do zahájení dražby, s upozorněním, </a:t>
            </a:r>
          </a:p>
          <a:p>
            <a:pPr lvl="1"/>
            <a:r>
              <a:rPr lang="cs-CZ" dirty="0"/>
              <a:t>i) výzvu k uplatnění pohledávek zajištěných zástavním nebo zadržovacím právem nebo zajišťovacím převodem práva s poučením</a:t>
            </a:r>
          </a:p>
        </p:txBody>
      </p:sp>
    </p:spTree>
    <p:extLst>
      <p:ext uri="{BB962C8B-B14F-4D97-AF65-F5344CB8AC3E}">
        <p14:creationId xmlns:p14="http://schemas.microsoft.com/office/powerpoint/2010/main" val="2397686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Dražební vyhláška dále obsahuje</a:t>
            </a:r>
          </a:p>
          <a:p>
            <a:pPr lvl="1"/>
            <a:r>
              <a:rPr lang="cs-CZ" dirty="0"/>
              <a:t>a) výši dražební jistoty a způsob její úhrady,</a:t>
            </a:r>
          </a:p>
          <a:p>
            <a:pPr lvl="1"/>
            <a:r>
              <a:rPr lang="cs-CZ" dirty="0"/>
              <a:t>b) čas a místo konání prohlídky předmětů dražby a organizační zabezpečení prohlídky,</a:t>
            </a:r>
          </a:p>
          <a:p>
            <a:pPr lvl="1"/>
            <a:r>
              <a:rPr lang="cs-CZ" dirty="0"/>
              <a:t>c) práva a závady spojené s předměty dražby, s označením těch závad, </a:t>
            </a:r>
          </a:p>
          <a:p>
            <a:pPr marL="324000" lvl="1" indent="0">
              <a:buNone/>
            </a:pPr>
            <a:r>
              <a:rPr lang="cs-CZ" dirty="0"/>
              <a:t>V případě elektronické dražby dále</a:t>
            </a:r>
          </a:p>
          <a:p>
            <a:pPr lvl="1"/>
            <a:r>
              <a:rPr lang="cs-CZ" dirty="0"/>
              <a:t>d) adresu internetové stránky, na které se bude elektronická dražba provádět,</a:t>
            </a:r>
          </a:p>
          <a:p>
            <a:pPr lvl="1"/>
            <a:r>
              <a:rPr lang="cs-CZ" dirty="0"/>
              <a:t>e) adresu internetové stránky, na které jsou zveřejněny podmínky a postup pro provádění elektronické dražby.</a:t>
            </a:r>
          </a:p>
          <a:p>
            <a:pPr lvl="1"/>
            <a:endParaRPr lang="cs-CZ" dirty="0"/>
          </a:p>
          <a:p>
            <a:r>
              <a:rPr lang="cs-CZ" dirty="0"/>
              <a:t>Dražební vyhláška se neodůvodňuje. </a:t>
            </a:r>
          </a:p>
          <a:p>
            <a:r>
              <a:rPr lang="cs-CZ" dirty="0"/>
              <a:t>Doručování do vlastních rukou stanoveným osobám.</a:t>
            </a:r>
          </a:p>
        </p:txBody>
      </p:sp>
    </p:spTree>
    <p:extLst>
      <p:ext uri="{BB962C8B-B14F-4D97-AF65-F5344CB8AC3E}">
        <p14:creationId xmlns:p14="http://schemas.microsoft.com/office/powerpoint/2010/main" val="1594668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Dražit nesmí</a:t>
            </a:r>
          </a:p>
          <a:p>
            <a:pPr lvl="1"/>
            <a:r>
              <a:rPr lang="cs-CZ" dirty="0"/>
              <a:t>a) daňový exekutor, licitátor a další úřední osoby správce daně, který dražbu nařídil, dlužník a manžel dlužníka nebo jejich zástupci a dále ti, jimž jiný právní předpis brání v nabytí věci, která je předmětem dražby,</a:t>
            </a:r>
          </a:p>
          <a:p>
            <a:pPr lvl="1"/>
            <a:r>
              <a:rPr lang="cs-CZ" dirty="0"/>
              <a:t>b) vydražitel předmětu dražby, který je znovu dražen z toho důvodu, že tento vydražitel neuhradil ve stanovené lhůtě nejvyšší dražební podání.</a:t>
            </a:r>
          </a:p>
          <a:p>
            <a:r>
              <a:rPr lang="cs-CZ" dirty="0"/>
              <a:t>Dražba se ukončí, </a:t>
            </a:r>
          </a:p>
          <a:p>
            <a:pPr lvl="1"/>
            <a:r>
              <a:rPr lang="cs-CZ" dirty="0"/>
              <a:t>pokud byly vydraženy všechny předměty dražby, ke kterým se našel vydražitel, nebo </a:t>
            </a:r>
          </a:p>
          <a:p>
            <a:pPr lvl="1"/>
            <a:r>
              <a:rPr lang="cs-CZ" dirty="0"/>
              <a:t>jakmile dosažený výtěžek získaný dražbou postačuje k uspokojení vymáhaných nedoplatků a dalších nároků, které mají být popřípadě uspokojeny při rozvrhu výtěžku.</a:t>
            </a:r>
          </a:p>
        </p:txBody>
      </p:sp>
    </p:spTree>
    <p:extLst>
      <p:ext uri="{BB962C8B-B14F-4D97-AF65-F5344CB8AC3E}">
        <p14:creationId xmlns:p14="http://schemas.microsoft.com/office/powerpoint/2010/main" val="2666936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prodej movitých věcí, které jsou ve vlastnictví dlužníka, nebo </a:t>
            </a:r>
          </a:p>
          <a:p>
            <a:r>
              <a:rPr lang="cs-CZ" dirty="0"/>
              <a:t>prodej spoluvlastnického podílu na věci movité </a:t>
            </a:r>
          </a:p>
          <a:p>
            <a:r>
              <a:rPr lang="cs-CZ" dirty="0"/>
              <a:t>provede se sepsáním věcí, které podléhají exekuci, a zpeněžením, pokud to povaha věci nevylučuje</a:t>
            </a:r>
          </a:p>
          <a:p>
            <a:r>
              <a:rPr lang="cs-CZ" dirty="0"/>
              <a:t>Nepřípustné u věcí, které mohou být předmětem daňové exekuce postižením majetkových práv</a:t>
            </a:r>
          </a:p>
          <a:p>
            <a:r>
              <a:rPr lang="cs-CZ" dirty="0"/>
              <a:t>Daňový exekutor může učinit prohlídku</a:t>
            </a:r>
          </a:p>
        </p:txBody>
      </p:sp>
    </p:spTree>
    <p:extLst>
      <p:ext uri="{BB962C8B-B14F-4D97-AF65-F5344CB8AC3E}">
        <p14:creationId xmlns:p14="http://schemas.microsoft.com/office/powerpoint/2010/main" val="3670708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Sepsané věci se prodají v dražbě.</a:t>
            </a:r>
          </a:p>
          <a:p>
            <a:r>
              <a:rPr lang="cs-CZ" dirty="0"/>
              <a:t>Každý předmět dražby se draží jednotlivě nebo v souboru.</a:t>
            </a:r>
          </a:p>
          <a:p>
            <a:r>
              <a:rPr lang="cs-CZ" dirty="0"/>
              <a:t>Tvoří-li předmět dražby soubor a nenajde-li se pro něj vydražitel, mohou se, je-li tak stanoveno v dražební vyhlášce, jednotlivé věci souboru dražit samostatně.</a:t>
            </a:r>
          </a:p>
          <a:p>
            <a:r>
              <a:rPr lang="cs-CZ" dirty="0"/>
              <a:t>Nejnižší dražební podání činí nejméně jednu třetinu zjištěné ceny.</a:t>
            </a:r>
          </a:p>
          <a:p>
            <a:r>
              <a:rPr lang="cs-CZ" dirty="0"/>
              <a:t>Vydražitel, kterému byl udělen příklep, musí nejvyšší dražební podání ihned uhradit; neučiní-li tak, předmět dražby se draží znovu bez jeho účasti (jinak v případě elektronické dražby). </a:t>
            </a:r>
          </a:p>
        </p:txBody>
      </p:sp>
    </p:spTree>
    <p:extLst>
      <p:ext uri="{BB962C8B-B14F-4D97-AF65-F5344CB8AC3E}">
        <p14:creationId xmlns:p14="http://schemas.microsoft.com/office/powerpoint/2010/main" val="34399276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Nemovitá věc nebo podíl na nemovité věci</a:t>
            </a:r>
          </a:p>
          <a:p>
            <a:r>
              <a:rPr lang="cs-CZ" dirty="0"/>
              <a:t>Dlužník nesmí od okamžiku, kdy mu byl oznámen exekuční příkaz, nemovitou věc převést na jinou osobu nebo ji zatížit. Právní jednání, kterým dlužník porušil tuto povinnost, je neplatné.</a:t>
            </a:r>
          </a:p>
          <a:p>
            <a:r>
              <a:rPr lang="cs-CZ" dirty="0"/>
              <a:t>Dlužník je povinen do 15 dnů od okamžiku, kdy mu byl oznámen exekuční příkaz, správci daně oznámit, zda a kdo má k nemovité věci předkupní právo, jiná práva a závady spojené s nemovitou věcí; pokud dlužník tuto povinnost nesplní, odpovídá za škodu tím způsobenou.</a:t>
            </a:r>
          </a:p>
        </p:txBody>
      </p:sp>
    </p:spTree>
    <p:extLst>
      <p:ext uri="{BB962C8B-B14F-4D97-AF65-F5344CB8AC3E}">
        <p14:creationId xmlns:p14="http://schemas.microsoft.com/office/powerpoint/2010/main" val="3320922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doručí exekuční příkaz </a:t>
            </a:r>
          </a:p>
          <a:p>
            <a:pPr lvl="1"/>
            <a:r>
              <a:rPr lang="cs-CZ" dirty="0"/>
              <a:t>dlužníkovi a </a:t>
            </a:r>
          </a:p>
          <a:p>
            <a:pPr lvl="1"/>
            <a:r>
              <a:rPr lang="cs-CZ" dirty="0"/>
              <a:t>případným spoluvlastníkům předmětné nemovitosti</a:t>
            </a:r>
          </a:p>
          <a:p>
            <a:pPr lvl="1"/>
            <a:r>
              <a:rPr lang="cs-CZ" dirty="0"/>
              <a:t>rovněž příslušnému katastrálnímu úřadu; následně správce daně stejným způsobem vyrozumí katastrální úřad o nabytí právní moci exekučního příkazu</a:t>
            </a:r>
          </a:p>
          <a:p>
            <a:r>
              <a:rPr lang="cs-CZ" dirty="0"/>
              <a:t>Ocenění znalcem, na základě toho správce daně stanoví</a:t>
            </a:r>
          </a:p>
          <a:p>
            <a:pPr lvl="1"/>
            <a:r>
              <a:rPr lang="cs-CZ" dirty="0"/>
              <a:t>cenu nemovité věci a jejího příslušenství,</a:t>
            </a:r>
          </a:p>
          <a:p>
            <a:pPr lvl="1"/>
            <a:r>
              <a:rPr lang="cs-CZ" dirty="0"/>
              <a:t>cenu jednotlivých práv a závad s nemovitou věcí spojených,</a:t>
            </a:r>
          </a:p>
          <a:p>
            <a:pPr lvl="1"/>
            <a:r>
              <a:rPr lang="cs-CZ" dirty="0"/>
              <a:t>závady, které prodejem v dražbě nezaniknou,</a:t>
            </a:r>
          </a:p>
          <a:p>
            <a:pPr lvl="1"/>
            <a:r>
              <a:rPr lang="cs-CZ" dirty="0"/>
              <a:t>výslednou cenu</a:t>
            </a:r>
          </a:p>
          <a:p>
            <a:r>
              <a:rPr lang="cs-CZ" dirty="0"/>
              <a:t>Výsledná cena = cena nemovité věci a příslušenství + práva – závady, které prodejem nezaniknou.</a:t>
            </a:r>
          </a:p>
        </p:txBody>
      </p:sp>
    </p:spTree>
    <p:extLst>
      <p:ext uri="{BB962C8B-B14F-4D97-AF65-F5344CB8AC3E}">
        <p14:creationId xmlns:p14="http://schemas.microsoft.com/office/powerpoint/2010/main" val="363761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titul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Exekučním titulem je</a:t>
            </a:r>
          </a:p>
          <a:p>
            <a:r>
              <a:rPr lang="cs-CZ" dirty="0"/>
              <a:t>a) výkaz nedoplatků sestavený z údajů evidence daní,</a:t>
            </a:r>
          </a:p>
          <a:p>
            <a:r>
              <a:rPr lang="cs-CZ" dirty="0"/>
              <a:t>b) vykonatelné rozhodnutí, kterým je stanoveno peněžité plnění, nebo</a:t>
            </a:r>
          </a:p>
          <a:p>
            <a:r>
              <a:rPr lang="cs-CZ" dirty="0"/>
              <a:t>c) vykonatelný zajišťovací příkaz.</a:t>
            </a:r>
          </a:p>
        </p:txBody>
      </p:sp>
    </p:spTree>
    <p:extLst>
      <p:ext uri="{BB962C8B-B14F-4D97-AF65-F5344CB8AC3E}">
        <p14:creationId xmlns:p14="http://schemas.microsoft.com/office/powerpoint/2010/main" val="18551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nejnižší dražební podání musí činit </a:t>
            </a:r>
            <a:r>
              <a:rPr lang="cs-CZ" u="sng" dirty="0"/>
              <a:t>dvě třetiny </a:t>
            </a:r>
            <a:r>
              <a:rPr lang="cs-CZ" dirty="0"/>
              <a:t>stanovené výsledné ceny</a:t>
            </a:r>
          </a:p>
          <a:p>
            <a:r>
              <a:rPr lang="cs-CZ" dirty="0"/>
              <a:t>Rozhodnutí o udělení příklepu správce daně doručí vydražiteli, dražiteli, který proti udělení příklepu vznesl výhrady, dlužníkovi, tomu, kdo přistoupil do daňové exekuce jako oprávněný z exekuce přerušené podle jiného právního předpisu, a případnému spoluvlastníkovi předmětné nemovité věci.</a:t>
            </a:r>
          </a:p>
          <a:p>
            <a:r>
              <a:rPr lang="cs-CZ" dirty="0"/>
              <a:t>Po právní moci rozhodnutí o udělení příklepu správce daně vyrozumí příslušný katastrální úřad o tom, že byly splněny podmínky pro přechod vlastnictví předmětné nemovité věci na vydražitele.</a:t>
            </a:r>
          </a:p>
        </p:txBody>
      </p:sp>
    </p:spTree>
    <p:extLst>
      <p:ext uri="{BB962C8B-B14F-4D97-AF65-F5344CB8AC3E}">
        <p14:creationId xmlns:p14="http://schemas.microsoft.com/office/powerpoint/2010/main" val="18060274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Opakovanou dražbu lze nařídit nejdříve po uplynutí 3 měsíců ode dne původní dražby z důvodu, že</a:t>
            </a:r>
          </a:p>
          <a:p>
            <a:pPr lvl="1"/>
            <a:r>
              <a:rPr lang="cs-CZ" dirty="0"/>
              <a:t>a) nebylo učiněno ani nejnižší dražební podání,</a:t>
            </a:r>
          </a:p>
          <a:p>
            <a:pPr lvl="1"/>
            <a:r>
              <a:rPr lang="cs-CZ" dirty="0"/>
              <a:t>b) v odvolání proti rozhodnutí o udělení příklepu bylo rozhodnuto, že se příklep neuděluje, nebo</a:t>
            </a:r>
          </a:p>
          <a:p>
            <a:pPr lvl="1"/>
            <a:r>
              <a:rPr lang="cs-CZ" dirty="0"/>
              <a:t>c) rozhodnutí o udělení příklepu bylo zrušeno pro neuhrazení nejvyššího dražebního podání.</a:t>
            </a:r>
          </a:p>
          <a:p>
            <a:endParaRPr lang="cs-CZ" dirty="0"/>
          </a:p>
          <a:p>
            <a:r>
              <a:rPr lang="cs-CZ" dirty="0"/>
              <a:t>Při opakované dražbě činí nejnižší dražební podání </a:t>
            </a:r>
            <a:r>
              <a:rPr lang="cs-CZ" u="sng" dirty="0"/>
              <a:t>polovinu</a:t>
            </a:r>
            <a:r>
              <a:rPr lang="cs-CZ" dirty="0"/>
              <a:t> výsledné ceny nemovité věci.</a:t>
            </a:r>
          </a:p>
        </p:txBody>
      </p:sp>
    </p:spTree>
    <p:extLst>
      <p:ext uri="{BB962C8B-B14F-4D97-AF65-F5344CB8AC3E}">
        <p14:creationId xmlns:p14="http://schemas.microsoft.com/office/powerpoint/2010/main" val="215322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právní moci rozhodnutí o příklepu a po úhradě nejvyššího dražebního podání vyzve správce daně věřitele a další osoby stran vyčíslení jejich nároků</a:t>
            </a:r>
          </a:p>
          <a:p>
            <a:r>
              <a:rPr lang="cs-CZ" dirty="0"/>
              <a:t>Z výtěžku dražby se uspokojí nejprve exekuční náklady, dále věřitelé, jejichž pohledávka byla zajištěna zadržovacím právem, další pohledávky podle jejich pořadí</a:t>
            </a:r>
          </a:p>
        </p:txBody>
      </p:sp>
    </p:spTree>
    <p:extLst>
      <p:ext uri="{BB962C8B-B14F-4D97-AF65-F5344CB8AC3E}">
        <p14:creationId xmlns:p14="http://schemas.microsoft.com/office/powerpoint/2010/main" val="2027461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Pořadí pohledávek je určeno podle:</a:t>
            </a:r>
          </a:p>
          <a:p>
            <a:pPr lvl="1"/>
            <a:r>
              <a:rPr lang="cs-CZ" dirty="0"/>
              <a:t>a) u daňové pohledávky, pro kterou je nařízena daňová exekuce, den vydání exekučního příkazu,</a:t>
            </a:r>
          </a:p>
          <a:p>
            <a:pPr lvl="1"/>
            <a:r>
              <a:rPr lang="cs-CZ" dirty="0"/>
              <a:t>b) u přihlášené daňové pohledávky den, kdy byla u správce daně přihlášena,</a:t>
            </a:r>
          </a:p>
          <a:p>
            <a:pPr lvl="1"/>
            <a:r>
              <a:rPr lang="cs-CZ" dirty="0"/>
              <a:t>c) u pohledávky zajištěné zástavním právem den vzniku zástavního práva,</a:t>
            </a:r>
          </a:p>
          <a:p>
            <a:pPr lvl="1"/>
            <a:r>
              <a:rPr lang="cs-CZ" dirty="0"/>
              <a:t>d) u náhrad za věcná břemena den vzniku věcného břemene,</a:t>
            </a:r>
          </a:p>
          <a:p>
            <a:pPr lvl="1"/>
            <a:r>
              <a:rPr lang="cs-CZ" dirty="0"/>
              <a:t>e) u náhrad za nájemní nebo pachtovní práva den vzniku nájemního nebo pachtovního práva,</a:t>
            </a:r>
          </a:p>
          <a:p>
            <a:pPr lvl="1"/>
            <a:r>
              <a:rPr lang="cs-CZ" dirty="0"/>
              <a:t>f) u náhrad za výměnek den vzniku výměnku.</a:t>
            </a:r>
          </a:p>
          <a:p>
            <a:pPr lvl="1"/>
            <a:endParaRPr lang="cs-CZ" dirty="0"/>
          </a:p>
          <a:p>
            <a:r>
              <a:rPr lang="cs-CZ" dirty="0"/>
              <a:t>Má-li několik pohledávek stejné pořadí a výtěžek dražby nestačí k jejich úplnému uspokojení, uspokojí se tyto pohledávky poměrně.</a:t>
            </a:r>
          </a:p>
        </p:txBody>
      </p:sp>
    </p:spTree>
    <p:extLst>
      <p:ext uri="{BB962C8B-B14F-4D97-AF65-F5344CB8AC3E}">
        <p14:creationId xmlns:p14="http://schemas.microsoft.com/office/powerpoint/2010/main" val="21291813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Dnem právní moci rozhodnutí o rozvrhu zanikají</a:t>
            </a:r>
          </a:p>
          <a:p>
            <a:pPr lvl="1"/>
            <a:r>
              <a:rPr lang="cs-CZ" dirty="0"/>
              <a:t>a) zadržovací a zástavní práva váznoucí na předmětu dražby,</a:t>
            </a:r>
          </a:p>
          <a:p>
            <a:pPr lvl="1"/>
            <a:r>
              <a:rPr lang="cs-CZ" dirty="0"/>
              <a:t>b) věcná břemena, výměnky a nájemní a pachtovní práva na předmětu dražby váznoucí; to neplatí u věcných břemen, výměnků a nájemních a pachtovních práv, o nichž bylo rozhodnuto, že nezaniknou, a u věcných břemen, výměnků a nájemních a pachtovních práv, za něž byla poskytnuta vydražiteli náhrada,</a:t>
            </a:r>
          </a:p>
          <a:p>
            <a:pPr lvl="1"/>
            <a:r>
              <a:rPr lang="cs-CZ" dirty="0"/>
              <a:t>c) další práva a závady spojené s předmětem dražby.</a:t>
            </a:r>
          </a:p>
          <a:p>
            <a:r>
              <a:rPr lang="cs-CZ" dirty="0"/>
              <a:t>Zemědělský pacht, za nějž nebyla poskytnuta vydražiteli náhrada, zaniká koncem pachtovního roku, ve kterém se dražba uskutečnila.</a:t>
            </a:r>
          </a:p>
        </p:txBody>
      </p:sp>
    </p:spTree>
    <p:extLst>
      <p:ext uri="{BB962C8B-B14F-4D97-AF65-F5344CB8AC3E}">
        <p14:creationId xmlns:p14="http://schemas.microsoft.com/office/powerpoint/2010/main" val="894242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Prodejem spoluvlastnického podílu nezanikají věcná břemena váznoucí na celém předmětu dražby a ani zástavní právo, ledaže by zatěžovalo pouze prodávaný spoluvlastnický podíl.</a:t>
            </a:r>
          </a:p>
          <a:p>
            <a:endParaRPr lang="cs-CZ" dirty="0"/>
          </a:p>
          <a:p>
            <a:r>
              <a:rPr lang="cs-CZ" dirty="0"/>
              <a:t>Pravomocné rozhodnutí o rozvrhu doručí správce daně příslušnému katastrálnímu úřadu nebo tomu, kdo vede jiný veřejný registr.</a:t>
            </a:r>
          </a:p>
        </p:txBody>
      </p:sp>
    </p:spTree>
    <p:extLst>
      <p:ext uri="{BB962C8B-B14F-4D97-AF65-F5344CB8AC3E}">
        <p14:creationId xmlns:p14="http://schemas.microsoft.com/office/powerpoint/2010/main" val="39619653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nedoplatků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Výkaz nedoplatků obsahuje</a:t>
            </a:r>
          </a:p>
          <a:p>
            <a:pPr lvl="1"/>
            <a:r>
              <a:rPr lang="cs-CZ" dirty="0"/>
              <a:t>a) označení správce daně, který výkaz nedoplatků vydal,</a:t>
            </a:r>
          </a:p>
          <a:p>
            <a:pPr lvl="1"/>
            <a:r>
              <a:rPr lang="cs-CZ" dirty="0"/>
              <a:t>b) číslo jednací,</a:t>
            </a:r>
          </a:p>
          <a:p>
            <a:pPr lvl="1"/>
            <a:r>
              <a:rPr lang="cs-CZ" dirty="0"/>
              <a:t>c) označení daňového subjektu, který neuhradil nedoplatek (dále jen „dlužník“),</a:t>
            </a:r>
          </a:p>
          <a:p>
            <a:pPr lvl="1"/>
            <a:r>
              <a:rPr lang="cs-CZ" dirty="0"/>
              <a:t>d) údaje o jednotlivých nedoplatcích,</a:t>
            </a:r>
          </a:p>
          <a:p>
            <a:pPr lvl="1"/>
            <a:r>
              <a:rPr lang="cs-CZ" dirty="0"/>
              <a:t>e) podpis úřední osoby s uvedením jména a pracovního zařazení a otisk úředního razítka; tuto náležitost lze nahradit kvalifikovaným elektronickým podpisem úřední osoby,</a:t>
            </a:r>
          </a:p>
          <a:p>
            <a:pPr lvl="1"/>
            <a:r>
              <a:rPr lang="cs-CZ" dirty="0"/>
              <a:t>f) potvrzení o vykonatelnosti,</a:t>
            </a:r>
          </a:p>
          <a:p>
            <a:pPr lvl="1"/>
            <a:r>
              <a:rPr lang="cs-CZ" dirty="0"/>
              <a:t>g) den, k němuž je výkaz nedoplatků sestaven.</a:t>
            </a:r>
          </a:p>
        </p:txBody>
      </p:sp>
    </p:spTree>
    <p:extLst>
      <p:ext uri="{BB962C8B-B14F-4D97-AF65-F5344CB8AC3E}">
        <p14:creationId xmlns:p14="http://schemas.microsoft.com/office/powerpoint/2010/main" val="131984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Subsidiární použití </a:t>
            </a:r>
            <a:r>
              <a:rPr lang="cs-CZ" dirty="0" err="1"/>
              <a:t>osř</a:t>
            </a:r>
            <a:endParaRPr lang="cs-CZ" dirty="0"/>
          </a:p>
          <a:p>
            <a:r>
              <a:rPr lang="cs-CZ" dirty="0"/>
              <a:t>Pravomoci správce daně stanoveny výlučně DŘ</a:t>
            </a:r>
          </a:p>
          <a:p>
            <a:endParaRPr lang="cs-CZ" dirty="0"/>
          </a:p>
          <a:p>
            <a:r>
              <a:rPr lang="cs-CZ" dirty="0"/>
              <a:t>Možnosti:</a:t>
            </a:r>
          </a:p>
          <a:p>
            <a:pPr lvl="1"/>
            <a:r>
              <a:rPr lang="cs-CZ" dirty="0"/>
              <a:t>a) srážkami ze mzdy,</a:t>
            </a:r>
          </a:p>
          <a:p>
            <a:pPr lvl="1"/>
            <a:r>
              <a:rPr lang="cs-CZ" dirty="0"/>
              <a:t>b) přikázáním pohledávky z účtu u poskytovatele platebních služeb,</a:t>
            </a:r>
          </a:p>
          <a:p>
            <a:pPr lvl="1"/>
            <a:r>
              <a:rPr lang="cs-CZ" dirty="0"/>
              <a:t>c) přikázáním jiné peněžité pohledávky,</a:t>
            </a:r>
          </a:p>
          <a:p>
            <a:pPr lvl="1"/>
            <a:r>
              <a:rPr lang="cs-CZ" dirty="0"/>
              <a:t>d) postižením jiných majetkových práv,</a:t>
            </a:r>
          </a:p>
          <a:p>
            <a:pPr lvl="1"/>
            <a:r>
              <a:rPr lang="cs-CZ" dirty="0"/>
              <a:t>e) prodejem movitých věcí, nebo</a:t>
            </a:r>
          </a:p>
          <a:p>
            <a:pPr lvl="1"/>
            <a:r>
              <a:rPr lang="cs-CZ" dirty="0"/>
              <a:t>f) prodejem nemovitých věcí.</a:t>
            </a:r>
          </a:p>
        </p:txBody>
      </p:sp>
    </p:spTree>
    <p:extLst>
      <p:ext uri="{BB962C8B-B14F-4D97-AF65-F5344CB8AC3E}">
        <p14:creationId xmlns:p14="http://schemas.microsoft.com/office/powerpoint/2010/main" val="27556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daňové 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 se nařizuje vydáním exekučního příkazu</a:t>
            </a:r>
          </a:p>
          <a:p>
            <a:pPr lvl="1"/>
            <a:r>
              <a:rPr lang="cs-CZ" dirty="0"/>
              <a:t>= tím je zahájeno exekuční řízení</a:t>
            </a:r>
          </a:p>
          <a:p>
            <a:r>
              <a:rPr lang="cs-CZ" dirty="0"/>
              <a:t>Exekuční příkaz musí ve výroku obsahovat</a:t>
            </a:r>
          </a:p>
          <a:p>
            <a:pPr lvl="1"/>
            <a:r>
              <a:rPr lang="cs-CZ" dirty="0"/>
              <a:t>a) způsob provedení daňové exekuce,</a:t>
            </a:r>
          </a:p>
          <a:p>
            <a:pPr lvl="1"/>
            <a:r>
              <a:rPr lang="cs-CZ" dirty="0"/>
              <a:t>b) výši nedoplatku, pro který je exekuce nařizována,</a:t>
            </a:r>
          </a:p>
          <a:p>
            <a:pPr lvl="1"/>
            <a:r>
              <a:rPr lang="cs-CZ" dirty="0"/>
              <a:t>c) výši exekučních nákladů podle § 183 odst. 1 a 2,</a:t>
            </a:r>
          </a:p>
          <a:p>
            <a:pPr lvl="1"/>
            <a:r>
              <a:rPr lang="cs-CZ" dirty="0"/>
              <a:t>d) odkaz na exekuční titul,</a:t>
            </a:r>
          </a:p>
          <a:p>
            <a:pPr lvl="1"/>
            <a:r>
              <a:rPr lang="cs-CZ" dirty="0"/>
              <a:t>e) v případě navyšování o úrok z prodlení je nutné uvést i exekuci tohoto úroku a způsob jeho výpočtu</a:t>
            </a:r>
          </a:p>
          <a:p>
            <a:r>
              <a:rPr lang="cs-CZ" dirty="0"/>
              <a:t>Exekuční příkaz se doručuje dlužníkovi a dalším příjemcům (např. banky)</a:t>
            </a:r>
          </a:p>
          <a:p>
            <a:r>
              <a:rPr lang="cs-CZ" dirty="0"/>
              <a:t>Proti EP nelze uplatnit opravné prostředky!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28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výzvu správce daně je dlužník povinen podat prohlášení o majetku</a:t>
            </a:r>
          </a:p>
          <a:p>
            <a:r>
              <a:rPr lang="cs-CZ" dirty="0"/>
              <a:t>Lhůta ne kratší než 15 dnů</a:t>
            </a:r>
          </a:p>
          <a:p>
            <a:r>
              <a:rPr lang="cs-CZ" dirty="0"/>
              <a:t>Pokud nebyl nebo nemohl by být nedoplatek uhrazen DE přikázáním pohledávky z účtu</a:t>
            </a:r>
          </a:p>
          <a:p>
            <a:r>
              <a:rPr lang="cs-CZ" dirty="0"/>
              <a:t>Podání nepravdivých nebo hrubě zkreslených údajů = trestněprávní represe</a:t>
            </a:r>
          </a:p>
          <a:p>
            <a:r>
              <a:rPr lang="cs-CZ" dirty="0"/>
              <a:t>Dlužník je povinen uvést úplné a pravdivé údaje o svém majetku, včetně majetku patřícího do společného jmění manželů. </a:t>
            </a:r>
          </a:p>
        </p:txBody>
      </p:sp>
    </p:spTree>
    <p:extLst>
      <p:ext uri="{BB962C8B-B14F-4D97-AF65-F5344CB8AC3E}">
        <p14:creationId xmlns:p14="http://schemas.microsoft.com/office/powerpoint/2010/main" val="3273683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Podpis musí být ověřen</a:t>
            </a:r>
          </a:p>
          <a:p>
            <a:r>
              <a:rPr lang="cs-CZ" dirty="0"/>
              <a:t>Dlužník je povinen uvést vybrané skutečnosti:</a:t>
            </a:r>
          </a:p>
          <a:p>
            <a:pPr lvl="1"/>
            <a:r>
              <a:rPr lang="cs-CZ" dirty="0"/>
              <a:t>a) plátce mzdy, nebo jiného příjmu postižitelného srážkami ze mzdy, a výši těchto svých nároků,</a:t>
            </a:r>
          </a:p>
          <a:p>
            <a:pPr lvl="1"/>
            <a:r>
              <a:rPr lang="cs-CZ" dirty="0"/>
              <a:t>b) poskytovatele platebních služeb, u nichž má peněžní prostředky na účtech, čísla účtů a výši peněžních prostředků na nich,</a:t>
            </a:r>
          </a:p>
          <a:p>
            <a:pPr lvl="1"/>
            <a:r>
              <a:rPr lang="cs-CZ" dirty="0"/>
              <a:t>c) osoby, vůči nimž má jiné peněžité pohledávky, důvod, výši a den splatnosti těchto pohledávek,</a:t>
            </a:r>
          </a:p>
          <a:p>
            <a:pPr lvl="1"/>
            <a:r>
              <a:rPr lang="cs-CZ" dirty="0"/>
              <a:t>d) osoby, vůči nimž má jiná majetková práva nebo nárok na jiné majetkové hodnoty, jejich důvod a hodnotu, popřípadě datum, kdy má být plněno,</a:t>
            </a:r>
          </a:p>
        </p:txBody>
      </p:sp>
    </p:spTree>
    <p:extLst>
      <p:ext uri="{BB962C8B-B14F-4D97-AF65-F5344CB8AC3E}">
        <p14:creationId xmlns:p14="http://schemas.microsoft.com/office/powerpoint/2010/main" val="380096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Dlužník je povinen uvést vybrané skutečnosti (</a:t>
            </a:r>
            <a:r>
              <a:rPr lang="cs-CZ" dirty="0" err="1"/>
              <a:t>pokr</a:t>
            </a:r>
            <a:r>
              <a:rPr lang="cs-CZ" dirty="0"/>
              <a:t>.):</a:t>
            </a:r>
          </a:p>
          <a:p>
            <a:pPr lvl="1"/>
            <a:r>
              <a:rPr lang="cs-CZ" dirty="0"/>
              <a:t>e) movité věci, které vlastní, popřípadě na nichž má spoluvlastnický podíl, s výjimkou věcí, které nepodléhají výkonu rozhodnutí, místo, popřípadě osobu, u které se nacházejí; totéž platí i o vkladních knížkách, vkladních listech a jiných formách vkladů, cenných papírech, včetně zaknihovaných a imobilizovaných, listinách, jejichž předložení je třeba k uplatnění vlastnického práva k věci, ceninách, penězích a dalších platebních prostředcích,</a:t>
            </a:r>
          </a:p>
          <a:p>
            <a:pPr lvl="1"/>
            <a:r>
              <a:rPr lang="cs-CZ" dirty="0"/>
              <a:t>f) nemovité věci, které vlastní, popřípadě na nichž má spoluvlastnický podíl, a jeho výši,</a:t>
            </a:r>
          </a:p>
          <a:p>
            <a:pPr lvl="1"/>
            <a:r>
              <a:rPr lang="cs-CZ" dirty="0"/>
              <a:t>g) obchodní závody, které vlastní, a jejich umístění,</a:t>
            </a:r>
          </a:p>
          <a:p>
            <a:pPr lvl="1"/>
            <a:r>
              <a:rPr lang="cs-CZ" dirty="0"/>
              <a:t>h) další majetek neuvedený pod písmeny a) až g),</a:t>
            </a:r>
          </a:p>
          <a:p>
            <a:pPr lvl="1"/>
            <a:r>
              <a:rPr lang="cs-CZ" dirty="0"/>
              <a:t>i) právní závady, které váznou na uvedeném majetku,</a:t>
            </a:r>
          </a:p>
          <a:p>
            <a:pPr lvl="1"/>
            <a:r>
              <a:rPr lang="cs-CZ" dirty="0"/>
              <a:t>j) výslovné prohlášení o tom, že o svém majetku, včetně majetku patřícího do společného jmění manželů, uvedl úplné a pravdivé údaje.</a:t>
            </a:r>
          </a:p>
        </p:txBody>
      </p:sp>
    </p:spTree>
    <p:extLst>
      <p:ext uri="{BB962C8B-B14F-4D97-AF65-F5344CB8AC3E}">
        <p14:creationId xmlns:p14="http://schemas.microsoft.com/office/powerpoint/2010/main" val="21224047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455</TotalTime>
  <Words>2749</Words>
  <Application>Microsoft Office PowerPoint</Application>
  <PresentationFormat>Širokoúhlá obrazovka</PresentationFormat>
  <Paragraphs>246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Daňová exekuce</vt:lpstr>
      <vt:lpstr>Způsoby vymáhání nedoplatků</vt:lpstr>
      <vt:lpstr>Exekuční titul</vt:lpstr>
      <vt:lpstr>Výkaz nedoplatků</vt:lpstr>
      <vt:lpstr>Daňová exekuce</vt:lpstr>
      <vt:lpstr>Nařízení daňové exekuce</vt:lpstr>
      <vt:lpstr>Prohlášení o majetku</vt:lpstr>
      <vt:lpstr>Prohlášení o majetku</vt:lpstr>
      <vt:lpstr>Prohlášení o majetku</vt:lpstr>
      <vt:lpstr>Prohlášení o majetku</vt:lpstr>
      <vt:lpstr>Odklad a zastavení DE</vt:lpstr>
      <vt:lpstr>Odklad a zastavení DE</vt:lpstr>
      <vt:lpstr>Exekuční náklady</vt:lpstr>
      <vt:lpstr>Výše exekučních nákladů</vt:lpstr>
      <vt:lpstr>DE postižením majetkových práv</vt:lpstr>
      <vt:lpstr>DE postižením majetkových práv</vt:lpstr>
      <vt:lpstr>Srážky ze mzdy</vt:lpstr>
      <vt:lpstr>Daňová exekuce přikázáním pohledávky z účtu u poskytovatele platebních služeb</vt:lpstr>
      <vt:lpstr>DE přikázáním jiné peněžité pohledávky</vt:lpstr>
      <vt:lpstr>DE přikázáním jiné peněžité pohledávky</vt:lpstr>
      <vt:lpstr>DE postižením jiných majetkových práv</vt:lpstr>
      <vt:lpstr>DE prodeje movitých a nemovitých věcí</vt:lpstr>
      <vt:lpstr>DE prodeje movitých a nemovitých věcí</vt:lpstr>
      <vt:lpstr>DE prodeje movitých a nemovitých věcí</vt:lpstr>
      <vt:lpstr>DE prodeje movitých a nemovitých věcí</vt:lpstr>
      <vt:lpstr>DE prodeje movitých věcí</vt:lpstr>
      <vt:lpstr>DE prodeje movitých věcí</vt:lpstr>
      <vt:lpstr>DE prodeje nemovitých věcí</vt:lpstr>
      <vt:lpstr>DE prodeje nemovitých věcí</vt:lpstr>
      <vt:lpstr>DE prodeje nemovitých věcí</vt:lpstr>
      <vt:lpstr>DE prodeje nemovitých věcí</vt:lpstr>
      <vt:lpstr>Rozvrhové řízení</vt:lpstr>
      <vt:lpstr>Rozvrhové řízení</vt:lpstr>
      <vt:lpstr>Rozvrhové řízení</vt:lpstr>
      <vt:lpstr>Rozvrhové řízení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32</cp:revision>
  <cp:lastPrinted>1601-01-01T00:00:00Z</cp:lastPrinted>
  <dcterms:created xsi:type="dcterms:W3CDTF">2020-12-10T09:33:34Z</dcterms:created>
  <dcterms:modified xsi:type="dcterms:W3CDTF">2021-12-07T16:15:38Z</dcterms:modified>
</cp:coreProperties>
</file>