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1"/>
  </p:notesMasterIdLst>
  <p:handoutMasterIdLst>
    <p:handoutMasterId r:id="rId62"/>
  </p:handoutMasterIdLst>
  <p:sldIdLst>
    <p:sldId id="256" r:id="rId2"/>
    <p:sldId id="317" r:id="rId3"/>
    <p:sldId id="302" r:id="rId4"/>
    <p:sldId id="303" r:id="rId5"/>
    <p:sldId id="304" r:id="rId6"/>
    <p:sldId id="305" r:id="rId7"/>
    <p:sldId id="306" r:id="rId8"/>
    <p:sldId id="307" r:id="rId9"/>
    <p:sldId id="308" r:id="rId10"/>
    <p:sldId id="309" r:id="rId11"/>
    <p:sldId id="310" r:id="rId12"/>
    <p:sldId id="311" r:id="rId13"/>
    <p:sldId id="312" r:id="rId14"/>
    <p:sldId id="313" r:id="rId15"/>
    <p:sldId id="314" r:id="rId16"/>
    <p:sldId id="315" r:id="rId17"/>
    <p:sldId id="316" r:id="rId18"/>
    <p:sldId id="318" r:id="rId19"/>
    <p:sldId id="258" r:id="rId20"/>
    <p:sldId id="259" r:id="rId21"/>
    <p:sldId id="277" r:id="rId22"/>
    <p:sldId id="266" r:id="rId23"/>
    <p:sldId id="280" r:id="rId24"/>
    <p:sldId id="267" r:id="rId25"/>
    <p:sldId id="268" r:id="rId26"/>
    <p:sldId id="269" r:id="rId27"/>
    <p:sldId id="270" r:id="rId28"/>
    <p:sldId id="271" r:id="rId29"/>
    <p:sldId id="272" r:id="rId30"/>
    <p:sldId id="273" r:id="rId31"/>
    <p:sldId id="274" r:id="rId32"/>
    <p:sldId id="275" r:id="rId33"/>
    <p:sldId id="276" r:id="rId34"/>
    <p:sldId id="278" r:id="rId35"/>
    <p:sldId id="279" r:id="rId36"/>
    <p:sldId id="281" r:id="rId37"/>
    <p:sldId id="257" r:id="rId38"/>
    <p:sldId id="260" r:id="rId39"/>
    <p:sldId id="282" r:id="rId40"/>
    <p:sldId id="261" r:id="rId41"/>
    <p:sldId id="264" r:id="rId42"/>
    <p:sldId id="283" r:id="rId43"/>
    <p:sldId id="284" r:id="rId44"/>
    <p:sldId id="285" r:id="rId45"/>
    <p:sldId id="286" r:id="rId46"/>
    <p:sldId id="287" r:id="rId47"/>
    <p:sldId id="288" r:id="rId48"/>
    <p:sldId id="289" r:id="rId49"/>
    <p:sldId id="290" r:id="rId50"/>
    <p:sldId id="291" r:id="rId51"/>
    <p:sldId id="292" r:id="rId52"/>
    <p:sldId id="293" r:id="rId53"/>
    <p:sldId id="294" r:id="rId54"/>
    <p:sldId id="265" r:id="rId55"/>
    <p:sldId id="262" r:id="rId56"/>
    <p:sldId id="263" r:id="rId57"/>
    <p:sldId id="297" r:id="rId58"/>
    <p:sldId id="300" r:id="rId59"/>
    <p:sldId id="298" r:id="rId6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81" d="100"/>
          <a:sy n="81" d="100"/>
        </p:scale>
        <p:origin x="108" y="1800"/>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zakonyprolidi.cz/cs/1992-21?text=10)#f1404518" TargetMode="External"/><Relationship Id="rId2" Type="http://schemas.openxmlformats.org/officeDocument/2006/relationships/hyperlink" Target="https://www.zakonyprolidi.cz/cs/1992-21?text=10)#f140451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b="1" dirty="0"/>
              <a:t>Řízení ve věcech dohledu nad finančním trhem</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398502" y="4116402"/>
            <a:ext cx="11361600" cy="1658756"/>
          </a:xfrm>
        </p:spPr>
        <p:txBody>
          <a:bodyPr/>
          <a:lstStyle/>
          <a:p>
            <a:endParaRPr lang="cs-CZ" dirty="0"/>
          </a:p>
          <a:p>
            <a:endParaRPr lang="cs-CZ" dirty="0"/>
          </a:p>
          <a:p>
            <a:r>
              <a:rPr lang="cs-CZ" dirty="0"/>
              <a:t>Jan Neckář			</a:t>
            </a:r>
          </a:p>
          <a:p>
            <a:r>
              <a:rPr lang="cs-CZ" dirty="0"/>
              <a:t>NF103Zk Řízení při dohledu nad finančním trhem		     	    </a:t>
            </a:r>
          </a:p>
          <a:p>
            <a:r>
              <a:rPr lang="cs-CZ" dirty="0"/>
              <a:t>září 2021</a:t>
            </a:r>
          </a:p>
          <a:p>
            <a:pPr algn="r"/>
            <a:r>
              <a:rPr lang="cs-CZ" sz="1800" dirty="0"/>
              <a:t>						</a:t>
            </a:r>
            <a:r>
              <a:rPr lang="cs-CZ" sz="1600" dirty="0"/>
              <a:t>S využitím materiálů doc. JUDr. Petra </a:t>
            </a:r>
            <a:r>
              <a:rPr lang="cs-CZ" sz="1600" dirty="0" err="1"/>
              <a:t>Mrkývky</a:t>
            </a:r>
            <a:r>
              <a:rPr lang="cs-CZ" sz="1600" dirty="0"/>
              <a:t>, Ph.D.</a:t>
            </a:r>
          </a:p>
          <a:p>
            <a:endParaRPr lang="cs-CZ" dirty="0"/>
          </a:p>
          <a:p>
            <a:endParaRPr lang="cs-CZ" dirty="0"/>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Lex </a:t>
            </a:r>
            <a:r>
              <a:rPr lang="cs-CZ" dirty="0" err="1"/>
              <a:t>generalis</a:t>
            </a:r>
            <a:r>
              <a:rPr lang="cs-CZ" dirty="0"/>
              <a:t> x lex </a:t>
            </a:r>
            <a:r>
              <a:rPr lang="cs-CZ" dirty="0" err="1"/>
              <a:t>specialis</a:t>
            </a:r>
            <a:endParaRPr lang="cs-CZ" dirty="0"/>
          </a:p>
        </p:txBody>
      </p:sp>
      <p:sp>
        <p:nvSpPr>
          <p:cNvPr id="3" name="Zástupný symbol pro obsah 2"/>
          <p:cNvSpPr>
            <a:spLocks noGrp="1"/>
          </p:cNvSpPr>
          <p:nvPr>
            <p:ph idx="1"/>
          </p:nvPr>
        </p:nvSpPr>
        <p:spPr/>
        <p:txBody>
          <a:bodyPr/>
          <a:lstStyle/>
          <a:p>
            <a:r>
              <a:rPr lang="cs-CZ" dirty="0"/>
              <a:t>Nejde o hierarchii právních norem – zákon x zákon</a:t>
            </a:r>
          </a:p>
          <a:p>
            <a:r>
              <a:rPr lang="cs-CZ" dirty="0"/>
              <a:t>Vztah obecného a zvláštního: </a:t>
            </a:r>
          </a:p>
          <a:p>
            <a:pPr marL="514350" indent="-514350">
              <a:buAutoNum type="arabicPeriod"/>
            </a:pPr>
            <a:r>
              <a:rPr lang="cs-CZ" dirty="0"/>
              <a:t>Lex </a:t>
            </a:r>
            <a:r>
              <a:rPr lang="cs-CZ" dirty="0" err="1"/>
              <a:t>specialis</a:t>
            </a:r>
            <a:r>
              <a:rPr lang="cs-CZ" dirty="0"/>
              <a:t> + předpisy související </a:t>
            </a:r>
          </a:p>
          <a:p>
            <a:pPr marL="514350" indent="-514350">
              <a:buAutoNum type="arabicPeriod"/>
            </a:pPr>
            <a:r>
              <a:rPr lang="cs-CZ" dirty="0"/>
              <a:t>Lex </a:t>
            </a:r>
            <a:r>
              <a:rPr lang="cs-CZ" dirty="0" err="1"/>
              <a:t>generalis</a:t>
            </a:r>
            <a:r>
              <a:rPr lang="cs-CZ" dirty="0"/>
              <a:t> </a:t>
            </a:r>
          </a:p>
        </p:txBody>
      </p:sp>
    </p:spTree>
    <p:extLst>
      <p:ext uri="{BB962C8B-B14F-4D97-AF65-F5344CB8AC3E}">
        <p14:creationId xmlns:p14="http://schemas.microsoft.com/office/powerpoint/2010/main" val="879488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Asymetrie procesního práva</a:t>
            </a:r>
          </a:p>
        </p:txBody>
      </p:sp>
      <p:sp>
        <p:nvSpPr>
          <p:cNvPr id="3" name="Zástupný symbol pro obsah 2"/>
          <p:cNvSpPr>
            <a:spLocks noGrp="1"/>
          </p:cNvSpPr>
          <p:nvPr>
            <p:ph idx="1"/>
          </p:nvPr>
        </p:nvSpPr>
        <p:spPr/>
        <p:txBody>
          <a:bodyPr>
            <a:normAutofit fontScale="85000" lnSpcReduction="10000"/>
          </a:bodyPr>
          <a:lstStyle/>
          <a:p>
            <a:r>
              <a:rPr lang="cs-CZ" dirty="0"/>
              <a:t>Procesy normotvorné</a:t>
            </a:r>
          </a:p>
          <a:p>
            <a:r>
              <a:rPr lang="cs-CZ" dirty="0"/>
              <a:t>Procesy aplikační</a:t>
            </a:r>
          </a:p>
          <a:p>
            <a:r>
              <a:rPr lang="cs-CZ" dirty="0"/>
              <a:t>Odvětví práva hmotného ≠ 1 proces</a:t>
            </a:r>
          </a:p>
          <a:p>
            <a:r>
              <a:rPr lang="cs-CZ" dirty="0"/>
              <a:t>OSŘ (civilní proces) – Občanské právo, obchodní právo, pracovní právo</a:t>
            </a:r>
          </a:p>
          <a:p>
            <a:r>
              <a:rPr lang="cs-CZ" dirty="0"/>
              <a:t>SŘS – správní právo, finanční právo, právo životního prostředí, sociální právo</a:t>
            </a:r>
          </a:p>
          <a:p>
            <a:r>
              <a:rPr lang="cs-CZ" dirty="0"/>
              <a:t>TŘ – trestní zákoník …</a:t>
            </a:r>
          </a:p>
          <a:p>
            <a:r>
              <a:rPr lang="cs-CZ" dirty="0"/>
              <a:t>SŘ – správní právo, finanční právo (mimo berní právo, rozpočtové právo, dotační právo), právo životního prostředí, sociální právo</a:t>
            </a:r>
          </a:p>
          <a:p>
            <a:r>
              <a:rPr lang="cs-CZ" dirty="0"/>
              <a:t>DŘ – </a:t>
            </a:r>
            <a:r>
              <a:rPr lang="cs-CZ"/>
              <a:t>berní právo …</a:t>
            </a:r>
            <a:endParaRPr lang="cs-CZ" dirty="0"/>
          </a:p>
        </p:txBody>
      </p:sp>
    </p:spTree>
    <p:extLst>
      <p:ext uri="{BB962C8B-B14F-4D97-AF65-F5344CB8AC3E}">
        <p14:creationId xmlns:p14="http://schemas.microsoft.com/office/powerpoint/2010/main" val="462410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Zásady procesního práva</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564622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Zásady procesního práva</a:t>
            </a:r>
          </a:p>
        </p:txBody>
      </p:sp>
      <p:sp>
        <p:nvSpPr>
          <p:cNvPr id="3" name="Zástupný symbol pro obsah 2"/>
          <p:cNvSpPr>
            <a:spLocks noGrp="1"/>
          </p:cNvSpPr>
          <p:nvPr>
            <p:ph idx="1"/>
          </p:nvPr>
        </p:nvSpPr>
        <p:spPr/>
        <p:txBody>
          <a:bodyPr/>
          <a:lstStyle/>
          <a:p>
            <a:r>
              <a:rPr lang="cs-CZ" dirty="0"/>
              <a:t>Jsou to základní postuláty na činnost veřejné moci a účastníků řízení, které mají vliv na tvorbu, aplikaci a výklad procesních norem.</a:t>
            </a:r>
          </a:p>
          <a:p>
            <a:r>
              <a:rPr lang="cs-CZ" dirty="0"/>
              <a:t>Kategorie zásad:</a:t>
            </a:r>
          </a:p>
          <a:p>
            <a:pPr marL="514350" indent="-514350">
              <a:buFont typeface="+mj-lt"/>
              <a:buAutoNum type="arabicPeriod"/>
            </a:pPr>
            <a:r>
              <a:rPr lang="cs-CZ" dirty="0"/>
              <a:t>Zásada dispoziční a zásada oficiality</a:t>
            </a:r>
          </a:p>
          <a:p>
            <a:pPr marL="514350" indent="-514350">
              <a:buFont typeface="+mj-lt"/>
              <a:buAutoNum type="arabicPeriod"/>
            </a:pPr>
            <a:r>
              <a:rPr lang="cs-CZ" dirty="0"/>
              <a:t>Zásada projednací a zásada vyšetřovací</a:t>
            </a:r>
          </a:p>
          <a:p>
            <a:pPr marL="514350" indent="-514350">
              <a:buFont typeface="+mj-lt"/>
              <a:buAutoNum type="arabicPeriod"/>
            </a:pPr>
            <a:r>
              <a:rPr lang="cs-CZ" dirty="0"/>
              <a:t>Zásada legálního pořádku a zásada arbitrárního pořádku</a:t>
            </a:r>
          </a:p>
          <a:p>
            <a:pPr marL="514350" indent="-514350">
              <a:buFont typeface="+mj-lt"/>
              <a:buAutoNum type="arabicPeriod"/>
            </a:pPr>
            <a:r>
              <a:rPr lang="cs-CZ" dirty="0"/>
              <a:t>Zásada materiální pravdy a zásada formální pravdy</a:t>
            </a:r>
          </a:p>
          <a:p>
            <a:pPr marL="0" indent="0">
              <a:buNone/>
            </a:pPr>
            <a:endParaRPr lang="cs-CZ" dirty="0"/>
          </a:p>
        </p:txBody>
      </p:sp>
    </p:spTree>
    <p:extLst>
      <p:ext uri="{BB962C8B-B14F-4D97-AF65-F5344CB8AC3E}">
        <p14:creationId xmlns:p14="http://schemas.microsoft.com/office/powerpoint/2010/main" val="1589551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514350" indent="-514350"/>
            <a:r>
              <a:rPr lang="cs-CZ" dirty="0"/>
              <a:t>Zásada dispoziční a zásada oficiality</a:t>
            </a:r>
          </a:p>
        </p:txBody>
      </p:sp>
      <p:sp>
        <p:nvSpPr>
          <p:cNvPr id="3" name="Zástupný symbol pro obsah 2"/>
          <p:cNvSpPr>
            <a:spLocks noGrp="1"/>
          </p:cNvSpPr>
          <p:nvPr>
            <p:ph idx="1"/>
          </p:nvPr>
        </p:nvSpPr>
        <p:spPr/>
        <p:txBody>
          <a:bodyPr/>
          <a:lstStyle/>
          <a:p>
            <a:r>
              <a:rPr lang="cs-CZ" dirty="0"/>
              <a:t>Zásada dispoziční – potřebný je dispoziční úkon, zahájení řízení na návrh, žádost, žalobu …</a:t>
            </a:r>
          </a:p>
          <a:p>
            <a:r>
              <a:rPr lang="cs-CZ" dirty="0"/>
              <a:t>Zásada oficiality – orgán veřejné moci postupuje z úřední moci (ex officio)</a:t>
            </a:r>
          </a:p>
          <a:p>
            <a:r>
              <a:rPr lang="cs-CZ" dirty="0"/>
              <a:t> Kombinace zásad – přípustná; žádost – dispozice , další úkony pak orgán činí ze zásady oficiality. </a:t>
            </a:r>
          </a:p>
        </p:txBody>
      </p:sp>
    </p:spTree>
    <p:extLst>
      <p:ext uri="{BB962C8B-B14F-4D97-AF65-F5344CB8AC3E}">
        <p14:creationId xmlns:p14="http://schemas.microsoft.com/office/powerpoint/2010/main" val="3971818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projednací a zásada vyšetřovací </a:t>
            </a:r>
          </a:p>
        </p:txBody>
      </p:sp>
      <p:sp>
        <p:nvSpPr>
          <p:cNvPr id="3" name="Zástupný symbol pro obsah 2"/>
          <p:cNvSpPr>
            <a:spLocks noGrp="1"/>
          </p:cNvSpPr>
          <p:nvPr>
            <p:ph idx="1"/>
          </p:nvPr>
        </p:nvSpPr>
        <p:spPr/>
        <p:txBody>
          <a:bodyPr/>
          <a:lstStyle/>
          <a:p>
            <a:r>
              <a:rPr lang="cs-CZ" dirty="0"/>
              <a:t>Podle procesní odpovědnosti za zjištění skutkového stavu věci</a:t>
            </a:r>
          </a:p>
          <a:p>
            <a:r>
              <a:rPr lang="cs-CZ" dirty="0"/>
              <a:t>ZP: odpovědnost za zjištění skutkového stavu; návrhy účastníků, přípustnost návrhu,  možnost doplnění dalších důkazů či dat ze samotné činnosti orgánu</a:t>
            </a:r>
          </a:p>
          <a:p>
            <a:r>
              <a:rPr lang="cs-CZ" dirty="0"/>
              <a:t>ZV: důkazy a jiné podklady pro rozhodnutí si zajišťuje orgán sám</a:t>
            </a:r>
          </a:p>
        </p:txBody>
      </p:sp>
    </p:spTree>
    <p:extLst>
      <p:ext uri="{BB962C8B-B14F-4D97-AF65-F5344CB8AC3E}">
        <p14:creationId xmlns:p14="http://schemas.microsoft.com/office/powerpoint/2010/main" val="2690006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legálního pořádku a zásada arbitrážního pořádku</a:t>
            </a:r>
          </a:p>
        </p:txBody>
      </p:sp>
      <p:sp>
        <p:nvSpPr>
          <p:cNvPr id="3" name="Zástupný symbol pro obsah 2"/>
          <p:cNvSpPr>
            <a:spLocks noGrp="1"/>
          </p:cNvSpPr>
          <p:nvPr>
            <p:ph idx="1"/>
          </p:nvPr>
        </p:nvSpPr>
        <p:spPr/>
        <p:txBody>
          <a:bodyPr/>
          <a:lstStyle/>
          <a:p>
            <a:endParaRPr lang="cs-CZ" dirty="0"/>
          </a:p>
          <a:p>
            <a:r>
              <a:rPr lang="cs-CZ" dirty="0"/>
              <a:t>ZLP: existence a relativní samostatnost jednotlivých fází řízení</a:t>
            </a:r>
          </a:p>
          <a:p>
            <a:endParaRPr lang="cs-CZ" dirty="0"/>
          </a:p>
          <a:p>
            <a:r>
              <a:rPr lang="cs-CZ" dirty="0"/>
              <a:t>ZAP: řízení tvoří celek</a:t>
            </a:r>
          </a:p>
        </p:txBody>
      </p:sp>
    </p:spTree>
    <p:extLst>
      <p:ext uri="{BB962C8B-B14F-4D97-AF65-F5344CB8AC3E}">
        <p14:creationId xmlns:p14="http://schemas.microsoft.com/office/powerpoint/2010/main" val="2496617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materiální (objektivní) pravdy a zásada formální pravdy</a:t>
            </a:r>
          </a:p>
        </p:txBody>
      </p:sp>
      <p:sp>
        <p:nvSpPr>
          <p:cNvPr id="3" name="Zástupný symbol pro obsah 2"/>
          <p:cNvSpPr>
            <a:spLocks noGrp="1"/>
          </p:cNvSpPr>
          <p:nvPr>
            <p:ph idx="1"/>
          </p:nvPr>
        </p:nvSpPr>
        <p:spPr/>
        <p:txBody>
          <a:bodyPr/>
          <a:lstStyle/>
          <a:p>
            <a:endParaRPr lang="cs-CZ" dirty="0"/>
          </a:p>
          <a:p>
            <a:r>
              <a:rPr lang="cs-CZ" dirty="0"/>
              <a:t>ZMP: Orgán veřejné moci rozhodne na základě relativně úplného zjištění skutkového stavu věci = </a:t>
            </a:r>
            <a:r>
              <a:rPr lang="cs-CZ" b="1" dirty="0"/>
              <a:t>zjištění skutkového stavu do té míry, do jaké odpovídá skutečnému stavu věc</a:t>
            </a:r>
            <a:r>
              <a:rPr lang="cs-CZ" dirty="0"/>
              <a:t>i.</a:t>
            </a:r>
          </a:p>
          <a:p>
            <a:endParaRPr lang="cs-CZ" dirty="0"/>
          </a:p>
          <a:p>
            <a:r>
              <a:rPr lang="cs-CZ" dirty="0"/>
              <a:t>X ZFP</a:t>
            </a:r>
          </a:p>
        </p:txBody>
      </p:sp>
    </p:spTree>
    <p:extLst>
      <p:ext uri="{BB962C8B-B14F-4D97-AF65-F5344CB8AC3E}">
        <p14:creationId xmlns:p14="http://schemas.microsoft.com/office/powerpoint/2010/main" val="3014680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259051-EAAA-49B1-8A95-B07F69A37F8C}"/>
              </a:ext>
            </a:extLst>
          </p:cNvPr>
          <p:cNvSpPr>
            <a:spLocks noGrp="1"/>
          </p:cNvSpPr>
          <p:nvPr>
            <p:ph type="title"/>
          </p:nvPr>
        </p:nvSpPr>
        <p:spPr>
          <a:xfrm>
            <a:off x="720000" y="719999"/>
            <a:ext cx="10753200" cy="3483865"/>
          </a:xfrm>
        </p:spPr>
        <p:txBody>
          <a:bodyPr/>
          <a:lstStyle/>
          <a:p>
            <a:br>
              <a:rPr lang="cs-CZ" dirty="0"/>
            </a:br>
            <a:br>
              <a:rPr lang="cs-CZ" dirty="0"/>
            </a:br>
            <a:br>
              <a:rPr lang="cs-CZ" dirty="0"/>
            </a:br>
            <a:br>
              <a:rPr lang="cs-CZ" dirty="0"/>
            </a:br>
            <a:br>
              <a:rPr lang="cs-CZ" dirty="0"/>
            </a:br>
            <a:r>
              <a:rPr lang="cs-CZ" dirty="0"/>
              <a:t>Česká národní banka jako orgán dohledu</a:t>
            </a:r>
          </a:p>
        </p:txBody>
      </p:sp>
    </p:spTree>
    <p:extLst>
      <p:ext uri="{BB962C8B-B14F-4D97-AF65-F5344CB8AC3E}">
        <p14:creationId xmlns:p14="http://schemas.microsoft.com/office/powerpoint/2010/main" val="3650852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Postavení ČNB v systému veřejné správy</a:t>
            </a:r>
          </a:p>
        </p:txBody>
      </p:sp>
      <p:sp>
        <p:nvSpPr>
          <p:cNvPr id="3" name="Zástupný symbol pro obsah 2"/>
          <p:cNvSpPr>
            <a:spLocks noGrp="1"/>
          </p:cNvSpPr>
          <p:nvPr>
            <p:ph idx="1"/>
          </p:nvPr>
        </p:nvSpPr>
        <p:spPr/>
        <p:txBody>
          <a:bodyPr>
            <a:normAutofit/>
          </a:bodyPr>
          <a:lstStyle/>
          <a:p>
            <a:r>
              <a:rPr lang="cs-CZ" dirty="0"/>
              <a:t>ČNB je právnickou osobou veřejného práva, tzn.:</a:t>
            </a:r>
          </a:p>
          <a:p>
            <a:pPr marL="766350" lvl="1" indent="-514350">
              <a:buAutoNum type="alphaLcParenR"/>
            </a:pPr>
            <a:r>
              <a:rPr lang="cs-CZ" dirty="0"/>
              <a:t>není organizační složkou státu </a:t>
            </a:r>
          </a:p>
          <a:p>
            <a:pPr marL="766350" lvl="1" indent="-514350">
              <a:buAutoNum type="alphaLcParenR"/>
            </a:pPr>
            <a:r>
              <a:rPr lang="cs-CZ" dirty="0"/>
              <a:t>není příspěvkovou organizací</a:t>
            </a:r>
          </a:p>
          <a:p>
            <a:pPr marL="766350" lvl="1" indent="-514350">
              <a:buAutoNum type="alphaLcParenR"/>
            </a:pPr>
            <a:r>
              <a:rPr lang="cs-CZ" dirty="0"/>
              <a:t>není obchodní korporací</a:t>
            </a:r>
          </a:p>
          <a:p>
            <a:pPr marL="766350" lvl="1" indent="-514350">
              <a:buAutoNum type="alphaLcParenR"/>
            </a:pPr>
            <a:r>
              <a:rPr lang="cs-CZ" dirty="0"/>
              <a:t>je „persona publica </a:t>
            </a:r>
            <a:r>
              <a:rPr lang="cs-CZ" dirty="0" err="1"/>
              <a:t>sui</a:t>
            </a:r>
            <a:r>
              <a:rPr lang="cs-CZ" dirty="0"/>
              <a:t> generis“:</a:t>
            </a:r>
          </a:p>
          <a:p>
            <a:pPr>
              <a:buFontTx/>
              <a:buChar char="-"/>
            </a:pPr>
            <a:r>
              <a:rPr lang="cs-CZ" dirty="0"/>
              <a:t>Zřízena zákonem (realizace Ústavy ČR)</a:t>
            </a:r>
          </a:p>
          <a:p>
            <a:pPr>
              <a:buFontTx/>
              <a:buChar char="-"/>
            </a:pPr>
            <a:r>
              <a:rPr lang="cs-CZ" dirty="0"/>
              <a:t>Nezávislá…</a:t>
            </a:r>
          </a:p>
          <a:p>
            <a:pPr>
              <a:buFontTx/>
              <a:buChar char="-"/>
            </a:pPr>
            <a:r>
              <a:rPr lang="cs-CZ" dirty="0"/>
              <a:t>Specifický orgán moci výkonné (nevládní státní správa s vymezenou obligatorní kooperací s vládou)</a:t>
            </a:r>
          </a:p>
        </p:txBody>
      </p:sp>
    </p:spTree>
    <p:extLst>
      <p:ext uri="{BB962C8B-B14F-4D97-AF65-F5344CB8AC3E}">
        <p14:creationId xmlns:p14="http://schemas.microsoft.com/office/powerpoint/2010/main" val="10102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0945C-FD3E-4913-82B9-C3B9894CED9D}"/>
              </a:ext>
            </a:extLst>
          </p:cNvPr>
          <p:cNvSpPr>
            <a:spLocks noGrp="1"/>
          </p:cNvSpPr>
          <p:nvPr>
            <p:ph type="title"/>
          </p:nvPr>
        </p:nvSpPr>
        <p:spPr/>
        <p:txBody>
          <a:bodyPr/>
          <a:lstStyle/>
          <a:p>
            <a:r>
              <a:rPr lang="cs-CZ" dirty="0"/>
              <a:t>Pojmy</a:t>
            </a:r>
          </a:p>
        </p:txBody>
      </p:sp>
      <p:sp>
        <p:nvSpPr>
          <p:cNvPr id="3" name="Zástupný obsah 2">
            <a:extLst>
              <a:ext uri="{FF2B5EF4-FFF2-40B4-BE49-F238E27FC236}">
                <a16:creationId xmlns:a16="http://schemas.microsoft.com/office/drawing/2014/main" id="{35CB6C80-64A5-4616-80F3-C3AD65E5ED8C}"/>
              </a:ext>
            </a:extLst>
          </p:cNvPr>
          <p:cNvSpPr>
            <a:spLocks noGrp="1"/>
          </p:cNvSpPr>
          <p:nvPr>
            <p:ph idx="1"/>
          </p:nvPr>
        </p:nvSpPr>
        <p:spPr/>
        <p:txBody>
          <a:bodyPr/>
          <a:lstStyle/>
          <a:p>
            <a:endParaRPr lang="cs-CZ" dirty="0"/>
          </a:p>
          <a:p>
            <a:r>
              <a:rPr lang="cs-CZ" dirty="0"/>
              <a:t>Finanční trh</a:t>
            </a:r>
          </a:p>
          <a:p>
            <a:pPr lvl="1"/>
            <a:r>
              <a:rPr lang="cs-CZ" dirty="0"/>
              <a:t>systém institucí a instrumentů zabezpečující pohyb peněz a kapitálu (nabízeného ve formě cenných papírů) ve všech jeho formách mezi různými ekonomickými subjekty; a to na základě nabídky a poptávky</a:t>
            </a:r>
          </a:p>
          <a:p>
            <a:r>
              <a:rPr lang="cs-CZ" dirty="0"/>
              <a:t>Dohled</a:t>
            </a:r>
          </a:p>
          <a:p>
            <a:pPr lvl="1"/>
            <a:r>
              <a:rPr lang="cs-CZ" dirty="0"/>
              <a:t>Soubor institutů a oprávnění opravňující konkrétní orgán k dohledu nad dodržováním povinností stanových pro výkon činnosti subjektů nebo povinností uložených prostřednictvím individuálního právního aktu</a:t>
            </a:r>
          </a:p>
          <a:p>
            <a:r>
              <a:rPr lang="cs-CZ" dirty="0"/>
              <a:t>Řízení</a:t>
            </a:r>
          </a:p>
          <a:p>
            <a:pPr lvl="1"/>
            <a:r>
              <a:rPr lang="cs-CZ" dirty="0"/>
              <a:t>(někdy též proces): formalizovaný postup, kterým orgán veřejné moci jedná s fyzickými nebo právnickými osobami</a:t>
            </a:r>
          </a:p>
        </p:txBody>
      </p:sp>
    </p:spTree>
    <p:extLst>
      <p:ext uri="{BB962C8B-B14F-4D97-AF65-F5344CB8AC3E}">
        <p14:creationId xmlns:p14="http://schemas.microsoft.com/office/powerpoint/2010/main" val="1801088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ČNB jako orgán vykonávající dohled nad finančním trhem </a:t>
            </a:r>
          </a:p>
        </p:txBody>
      </p:sp>
      <p:sp>
        <p:nvSpPr>
          <p:cNvPr id="3" name="Zástupný symbol pro obsah 2"/>
          <p:cNvSpPr>
            <a:spLocks noGrp="1"/>
          </p:cNvSpPr>
          <p:nvPr>
            <p:ph idx="1"/>
          </p:nvPr>
        </p:nvSpPr>
        <p:spPr>
          <a:xfrm>
            <a:off x="720000" y="1692001"/>
            <a:ext cx="10753200" cy="4649421"/>
          </a:xfrm>
        </p:spPr>
        <p:txBody>
          <a:bodyPr>
            <a:normAutofit/>
          </a:bodyPr>
          <a:lstStyle/>
          <a:p>
            <a:pPr>
              <a:lnSpc>
                <a:spcPct val="120000"/>
              </a:lnSpc>
            </a:pPr>
            <a:endParaRPr lang="cs-CZ" sz="1600" dirty="0"/>
          </a:p>
          <a:p>
            <a:pPr>
              <a:lnSpc>
                <a:spcPct val="120000"/>
              </a:lnSpc>
            </a:pPr>
            <a:r>
              <a:rPr lang="cs-CZ" sz="1600" dirty="0"/>
              <a:t>Podle ustanovení § 2 odst. 2 písm. d) ZČNB ČNB </a:t>
            </a:r>
            <a:r>
              <a:rPr lang="cs-CZ" sz="1600" u="sng" dirty="0"/>
              <a:t>vykonává dohled </a:t>
            </a:r>
            <a:r>
              <a:rPr lang="cs-CZ" sz="1600" dirty="0"/>
              <a:t>nad osobami působícími na finančním trhu; </a:t>
            </a:r>
          </a:p>
          <a:p>
            <a:pPr>
              <a:lnSpc>
                <a:spcPct val="120000"/>
              </a:lnSpc>
            </a:pPr>
            <a:r>
              <a:rPr lang="cs-CZ" sz="1600" dirty="0"/>
              <a:t>ČNB je součástí Evropského </a:t>
            </a:r>
            <a:r>
              <a:rPr lang="cs-CZ" sz="1600" u="sng" dirty="0"/>
              <a:t>systému dohledu nad finančními trhy </a:t>
            </a:r>
            <a:r>
              <a:rPr lang="cs-CZ" sz="1600" dirty="0"/>
              <a:t>(Čl. 1 nařízení Evropského parlamentu a Rady (EU) č. 1092/2010 ze dne 24. listopadu 2010 o </a:t>
            </a:r>
            <a:r>
              <a:rPr lang="cs-CZ" sz="1600" dirty="0" err="1"/>
              <a:t>makroobezřetnostním</a:t>
            </a:r>
            <a:r>
              <a:rPr lang="cs-CZ" sz="1600" dirty="0"/>
              <a:t> dohledu nad finančním systémem na úrovni Evropské unie a o zřízení Evropské rady pro systémová rizika) ;</a:t>
            </a:r>
          </a:p>
          <a:p>
            <a:pPr>
              <a:lnSpc>
                <a:spcPct val="120000"/>
              </a:lnSpc>
            </a:pPr>
            <a:r>
              <a:rPr lang="cs-CZ" sz="1600" dirty="0"/>
              <a:t>spolupracuje s Evropskou radou pro systémová rizika a evropskými orgány </a:t>
            </a:r>
            <a:r>
              <a:rPr lang="cs-CZ" sz="1600" u="sng" dirty="0"/>
              <a:t>dohledu nad finančními trhy </a:t>
            </a:r>
            <a:r>
              <a:rPr lang="cs-CZ" sz="1600" dirty="0"/>
              <a:t>(Nařízení Evropského parlamentu a Rady (EU) č. 1093/2010 ze dne 24. listopadu 2010 o zřízení Evropského orgánu dohledu (Evropského orgánu pro bankovnictví), o změně rozhodnutí č. 716/2009/ES a o zrušení rozhodnutí Komise 2009/78/ES.</a:t>
            </a:r>
            <a:br>
              <a:rPr lang="cs-CZ" sz="1600" dirty="0"/>
            </a:br>
            <a:r>
              <a:rPr lang="cs-CZ" sz="1600" dirty="0"/>
              <a:t>Nařízení Evropského parlamentu a Rady (EU) č. 1094/2010 ze dne 24. listopadu 2010 o zřízení Evropského orgánu dohledu (Evropského orgánu pro pojišťovnictví a zaměstnanecké penzijní pojištění), o změně rozhodnutí č. 716/2009/ES a o zrušení rozhodnutí Komise 2009/79/ES.</a:t>
            </a:r>
            <a:br>
              <a:rPr lang="cs-CZ" sz="1600" dirty="0"/>
            </a:br>
            <a:r>
              <a:rPr lang="cs-CZ" sz="1600" dirty="0"/>
              <a:t>Nařízení Evropského parlamentu a Rady (EU) č. 1095/2010 ze dne 24. listopadu 2010 o zřízení Evropského orgánu dohledu (Evropského orgánu pro cenné papíry a trhy), o změně rozhodnutí č. 716/2009/ES a o zrušení rozhodnutí Komise 2009/77/ES ve znění směrnice Evropského parlamentu a Rady 2011/61/EU.</a:t>
            </a:r>
          </a:p>
        </p:txBody>
      </p:sp>
    </p:spTree>
    <p:extLst>
      <p:ext uri="{BB962C8B-B14F-4D97-AF65-F5344CB8AC3E}">
        <p14:creationId xmlns:p14="http://schemas.microsoft.com/office/powerpoint/2010/main" val="3621796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Segmentové „zákony“ </a:t>
            </a:r>
          </a:p>
        </p:txBody>
      </p:sp>
      <p:sp>
        <p:nvSpPr>
          <p:cNvPr id="5" name="Podnadpis 4"/>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823307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Sektory dohledu nad finančním trhem</a:t>
            </a:r>
            <a:endParaRPr lang="cs-CZ" dirty="0"/>
          </a:p>
        </p:txBody>
      </p:sp>
      <p:sp>
        <p:nvSpPr>
          <p:cNvPr id="3" name="Zástupný symbol pro obsah 2"/>
          <p:cNvSpPr>
            <a:spLocks noGrp="1"/>
          </p:cNvSpPr>
          <p:nvPr>
            <p:ph idx="1"/>
          </p:nvPr>
        </p:nvSpPr>
        <p:spPr/>
        <p:txBody>
          <a:bodyPr>
            <a:normAutofit fontScale="77500" lnSpcReduction="20000"/>
          </a:bodyPr>
          <a:lstStyle/>
          <a:p>
            <a:pPr marL="514350" indent="-514350">
              <a:lnSpc>
                <a:spcPct val="120000"/>
              </a:lnSpc>
              <a:buFont typeface="+mj-lt"/>
              <a:buAutoNum type="arabicPeriod"/>
            </a:pPr>
            <a:r>
              <a:rPr lang="cs-CZ" dirty="0"/>
              <a:t>Banky</a:t>
            </a:r>
          </a:p>
          <a:p>
            <a:pPr marL="514350" indent="-514350">
              <a:lnSpc>
                <a:spcPct val="120000"/>
              </a:lnSpc>
              <a:buFont typeface="+mj-lt"/>
              <a:buAutoNum type="arabicPeriod"/>
            </a:pPr>
            <a:r>
              <a:rPr lang="cs-CZ" dirty="0"/>
              <a:t>Družstevní záložny</a:t>
            </a:r>
          </a:p>
          <a:p>
            <a:pPr marL="514350" indent="-514350">
              <a:lnSpc>
                <a:spcPct val="120000"/>
              </a:lnSpc>
              <a:buFont typeface="+mj-lt"/>
              <a:buAutoNum type="arabicPeriod"/>
            </a:pPr>
            <a:r>
              <a:rPr lang="cs-CZ" dirty="0"/>
              <a:t>Pojišťovny a zajišťovny</a:t>
            </a:r>
          </a:p>
          <a:p>
            <a:pPr marL="514350" indent="-514350">
              <a:lnSpc>
                <a:spcPct val="120000"/>
              </a:lnSpc>
              <a:buFont typeface="+mj-lt"/>
              <a:buAutoNum type="arabicPeriod"/>
            </a:pPr>
            <a:r>
              <a:rPr lang="cs-CZ" dirty="0"/>
              <a:t>Penzijní společnosti a fondy penzijních společností</a:t>
            </a:r>
          </a:p>
          <a:p>
            <a:pPr marL="514350" indent="-514350">
              <a:lnSpc>
                <a:spcPct val="120000"/>
              </a:lnSpc>
              <a:buFont typeface="+mj-lt"/>
              <a:buAutoNum type="arabicPeriod"/>
            </a:pPr>
            <a:r>
              <a:rPr lang="cs-CZ" dirty="0"/>
              <a:t>Investiční společnosti a samosprávné investiční fondy a nebankovní depozitáři</a:t>
            </a:r>
          </a:p>
          <a:p>
            <a:pPr marL="514350" indent="-514350">
              <a:lnSpc>
                <a:spcPct val="120000"/>
              </a:lnSpc>
              <a:buFont typeface="+mj-lt"/>
              <a:buAutoNum type="arabicPeriod"/>
            </a:pPr>
            <a:r>
              <a:rPr lang="cs-CZ" dirty="0"/>
              <a:t>Obchodníci s cennými papíry</a:t>
            </a:r>
          </a:p>
          <a:p>
            <a:pPr marL="514350" indent="-514350">
              <a:lnSpc>
                <a:spcPct val="120000"/>
              </a:lnSpc>
              <a:buFont typeface="+mj-lt"/>
              <a:buAutoNum type="arabicPeriod"/>
            </a:pPr>
            <a:r>
              <a:rPr lang="cs-CZ" dirty="0"/>
              <a:t>Poskytovatelé spotřebitelských úvěrů </a:t>
            </a:r>
          </a:p>
          <a:p>
            <a:pPr marL="514350" indent="-514350">
              <a:lnSpc>
                <a:spcPct val="120000"/>
              </a:lnSpc>
              <a:buFont typeface="+mj-lt"/>
              <a:buAutoNum type="arabicPeriod"/>
            </a:pPr>
            <a:r>
              <a:rPr lang="cs-CZ" dirty="0"/>
              <a:t>Distributoři finančních produktů (= zprostředkovatelé pojištění, investic a spotřebitelských úvěrů)</a:t>
            </a:r>
          </a:p>
          <a:p>
            <a:pPr marL="514350" indent="-514350">
              <a:lnSpc>
                <a:spcPct val="120000"/>
              </a:lnSpc>
              <a:buFont typeface="+mj-lt"/>
              <a:buAutoNum type="arabicPeriod"/>
            </a:pPr>
            <a:r>
              <a:rPr lang="cs-CZ" dirty="0"/>
              <a:t>Platební instituce, vydavatelé elektronických peněz, poskytovatelé platebních služeb a vydavatelé elektronických peněz malého rozsahu </a:t>
            </a:r>
          </a:p>
          <a:p>
            <a:pPr marL="514350" indent="-514350">
              <a:lnSpc>
                <a:spcPct val="120000"/>
              </a:lnSpc>
              <a:buFont typeface="+mj-lt"/>
              <a:buAutoNum type="arabicPeriod"/>
            </a:pPr>
            <a:r>
              <a:rPr lang="cs-CZ" dirty="0"/>
              <a:t>Směnárníci</a:t>
            </a:r>
          </a:p>
        </p:txBody>
      </p:sp>
    </p:spTree>
    <p:extLst>
      <p:ext uri="{BB962C8B-B14F-4D97-AF65-F5344CB8AC3E}">
        <p14:creationId xmlns:p14="http://schemas.microsoft.com/office/powerpoint/2010/main" val="1012018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Zjednodušené sektory dohledu</a:t>
            </a:r>
          </a:p>
        </p:txBody>
      </p:sp>
      <p:sp>
        <p:nvSpPr>
          <p:cNvPr id="3" name="Zástupný symbol pro obsah 2"/>
          <p:cNvSpPr>
            <a:spLocks noGrp="1"/>
          </p:cNvSpPr>
          <p:nvPr>
            <p:ph idx="1"/>
          </p:nvPr>
        </p:nvSpPr>
        <p:spPr/>
        <p:txBody>
          <a:bodyPr/>
          <a:lstStyle/>
          <a:p>
            <a:r>
              <a:rPr lang="cs-CZ" sz="3600" dirty="0"/>
              <a:t>Dohled</a:t>
            </a:r>
            <a:r>
              <a:rPr lang="cs-CZ" sz="3600" b="1" dirty="0"/>
              <a:t> nad úvěrovými institucemi</a:t>
            </a:r>
          </a:p>
          <a:p>
            <a:r>
              <a:rPr lang="cs-CZ" sz="3600" dirty="0"/>
              <a:t>Dohled</a:t>
            </a:r>
            <a:r>
              <a:rPr lang="cs-CZ" sz="3600" b="1" dirty="0"/>
              <a:t> nad kapitálovým trhem</a:t>
            </a:r>
          </a:p>
          <a:p>
            <a:r>
              <a:rPr lang="cs-CZ" sz="3600" dirty="0"/>
              <a:t>Dohled</a:t>
            </a:r>
            <a:r>
              <a:rPr lang="cs-CZ" sz="3600" b="1" dirty="0"/>
              <a:t> v pojišťovnictví</a:t>
            </a:r>
          </a:p>
          <a:p>
            <a:r>
              <a:rPr lang="cs-CZ" sz="3600" dirty="0"/>
              <a:t>Dohled</a:t>
            </a:r>
            <a:r>
              <a:rPr lang="cs-CZ" sz="3600" b="1" dirty="0"/>
              <a:t> nad penzijními fondy</a:t>
            </a:r>
          </a:p>
          <a:p>
            <a:r>
              <a:rPr lang="cs-CZ" sz="3600" dirty="0"/>
              <a:t>Dohled </a:t>
            </a:r>
            <a:r>
              <a:rPr lang="cs-CZ" sz="3600" b="1" dirty="0"/>
              <a:t>nad platebními institucemi a institucemi elektronických peněz</a:t>
            </a:r>
          </a:p>
          <a:p>
            <a:r>
              <a:rPr lang="cs-CZ" sz="3600" dirty="0"/>
              <a:t>Dohled </a:t>
            </a:r>
            <a:r>
              <a:rPr lang="cs-CZ" sz="3600" b="1" dirty="0"/>
              <a:t>nad směnárnami</a:t>
            </a:r>
          </a:p>
        </p:txBody>
      </p:sp>
    </p:spTree>
    <p:extLst>
      <p:ext uri="{BB962C8B-B14F-4D97-AF65-F5344CB8AC3E}">
        <p14:creationId xmlns:p14="http://schemas.microsoft.com/office/powerpoint/2010/main" val="3605500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Segmentové zákony – </a:t>
            </a:r>
            <a:r>
              <a:rPr lang="cs-CZ" b="1" dirty="0"/>
              <a:t>Banky a družstevní záložny</a:t>
            </a:r>
            <a:endParaRPr lang="cs-CZ" dirty="0"/>
          </a:p>
        </p:txBody>
      </p:sp>
      <p:sp>
        <p:nvSpPr>
          <p:cNvPr id="3" name="Zástupný symbol pro obsah 2"/>
          <p:cNvSpPr>
            <a:spLocks noGrp="1"/>
          </p:cNvSpPr>
          <p:nvPr>
            <p:ph idx="1"/>
          </p:nvPr>
        </p:nvSpPr>
        <p:spPr/>
        <p:txBody>
          <a:bodyPr>
            <a:normAutofit fontScale="77500" lnSpcReduction="20000"/>
          </a:bodyPr>
          <a:lstStyle/>
          <a:p>
            <a:pPr>
              <a:lnSpc>
                <a:spcPct val="120000"/>
              </a:lnSpc>
            </a:pPr>
            <a:endParaRPr lang="cs-CZ" dirty="0"/>
          </a:p>
          <a:p>
            <a:pPr>
              <a:lnSpc>
                <a:spcPct val="120000"/>
              </a:lnSpc>
            </a:pPr>
            <a:r>
              <a:rPr lang="cs-CZ" dirty="0"/>
              <a:t>Zákon č. 21/1992 Sb., o bankách, ve znění pozdějších předpisů</a:t>
            </a:r>
          </a:p>
          <a:p>
            <a:pPr>
              <a:lnSpc>
                <a:spcPct val="120000"/>
              </a:lnSpc>
            </a:pPr>
            <a:r>
              <a:rPr lang="cs-CZ" dirty="0"/>
              <a:t>Zákon č. 87/1995 Sb., o spořitelních a úvěrních družstvech, ve znění pozdějších předpisů</a:t>
            </a:r>
          </a:p>
          <a:p>
            <a:pPr>
              <a:lnSpc>
                <a:spcPct val="120000"/>
              </a:lnSpc>
            </a:pPr>
            <a:r>
              <a:rPr lang="cs-CZ" dirty="0"/>
              <a:t>Zákon č. 96/1993 Sb., o stavebním spoření, ve znění pozdějších předpisů</a:t>
            </a:r>
          </a:p>
          <a:p>
            <a:pPr>
              <a:lnSpc>
                <a:spcPct val="120000"/>
              </a:lnSpc>
            </a:pPr>
            <a:r>
              <a:rPr lang="cs-CZ" dirty="0"/>
              <a:t>Zákon č. 300/2016 Sb., o centrální evidenci účtů, ve znění pozdějších předpisů</a:t>
            </a:r>
          </a:p>
          <a:p>
            <a:pPr>
              <a:lnSpc>
                <a:spcPct val="120000"/>
              </a:lnSpc>
            </a:pPr>
            <a:r>
              <a:rPr lang="cs-CZ" dirty="0"/>
              <a:t>Soubor nařízení EU o obezřetnostních požadavcích a jeho prováděcí nařízení</a:t>
            </a:r>
          </a:p>
          <a:p>
            <a:pPr>
              <a:lnSpc>
                <a:spcPct val="120000"/>
              </a:lnSpc>
            </a:pPr>
            <a:r>
              <a:rPr lang="cs-CZ" dirty="0"/>
              <a:t>Nařízení Komise k provedení směrnice č. 2014/65/EU (</a:t>
            </a:r>
            <a:r>
              <a:rPr lang="cs-CZ" dirty="0" err="1"/>
              <a:t>MiFID</a:t>
            </a:r>
            <a:r>
              <a:rPr lang="cs-CZ" dirty="0"/>
              <a:t> II)</a:t>
            </a:r>
          </a:p>
          <a:p>
            <a:pPr>
              <a:lnSpc>
                <a:spcPct val="120000"/>
              </a:lnSpc>
            </a:pPr>
            <a:r>
              <a:rPr lang="cs-CZ" dirty="0"/>
              <a:t>Nařízení Komise k provedení Směrnice č. 2013/36/EU (CRD IV)</a:t>
            </a:r>
          </a:p>
          <a:p>
            <a:pPr>
              <a:lnSpc>
                <a:spcPct val="120000"/>
              </a:lnSpc>
            </a:pPr>
            <a:r>
              <a:rPr lang="cs-CZ" dirty="0"/>
              <a:t>Nařízení Evropského parlamentu a Rady (EU) 2019/1238, o panevropském osobním penzijním produktu (PEPP)</a:t>
            </a:r>
          </a:p>
          <a:p>
            <a:pPr>
              <a:lnSpc>
                <a:spcPct val="120000"/>
              </a:lnSpc>
            </a:pPr>
            <a:r>
              <a:rPr lang="cs-CZ" dirty="0"/>
              <a:t>Soubor předpisů vztahující se k platebnímu styku </a:t>
            </a:r>
          </a:p>
          <a:p>
            <a:endParaRPr lang="cs-CZ" dirty="0"/>
          </a:p>
        </p:txBody>
      </p:sp>
    </p:spTree>
    <p:extLst>
      <p:ext uri="{BB962C8B-B14F-4D97-AF65-F5344CB8AC3E}">
        <p14:creationId xmlns:p14="http://schemas.microsoft.com/office/powerpoint/2010/main" val="1475817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Segmentové zákony – </a:t>
            </a:r>
            <a:r>
              <a:rPr lang="cs-CZ" b="1" dirty="0"/>
              <a:t>Pojišťovny, zajišťovny a pojišťovací zprostředkovatelé</a:t>
            </a:r>
          </a:p>
        </p:txBody>
      </p:sp>
      <p:sp>
        <p:nvSpPr>
          <p:cNvPr id="3" name="Zástupný symbol pro obsah 2"/>
          <p:cNvSpPr>
            <a:spLocks noGrp="1"/>
          </p:cNvSpPr>
          <p:nvPr>
            <p:ph idx="1"/>
          </p:nvPr>
        </p:nvSpPr>
        <p:spPr>
          <a:xfrm>
            <a:off x="912845" y="1760311"/>
            <a:ext cx="10515600" cy="4351338"/>
          </a:xfrm>
        </p:spPr>
        <p:txBody>
          <a:bodyPr>
            <a:normAutofit fontScale="92500"/>
          </a:bodyPr>
          <a:lstStyle/>
          <a:p>
            <a:endParaRPr lang="cs-CZ" sz="2400" dirty="0"/>
          </a:p>
          <a:p>
            <a:r>
              <a:rPr lang="cs-CZ" sz="2400" dirty="0"/>
              <a:t>Zákon č. 89/2012 Sb., občanský zákoník, </a:t>
            </a:r>
          </a:p>
          <a:p>
            <a:r>
              <a:rPr lang="cs-CZ" sz="2400" dirty="0"/>
              <a:t>Zákon č. 277/2009 Sb., o pojišťovnictví</a:t>
            </a:r>
          </a:p>
          <a:p>
            <a:r>
              <a:rPr lang="cs-CZ" sz="2400" dirty="0"/>
              <a:t>Zákon č. 168/1999 Sb., o pojištění odpovědnosti z provozu vozidla</a:t>
            </a:r>
          </a:p>
          <a:p>
            <a:r>
              <a:rPr lang="cs-CZ" sz="2400" dirty="0"/>
              <a:t>Soubor nařízení EU o obezřetnostních požadavcích na pojišťovny a zajišťovny a další prováděcí nařízení</a:t>
            </a:r>
          </a:p>
          <a:p>
            <a:r>
              <a:rPr lang="cs-CZ" sz="2400" dirty="0"/>
              <a:t>Zákon č. 170/2018 Sb., o distribuci pojištění a zajištění</a:t>
            </a:r>
            <a:endParaRPr lang="cs-CZ" sz="2400" b="1" dirty="0"/>
          </a:p>
          <a:p>
            <a:r>
              <a:rPr lang="cs-CZ" sz="2400" dirty="0"/>
              <a:t>Prováděcí nařízení Komise (EU) 2017/1469 ze dne 11. srpna 2017, kterým se stanoví standardizovaný formát pro informační dokument o pojistném produktu</a:t>
            </a:r>
          </a:p>
          <a:p>
            <a:endParaRPr lang="cs-CZ" dirty="0"/>
          </a:p>
          <a:p>
            <a:pPr marL="0" indent="0">
              <a:buNone/>
            </a:pPr>
            <a:endParaRPr lang="cs-CZ" b="1" dirty="0"/>
          </a:p>
        </p:txBody>
      </p:sp>
    </p:spTree>
    <p:extLst>
      <p:ext uri="{BB962C8B-B14F-4D97-AF65-F5344CB8AC3E}">
        <p14:creationId xmlns:p14="http://schemas.microsoft.com/office/powerpoint/2010/main" val="33051334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Segmentové zákony - </a:t>
            </a:r>
            <a:r>
              <a:rPr lang="cs-CZ" b="1" dirty="0"/>
              <a:t>Penzijní společnosti a fondy, zprostředkovatelé penzijních produktů </a:t>
            </a:r>
            <a:endParaRPr lang="cs-CZ" dirty="0"/>
          </a:p>
        </p:txBody>
      </p:sp>
      <p:sp>
        <p:nvSpPr>
          <p:cNvPr id="3" name="Zástupný symbol pro obsah 2"/>
          <p:cNvSpPr>
            <a:spLocks noGrp="1"/>
          </p:cNvSpPr>
          <p:nvPr>
            <p:ph idx="1"/>
          </p:nvPr>
        </p:nvSpPr>
        <p:spPr/>
        <p:txBody>
          <a:bodyPr>
            <a:normAutofit fontScale="77500" lnSpcReduction="20000"/>
          </a:bodyPr>
          <a:lstStyle/>
          <a:p>
            <a:pPr>
              <a:lnSpc>
                <a:spcPct val="120000"/>
              </a:lnSpc>
            </a:pPr>
            <a:endParaRPr lang="cs-CZ" dirty="0"/>
          </a:p>
          <a:p>
            <a:pPr>
              <a:lnSpc>
                <a:spcPct val="120000"/>
              </a:lnSpc>
            </a:pPr>
            <a:r>
              <a:rPr lang="cs-CZ" dirty="0"/>
              <a:t>Zákon č. 42/1994 Sb., o penzijním připojištění se státním příspěvkem</a:t>
            </a:r>
          </a:p>
          <a:p>
            <a:pPr>
              <a:lnSpc>
                <a:spcPct val="120000"/>
              </a:lnSpc>
            </a:pPr>
            <a:r>
              <a:rPr lang="cs-CZ" dirty="0"/>
              <a:t>Zákon č. 340/2006 Sb., o činnosti institucí zaměstnaneckého penzijního pojištění</a:t>
            </a:r>
          </a:p>
          <a:p>
            <a:pPr>
              <a:lnSpc>
                <a:spcPct val="120000"/>
              </a:lnSpc>
            </a:pPr>
            <a:r>
              <a:rPr lang="cs-CZ" dirty="0"/>
              <a:t>Zákon č. 427/2011 Sb., o doplňkovém penzijním spoření</a:t>
            </a:r>
          </a:p>
          <a:p>
            <a:pPr>
              <a:lnSpc>
                <a:spcPct val="120000"/>
              </a:lnSpc>
            </a:pPr>
            <a:r>
              <a:rPr lang="cs-CZ" dirty="0"/>
              <a:t>Zákon č. 15/1998 Sb., o dohledu v oblasti kapitálového trhu</a:t>
            </a:r>
          </a:p>
          <a:p>
            <a:pPr>
              <a:lnSpc>
                <a:spcPct val="120000"/>
              </a:lnSpc>
            </a:pPr>
            <a:r>
              <a:rPr lang="cs-CZ" dirty="0"/>
              <a:t>Nařízení Evropského parlamentu a Rady (EU) 2019/1238 o panevropském osobním penzijním produktu (PEPP)</a:t>
            </a:r>
          </a:p>
          <a:p>
            <a:pPr>
              <a:lnSpc>
                <a:spcPct val="120000"/>
              </a:lnSpc>
            </a:pPr>
            <a:r>
              <a:rPr lang="cs-CZ" dirty="0"/>
              <a:t>Zákon č. 426/2011 Sb., o důchodovém spoření, a vypořádání prostředků účastníků tohoto systému, </a:t>
            </a:r>
          </a:p>
          <a:p>
            <a:pPr>
              <a:lnSpc>
                <a:spcPct val="120000"/>
              </a:lnSpc>
            </a:pPr>
            <a:r>
              <a:rPr lang="cs-CZ" dirty="0"/>
              <a:t>Zákon č. 376/2015 Sb., o ukončení důchodového spoření, </a:t>
            </a:r>
          </a:p>
          <a:p>
            <a:pPr>
              <a:lnSpc>
                <a:spcPct val="120000"/>
              </a:lnSpc>
            </a:pPr>
            <a:r>
              <a:rPr lang="cs-CZ" dirty="0"/>
              <a:t>Zákon č. 377/2015 Sb., kterým se mění některé zákony v souvislosti s přijetím zákona o ukončení důchodového spoření.</a:t>
            </a:r>
          </a:p>
        </p:txBody>
      </p:sp>
    </p:spTree>
    <p:extLst>
      <p:ext uri="{BB962C8B-B14F-4D97-AF65-F5344CB8AC3E}">
        <p14:creationId xmlns:p14="http://schemas.microsoft.com/office/powerpoint/2010/main" val="35251852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Segmentové zákony - </a:t>
            </a:r>
            <a:r>
              <a:rPr lang="cs-CZ" b="1" dirty="0"/>
              <a:t>Obchodníci s cennými papíry, investiční zprostředkovatelé</a:t>
            </a:r>
            <a:endParaRPr lang="cs-CZ" dirty="0"/>
          </a:p>
        </p:txBody>
      </p:sp>
      <p:sp>
        <p:nvSpPr>
          <p:cNvPr id="3" name="Zástupný symbol pro obsah 2"/>
          <p:cNvSpPr>
            <a:spLocks noGrp="1"/>
          </p:cNvSpPr>
          <p:nvPr>
            <p:ph idx="1"/>
          </p:nvPr>
        </p:nvSpPr>
        <p:spPr/>
        <p:txBody>
          <a:bodyPr/>
          <a:lstStyle/>
          <a:p>
            <a:endParaRPr lang="cs-CZ" dirty="0"/>
          </a:p>
          <a:p>
            <a:r>
              <a:rPr lang="cs-CZ" dirty="0"/>
              <a:t>Zákon č. 256/2004 Sb., o podnikání na kapitálovém trhu</a:t>
            </a:r>
          </a:p>
          <a:p>
            <a:r>
              <a:rPr lang="cs-CZ" dirty="0"/>
              <a:t>Zákon č. 15/1998 Sb., o dohledu v oblasti kapitálového trhu</a:t>
            </a:r>
          </a:p>
          <a:p>
            <a:r>
              <a:rPr lang="cs-CZ" dirty="0"/>
              <a:t>Soubor směrnice/nařízení o trzích finančních nástrojů (</a:t>
            </a:r>
            <a:r>
              <a:rPr lang="cs-CZ" dirty="0" err="1"/>
              <a:t>MiFID</a:t>
            </a:r>
            <a:r>
              <a:rPr lang="cs-CZ" dirty="0"/>
              <a:t> II/</a:t>
            </a:r>
            <a:r>
              <a:rPr lang="cs-CZ" dirty="0" err="1"/>
              <a:t>MiFIR</a:t>
            </a:r>
            <a:r>
              <a:rPr lang="cs-CZ" dirty="0"/>
              <a:t>)</a:t>
            </a:r>
          </a:p>
          <a:p>
            <a:r>
              <a:rPr lang="cs-CZ" dirty="0"/>
              <a:t>Soubor nařízení o obezřetnostních požadavcích a jeho prováděcí nařízení</a:t>
            </a:r>
          </a:p>
          <a:p>
            <a:r>
              <a:rPr lang="cs-CZ" dirty="0"/>
              <a:t>Nařízení Komise k provedení Směrnice č. 2013/36/EU (CRD IV)</a:t>
            </a:r>
          </a:p>
          <a:p>
            <a:r>
              <a:rPr lang="cs-CZ" dirty="0"/>
              <a:t>Nařízení Evropského parlamentu a Rady (EU) 2019/1238 o panevropském osobním penzijním produktu (PEPP)</a:t>
            </a:r>
          </a:p>
        </p:txBody>
      </p:sp>
    </p:spTree>
    <p:extLst>
      <p:ext uri="{BB962C8B-B14F-4D97-AF65-F5344CB8AC3E}">
        <p14:creationId xmlns:p14="http://schemas.microsoft.com/office/powerpoint/2010/main" val="29686265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Segmentové zákony - </a:t>
            </a:r>
            <a:r>
              <a:rPr lang="it-IT" b="1" dirty="0"/>
              <a:t>Investiční společnosti a investiční fondy</a:t>
            </a:r>
            <a:r>
              <a:rPr lang="cs-CZ" b="1" dirty="0"/>
              <a:t> </a:t>
            </a:r>
            <a:r>
              <a:rPr lang="cs-CZ" dirty="0"/>
              <a:t>1/3</a:t>
            </a:r>
          </a:p>
        </p:txBody>
      </p:sp>
      <p:sp>
        <p:nvSpPr>
          <p:cNvPr id="3" name="Zástupný symbol pro obsah 2"/>
          <p:cNvSpPr>
            <a:spLocks noGrp="1"/>
          </p:cNvSpPr>
          <p:nvPr>
            <p:ph idx="1"/>
          </p:nvPr>
        </p:nvSpPr>
        <p:spPr/>
        <p:txBody>
          <a:bodyPr>
            <a:normAutofit fontScale="25000" lnSpcReduction="20000"/>
          </a:bodyPr>
          <a:lstStyle/>
          <a:p>
            <a:pPr>
              <a:lnSpc>
                <a:spcPct val="120000"/>
              </a:lnSpc>
            </a:pPr>
            <a:endParaRPr lang="cs-CZ" sz="6400" dirty="0"/>
          </a:p>
          <a:p>
            <a:pPr>
              <a:lnSpc>
                <a:spcPct val="120000"/>
              </a:lnSpc>
            </a:pPr>
            <a:r>
              <a:rPr lang="cs-CZ" sz="6400" dirty="0"/>
              <a:t>Zákon č. 240/2013 Sb., </a:t>
            </a:r>
            <a:r>
              <a:rPr lang="cs-CZ" sz="6400" b="1" dirty="0"/>
              <a:t>o investičních společnostech a investičních fondech</a:t>
            </a:r>
          </a:p>
          <a:p>
            <a:pPr>
              <a:lnSpc>
                <a:spcPct val="120000"/>
              </a:lnSpc>
            </a:pPr>
            <a:r>
              <a:rPr lang="cs-CZ" sz="6400" dirty="0"/>
              <a:t>Zákon č. 15/1998 Sb., </a:t>
            </a:r>
            <a:r>
              <a:rPr lang="cs-CZ" sz="6400" b="1" dirty="0"/>
              <a:t>o dohledu v oblasti kapitálového trhu</a:t>
            </a:r>
          </a:p>
          <a:p>
            <a:pPr>
              <a:lnSpc>
                <a:spcPct val="120000"/>
              </a:lnSpc>
            </a:pPr>
            <a:r>
              <a:rPr lang="cs-CZ" sz="6400" dirty="0"/>
              <a:t>Nařízení Evropského parlamentu a Rady (EU) 2019/1238 </a:t>
            </a:r>
            <a:r>
              <a:rPr lang="cs-CZ" sz="6400" b="1" dirty="0"/>
              <a:t>o panevropském osobním penzijním produktu </a:t>
            </a:r>
            <a:r>
              <a:rPr lang="cs-CZ" sz="6400" dirty="0"/>
              <a:t>(PEPP)</a:t>
            </a:r>
          </a:p>
          <a:p>
            <a:pPr lvl="0">
              <a:lnSpc>
                <a:spcPct val="120000"/>
              </a:lnSpc>
            </a:pPr>
            <a:r>
              <a:rPr lang="cs-CZ" sz="6400" dirty="0"/>
              <a:t>Nařízení Evropského parlamentu a Rady (EU) 2019/1156 ze dne 20. června 2019  </a:t>
            </a:r>
            <a:r>
              <a:rPr lang="cs-CZ" sz="6400" b="1" dirty="0"/>
              <a:t>o usnadnění přeshraniční distribuce fondů kolektivního investování </a:t>
            </a:r>
            <a:r>
              <a:rPr lang="cs-CZ" sz="6400" dirty="0"/>
              <a:t>a o změně nařízení (EU) č. 345/2013, (EU) č. 346/2013 a (EU) č. 1286/2014</a:t>
            </a:r>
          </a:p>
          <a:p>
            <a:pPr lvl="0">
              <a:lnSpc>
                <a:spcPct val="120000"/>
              </a:lnSpc>
            </a:pPr>
            <a:r>
              <a:rPr lang="cs-CZ" sz="6400" dirty="0"/>
              <a:t>Prováděcí nařízení Komise (EU) 2016/1212, kterým se stanoví prováděcí technické standardy s ohledem na standardní postupy a formuláře pro podávání informací v souladu se směrnicí Evropského parlamentu a Rady 2009/65/ES</a:t>
            </a:r>
          </a:p>
          <a:p>
            <a:pPr lvl="0">
              <a:lnSpc>
                <a:spcPct val="120000"/>
              </a:lnSpc>
            </a:pPr>
            <a:r>
              <a:rPr lang="cs-CZ" sz="6400" dirty="0"/>
              <a:t>Nařízení Komise v přenesené pravomoci (EU) 2016/438, kterým se doplňuje směrnice Evropského parlamentu a Rady 2009/65/ES, pokud jde o povinnosti depozitářů</a:t>
            </a:r>
          </a:p>
          <a:p>
            <a:pPr lvl="0">
              <a:lnSpc>
                <a:spcPct val="120000"/>
              </a:lnSpc>
            </a:pPr>
            <a:r>
              <a:rPr lang="cs-CZ" sz="6400" dirty="0"/>
              <a:t>Nařízení Komise (EU) č. 583/2010, kterým se provádí směrnice Evropského parlamentu a Rady 2009/65/ES, pokud jde o klíčové informace pro investory a podmínky, které je třeba splnit při poskytování klíčových informací pro investory nebo prospektu na jiném trvalém nosiči, než je papír, nebo prostřednictvím internetových stránek</a:t>
            </a:r>
          </a:p>
          <a:p>
            <a:pPr lvl="0">
              <a:lnSpc>
                <a:spcPct val="120000"/>
              </a:lnSpc>
            </a:pPr>
            <a:r>
              <a:rPr lang="cs-CZ" sz="6400" dirty="0"/>
              <a:t>Nařízení Komise (EU) č. 584/2010, kterým se provádí směrnice Evropského parlamentu a Rady 2009/65/ES, pokud jde o formu a obsah standardního oznámení a osvědčení SKIPCP, využívání elektronické komunikace mezi příslušnými orgány pro účely oznamování a postupy pro ověřování na místě a šetření a výměnu informací mezi příslušnými orgány</a:t>
            </a:r>
          </a:p>
          <a:p>
            <a:endParaRPr lang="cs-CZ" dirty="0"/>
          </a:p>
        </p:txBody>
      </p:sp>
    </p:spTree>
    <p:extLst>
      <p:ext uri="{BB962C8B-B14F-4D97-AF65-F5344CB8AC3E}">
        <p14:creationId xmlns:p14="http://schemas.microsoft.com/office/powerpoint/2010/main" val="10325759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Segmentové zákony - </a:t>
            </a:r>
            <a:r>
              <a:rPr lang="it-IT" b="1" dirty="0"/>
              <a:t>Investiční společnosti a investiční fondy</a:t>
            </a:r>
            <a:r>
              <a:rPr lang="cs-CZ" b="1" dirty="0"/>
              <a:t> </a:t>
            </a:r>
            <a:r>
              <a:rPr lang="cs-CZ" dirty="0"/>
              <a:t>2/3</a:t>
            </a:r>
          </a:p>
        </p:txBody>
      </p:sp>
      <p:sp>
        <p:nvSpPr>
          <p:cNvPr id="3" name="Zástupný symbol pro obsah 2"/>
          <p:cNvSpPr>
            <a:spLocks noGrp="1"/>
          </p:cNvSpPr>
          <p:nvPr>
            <p:ph idx="1"/>
          </p:nvPr>
        </p:nvSpPr>
        <p:spPr/>
        <p:txBody>
          <a:bodyPr>
            <a:noAutofit/>
          </a:bodyPr>
          <a:lstStyle/>
          <a:p>
            <a:pPr lvl="0">
              <a:lnSpc>
                <a:spcPct val="100000"/>
              </a:lnSpc>
            </a:pPr>
            <a:endParaRPr lang="cs-CZ" sz="1800" dirty="0"/>
          </a:p>
          <a:p>
            <a:pPr lvl="0">
              <a:lnSpc>
                <a:spcPct val="100000"/>
              </a:lnSpc>
            </a:pPr>
            <a:r>
              <a:rPr lang="cs-CZ" sz="1800" dirty="0"/>
              <a:t>Nařízení Komise v přenesené pravomoci (EU) 2019/819, kterým se doplňuje nařízení Evropského Parlamentu a Rady (EU) č. 346/2013, pokud jde o střety zájmů, měření sociálního dopadu a informace poskytované investorům v oblasti evropských fondů sociálního podnikání</a:t>
            </a:r>
          </a:p>
          <a:p>
            <a:pPr lvl="0">
              <a:lnSpc>
                <a:spcPct val="100000"/>
              </a:lnSpc>
            </a:pPr>
            <a:r>
              <a:rPr lang="cs-CZ" sz="1800" dirty="0"/>
              <a:t>Nařízení Komise v přenesené pravomoci (EU) 2019/820, kterým se doplňuje nařízení Evropského parlamentu a Rady (EU) č. 345/2013, pokud jde o střety zájmů v oblasti evropských fondů rizikového kapitálu</a:t>
            </a:r>
          </a:p>
          <a:p>
            <a:pPr lvl="0">
              <a:lnSpc>
                <a:spcPct val="100000"/>
              </a:lnSpc>
            </a:pPr>
            <a:r>
              <a:rPr lang="cs-CZ" sz="1800" dirty="0"/>
              <a:t>Nařízení Komise (EU) 2018/708, kterým se stanoví o vzor oznámení, který budou používat správci fondů peněžního trhu při podávání zpráv příslušným orgánům</a:t>
            </a:r>
          </a:p>
          <a:p>
            <a:pPr lvl="0">
              <a:lnSpc>
                <a:spcPct val="100000"/>
              </a:lnSpc>
            </a:pPr>
            <a:r>
              <a:rPr lang="cs-CZ" sz="1800" dirty="0"/>
              <a:t>Nařízení Evropského parlamentu a Rady (EU) 2017/1131 </a:t>
            </a:r>
            <a:r>
              <a:rPr lang="cs-CZ" sz="1800" b="1" dirty="0"/>
              <a:t>o fondech peněžního trhu</a:t>
            </a:r>
          </a:p>
          <a:p>
            <a:pPr lvl="0">
              <a:lnSpc>
                <a:spcPct val="100000"/>
              </a:lnSpc>
            </a:pPr>
            <a:r>
              <a:rPr lang="cs-CZ" sz="1800" dirty="0"/>
              <a:t>Nařízení Evropského parlamentu a Rady (EU) 2015/760 </a:t>
            </a:r>
            <a:r>
              <a:rPr lang="cs-CZ" sz="1800" b="1" dirty="0"/>
              <a:t>o evropských fondech dlouhodobých investic</a:t>
            </a:r>
          </a:p>
          <a:p>
            <a:pPr lvl="0">
              <a:lnSpc>
                <a:spcPct val="100000"/>
              </a:lnSpc>
            </a:pPr>
            <a:r>
              <a:rPr lang="cs-CZ" sz="1800" dirty="0"/>
              <a:t>Nařízení Komise v přenesené pravomoci (EU) 2015/514 o informacích, které mají podávat příslušné orgány Evropskému orgánu pro cenné papíry a trhy v souladu s čl. 67 odst. 3 směrnice Evropského parlamentu a Rady 2011/61/EU</a:t>
            </a:r>
          </a:p>
        </p:txBody>
      </p:sp>
    </p:spTree>
    <p:extLst>
      <p:ext uri="{BB962C8B-B14F-4D97-AF65-F5344CB8AC3E}">
        <p14:creationId xmlns:p14="http://schemas.microsoft.com/office/powerpoint/2010/main" val="4130488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39387" y="1122362"/>
            <a:ext cx="10228613" cy="4147221"/>
          </a:xfrm>
        </p:spPr>
        <p:txBody>
          <a:bodyPr>
            <a:normAutofit/>
          </a:bodyPr>
          <a:lstStyle/>
          <a:p>
            <a:br>
              <a:rPr lang="cs-CZ" dirty="0"/>
            </a:br>
            <a:br>
              <a:rPr lang="cs-CZ" dirty="0"/>
            </a:br>
            <a:r>
              <a:rPr lang="cs-CZ" dirty="0"/>
              <a:t>Vztah práva hmotného a procesního</a:t>
            </a:r>
            <a:br>
              <a:rPr lang="cs-CZ" dirty="0"/>
            </a:br>
            <a:br>
              <a:rPr lang="cs-CZ" dirty="0"/>
            </a:br>
            <a:r>
              <a:rPr lang="cs-CZ" dirty="0"/>
              <a:t>Zásady procesního práva</a:t>
            </a:r>
          </a:p>
        </p:txBody>
      </p:sp>
    </p:spTree>
    <p:extLst>
      <p:ext uri="{BB962C8B-B14F-4D97-AF65-F5344CB8AC3E}">
        <p14:creationId xmlns:p14="http://schemas.microsoft.com/office/powerpoint/2010/main" val="35458498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Segmentové zákony - </a:t>
            </a:r>
            <a:r>
              <a:rPr lang="it-IT" b="1" dirty="0"/>
              <a:t>Investiční společnosti a investiční fondy</a:t>
            </a:r>
            <a:r>
              <a:rPr lang="cs-CZ" b="1" dirty="0"/>
              <a:t> </a:t>
            </a:r>
            <a:r>
              <a:rPr lang="cs-CZ" dirty="0"/>
              <a:t>3/3</a:t>
            </a:r>
          </a:p>
        </p:txBody>
      </p:sp>
      <p:sp>
        <p:nvSpPr>
          <p:cNvPr id="3" name="Zástupný symbol pro obsah 2"/>
          <p:cNvSpPr>
            <a:spLocks noGrp="1"/>
          </p:cNvSpPr>
          <p:nvPr>
            <p:ph idx="1"/>
          </p:nvPr>
        </p:nvSpPr>
        <p:spPr/>
        <p:txBody>
          <a:bodyPr>
            <a:normAutofit/>
          </a:bodyPr>
          <a:lstStyle/>
          <a:p>
            <a:pPr lvl="0">
              <a:lnSpc>
                <a:spcPct val="100000"/>
              </a:lnSpc>
            </a:pPr>
            <a:endParaRPr lang="cs-CZ" sz="2000" dirty="0"/>
          </a:p>
          <a:p>
            <a:pPr lvl="0">
              <a:lnSpc>
                <a:spcPct val="100000"/>
              </a:lnSpc>
            </a:pPr>
            <a:r>
              <a:rPr lang="cs-CZ" sz="2000" dirty="0"/>
              <a:t>Nařízení Komise v přenesené pravomoci (EU) č. 694/2014, kterým se doplňuje směrnice Evropského parlamentu a Rady (EU) 2011/61/EU, pokud jde o regulační technické normy určující typy správců alternativních investičních fondů</a:t>
            </a:r>
          </a:p>
          <a:p>
            <a:pPr lvl="0">
              <a:lnSpc>
                <a:spcPct val="100000"/>
              </a:lnSpc>
            </a:pPr>
            <a:r>
              <a:rPr lang="cs-CZ" sz="2000" dirty="0"/>
              <a:t>Nařízení Komise v přenesené pravomoci (EU) č. 231/2013, kterým se doplňuje směrnice Evropského parlamentu a Rady 2011/61/EU, pokud jde o výjimky, obecné podmínky provozování činnosti, depozitáře, pákový efekt, transparentnost a dohled</a:t>
            </a:r>
          </a:p>
          <a:p>
            <a:pPr lvl="0">
              <a:lnSpc>
                <a:spcPct val="100000"/>
              </a:lnSpc>
            </a:pPr>
            <a:r>
              <a:rPr lang="cs-CZ" sz="2000" dirty="0"/>
              <a:t>Nařízení Evropského parlamentu a Rady (EU) č. 345/2013 </a:t>
            </a:r>
            <a:r>
              <a:rPr lang="cs-CZ" sz="2000" b="1" dirty="0"/>
              <a:t>o evropských fondech rizikového kapitálu</a:t>
            </a:r>
          </a:p>
          <a:p>
            <a:pPr lvl="0">
              <a:lnSpc>
                <a:spcPct val="100000"/>
              </a:lnSpc>
            </a:pPr>
            <a:r>
              <a:rPr lang="cs-CZ" sz="2000" dirty="0"/>
              <a:t>Nařízení Evropského parlamentu a Rady (EU) č. 346/2013 </a:t>
            </a:r>
            <a:r>
              <a:rPr lang="cs-CZ" sz="2000" b="1" dirty="0"/>
              <a:t>o evropských fondech sociálního podnikání</a:t>
            </a:r>
          </a:p>
          <a:p>
            <a:pPr lvl="0">
              <a:lnSpc>
                <a:spcPct val="100000"/>
              </a:lnSpc>
            </a:pPr>
            <a:r>
              <a:rPr lang="cs-CZ" sz="2000" dirty="0"/>
              <a:t>Nařízení Evropské centrální banky (ES) č. 24/2009 </a:t>
            </a:r>
            <a:r>
              <a:rPr lang="cs-CZ" sz="2000" b="1" dirty="0"/>
              <a:t>o statistice aktiv a pasiv </a:t>
            </a:r>
            <a:r>
              <a:rPr lang="cs-CZ" sz="2000" dirty="0"/>
              <a:t>účelových finančních společností zapojených do </a:t>
            </a:r>
            <a:r>
              <a:rPr lang="cs-CZ" sz="2000" dirty="0" err="1"/>
              <a:t>sekuritizačních</a:t>
            </a:r>
            <a:r>
              <a:rPr lang="cs-CZ" sz="2000" dirty="0"/>
              <a:t> transakcí</a:t>
            </a:r>
            <a:endParaRPr lang="cs-CZ" sz="2000" b="1" dirty="0"/>
          </a:p>
        </p:txBody>
      </p:sp>
    </p:spTree>
    <p:extLst>
      <p:ext uri="{BB962C8B-B14F-4D97-AF65-F5344CB8AC3E}">
        <p14:creationId xmlns:p14="http://schemas.microsoft.com/office/powerpoint/2010/main" val="13298430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261257"/>
            <a:ext cx="10753200" cy="910319"/>
          </a:xfrm>
        </p:spPr>
        <p:txBody>
          <a:bodyPr>
            <a:noAutofit/>
          </a:bodyPr>
          <a:lstStyle/>
          <a:p>
            <a:r>
              <a:rPr lang="cs-CZ" sz="3200" dirty="0"/>
              <a:t>Segmentové zákony - </a:t>
            </a:r>
            <a:r>
              <a:rPr lang="cs-CZ" sz="3200" b="1" dirty="0"/>
              <a:t>Platební instituce a instituce elektronických peněz, poskytovatelé platebních služeb malého rozsahu a vydavatelé elektronických peněz malého rozsahu 1/2</a:t>
            </a:r>
            <a:endParaRPr lang="cs-CZ" sz="3200" dirty="0"/>
          </a:p>
        </p:txBody>
      </p:sp>
      <p:sp>
        <p:nvSpPr>
          <p:cNvPr id="3" name="Zástupný symbol pro obsah 2"/>
          <p:cNvSpPr>
            <a:spLocks noGrp="1"/>
          </p:cNvSpPr>
          <p:nvPr>
            <p:ph idx="1"/>
          </p:nvPr>
        </p:nvSpPr>
        <p:spPr/>
        <p:txBody>
          <a:bodyPr>
            <a:normAutofit fontScale="25000" lnSpcReduction="20000"/>
          </a:bodyPr>
          <a:lstStyle/>
          <a:p>
            <a:pPr>
              <a:lnSpc>
                <a:spcPct val="120000"/>
              </a:lnSpc>
            </a:pPr>
            <a:endParaRPr lang="cs-CZ" dirty="0"/>
          </a:p>
          <a:p>
            <a:pPr>
              <a:lnSpc>
                <a:spcPct val="120000"/>
              </a:lnSpc>
            </a:pPr>
            <a:endParaRPr lang="cs-CZ" dirty="0"/>
          </a:p>
          <a:p>
            <a:pPr>
              <a:lnSpc>
                <a:spcPct val="120000"/>
              </a:lnSpc>
            </a:pPr>
            <a:endParaRPr lang="cs-CZ" dirty="0"/>
          </a:p>
          <a:p>
            <a:pPr>
              <a:lnSpc>
                <a:spcPct val="120000"/>
              </a:lnSpc>
            </a:pPr>
            <a:endParaRPr lang="cs-CZ" dirty="0"/>
          </a:p>
          <a:p>
            <a:pPr>
              <a:lnSpc>
                <a:spcPct val="120000"/>
              </a:lnSpc>
            </a:pPr>
            <a:endParaRPr lang="cs-CZ" dirty="0"/>
          </a:p>
          <a:p>
            <a:pPr>
              <a:lnSpc>
                <a:spcPct val="120000"/>
              </a:lnSpc>
            </a:pPr>
            <a:endParaRPr lang="cs-CZ" dirty="0"/>
          </a:p>
          <a:p>
            <a:pPr>
              <a:lnSpc>
                <a:spcPct val="170000"/>
              </a:lnSpc>
            </a:pPr>
            <a:r>
              <a:rPr lang="cs-CZ" sz="4800" dirty="0"/>
              <a:t>Zákon č. 370/2017 Sb., </a:t>
            </a:r>
            <a:r>
              <a:rPr lang="cs-CZ" sz="4800" b="1" dirty="0"/>
              <a:t>o platebním styku</a:t>
            </a:r>
            <a:endParaRPr lang="cs-CZ" sz="4800" dirty="0"/>
          </a:p>
          <a:p>
            <a:pPr>
              <a:lnSpc>
                <a:spcPct val="170000"/>
              </a:lnSpc>
            </a:pPr>
            <a:r>
              <a:rPr lang="cs-CZ" sz="4800" dirty="0"/>
              <a:t>Prováděcí nařízení Komise (EU) 2019/410, kterým se stanoví prováděcí technické normy, pokud jde o </a:t>
            </a:r>
            <a:r>
              <a:rPr lang="cs-CZ" sz="4800" b="1" dirty="0"/>
              <a:t>podrobnosti a strukturu informací, jež mají v oblasti platebních služeb příslušné orgány oznamovat Evropskému orgánu pro bankovnictví</a:t>
            </a:r>
            <a:r>
              <a:rPr lang="cs-CZ" sz="4800" dirty="0"/>
              <a:t> podle směrnice Evropského parlamentu a Rady (EU) 2015/2366</a:t>
            </a:r>
          </a:p>
          <a:p>
            <a:pPr>
              <a:lnSpc>
                <a:spcPct val="170000"/>
              </a:lnSpc>
            </a:pPr>
            <a:r>
              <a:rPr lang="cs-CZ" sz="4800" dirty="0"/>
              <a:t>Nařízení Komise v přenesené pravomoci (EU) 2019/411, kterým se doplňuje směrnice Evropského parlamentu a Rady (EU) 2015/2366, pokud jde o regulační technické normy, které stanoví</a:t>
            </a:r>
            <a:r>
              <a:rPr lang="cs-CZ" sz="4800" b="1" dirty="0"/>
              <a:t> technické požadavky na vytvoření, provozování a údržbu elektronického centrálního rejstříku v oblasti platebních služeb</a:t>
            </a:r>
            <a:r>
              <a:rPr lang="cs-CZ" sz="4800" dirty="0"/>
              <a:t> a na přístup k informacím v něm obsaženým</a:t>
            </a:r>
          </a:p>
          <a:p>
            <a:pPr>
              <a:lnSpc>
                <a:spcPct val="170000"/>
              </a:lnSpc>
            </a:pPr>
            <a:r>
              <a:rPr lang="cs-CZ" sz="4800" dirty="0"/>
              <a:t>Nařízení Komise v přenesené pravomoci (EU) 2018/389, kterým se doplňuje směrnice Evropského parlamentu a Rady (EU) 2015/2366, pokud jde o regulační technické normy týkající se </a:t>
            </a:r>
            <a:r>
              <a:rPr lang="cs-CZ" sz="4800" b="1" dirty="0"/>
              <a:t>silného ověření klienta a společných a bezpečných otevřených standardů komunikace</a:t>
            </a:r>
            <a:endParaRPr lang="cs-CZ" sz="4800" dirty="0"/>
          </a:p>
          <a:p>
            <a:pPr>
              <a:lnSpc>
                <a:spcPct val="170000"/>
              </a:lnSpc>
            </a:pPr>
            <a:r>
              <a:rPr lang="cs-CZ" sz="4800" dirty="0"/>
              <a:t>Nařízení Komise v přenesené pravomoci (EU) 2018/32, kterým se doplňuje směrnice Evropského parlamentu a Rady 2014/92/EU, pokud jde o regulační technické normy pro </a:t>
            </a:r>
            <a:r>
              <a:rPr lang="cs-CZ" sz="4800" b="1" dirty="0"/>
              <a:t>standardizovanou terminologii Unie pro nejreprezentativnější služby spojené s platebním účtem</a:t>
            </a:r>
            <a:endParaRPr lang="cs-CZ" sz="4800" dirty="0"/>
          </a:p>
          <a:p>
            <a:pPr>
              <a:lnSpc>
                <a:spcPct val="170000"/>
              </a:lnSpc>
            </a:pPr>
            <a:r>
              <a:rPr lang="cs-CZ" sz="4800" dirty="0"/>
              <a:t>Prováděcí nařízení Komise (EU) 2018/33 ze dne 28. září 2017, kterým se stanoví prováděcí technické normy, pokud jde o </a:t>
            </a:r>
            <a:r>
              <a:rPr lang="cs-CZ" sz="4800" b="1" dirty="0"/>
              <a:t>standardizovaný formát výpisu poplatků a jeho společný symbol </a:t>
            </a:r>
            <a:r>
              <a:rPr lang="cs-CZ" sz="4800" dirty="0"/>
              <a:t>podle směrnice Evropského parlamentu a Rady 2014/92/EU</a:t>
            </a:r>
          </a:p>
          <a:p>
            <a:pPr>
              <a:lnSpc>
                <a:spcPct val="170000"/>
              </a:lnSpc>
            </a:pPr>
            <a:r>
              <a:rPr lang="cs-CZ" sz="4800" dirty="0"/>
              <a:t>Prováděcí nařízení Komise (EU) 2018/34 ze dne 28. září 2017, kterým se stanoví prováděcí technické normy, pokud jde o </a:t>
            </a:r>
            <a:r>
              <a:rPr lang="cs-CZ" sz="4800" b="1" dirty="0"/>
              <a:t>standardizovaný formát sdělení informací o poplatcích a jeho společný symbol </a:t>
            </a:r>
            <a:r>
              <a:rPr lang="cs-CZ" sz="4800" dirty="0"/>
              <a:t>podle směrnice Evropského parlamentu a Rady 2014/92/EU</a:t>
            </a:r>
          </a:p>
        </p:txBody>
      </p:sp>
    </p:spTree>
    <p:extLst>
      <p:ext uri="{BB962C8B-B14F-4D97-AF65-F5344CB8AC3E}">
        <p14:creationId xmlns:p14="http://schemas.microsoft.com/office/powerpoint/2010/main" val="34819615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142504"/>
            <a:ext cx="10753200" cy="1029072"/>
          </a:xfrm>
        </p:spPr>
        <p:txBody>
          <a:bodyPr>
            <a:noAutofit/>
          </a:bodyPr>
          <a:lstStyle/>
          <a:p>
            <a:r>
              <a:rPr lang="cs-CZ" sz="3200" dirty="0"/>
              <a:t>Segmentové zákony - </a:t>
            </a:r>
            <a:r>
              <a:rPr lang="cs-CZ" sz="3200" b="1" dirty="0"/>
              <a:t>Platební instituce a instituce elektronických peněz, poskytovatelé platebních služeb malého rozsahu a vydavatelé elektronických peněz malého rozsahu 2/2</a:t>
            </a:r>
            <a:endParaRPr lang="cs-CZ" sz="3200" dirty="0"/>
          </a:p>
        </p:txBody>
      </p:sp>
      <p:sp>
        <p:nvSpPr>
          <p:cNvPr id="3" name="Zástupný symbol pro obsah 2"/>
          <p:cNvSpPr>
            <a:spLocks noGrp="1"/>
          </p:cNvSpPr>
          <p:nvPr>
            <p:ph idx="1"/>
          </p:nvPr>
        </p:nvSpPr>
        <p:spPr/>
        <p:txBody>
          <a:bodyPr>
            <a:normAutofit fontScale="25000" lnSpcReduction="20000"/>
          </a:bodyPr>
          <a:lstStyle/>
          <a:p>
            <a:pPr>
              <a:lnSpc>
                <a:spcPct val="170000"/>
              </a:lnSpc>
            </a:pPr>
            <a:endParaRPr lang="cs-CZ" dirty="0"/>
          </a:p>
          <a:p>
            <a:pPr>
              <a:lnSpc>
                <a:spcPct val="170000"/>
              </a:lnSpc>
            </a:pPr>
            <a:endParaRPr lang="cs-CZ" dirty="0"/>
          </a:p>
          <a:p>
            <a:pPr>
              <a:lnSpc>
                <a:spcPct val="170000"/>
              </a:lnSpc>
            </a:pPr>
            <a:endParaRPr lang="cs-CZ" sz="4800" dirty="0"/>
          </a:p>
          <a:p>
            <a:pPr>
              <a:lnSpc>
                <a:spcPct val="170000"/>
              </a:lnSpc>
            </a:pPr>
            <a:r>
              <a:rPr lang="cs-CZ" sz="4800" dirty="0"/>
              <a:t>Nařízení Komise v přenesené pravomoci (EU) 2017/2055, kterým se doplňuje směrnice Evropského parlamentu a Rady (EU) 2015/2366, pokud jde o regulační technické normy </a:t>
            </a:r>
            <a:r>
              <a:rPr lang="cs-CZ" sz="4800" b="1" dirty="0"/>
              <a:t>v oblasti spolupráce a výměny informací mezi příslušnými orgány, které se týkají uplatnění práva na usazování a volného pohybu služeb platebních institucí</a:t>
            </a:r>
            <a:endParaRPr lang="cs-CZ" sz="4800" dirty="0"/>
          </a:p>
          <a:p>
            <a:pPr>
              <a:lnSpc>
                <a:spcPct val="170000"/>
              </a:lnSpc>
            </a:pPr>
            <a:r>
              <a:rPr lang="cs-CZ" sz="4800" dirty="0"/>
              <a:t>Nařízení Evropského parlamentu a Rady (EU) 2015/847 o </a:t>
            </a:r>
            <a:r>
              <a:rPr lang="cs-CZ" sz="4800" b="1" dirty="0"/>
              <a:t>informacích doprovázejících převody peněžních prostředků</a:t>
            </a:r>
            <a:r>
              <a:rPr lang="cs-CZ" sz="4800" dirty="0"/>
              <a:t> a o zrušení nařízení (ES) č. 1781/2006</a:t>
            </a:r>
          </a:p>
          <a:p>
            <a:pPr>
              <a:lnSpc>
                <a:spcPct val="170000"/>
              </a:lnSpc>
            </a:pPr>
            <a:r>
              <a:rPr lang="cs-CZ" sz="4800" dirty="0"/>
              <a:t>Nařízení Evropského parlamentu a Rady (EU) 2015/751 </a:t>
            </a:r>
            <a:r>
              <a:rPr lang="cs-CZ" sz="4800" b="1" dirty="0"/>
              <a:t>o mezibankovních poplatcích za karetní platební transakce</a:t>
            </a:r>
            <a:r>
              <a:rPr lang="cs-CZ" sz="4800" dirty="0"/>
              <a:t> </a:t>
            </a:r>
          </a:p>
          <a:p>
            <a:pPr>
              <a:lnSpc>
                <a:spcPct val="170000"/>
              </a:lnSpc>
            </a:pPr>
            <a:r>
              <a:rPr lang="cs-CZ" sz="4800" dirty="0"/>
              <a:t>Nařízení Komise v přenesené pravomoci (EU) 2018/72, kterým se doplňuje nařízení Evropského parlamentu a Rady (EU) 2015/751 o mezibankovních poplatcích za karetní platební transakce, pokud jde o regulační technické normy stanovující </a:t>
            </a:r>
            <a:r>
              <a:rPr lang="cs-CZ" sz="4800" b="1" dirty="0"/>
              <a:t>požadavky, jež musí splňovat schémata platebních karet a zpracovatelé, aby se zajistilo uplatňování požadavků na nezávislost z hlediska účetnictví, organizace a rozhodovacích procesů</a:t>
            </a:r>
            <a:endParaRPr lang="cs-CZ" sz="4800" dirty="0"/>
          </a:p>
          <a:p>
            <a:pPr>
              <a:lnSpc>
                <a:spcPct val="170000"/>
              </a:lnSpc>
            </a:pPr>
            <a:r>
              <a:rPr lang="cs-CZ" sz="4800" dirty="0"/>
              <a:t>Nařízení Evropského parlamentu a Rady (EU) č. 260/2012, kterým se stanoví</a:t>
            </a:r>
            <a:r>
              <a:rPr lang="cs-CZ" sz="4800" b="1" dirty="0"/>
              <a:t> technické a obchodní požadavky pro úhrady a inkasa v eurech</a:t>
            </a:r>
            <a:r>
              <a:rPr lang="cs-CZ" sz="4800" dirty="0"/>
              <a:t> a kterým se mění nařízení (ES) č. 924/2009</a:t>
            </a:r>
          </a:p>
          <a:p>
            <a:pPr>
              <a:lnSpc>
                <a:spcPct val="170000"/>
              </a:lnSpc>
            </a:pPr>
            <a:r>
              <a:rPr lang="cs-CZ" sz="4800" dirty="0"/>
              <a:t>Nařízení Evropského parlamentu a Rady (ES) č. 924/2009 </a:t>
            </a:r>
            <a:r>
              <a:rPr lang="cs-CZ" sz="4800" b="1" dirty="0"/>
              <a:t>o přeshraničních platbách ve Společenství</a:t>
            </a:r>
            <a:r>
              <a:rPr lang="cs-CZ" sz="4800" dirty="0"/>
              <a:t> a zrušení nařízení (ES) č. 2560/2001</a:t>
            </a:r>
          </a:p>
          <a:p>
            <a:pPr>
              <a:lnSpc>
                <a:spcPct val="170000"/>
              </a:lnSpc>
            </a:pPr>
            <a:r>
              <a:rPr lang="cs-CZ" sz="4800" dirty="0"/>
              <a:t>Nařízení Evropského Parlamentu a Rady (EU) 2019/518, kterým se mění nařízení (ES) č. 924/2009, </a:t>
            </a:r>
            <a:r>
              <a:rPr lang="cs-CZ" sz="4800" b="1" dirty="0"/>
              <a:t>pokud jde o některé poplatky za přeshraniční platby v Unii a poplatky za konverzi měny</a:t>
            </a:r>
            <a:endParaRPr lang="cs-CZ" sz="4800" dirty="0"/>
          </a:p>
        </p:txBody>
      </p:sp>
    </p:spTree>
    <p:extLst>
      <p:ext uri="{BB962C8B-B14F-4D97-AF65-F5344CB8AC3E}">
        <p14:creationId xmlns:p14="http://schemas.microsoft.com/office/powerpoint/2010/main" val="30402156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Finanční konglomeráty – </a:t>
            </a:r>
            <a:r>
              <a:rPr lang="cs-CZ" dirty="0"/>
              <a:t>spojení sektorů finančního trhu (mezisektorové uskupení)</a:t>
            </a:r>
            <a:endParaRPr lang="cs-CZ" b="1"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dirty="0"/>
              <a:t>Pozn.: Doplňkový dohled nad bankami, družstevními záložnami, obchodníky s cennými papíry a pojišťovnami ve finančních konglomerátech (uskupení) </a:t>
            </a:r>
          </a:p>
          <a:p>
            <a:r>
              <a:rPr lang="cs-CZ" dirty="0"/>
              <a:t>Zákon č. 377/2005 Sb., </a:t>
            </a:r>
            <a:r>
              <a:rPr lang="cs-CZ" b="1" dirty="0"/>
              <a:t>o finančních konglomerátech </a:t>
            </a:r>
          </a:p>
          <a:p>
            <a:r>
              <a:rPr lang="cs-CZ" dirty="0"/>
              <a:t>Nařízení Komise v přenesené pravomoci (EU) 2015/2303, kterým se doplňuje směrnice Evropského parlamentu a Rady 2002/87/ES, pokud jde o regulační technické normy upřesňující </a:t>
            </a:r>
            <a:r>
              <a:rPr lang="cs-CZ" b="1" dirty="0"/>
              <a:t>definice a koordinující doplňkový dozor nad koncentrací rizik a transakcemi uvnitř skupiny</a:t>
            </a:r>
          </a:p>
          <a:p>
            <a:r>
              <a:rPr lang="cs-CZ" dirty="0"/>
              <a:t>Nařízení Komise v přenesené pravomoci (EU) č. 342/2014, kterým se doplňuje směrnice Evropského parlamentu a Rady 2002/87/ES a nařízení Evropského parlamentu a Rady (EU) č. 575/2013, pokud jde o regulační technické normy pro </a:t>
            </a:r>
            <a:r>
              <a:rPr lang="cs-CZ" b="1" dirty="0"/>
              <a:t>používání metod výpočtu požadavků na kapitálovou přiměřenost u finančních konglomerátů</a:t>
            </a:r>
          </a:p>
          <a:p>
            <a:pPr marL="0" indent="0">
              <a:buNone/>
            </a:pPr>
            <a:endParaRPr lang="cs-CZ" dirty="0"/>
          </a:p>
        </p:txBody>
      </p:sp>
    </p:spTree>
    <p:extLst>
      <p:ext uri="{BB962C8B-B14F-4D97-AF65-F5344CB8AC3E}">
        <p14:creationId xmlns:p14="http://schemas.microsoft.com/office/powerpoint/2010/main" val="5003053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Segmentové zákony - Směnárny</a:t>
            </a:r>
            <a:br>
              <a:rPr lang="cs-CZ" dirty="0"/>
            </a:br>
            <a:br>
              <a:rPr lang="cs-CZ" dirty="0"/>
            </a:br>
            <a:br>
              <a:rPr lang="cs-CZ" dirty="0"/>
            </a:br>
            <a:endParaRPr lang="cs-CZ" dirty="0"/>
          </a:p>
        </p:txBody>
      </p:sp>
      <p:sp>
        <p:nvSpPr>
          <p:cNvPr id="3" name="Zástupný symbol pro obsah 2"/>
          <p:cNvSpPr>
            <a:spLocks noGrp="1"/>
          </p:cNvSpPr>
          <p:nvPr>
            <p:ph idx="1"/>
          </p:nvPr>
        </p:nvSpPr>
        <p:spPr/>
        <p:txBody>
          <a:bodyPr/>
          <a:lstStyle/>
          <a:p>
            <a:r>
              <a:rPr lang="cs-CZ" dirty="0"/>
              <a:t>Zákon č. 277/2013 Sb., </a:t>
            </a:r>
            <a:r>
              <a:rPr lang="cs-CZ" b="1" dirty="0"/>
              <a:t>o směnárenské činnosti </a:t>
            </a:r>
          </a:p>
          <a:p>
            <a:r>
              <a:rPr lang="cs-CZ" dirty="0"/>
              <a:t>Zákon č. 253/2008 Sb., </a:t>
            </a:r>
            <a:r>
              <a:rPr lang="cs-CZ" b="1" dirty="0"/>
              <a:t>o některých opatřeních proti legalizaci výnosů z trestné činnosti a financování terorismu</a:t>
            </a:r>
          </a:p>
          <a:p>
            <a:r>
              <a:rPr lang="cs-CZ" dirty="0"/>
              <a:t>Zákon č. 634/1992 Sb., </a:t>
            </a:r>
            <a:r>
              <a:rPr lang="cs-CZ" b="1" dirty="0"/>
              <a:t>o ochraně spotřebitele</a:t>
            </a:r>
          </a:p>
          <a:p>
            <a:r>
              <a:rPr lang="cs-CZ" dirty="0"/>
              <a:t>Zákon č. 136/2011 Sb., </a:t>
            </a:r>
            <a:r>
              <a:rPr lang="cs-CZ" b="1" dirty="0"/>
              <a:t>o oběhu bankovek a mincí </a:t>
            </a:r>
            <a:r>
              <a:rPr lang="cs-CZ" dirty="0"/>
              <a:t>a o změně zákona č. 6/1993 Sb., o České národní bance, ve znění pozdějších předpisů</a:t>
            </a:r>
          </a:p>
        </p:txBody>
      </p:sp>
    </p:spTree>
    <p:extLst>
      <p:ext uri="{BB962C8B-B14F-4D97-AF65-F5344CB8AC3E}">
        <p14:creationId xmlns:p14="http://schemas.microsoft.com/office/powerpoint/2010/main" val="1395414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Segmentové zákony - </a:t>
            </a:r>
            <a:r>
              <a:rPr lang="cs-CZ" b="1" dirty="0"/>
              <a:t>AML</a:t>
            </a:r>
          </a:p>
        </p:txBody>
      </p:sp>
      <p:sp>
        <p:nvSpPr>
          <p:cNvPr id="3" name="Zástupný symbol pro obsah 2"/>
          <p:cNvSpPr>
            <a:spLocks noGrp="1"/>
          </p:cNvSpPr>
          <p:nvPr>
            <p:ph idx="1"/>
          </p:nvPr>
        </p:nvSpPr>
        <p:spPr/>
        <p:txBody>
          <a:bodyPr>
            <a:normAutofit/>
          </a:bodyPr>
          <a:lstStyle/>
          <a:p>
            <a:r>
              <a:rPr lang="cs-CZ" dirty="0"/>
              <a:t>Zákon č. 253/2008 Sb., </a:t>
            </a:r>
            <a:r>
              <a:rPr lang="cs-CZ" b="1" dirty="0"/>
              <a:t>o některých opatřeních proti legalizaci výnosů z trestné činnosti a financování terorismu </a:t>
            </a:r>
          </a:p>
          <a:p>
            <a:r>
              <a:rPr lang="cs-CZ" dirty="0"/>
              <a:t>Zákon č. 69/2006 Sb., </a:t>
            </a:r>
            <a:r>
              <a:rPr lang="cs-CZ" b="1" dirty="0"/>
              <a:t>o provádění mezinárodních sankcí</a:t>
            </a:r>
            <a:endParaRPr lang="cs-CZ" dirty="0"/>
          </a:p>
          <a:p>
            <a:r>
              <a:rPr lang="cs-CZ" dirty="0"/>
              <a:t>Nařízení Evropského parlamentu a Rady (ES) č. 1889/2005 </a:t>
            </a:r>
            <a:r>
              <a:rPr lang="cs-CZ" b="1" dirty="0"/>
              <a:t>o kontrolách peněžní hotovosti vstupující do Společenství nebo je opouštějící</a:t>
            </a:r>
          </a:p>
          <a:p>
            <a:r>
              <a:rPr lang="cs-CZ" dirty="0"/>
              <a:t>Nařízení Evropského parlamentu a Rady (ES) č. 1781/2006 </a:t>
            </a:r>
            <a:r>
              <a:rPr lang="cs-CZ" b="1" dirty="0"/>
              <a:t>o informacích o plátci doprovázejících převody peněžních prostředků</a:t>
            </a:r>
          </a:p>
        </p:txBody>
      </p:sp>
    </p:spTree>
    <p:extLst>
      <p:ext uri="{BB962C8B-B14F-4D97-AF65-F5344CB8AC3E}">
        <p14:creationId xmlns:p14="http://schemas.microsoft.com/office/powerpoint/2010/main" val="16447116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Role správního řádu při dohledu nad finančním trhem</a:t>
            </a:r>
          </a:p>
        </p:txBody>
      </p:sp>
      <p:sp>
        <p:nvSpPr>
          <p:cNvPr id="3" name="Zástupný symbol pro obsah 2"/>
          <p:cNvSpPr>
            <a:spLocks noGrp="1"/>
          </p:cNvSpPr>
          <p:nvPr>
            <p:ph idx="1"/>
          </p:nvPr>
        </p:nvSpPr>
        <p:spPr/>
        <p:txBody>
          <a:bodyPr/>
          <a:lstStyle/>
          <a:p>
            <a:endParaRPr lang="cs-CZ" dirty="0"/>
          </a:p>
          <a:p>
            <a:r>
              <a:rPr lang="cs-CZ" dirty="0"/>
              <a:t>Vychází z postavení ČNB jako orgánu dohledu = správní orgán</a:t>
            </a:r>
          </a:p>
          <a:p>
            <a:r>
              <a:rPr lang="cs-CZ" dirty="0"/>
              <a:t>Specifika ČNB + specifika sektorů finančního trhu/dohledu + specifika segmentů dohledu = subsidiární použití správního řádu</a:t>
            </a:r>
          </a:p>
          <a:p>
            <a:r>
              <a:rPr lang="cs-CZ" b="1" dirty="0"/>
              <a:t>Subsidiarita ….</a:t>
            </a:r>
            <a:endParaRPr lang="cs-CZ" dirty="0"/>
          </a:p>
          <a:p>
            <a:r>
              <a:rPr lang="cs-CZ" dirty="0"/>
              <a:t>SŘ (zákon č. 500/2004 Sb. …) = obecný zákon o činnosti veřejné správy a o správním právu procesním </a:t>
            </a:r>
          </a:p>
          <a:p>
            <a:pPr marL="0" indent="0">
              <a:buNone/>
            </a:pPr>
            <a:endParaRPr lang="cs-CZ" dirty="0"/>
          </a:p>
        </p:txBody>
      </p:sp>
    </p:spTree>
    <p:extLst>
      <p:ext uri="{BB962C8B-B14F-4D97-AF65-F5344CB8AC3E}">
        <p14:creationId xmlns:p14="http://schemas.microsoft.com/office/powerpoint/2010/main" val="3864176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b="1" dirty="0"/>
              <a:t>Zásady činnosti ČNB</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8387314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zásady a modifikované zásady</a:t>
            </a:r>
          </a:p>
        </p:txBody>
      </p:sp>
      <p:sp>
        <p:nvSpPr>
          <p:cNvPr id="3" name="Zástupný symbol pro obsah 2"/>
          <p:cNvSpPr>
            <a:spLocks noGrp="1"/>
          </p:cNvSpPr>
          <p:nvPr>
            <p:ph idx="1"/>
          </p:nvPr>
        </p:nvSpPr>
        <p:spPr/>
        <p:txBody>
          <a:bodyPr/>
          <a:lstStyle/>
          <a:p>
            <a:r>
              <a:rPr lang="cs-CZ" b="1" dirty="0"/>
              <a:t>Základní zásady </a:t>
            </a:r>
            <a:r>
              <a:rPr lang="cs-CZ" dirty="0"/>
              <a:t>= základní zásady činnosti správních orgánů (správní řád; § 2 až § 8)</a:t>
            </a:r>
          </a:p>
          <a:p>
            <a:r>
              <a:rPr lang="cs-CZ" b="1" dirty="0"/>
              <a:t>Modifikované zásady </a:t>
            </a:r>
            <a:r>
              <a:rPr lang="cs-CZ" dirty="0"/>
              <a:t>= základní zásady činnosti správních orgánů modifikované s ohledem na specifické postavení ČNB a speciální zásady činnosti ČNB (segmentové zákony)</a:t>
            </a:r>
          </a:p>
          <a:p>
            <a:r>
              <a:rPr lang="cs-CZ" b="1" dirty="0"/>
              <a:t>Specifické zásady činnosti ČNB</a:t>
            </a:r>
          </a:p>
          <a:p>
            <a:r>
              <a:rPr lang="cs-CZ" b="1" dirty="0"/>
              <a:t>Zásady dohledu </a:t>
            </a:r>
          </a:p>
          <a:p>
            <a:r>
              <a:rPr lang="cs-CZ" b="1" dirty="0"/>
              <a:t>Procesní zásady </a:t>
            </a:r>
          </a:p>
          <a:p>
            <a:r>
              <a:rPr lang="cs-CZ" b="1" dirty="0"/>
              <a:t>….</a:t>
            </a:r>
          </a:p>
          <a:p>
            <a:pPr marL="0" indent="0">
              <a:buNone/>
            </a:pPr>
            <a:endParaRPr lang="cs-CZ" b="1" dirty="0"/>
          </a:p>
        </p:txBody>
      </p:sp>
    </p:spTree>
    <p:extLst>
      <p:ext uri="{BB962C8B-B14F-4D97-AF65-F5344CB8AC3E}">
        <p14:creationId xmlns:p14="http://schemas.microsoft.com/office/powerpoint/2010/main" val="12725998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Základní zásady SŘ modifikované na ČNB</a:t>
            </a:r>
          </a:p>
        </p:txBody>
      </p:sp>
      <p:sp>
        <p:nvSpPr>
          <p:cNvPr id="6" name="Podnadpis 5"/>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4565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Hmotněprávní normy</a:t>
            </a:r>
          </a:p>
        </p:txBody>
      </p:sp>
      <p:sp>
        <p:nvSpPr>
          <p:cNvPr id="3" name="Zástupný symbol pro obsah 2"/>
          <p:cNvSpPr>
            <a:spLocks noGrp="1"/>
          </p:cNvSpPr>
          <p:nvPr>
            <p:ph idx="1"/>
          </p:nvPr>
        </p:nvSpPr>
        <p:spPr/>
        <p:txBody>
          <a:bodyPr/>
          <a:lstStyle/>
          <a:p>
            <a:r>
              <a:rPr lang="cs-CZ" dirty="0"/>
              <a:t>Stanoví, jaká práva a povinnosti mají jejich </a:t>
            </a:r>
            <a:r>
              <a:rPr lang="cs-CZ" b="1" dirty="0"/>
              <a:t>adresáti. </a:t>
            </a:r>
          </a:p>
          <a:p>
            <a:r>
              <a:rPr lang="cs-CZ" b="1" dirty="0"/>
              <a:t>Bezprostředně</a:t>
            </a:r>
            <a:r>
              <a:rPr lang="cs-CZ" dirty="0"/>
              <a:t> směřují k naplnění účelu práva. </a:t>
            </a:r>
          </a:p>
        </p:txBody>
      </p:sp>
    </p:spTree>
    <p:extLst>
      <p:ext uri="{BB962C8B-B14F-4D97-AF65-F5344CB8AC3E}">
        <p14:creationId xmlns:p14="http://schemas.microsoft.com/office/powerpoint/2010/main" val="909819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legality</a:t>
            </a:r>
          </a:p>
        </p:txBody>
      </p:sp>
      <p:sp>
        <p:nvSpPr>
          <p:cNvPr id="3" name="Zástupný symbol pro obsah 2"/>
          <p:cNvSpPr>
            <a:spLocks noGrp="1"/>
          </p:cNvSpPr>
          <p:nvPr>
            <p:ph idx="1"/>
          </p:nvPr>
        </p:nvSpPr>
        <p:spPr/>
        <p:txBody>
          <a:bodyPr/>
          <a:lstStyle/>
          <a:p>
            <a:r>
              <a:rPr lang="cs-CZ" dirty="0"/>
              <a:t>ČNB postupuje v souladu se zákony a ostatními právními předpisy, jakož i mezinárodními smlouvami, které jsou součástí právního řádu (dále jen "právní předpisy"). Kde se v tomto zákoně mluví o zákoně, rozumí se tím též mezinárodní smlouva, která je součástí právního řádu.</a:t>
            </a:r>
          </a:p>
          <a:p>
            <a:r>
              <a:rPr lang="cs-CZ" dirty="0"/>
              <a:t>Česká národní banka je součástí Evropského systému dohledu nad finančními trhy – musí jednat v souladu s předpisy EBA</a:t>
            </a:r>
          </a:p>
        </p:txBody>
      </p:sp>
    </p:spTree>
    <p:extLst>
      <p:ext uri="{BB962C8B-B14F-4D97-AF65-F5344CB8AC3E}">
        <p14:creationId xmlns:p14="http://schemas.microsoft.com/office/powerpoint/2010/main" val="6576260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legitimity </a:t>
            </a:r>
          </a:p>
        </p:txBody>
      </p:sp>
      <p:sp>
        <p:nvSpPr>
          <p:cNvPr id="3" name="Zástupný symbol pro obsah 2"/>
          <p:cNvSpPr>
            <a:spLocks noGrp="1"/>
          </p:cNvSpPr>
          <p:nvPr>
            <p:ph idx="1"/>
          </p:nvPr>
        </p:nvSpPr>
        <p:spPr/>
        <p:txBody>
          <a:bodyPr/>
          <a:lstStyle/>
          <a:p>
            <a:r>
              <a:rPr lang="cs-CZ" dirty="0"/>
              <a:t>ČNB uplatňuje svou pravomoc pouze k těm účelům, k nimž ji byla zákonem nebo na základě zákona svěřena, a v rozsahu, v jakém ji byla svěřena.</a:t>
            </a:r>
          </a:p>
          <a:p>
            <a:r>
              <a:rPr lang="cs-CZ" dirty="0"/>
              <a:t>Bilaterární a </a:t>
            </a:r>
            <a:r>
              <a:rPr lang="cs-CZ" dirty="0" err="1"/>
              <a:t>multilaterární</a:t>
            </a:r>
            <a:r>
              <a:rPr lang="cs-CZ" dirty="0"/>
              <a:t> dohody </a:t>
            </a:r>
          </a:p>
          <a:p>
            <a:r>
              <a:rPr lang="cs-CZ" dirty="0"/>
              <a:t>Výkon dohledu podle domicilu </a:t>
            </a:r>
          </a:p>
        </p:txBody>
      </p:sp>
    </p:spTree>
    <p:extLst>
      <p:ext uri="{BB962C8B-B14F-4D97-AF65-F5344CB8AC3E}">
        <p14:creationId xmlns:p14="http://schemas.microsoft.com/office/powerpoint/2010/main" val="41107080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ochrany práv</a:t>
            </a:r>
          </a:p>
        </p:txBody>
      </p:sp>
      <p:sp>
        <p:nvSpPr>
          <p:cNvPr id="3" name="Zástupný symbol pro obsah 2"/>
          <p:cNvSpPr>
            <a:spLocks noGrp="1"/>
          </p:cNvSpPr>
          <p:nvPr>
            <p:ph idx="1"/>
          </p:nvPr>
        </p:nvSpPr>
        <p:spPr/>
        <p:txBody>
          <a:bodyPr/>
          <a:lstStyle/>
          <a:p>
            <a:r>
              <a:rPr lang="cs-CZ" dirty="0"/>
              <a:t>ČNB šetří práva nabytá v dobré víře, jakož i oprávněné zájmy osob, jichž se činnost ČNB  v jednotlivém případě dotýká (dále jen "dotčené osoby"), a může zasahovat do těchto práv jen za podmínek stanovených zákonem a v nezbytném rozsahu.</a:t>
            </a:r>
          </a:p>
        </p:txBody>
      </p:sp>
    </p:spTree>
    <p:extLst>
      <p:ext uri="{BB962C8B-B14F-4D97-AF65-F5344CB8AC3E}">
        <p14:creationId xmlns:p14="http://schemas.microsoft.com/office/powerpoint/2010/main" val="1118416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souladu veřejného zájmu</a:t>
            </a:r>
            <a:br>
              <a:rPr lang="cs-CZ" dirty="0"/>
            </a:br>
            <a:r>
              <a:rPr lang="cs-CZ" dirty="0"/>
              <a:t>Zásada rovnosti</a:t>
            </a:r>
          </a:p>
        </p:txBody>
      </p:sp>
      <p:sp>
        <p:nvSpPr>
          <p:cNvPr id="3" name="Zástupný symbol pro obsah 2"/>
          <p:cNvSpPr>
            <a:spLocks noGrp="1"/>
          </p:cNvSpPr>
          <p:nvPr>
            <p:ph idx="1"/>
          </p:nvPr>
        </p:nvSpPr>
        <p:spPr/>
        <p:txBody>
          <a:bodyPr/>
          <a:lstStyle/>
          <a:p>
            <a:endParaRPr lang="cs-CZ" dirty="0"/>
          </a:p>
          <a:p>
            <a:r>
              <a:rPr lang="cs-CZ" dirty="0"/>
              <a:t>ČNB dbá, aby přijaté řešení bylo v souladu s veřejným zájmem a aby odpovídalo okolnostem daného případu, jakož i na to, aby při rozhodování skutkově shodných nebo podobných případů nevznikaly nedůvodné rozdíly.</a:t>
            </a:r>
          </a:p>
        </p:txBody>
      </p:sp>
    </p:spTree>
    <p:extLst>
      <p:ext uri="{BB962C8B-B14F-4D97-AF65-F5344CB8AC3E}">
        <p14:creationId xmlns:p14="http://schemas.microsoft.com/office/powerpoint/2010/main" val="20280806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a:t>Nevyplývá-li ze zákona něco jiného, postupuje ČNB tak, aby byl zjištěn stav věci, o němž nejsou důvodné pochybnosti, a to v rozsahu, který je nezbytný pro soulad jeho úkonu s požadavky uvedenými v § 2 SŘ.</a:t>
            </a:r>
          </a:p>
        </p:txBody>
      </p:sp>
    </p:spTree>
    <p:extLst>
      <p:ext uri="{BB962C8B-B14F-4D97-AF65-F5344CB8AC3E}">
        <p14:creationId xmlns:p14="http://schemas.microsoft.com/office/powerpoint/2010/main" val="12370403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služby veřejnosti</a:t>
            </a:r>
            <a:br>
              <a:rPr lang="cs-CZ" dirty="0"/>
            </a:br>
            <a:r>
              <a:rPr lang="cs-CZ" dirty="0"/>
              <a:t>Zásada zdvořilosti</a:t>
            </a:r>
          </a:p>
        </p:txBody>
      </p:sp>
      <p:sp>
        <p:nvSpPr>
          <p:cNvPr id="3" name="Zástupný symbol pro obsah 2"/>
          <p:cNvSpPr>
            <a:spLocks noGrp="1"/>
          </p:cNvSpPr>
          <p:nvPr>
            <p:ph idx="1"/>
          </p:nvPr>
        </p:nvSpPr>
        <p:spPr/>
        <p:txBody>
          <a:bodyPr/>
          <a:lstStyle/>
          <a:p>
            <a:endParaRPr lang="cs-CZ" dirty="0"/>
          </a:p>
          <a:p>
            <a:r>
              <a:rPr lang="cs-CZ" dirty="0"/>
              <a:t>Veřejná správa je službou veřejnosti. Každý, kdo plní úkoly vyplývající z působnosti ČNB, má povinnost se k dotčeným osobám chovat zdvořile a podle možností jim vycházet vstříc.</a:t>
            </a:r>
          </a:p>
        </p:txBody>
      </p:sp>
    </p:spTree>
    <p:extLst>
      <p:ext uri="{BB962C8B-B14F-4D97-AF65-F5344CB8AC3E}">
        <p14:creationId xmlns:p14="http://schemas.microsoft.com/office/powerpoint/2010/main" val="15993062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poučovací</a:t>
            </a:r>
          </a:p>
        </p:txBody>
      </p:sp>
      <p:sp>
        <p:nvSpPr>
          <p:cNvPr id="3" name="Zástupný symbol pro obsah 2"/>
          <p:cNvSpPr>
            <a:spLocks noGrp="1"/>
          </p:cNvSpPr>
          <p:nvPr>
            <p:ph idx="1"/>
          </p:nvPr>
        </p:nvSpPr>
        <p:spPr/>
        <p:txBody>
          <a:bodyPr/>
          <a:lstStyle/>
          <a:p>
            <a:r>
              <a:rPr lang="cs-CZ" dirty="0"/>
              <a:t>ČNB v souvislosti se svým úkonem poskytne dotčené osobě přiměřené poučení o jejích právech a povinnostech, je-li to vzhledem k povaze úkonu a osobním poměrům dotčené osoby potřebné.</a:t>
            </a:r>
          </a:p>
        </p:txBody>
      </p:sp>
    </p:spTree>
    <p:extLst>
      <p:ext uri="{BB962C8B-B14F-4D97-AF65-F5344CB8AC3E}">
        <p14:creationId xmlns:p14="http://schemas.microsoft.com/office/powerpoint/2010/main" val="15638547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ochrany práv</a:t>
            </a:r>
          </a:p>
        </p:txBody>
      </p:sp>
      <p:sp>
        <p:nvSpPr>
          <p:cNvPr id="3" name="Zástupný symbol pro obsah 2"/>
          <p:cNvSpPr>
            <a:spLocks noGrp="1"/>
          </p:cNvSpPr>
          <p:nvPr>
            <p:ph idx="1"/>
          </p:nvPr>
        </p:nvSpPr>
        <p:spPr/>
        <p:txBody>
          <a:bodyPr/>
          <a:lstStyle/>
          <a:p>
            <a:r>
              <a:rPr lang="cs-CZ" dirty="0"/>
              <a:t>ČNB s dostatečným předstihem uvědomí dotčené osoby o úkonu, který učiní, je-li to potřebné k hájení jejich práv a neohrozí-li to účel úkonu.</a:t>
            </a:r>
          </a:p>
          <a:p>
            <a:r>
              <a:rPr lang="cs-CZ" dirty="0"/>
              <a:t>ČNB umožní dotčeným osobám uplatňovat jejich práva a oprávněné zájmy.</a:t>
            </a:r>
          </a:p>
        </p:txBody>
      </p:sp>
    </p:spTree>
    <p:extLst>
      <p:ext uri="{BB962C8B-B14F-4D97-AF65-F5344CB8AC3E}">
        <p14:creationId xmlns:p14="http://schemas.microsoft.com/office/powerpoint/2010/main" val="2506139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mediační</a:t>
            </a:r>
          </a:p>
        </p:txBody>
      </p:sp>
      <p:sp>
        <p:nvSpPr>
          <p:cNvPr id="3" name="Zástupný symbol pro obsah 2"/>
          <p:cNvSpPr>
            <a:spLocks noGrp="1"/>
          </p:cNvSpPr>
          <p:nvPr>
            <p:ph idx="1"/>
          </p:nvPr>
        </p:nvSpPr>
        <p:spPr/>
        <p:txBody>
          <a:bodyPr/>
          <a:lstStyle/>
          <a:p>
            <a:r>
              <a:rPr lang="cs-CZ" dirty="0"/>
              <a:t>Pokud to povaha projednávané věci umožňuje, pokusí se ČNB o smírné odstranění rozporů, které brání řádnému projednání a rozhodnutí dané věci.</a:t>
            </a:r>
          </a:p>
        </p:txBody>
      </p:sp>
    </p:spTree>
    <p:extLst>
      <p:ext uri="{BB962C8B-B14F-4D97-AF65-F5344CB8AC3E}">
        <p14:creationId xmlns:p14="http://schemas.microsoft.com/office/powerpoint/2010/main" val="7777017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včasnosti</a:t>
            </a:r>
          </a:p>
        </p:txBody>
      </p:sp>
      <p:sp>
        <p:nvSpPr>
          <p:cNvPr id="3" name="Zástupný symbol pro obsah 2"/>
          <p:cNvSpPr>
            <a:spLocks noGrp="1"/>
          </p:cNvSpPr>
          <p:nvPr>
            <p:ph idx="1"/>
          </p:nvPr>
        </p:nvSpPr>
        <p:spPr/>
        <p:txBody>
          <a:bodyPr/>
          <a:lstStyle/>
          <a:p>
            <a:r>
              <a:rPr lang="cs-CZ" dirty="0"/>
              <a:t>ČNB vyřizuje věci bez zbytečných průtahů. Nečiní-li ČNB úkony v zákonem stanovené lhůtě nebo ve lhůtě přiměřené, není-li zákonná lhůta stanovena, použije se ke zjednání nápravy ustanovení o ochraně před nečinností (§ 80).</a:t>
            </a:r>
          </a:p>
        </p:txBody>
      </p:sp>
    </p:spTree>
    <p:extLst>
      <p:ext uri="{BB962C8B-B14F-4D97-AF65-F5344CB8AC3E}">
        <p14:creationId xmlns:p14="http://schemas.microsoft.com/office/powerpoint/2010/main" val="1459361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Procesněprávní</a:t>
            </a:r>
            <a:r>
              <a:rPr lang="cs-CZ" dirty="0"/>
              <a:t> normy</a:t>
            </a:r>
          </a:p>
        </p:txBody>
      </p:sp>
      <p:sp>
        <p:nvSpPr>
          <p:cNvPr id="3" name="Zástupný symbol pro obsah 2"/>
          <p:cNvSpPr>
            <a:spLocks noGrp="1"/>
          </p:cNvSpPr>
          <p:nvPr>
            <p:ph idx="1"/>
          </p:nvPr>
        </p:nvSpPr>
        <p:spPr/>
        <p:txBody>
          <a:bodyPr/>
          <a:lstStyle/>
          <a:p>
            <a:r>
              <a:rPr lang="cs-CZ" dirty="0"/>
              <a:t>Slouží k naplnění účelu právní úpravy </a:t>
            </a:r>
            <a:r>
              <a:rPr lang="cs-CZ" b="1" dirty="0"/>
              <a:t>zprostředkovaně</a:t>
            </a:r>
            <a:r>
              <a:rPr lang="cs-CZ" dirty="0"/>
              <a:t>. </a:t>
            </a:r>
          </a:p>
          <a:p>
            <a:r>
              <a:rPr lang="cs-CZ" dirty="0"/>
              <a:t>Úprava postupu orgánů veřejné moci, k vytváření a ochraně hmotných práv.</a:t>
            </a:r>
          </a:p>
          <a:p>
            <a:r>
              <a:rPr lang="cs-CZ" b="1" dirty="0"/>
              <a:t>Procesy</a:t>
            </a:r>
            <a:r>
              <a:rPr lang="cs-CZ" dirty="0"/>
              <a:t>:</a:t>
            </a:r>
          </a:p>
          <a:p>
            <a:pPr marL="0" indent="0">
              <a:buNone/>
            </a:pPr>
            <a:r>
              <a:rPr lang="cs-CZ" dirty="0"/>
              <a:t>					</a:t>
            </a:r>
            <a:r>
              <a:rPr lang="cs-CZ" b="1" dirty="0"/>
              <a:t>tvorby práva - legislativa</a:t>
            </a:r>
          </a:p>
          <a:p>
            <a:pPr marL="0" indent="0">
              <a:buNone/>
            </a:pPr>
            <a:endParaRPr lang="cs-CZ" b="1" dirty="0"/>
          </a:p>
          <a:p>
            <a:pPr marL="0" indent="0">
              <a:buNone/>
            </a:pPr>
            <a:r>
              <a:rPr lang="cs-CZ" b="1" dirty="0"/>
              <a:t>					aplikace práva</a:t>
            </a:r>
            <a:endParaRPr lang="cs-CZ" dirty="0"/>
          </a:p>
        </p:txBody>
      </p:sp>
      <p:cxnSp>
        <p:nvCxnSpPr>
          <p:cNvPr id="5" name="Přímá spojnice se šipkou 4"/>
          <p:cNvCxnSpPr/>
          <p:nvPr/>
        </p:nvCxnSpPr>
        <p:spPr>
          <a:xfrm>
            <a:off x="2469662" y="3524738"/>
            <a:ext cx="2977661" cy="4923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Přímá spojnice se šipkou 6"/>
          <p:cNvCxnSpPr/>
          <p:nvPr/>
        </p:nvCxnSpPr>
        <p:spPr>
          <a:xfrm>
            <a:off x="2469662" y="3524738"/>
            <a:ext cx="2977661" cy="14302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28572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hospodárnosti</a:t>
            </a:r>
          </a:p>
        </p:txBody>
      </p:sp>
      <p:sp>
        <p:nvSpPr>
          <p:cNvPr id="3" name="Zástupný symbol pro obsah 2"/>
          <p:cNvSpPr>
            <a:spLocks noGrp="1"/>
          </p:cNvSpPr>
          <p:nvPr>
            <p:ph idx="1"/>
          </p:nvPr>
        </p:nvSpPr>
        <p:spPr/>
        <p:txBody>
          <a:bodyPr/>
          <a:lstStyle/>
          <a:p>
            <a:r>
              <a:rPr lang="cs-CZ" dirty="0"/>
              <a:t>ČNB postupuje tak, aby nikomu nevznikaly zbytečné náklady, a dotčené osoby co možná nejméně zatěžuje. Podklady od dotčené osoby vyžaduje jen tehdy, stanoví-li tak právní předpis. Lze-li však potřebné údaje získat z úřední evidence, kterou ČNB sama vede, a pokud o to dotčená osoba požádá, je povinna jejich obstarání zajistit. Při opatřování údajů podle tohoto ustanovení má ČNB vůči třetím osobám, jichž se tyto údaje mohou týkat, stejné postavení jako dotčená osoba, na jejíž požádání údaje opatřuje.</a:t>
            </a:r>
          </a:p>
        </p:txBody>
      </p:sp>
    </p:spTree>
    <p:extLst>
      <p:ext uri="{BB962C8B-B14F-4D97-AF65-F5344CB8AC3E}">
        <p14:creationId xmlns:p14="http://schemas.microsoft.com/office/powerpoint/2010/main" val="9243628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rovnosti</a:t>
            </a:r>
          </a:p>
        </p:txBody>
      </p:sp>
      <p:sp>
        <p:nvSpPr>
          <p:cNvPr id="3" name="Zástupný symbol pro obsah 2"/>
          <p:cNvSpPr>
            <a:spLocks noGrp="1"/>
          </p:cNvSpPr>
          <p:nvPr>
            <p:ph idx="1"/>
          </p:nvPr>
        </p:nvSpPr>
        <p:spPr/>
        <p:txBody>
          <a:bodyPr/>
          <a:lstStyle/>
          <a:p>
            <a:r>
              <a:rPr lang="cs-CZ" dirty="0"/>
              <a:t>Dotčené osoby mají </a:t>
            </a:r>
            <a:r>
              <a:rPr lang="cs-CZ" b="1" dirty="0"/>
              <a:t>při uplatňování svých procesních práv </a:t>
            </a:r>
            <a:r>
              <a:rPr lang="cs-CZ" dirty="0"/>
              <a:t>rovné postavení. ČNB postupuje vůči dotčeným osobám nestranně a vyžaduje od všech dotčených osob plnění jejich procesních povinností rovnou měrou. </a:t>
            </a:r>
          </a:p>
          <a:p>
            <a:r>
              <a:rPr lang="cs-CZ" dirty="0"/>
              <a:t>Tam, kde by rovnost dotčených osob mohla být ohrožena, ČNB učiní opatření potřebná k jejímu zajištění.</a:t>
            </a:r>
          </a:p>
        </p:txBody>
      </p:sp>
    </p:spTree>
    <p:extLst>
      <p:ext uri="{BB962C8B-B14F-4D97-AF65-F5344CB8AC3E}">
        <p14:creationId xmlns:p14="http://schemas.microsoft.com/office/powerpoint/2010/main" val="23203174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Správní orgány, včetně ČNB, dbají vzájemného souladu všech postupů, které probíhají současně a souvisejí s týmiž právy nebo povinnostmi dotčené osoby. Na to, že současně probíhá více takových postupů u různých správních orgánů nebo u jiných orgánů veřejné moci, je dotčená osoba povinna správní orgány bezodkladně upozornit.</a:t>
            </a:r>
          </a:p>
        </p:txBody>
      </p:sp>
    </p:spTree>
    <p:extLst>
      <p:ext uri="{BB962C8B-B14F-4D97-AF65-F5344CB8AC3E}">
        <p14:creationId xmlns:p14="http://schemas.microsoft.com/office/powerpoint/2010/main" val="40028382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spolupráce veřejné správy</a:t>
            </a:r>
          </a:p>
        </p:txBody>
      </p:sp>
      <p:sp>
        <p:nvSpPr>
          <p:cNvPr id="3" name="Zástupný symbol pro obsah 2"/>
          <p:cNvSpPr>
            <a:spLocks noGrp="1"/>
          </p:cNvSpPr>
          <p:nvPr>
            <p:ph idx="1"/>
          </p:nvPr>
        </p:nvSpPr>
        <p:spPr/>
        <p:txBody>
          <a:bodyPr/>
          <a:lstStyle/>
          <a:p>
            <a:r>
              <a:rPr lang="cs-CZ" dirty="0"/>
              <a:t>Správní orgány vzájemně spolupracují v zájmu dobré správy.</a:t>
            </a:r>
          </a:p>
        </p:txBody>
      </p:sp>
    </p:spTree>
    <p:extLst>
      <p:ext uri="{BB962C8B-B14F-4D97-AF65-F5344CB8AC3E}">
        <p14:creationId xmlns:p14="http://schemas.microsoft.com/office/powerpoint/2010/main" val="38314209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ochrany zákonných priorit ČNB</a:t>
            </a:r>
          </a:p>
        </p:txBody>
      </p:sp>
      <p:sp>
        <p:nvSpPr>
          <p:cNvPr id="3" name="Zástupný symbol pro obsah 2"/>
          <p:cNvSpPr>
            <a:spLocks noGrp="1"/>
          </p:cNvSpPr>
          <p:nvPr>
            <p:ph idx="1"/>
          </p:nvPr>
        </p:nvSpPr>
        <p:spPr/>
        <p:txBody>
          <a:bodyPr>
            <a:normAutofit fontScale="77500" lnSpcReduction="20000"/>
          </a:bodyPr>
          <a:lstStyle/>
          <a:p>
            <a:r>
              <a:rPr lang="cs-CZ" dirty="0"/>
              <a:t>Hlavním cílem činnosti České národní banky je </a:t>
            </a:r>
            <a:r>
              <a:rPr lang="cs-CZ" b="1" dirty="0"/>
              <a:t>péče o cenovou stabilitu</a:t>
            </a:r>
            <a:r>
              <a:rPr lang="cs-CZ" dirty="0"/>
              <a:t>. </a:t>
            </a:r>
          </a:p>
          <a:p>
            <a:r>
              <a:rPr lang="cs-CZ" dirty="0"/>
              <a:t>Česká národní banka dále </a:t>
            </a:r>
            <a:r>
              <a:rPr lang="cs-CZ" b="1" dirty="0"/>
              <a:t>pečuje o finanční stabilitu </a:t>
            </a:r>
            <a:r>
              <a:rPr lang="cs-CZ" dirty="0"/>
              <a:t>a o </a:t>
            </a:r>
            <a:r>
              <a:rPr lang="cs-CZ" b="1" dirty="0"/>
              <a:t>bezpečné fungování finančního systému </a:t>
            </a:r>
            <a:r>
              <a:rPr lang="cs-CZ" dirty="0"/>
              <a:t>v České republice. </a:t>
            </a:r>
          </a:p>
          <a:p>
            <a:r>
              <a:rPr lang="cs-CZ" dirty="0"/>
              <a:t>Pokud tím není dotčen její hlavní cíl, Česká národní banka </a:t>
            </a:r>
            <a:r>
              <a:rPr lang="cs-CZ" b="1" u="sng" dirty="0"/>
              <a:t>podporuje</a:t>
            </a:r>
            <a:r>
              <a:rPr lang="cs-CZ" b="1" dirty="0"/>
              <a:t> obecnou hospodářskou politiku vlády vedoucí k udržitelnému hospodářskému růstu</a:t>
            </a:r>
            <a:r>
              <a:rPr lang="cs-CZ" dirty="0"/>
              <a:t> a </a:t>
            </a:r>
          </a:p>
          <a:p>
            <a:r>
              <a:rPr lang="cs-CZ" b="1" dirty="0"/>
              <a:t>obecné hospodářské politiky v Evropské unii </a:t>
            </a:r>
            <a:r>
              <a:rPr lang="cs-CZ" dirty="0"/>
              <a:t>se záměrem </a:t>
            </a:r>
          </a:p>
          <a:p>
            <a:r>
              <a:rPr lang="cs-CZ" b="1" dirty="0"/>
              <a:t>přispět k dosažení cílů Evropské unie</a:t>
            </a:r>
            <a:r>
              <a:rPr lang="cs-CZ" dirty="0"/>
              <a:t>. </a:t>
            </a:r>
          </a:p>
          <a:p>
            <a:r>
              <a:rPr lang="cs-CZ" dirty="0"/>
              <a:t>Česká národní banka jedná v souladu se </a:t>
            </a:r>
            <a:r>
              <a:rPr lang="cs-CZ" b="1" dirty="0"/>
              <a:t>zásadou otevřeného tržního hospodářství</a:t>
            </a:r>
            <a:r>
              <a:rPr lang="cs-CZ" dirty="0"/>
              <a:t>.</a:t>
            </a:r>
          </a:p>
        </p:txBody>
      </p:sp>
    </p:spTree>
    <p:extLst>
      <p:ext uri="{BB962C8B-B14F-4D97-AF65-F5344CB8AC3E}">
        <p14:creationId xmlns:p14="http://schemas.microsoft.com/office/powerpoint/2010/main" val="6354639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Česká národní banka při plnění svých úkolů spolupracuje s ústředními bankami jiných států, zahraničními orgány zabývajícími se dohledem nad finančním trhem, zahraničními orgány příslušnými k řešení krize, s mezinárodními finančními institucemi a mezinárodními orgány zabývajícími se dohledem nad finančním trhem a sjednává s nimi v rámci své působnosti příslušné dohody. (§ 2 odst. 3 ZČNB)</a:t>
            </a:r>
          </a:p>
        </p:txBody>
      </p:sp>
    </p:spTree>
    <p:extLst>
      <p:ext uri="{BB962C8B-B14F-4D97-AF65-F5344CB8AC3E}">
        <p14:creationId xmlns:p14="http://schemas.microsoft.com/office/powerpoint/2010/main" val="15407816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Česká národní banka zváží možný dopad svého rozhodnutí, které hodlá vydat v souvislosti s výkonem dohledu podle odstavce 2 písm. d), na stabilitu finančního systému jiného členského státu Evropské unie, a to s přihlédnutím ke skutečnostem dostupným v době jeho vydání a zejména v případech, kdy nastane mimořádná situace, která by mohla fungování finančních systémů ovlivnit. (§ 2 odst. 4 ZČNB)</a:t>
            </a:r>
          </a:p>
        </p:txBody>
      </p:sp>
    </p:spTree>
    <p:extLst>
      <p:ext uri="{BB962C8B-B14F-4D97-AF65-F5344CB8AC3E}">
        <p14:creationId xmlns:p14="http://schemas.microsoft.com/office/powerpoint/2010/main" val="31772606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43e ZČNB Zásada ochrany důvěrných statistických údajů </a:t>
            </a:r>
          </a:p>
        </p:txBody>
      </p:sp>
      <p:sp>
        <p:nvSpPr>
          <p:cNvPr id="3" name="Zástupný symbol pro obsah 2"/>
          <p:cNvSpPr>
            <a:spLocks noGrp="1"/>
          </p:cNvSpPr>
          <p:nvPr>
            <p:ph idx="1"/>
          </p:nvPr>
        </p:nvSpPr>
        <p:spPr/>
        <p:txBody>
          <a:bodyPr/>
          <a:lstStyle/>
          <a:p>
            <a:endParaRPr lang="cs-CZ" dirty="0"/>
          </a:p>
          <a:p>
            <a:r>
              <a:rPr lang="cs-CZ" dirty="0"/>
              <a:t>Česká národní banka trvale zabezpečuje ochranu důvěrných statistických údajů získaných na základě </a:t>
            </a:r>
            <a:r>
              <a:rPr lang="cs-CZ" dirty="0" err="1"/>
              <a:t>ZČNBtak</a:t>
            </a:r>
            <a:r>
              <a:rPr lang="cs-CZ" dirty="0"/>
              <a:t>, aby nemohly být neoprávněně změněny, zničeny, ztraceny, přeneseny nebo jinak použity a aby tyto údaje sloužily jen pro statistické účely. Této ochraně podléhají též sdružené údaje za více vykazujících osob, z nichž lze bez vynaložení nepřiměřeného času a úsilí přímo určit nebo zjistit nebo nepřímo odvodit jednotlivou vykazující osobu.</a:t>
            </a:r>
          </a:p>
        </p:txBody>
      </p:sp>
    </p:spTree>
    <p:extLst>
      <p:ext uri="{BB962C8B-B14F-4D97-AF65-F5344CB8AC3E}">
        <p14:creationId xmlns:p14="http://schemas.microsoft.com/office/powerpoint/2010/main" val="24946022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50/1 ZČNB Zásada mlčenlivosti </a:t>
            </a:r>
          </a:p>
        </p:txBody>
      </p:sp>
      <p:sp>
        <p:nvSpPr>
          <p:cNvPr id="3" name="Zástupný symbol pro obsah 2"/>
          <p:cNvSpPr>
            <a:spLocks noGrp="1"/>
          </p:cNvSpPr>
          <p:nvPr>
            <p:ph idx="1"/>
          </p:nvPr>
        </p:nvSpPr>
        <p:spPr/>
        <p:txBody>
          <a:bodyPr/>
          <a:lstStyle/>
          <a:p>
            <a:r>
              <a:rPr lang="cs-CZ" dirty="0"/>
              <a:t>Zaměstnanci České národní banky jsou povinni zachovávat mlčenlivost ve služebních věcech. Tato povinnost trvá i po skončení pracovněprávního vztahu nebo jiného obdobného vztahu. Povinnost zachovávat mlčenlivost o skutečnostech, se kterými se seznámí při výkonu své funkce, platí i pro členy poradních orgánů a auditory.</a:t>
            </a:r>
          </a:p>
        </p:txBody>
      </p:sp>
    </p:spTree>
    <p:extLst>
      <p:ext uri="{BB962C8B-B14F-4D97-AF65-F5344CB8AC3E}">
        <p14:creationId xmlns:p14="http://schemas.microsoft.com/office/powerpoint/2010/main" val="20912223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A0C71AE-FB26-40BF-A1FB-D3D35287126B}"/>
              </a:ext>
            </a:extLst>
          </p:cNvPr>
          <p:cNvSpPr>
            <a:spLocks noGrp="1"/>
          </p:cNvSpPr>
          <p:nvPr>
            <p:ph type="title"/>
          </p:nvPr>
        </p:nvSpPr>
        <p:spPr>
          <a:xfrm>
            <a:off x="720000" y="720000"/>
            <a:ext cx="10753200" cy="3394800"/>
          </a:xfrm>
        </p:spPr>
        <p:txBody>
          <a:bodyPr/>
          <a:lstStyle/>
          <a:p>
            <a:br>
              <a:rPr lang="cs-CZ" dirty="0"/>
            </a:br>
            <a:br>
              <a:rPr lang="cs-CZ" dirty="0"/>
            </a:br>
            <a:br>
              <a:rPr lang="cs-CZ" dirty="0"/>
            </a:br>
            <a:br>
              <a:rPr lang="cs-CZ" dirty="0"/>
            </a:br>
            <a:br>
              <a:rPr lang="cs-CZ" dirty="0"/>
            </a:br>
            <a:r>
              <a:rPr lang="cs-CZ" dirty="0"/>
              <a:t>Děkuji za pozornost!</a:t>
            </a:r>
          </a:p>
        </p:txBody>
      </p:sp>
    </p:spTree>
    <p:extLst>
      <p:ext uri="{BB962C8B-B14F-4D97-AF65-F5344CB8AC3E}">
        <p14:creationId xmlns:p14="http://schemas.microsoft.com/office/powerpoint/2010/main" val="296487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hmotné a právo procesní</a:t>
            </a:r>
          </a:p>
        </p:txBody>
      </p:sp>
      <p:sp>
        <p:nvSpPr>
          <p:cNvPr id="3" name="Zástupný symbol pro obsah 2"/>
          <p:cNvSpPr>
            <a:spLocks noGrp="1"/>
          </p:cNvSpPr>
          <p:nvPr>
            <p:ph idx="1"/>
          </p:nvPr>
        </p:nvSpPr>
        <p:spPr/>
        <p:txBody>
          <a:bodyPr/>
          <a:lstStyle/>
          <a:p>
            <a:r>
              <a:rPr lang="cs-CZ" b="1" dirty="0"/>
              <a:t>Právo hmotné </a:t>
            </a:r>
            <a:r>
              <a:rPr lang="cs-CZ" dirty="0"/>
              <a:t>= soubor hmotněprávních norem</a:t>
            </a:r>
          </a:p>
          <a:p>
            <a:pPr marL="0" indent="0">
              <a:buNone/>
            </a:pPr>
            <a:endParaRPr lang="cs-CZ" dirty="0"/>
          </a:p>
          <a:p>
            <a:pPr marL="0" indent="0">
              <a:buNone/>
            </a:pPr>
            <a:r>
              <a:rPr lang="cs-CZ" dirty="0"/>
              <a:t>			</a:t>
            </a:r>
          </a:p>
          <a:p>
            <a:pPr marL="0" indent="0">
              <a:buNone/>
            </a:pPr>
            <a:r>
              <a:rPr lang="cs-CZ" dirty="0"/>
              <a:t>					</a:t>
            </a:r>
            <a:r>
              <a:rPr lang="cs-CZ" b="1" dirty="0"/>
              <a:t>právo veřejné    </a:t>
            </a:r>
            <a:r>
              <a:rPr lang="cs-CZ" dirty="0"/>
              <a:t>právo soukromé</a:t>
            </a:r>
          </a:p>
          <a:p>
            <a:endParaRPr lang="cs-CZ" dirty="0"/>
          </a:p>
          <a:p>
            <a:endParaRPr lang="cs-CZ" dirty="0"/>
          </a:p>
          <a:p>
            <a:r>
              <a:rPr lang="cs-CZ" b="1" dirty="0"/>
              <a:t>Právo procesní </a:t>
            </a:r>
            <a:r>
              <a:rPr lang="cs-CZ" dirty="0"/>
              <a:t>= soubor procedurálních pravidel (procesních norem)</a:t>
            </a:r>
          </a:p>
        </p:txBody>
      </p:sp>
      <p:cxnSp>
        <p:nvCxnSpPr>
          <p:cNvPr id="5" name="Přímá spojnice se šipkou 4"/>
          <p:cNvCxnSpPr/>
          <p:nvPr/>
        </p:nvCxnSpPr>
        <p:spPr>
          <a:xfrm>
            <a:off x="3462215" y="2172677"/>
            <a:ext cx="5298831" cy="7580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Přímá spojnice se šipkou 6"/>
          <p:cNvCxnSpPr/>
          <p:nvPr/>
        </p:nvCxnSpPr>
        <p:spPr>
          <a:xfrm>
            <a:off x="3454400" y="2203938"/>
            <a:ext cx="2922954" cy="7346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flipV="1">
            <a:off x="3454400" y="3227754"/>
            <a:ext cx="2922954" cy="12973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4227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Umístění norem procesního práva</a:t>
            </a:r>
          </a:p>
        </p:txBody>
      </p:sp>
      <p:sp>
        <p:nvSpPr>
          <p:cNvPr id="3" name="Zástupný symbol pro obsah 2"/>
          <p:cNvSpPr>
            <a:spLocks noGrp="1"/>
          </p:cNvSpPr>
          <p:nvPr>
            <p:ph idx="1"/>
          </p:nvPr>
        </p:nvSpPr>
        <p:spPr/>
        <p:txBody>
          <a:bodyPr>
            <a:normAutofit fontScale="25000" lnSpcReduction="20000"/>
          </a:bodyPr>
          <a:lstStyle/>
          <a:p>
            <a:r>
              <a:rPr lang="cs-CZ" sz="11200" b="1" dirty="0"/>
              <a:t>Primární normativní právní akty</a:t>
            </a:r>
          </a:p>
          <a:p>
            <a:pPr marL="0" indent="0">
              <a:buNone/>
            </a:pPr>
            <a:endParaRPr lang="cs-CZ" b="1" dirty="0"/>
          </a:p>
          <a:p>
            <a:pPr marL="0" indent="0">
              <a:buNone/>
            </a:pPr>
            <a:endParaRPr lang="cs-CZ" dirty="0"/>
          </a:p>
          <a:p>
            <a:pPr marL="0" indent="0">
              <a:buNone/>
            </a:pPr>
            <a:r>
              <a:rPr lang="cs-CZ" sz="7400" u="sng" dirty="0"/>
              <a:t>spolu s hmotněprávními normami	</a:t>
            </a:r>
            <a:r>
              <a:rPr lang="cs-CZ" sz="7400" dirty="0"/>
              <a:t>		</a:t>
            </a:r>
            <a:r>
              <a:rPr lang="cs-CZ" sz="7400" u="sng" dirty="0"/>
              <a:t>zákony – řády: </a:t>
            </a:r>
          </a:p>
          <a:p>
            <a:pPr marL="0" indent="0">
              <a:buNone/>
            </a:pPr>
            <a:r>
              <a:rPr lang="cs-CZ" sz="7400" dirty="0"/>
              <a:t>						</a:t>
            </a:r>
            <a:r>
              <a:rPr lang="cs-CZ" sz="7400" b="1" dirty="0"/>
              <a:t>občanský soudní řád</a:t>
            </a:r>
          </a:p>
          <a:p>
            <a:pPr marL="0" indent="0">
              <a:buNone/>
            </a:pPr>
            <a:r>
              <a:rPr lang="cs-CZ" sz="7400" b="1" dirty="0"/>
              <a:t>						soudní řád správní</a:t>
            </a:r>
          </a:p>
          <a:p>
            <a:pPr marL="0" indent="0">
              <a:buNone/>
            </a:pPr>
            <a:r>
              <a:rPr lang="cs-CZ" sz="7400" b="1" dirty="0"/>
              <a:t>						trestní řád						</a:t>
            </a:r>
          </a:p>
          <a:p>
            <a:pPr marL="0" indent="0">
              <a:buNone/>
            </a:pPr>
            <a:r>
              <a:rPr lang="cs-CZ" sz="7400" b="1" dirty="0"/>
              <a:t>						správní řád</a:t>
            </a:r>
          </a:p>
          <a:p>
            <a:pPr marL="0" indent="0">
              <a:buNone/>
            </a:pPr>
            <a:r>
              <a:rPr lang="cs-CZ" sz="7400" b="1" dirty="0"/>
              <a:t>						daňový řád</a:t>
            </a:r>
          </a:p>
          <a:p>
            <a:pPr marL="0" indent="0">
              <a:buNone/>
            </a:pPr>
            <a:r>
              <a:rPr lang="cs-CZ" sz="7400" u="sng" dirty="0"/>
              <a:t>Speciální </a:t>
            </a:r>
            <a:r>
              <a:rPr lang="cs-CZ" sz="7400" u="sng" dirty="0" err="1"/>
              <a:t>procesněprávní</a:t>
            </a:r>
            <a:r>
              <a:rPr lang="cs-CZ" sz="7400" u="sng" dirty="0"/>
              <a:t> zákony</a:t>
            </a:r>
          </a:p>
          <a:p>
            <a:pPr marL="0" indent="0">
              <a:buNone/>
            </a:pPr>
            <a:r>
              <a:rPr lang="cs-CZ" dirty="0"/>
              <a:t>					</a:t>
            </a:r>
          </a:p>
          <a:p>
            <a:pPr marL="0" indent="0">
              <a:buNone/>
            </a:pPr>
            <a:endParaRPr lang="cs-CZ" dirty="0"/>
          </a:p>
          <a:p>
            <a:pPr marL="0" indent="0">
              <a:buNone/>
            </a:pPr>
            <a:r>
              <a:rPr lang="cs-CZ" dirty="0"/>
              <a:t>								      </a:t>
            </a:r>
            <a:endParaRPr lang="cs-CZ" b="1" dirty="0"/>
          </a:p>
        </p:txBody>
      </p:sp>
      <p:cxnSp>
        <p:nvCxnSpPr>
          <p:cNvPr id="5" name="Přímá spojnice se šipkou 4"/>
          <p:cNvCxnSpPr/>
          <p:nvPr/>
        </p:nvCxnSpPr>
        <p:spPr>
          <a:xfrm flipH="1">
            <a:off x="2446215" y="2235200"/>
            <a:ext cx="2813539" cy="6564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Přímá spojnice se šipkou 6"/>
          <p:cNvCxnSpPr/>
          <p:nvPr/>
        </p:nvCxnSpPr>
        <p:spPr>
          <a:xfrm>
            <a:off x="5556739" y="2203938"/>
            <a:ext cx="1922584" cy="719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4499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 </a:t>
            </a:r>
          </a:p>
        </p:txBody>
      </p:sp>
      <p:sp>
        <p:nvSpPr>
          <p:cNvPr id="3" name="Zástupný symbol pro obsah 2"/>
          <p:cNvSpPr>
            <a:spLocks noGrp="1"/>
          </p:cNvSpPr>
          <p:nvPr>
            <p:ph idx="1"/>
          </p:nvPr>
        </p:nvSpPr>
        <p:spPr/>
        <p:txBody>
          <a:bodyPr>
            <a:normAutofit fontScale="77500" lnSpcReduction="20000"/>
          </a:bodyPr>
          <a:lstStyle/>
          <a:p>
            <a:pPr marL="0" indent="0">
              <a:lnSpc>
                <a:spcPct val="120000"/>
              </a:lnSpc>
              <a:buNone/>
            </a:pPr>
            <a:r>
              <a:rPr lang="cs-CZ" dirty="0"/>
              <a:t>§ 1 odst. 4 ZB:</a:t>
            </a:r>
          </a:p>
          <a:p>
            <a:pPr>
              <a:lnSpc>
                <a:spcPct val="120000"/>
              </a:lnSpc>
            </a:pPr>
            <a:r>
              <a:rPr lang="cs-CZ" i="1" dirty="0"/>
              <a:t>„Banka nesmí vykonávat jiné podnikatelské činnosti než ty, </a:t>
            </a:r>
            <a:r>
              <a:rPr lang="cs-CZ" b="1" i="1" dirty="0"/>
              <a:t>které má povoleny v licenci</a:t>
            </a:r>
            <a:r>
              <a:rPr lang="cs-CZ" i="1" dirty="0"/>
              <a:t>; to neplatí pro činnosti vykonávané pro jiného, pokud souvisejí se zajištěním jejího provozu a provozu jí ovládaných jiných bank, spořitelních a úvěrních družstev, obchodníků s cennými papíry, pojišťoven, zajišťoven, finančních institucí a podniků pomocných služeb. Banka může vykonávat působnost kontaktního místa veřejné správy, je-li držitelem autorizace podle zvláštního zákona. Banka může vykonávat činnost akreditované osoby podle zákona upravujícího činnost akreditovaných osob na finančním trhu, je-li akreditovanou osobou podle takového zákona.“</a:t>
            </a:r>
            <a:endParaRPr lang="cs-CZ" dirty="0"/>
          </a:p>
          <a:p>
            <a:pPr marL="0" indent="0">
              <a:lnSpc>
                <a:spcPct val="120000"/>
              </a:lnSpc>
              <a:buNone/>
            </a:pPr>
            <a:endParaRPr lang="cs-CZ" dirty="0"/>
          </a:p>
          <a:p>
            <a:pPr marL="0" indent="0">
              <a:lnSpc>
                <a:spcPct val="120000"/>
              </a:lnSpc>
              <a:buNone/>
            </a:pPr>
            <a:r>
              <a:rPr lang="cs-CZ" dirty="0"/>
              <a:t>§ 4 odst. 1 ZB: </a:t>
            </a:r>
          </a:p>
          <a:p>
            <a:pPr>
              <a:lnSpc>
                <a:spcPct val="120000"/>
              </a:lnSpc>
            </a:pPr>
            <a:r>
              <a:rPr lang="cs-CZ" i="1" dirty="0"/>
              <a:t>„</a:t>
            </a:r>
            <a:r>
              <a:rPr lang="cs-CZ" b="1" i="1" dirty="0"/>
              <a:t>Žádost</a:t>
            </a:r>
            <a:r>
              <a:rPr lang="cs-CZ" i="1" dirty="0"/>
              <a:t> o licenci se předkládá České národní bance. ….“</a:t>
            </a:r>
          </a:p>
        </p:txBody>
      </p:sp>
    </p:spTree>
    <p:extLst>
      <p:ext uri="{BB962C8B-B14F-4D97-AF65-F5344CB8AC3E}">
        <p14:creationId xmlns:p14="http://schemas.microsoft.com/office/powerpoint/2010/main" val="3951370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 41 odst. 1 ZB:</a:t>
            </a:r>
          </a:p>
          <a:p>
            <a:pPr marL="0" indent="0">
              <a:buNone/>
            </a:pPr>
            <a:r>
              <a:rPr lang="cs-CZ" i="1" dirty="0"/>
              <a:t>„O rozkladu proti rozhodnutí České národní banky rozhoduje bankovní rada České národní banky. Podaný rozklad nemá odkladný účinek, nejedná-li se o rozhodnutí o uložení pokuty podle části dvanácté. </a:t>
            </a:r>
            <a:r>
              <a:rPr lang="cs-CZ" b="1" i="1" dirty="0"/>
              <a:t>Ustanovení správního řádu o možném způsobu ukončení řízení o rozkladu</a:t>
            </a:r>
            <a:r>
              <a:rPr lang="cs-CZ" b="1" i="1" baseline="30000" dirty="0">
                <a:hlinkClick r:id="rId2"/>
              </a:rPr>
              <a:t>10</a:t>
            </a:r>
            <a:r>
              <a:rPr lang="cs-CZ" b="1" i="1" dirty="0">
                <a:hlinkClick r:id="rId2"/>
              </a:rPr>
              <a:t>)</a:t>
            </a:r>
            <a:r>
              <a:rPr lang="cs-CZ" b="1" i="1" dirty="0"/>
              <a:t> se nepoužije</a:t>
            </a:r>
            <a:r>
              <a:rPr lang="cs-CZ" i="1" dirty="0"/>
              <a:t>.“</a:t>
            </a:r>
          </a:p>
          <a:p>
            <a:r>
              <a:rPr lang="cs-CZ" dirty="0"/>
              <a:t>§ 41 odst. 2 ZB: </a:t>
            </a:r>
          </a:p>
          <a:p>
            <a:pPr marL="0" indent="0">
              <a:buNone/>
            </a:pPr>
            <a:r>
              <a:rPr lang="cs-CZ" i="1" dirty="0"/>
              <a:t>„</a:t>
            </a:r>
            <a:r>
              <a:rPr lang="cs-CZ" b="1" i="1" dirty="0"/>
              <a:t>Na řízení o žádostech a o odnětí licence </a:t>
            </a:r>
            <a:r>
              <a:rPr lang="cs-CZ" i="1" dirty="0"/>
              <a:t>podle tohoto zákona se </a:t>
            </a:r>
            <a:r>
              <a:rPr lang="cs-CZ" b="1" i="1" dirty="0"/>
              <a:t>vztahují předpisy o správním řízení,</a:t>
            </a:r>
            <a:r>
              <a:rPr lang="cs-CZ" b="1" i="1" baseline="30000" dirty="0">
                <a:hlinkClick r:id="rId3"/>
              </a:rPr>
              <a:t>11</a:t>
            </a:r>
            <a:r>
              <a:rPr lang="cs-CZ" i="1" dirty="0">
                <a:hlinkClick r:id="rId3"/>
              </a:rPr>
              <a:t>)</a:t>
            </a:r>
            <a:r>
              <a:rPr lang="cs-CZ" i="1" dirty="0"/>
              <a:t> pokud tento zákon nestanoví jinak.“</a:t>
            </a:r>
          </a:p>
          <a:p>
            <a:pPr marL="0" indent="0">
              <a:buNone/>
            </a:pPr>
            <a:endParaRPr lang="cs-CZ" dirty="0"/>
          </a:p>
        </p:txBody>
      </p:sp>
    </p:spTree>
    <p:extLst>
      <p:ext uri="{BB962C8B-B14F-4D97-AF65-F5344CB8AC3E}">
        <p14:creationId xmlns:p14="http://schemas.microsoft.com/office/powerpoint/2010/main" val="3977150228"/>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8</TotalTime>
  <Words>4241</Words>
  <Application>Microsoft Office PowerPoint</Application>
  <PresentationFormat>Širokoúhlá obrazovka</PresentationFormat>
  <Paragraphs>297</Paragraphs>
  <Slides>59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59</vt:i4>
      </vt:variant>
    </vt:vector>
  </HeadingPairs>
  <TitlesOfParts>
    <vt:vector size="63" baseType="lpstr">
      <vt:lpstr>Arial</vt:lpstr>
      <vt:lpstr>Tahoma</vt:lpstr>
      <vt:lpstr>Wingdings</vt:lpstr>
      <vt:lpstr>Prezentace_MU_CZ</vt:lpstr>
      <vt:lpstr>Řízení ve věcech dohledu nad finančním trhem</vt:lpstr>
      <vt:lpstr>Pojmy</vt:lpstr>
      <vt:lpstr>  Vztah práva hmotného a procesního  Zásady procesního práva</vt:lpstr>
      <vt:lpstr>Hmotněprávní normy</vt:lpstr>
      <vt:lpstr>Procesněprávní normy</vt:lpstr>
      <vt:lpstr>Právo hmotné a právo procesní</vt:lpstr>
      <vt:lpstr>Umístění norem procesního práva</vt:lpstr>
      <vt:lpstr>Příklady: </vt:lpstr>
      <vt:lpstr>Prezentace aplikace PowerPoint</vt:lpstr>
      <vt:lpstr>Lex generalis x lex specialis</vt:lpstr>
      <vt:lpstr>Asymetrie procesního práva</vt:lpstr>
      <vt:lpstr>Zásady procesního práva</vt:lpstr>
      <vt:lpstr>Zásady procesního práva</vt:lpstr>
      <vt:lpstr>Zásada dispoziční a zásada oficiality</vt:lpstr>
      <vt:lpstr>Zásada projednací a zásada vyšetřovací </vt:lpstr>
      <vt:lpstr>Zásada legálního pořádku a zásada arbitrážního pořádku</vt:lpstr>
      <vt:lpstr>Zásada materiální (objektivní) pravdy a zásada formální pravdy</vt:lpstr>
      <vt:lpstr>     Česká národní banka jako orgán dohledu</vt:lpstr>
      <vt:lpstr>Postavení ČNB v systému veřejné správy</vt:lpstr>
      <vt:lpstr>ČNB jako orgán vykonávající dohled nad finančním trhem </vt:lpstr>
      <vt:lpstr>Segmentové „zákony“ </vt:lpstr>
      <vt:lpstr>Sektory dohledu nad finančním trhem</vt:lpstr>
      <vt:lpstr>Zjednodušené sektory dohledu</vt:lpstr>
      <vt:lpstr>Segmentové zákony – Banky a družstevní záložny</vt:lpstr>
      <vt:lpstr>Segmentové zákony – Pojišťovny, zajišťovny a pojišťovací zprostředkovatelé</vt:lpstr>
      <vt:lpstr>Segmentové zákony - Penzijní společnosti a fondy, zprostředkovatelé penzijních produktů </vt:lpstr>
      <vt:lpstr>Segmentové zákony - Obchodníci s cennými papíry, investiční zprostředkovatelé</vt:lpstr>
      <vt:lpstr>Segmentové zákony - Investiční společnosti a investiční fondy 1/3</vt:lpstr>
      <vt:lpstr>Segmentové zákony - Investiční společnosti a investiční fondy 2/3</vt:lpstr>
      <vt:lpstr>Segmentové zákony - Investiční společnosti a investiční fondy 3/3</vt:lpstr>
      <vt:lpstr>Segmentové zákony - Platební instituce a instituce elektronických peněz, poskytovatelé platebních služeb malého rozsahu a vydavatelé elektronických peněz malého rozsahu 1/2</vt:lpstr>
      <vt:lpstr>Segmentové zákony - Platební instituce a instituce elektronických peněz, poskytovatelé platebních služeb malého rozsahu a vydavatelé elektronických peněz malého rozsahu 2/2</vt:lpstr>
      <vt:lpstr>Finanční konglomeráty – spojení sektorů finančního trhu (mezisektorové uskupení)</vt:lpstr>
      <vt:lpstr>Segmentové zákony - Směnárny   </vt:lpstr>
      <vt:lpstr>Segmentové zákony - AML</vt:lpstr>
      <vt:lpstr>Role správního řádu při dohledu nad finančním trhem</vt:lpstr>
      <vt:lpstr>Zásady činnosti ČNB</vt:lpstr>
      <vt:lpstr>Základní zásady a modifikované zásady</vt:lpstr>
      <vt:lpstr>Základní zásady SŘ modifikované na ČNB</vt:lpstr>
      <vt:lpstr>Zásada legality</vt:lpstr>
      <vt:lpstr>Zásada legitimity </vt:lpstr>
      <vt:lpstr>Zásada ochrany práv</vt:lpstr>
      <vt:lpstr>Zásada souladu veřejného zájmu Zásada rovnosti</vt:lpstr>
      <vt:lpstr>Prezentace aplikace PowerPoint</vt:lpstr>
      <vt:lpstr>Zásada služby veřejnosti Zásada zdvořilosti</vt:lpstr>
      <vt:lpstr>Zásada poučovací</vt:lpstr>
      <vt:lpstr>Zásada ochrany práv</vt:lpstr>
      <vt:lpstr>Zásada mediační</vt:lpstr>
      <vt:lpstr>Zásada včasnosti</vt:lpstr>
      <vt:lpstr>Zásada hospodárnosti</vt:lpstr>
      <vt:lpstr>Zásada rovnosti</vt:lpstr>
      <vt:lpstr>Prezentace aplikace PowerPoint</vt:lpstr>
      <vt:lpstr>Zásada spolupráce veřejné správy</vt:lpstr>
      <vt:lpstr>Zásada ochrany zákonných priorit ČNB</vt:lpstr>
      <vt:lpstr>Prezentace aplikace PowerPoint</vt:lpstr>
      <vt:lpstr>Prezentace aplikace PowerPoint</vt:lpstr>
      <vt:lpstr>§ 43e ZČNB Zásada ochrany důvěrných statistických údajů </vt:lpstr>
      <vt:lpstr>§ 50/1 ZČNB Zásada mlčenlivosti </vt:lpstr>
      <vt:lpstr>     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Kontrola poskytování dotací</dc:title>
  <dc:creator>JN</dc:creator>
  <cp:lastModifiedBy>JN</cp:lastModifiedBy>
  <cp:revision>44</cp:revision>
  <cp:lastPrinted>1601-01-01T00:00:00Z</cp:lastPrinted>
  <dcterms:created xsi:type="dcterms:W3CDTF">2020-12-10T09:33:34Z</dcterms:created>
  <dcterms:modified xsi:type="dcterms:W3CDTF">2021-09-21T06:14:43Z</dcterms:modified>
</cp:coreProperties>
</file>