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308" r:id="rId4"/>
    <p:sldId id="257" r:id="rId5"/>
    <p:sldId id="304" r:id="rId6"/>
    <p:sldId id="259" r:id="rId7"/>
    <p:sldId id="305" r:id="rId8"/>
    <p:sldId id="306" r:id="rId9"/>
    <p:sldId id="260" r:id="rId10"/>
    <p:sldId id="261" r:id="rId11"/>
    <p:sldId id="262" r:id="rId12"/>
    <p:sldId id="263" r:id="rId13"/>
    <p:sldId id="266" r:id="rId14"/>
    <p:sldId id="265" r:id="rId15"/>
    <p:sldId id="267" r:id="rId16"/>
    <p:sldId id="268" r:id="rId17"/>
    <p:sldId id="307" r:id="rId18"/>
    <p:sldId id="269" r:id="rId19"/>
    <p:sldId id="270" r:id="rId20"/>
    <p:sldId id="271" r:id="rId21"/>
    <p:sldId id="272" r:id="rId22"/>
    <p:sldId id="273" r:id="rId23"/>
    <p:sldId id="298" r:id="rId24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62516FE-BB4A-4B0D-9089-292B85FE8674}">
          <p14:sldIdLst>
            <p14:sldId id="256"/>
          </p14:sldIdLst>
        </p14:section>
        <p14:section name="Výchozí oddíl" id="{80D6F0BC-4C15-4770-828A-14C7EC4820FB}">
          <p14:sldIdLst>
            <p14:sldId id="258"/>
            <p14:sldId id="308"/>
            <p14:sldId id="257"/>
            <p14:sldId id="304"/>
            <p14:sldId id="259"/>
            <p14:sldId id="305"/>
            <p14:sldId id="306"/>
            <p14:sldId id="260"/>
            <p14:sldId id="261"/>
            <p14:sldId id="262"/>
            <p14:sldId id="263"/>
            <p14:sldId id="266"/>
            <p14:sldId id="265"/>
            <p14:sldId id="267"/>
            <p14:sldId id="268"/>
            <p14:sldId id="307"/>
            <p14:sldId id="269"/>
            <p14:sldId id="270"/>
            <p14:sldId id="271"/>
            <p14:sldId id="272"/>
            <p14:sldId id="273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o_cnb/organizacni-struktur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o_cnb/bankovni-rada/poradni-organy-bankovni-rady-cnb/rozkladova-komise/slozeni-rozkladove-komise-ceske-narodni-banky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ravo.cz/top/clanky/k-problematice-rozkladove-komise-vybrane-otazky-93968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</a:t>
            </a:r>
            <a:br>
              <a:rPr lang="cs-CZ" dirty="0"/>
            </a:br>
            <a:r>
              <a:rPr lang="cs-CZ" dirty="0"/>
              <a:t>Rozkladová komise ČNB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</a:p>
          <a:p>
            <a:r>
              <a:rPr lang="cs-CZ" dirty="0"/>
              <a:t>NF103Zk Řízení při dohledu nad finančním trhem		     	    </a:t>
            </a:r>
          </a:p>
          <a:p>
            <a:r>
              <a:rPr lang="cs-CZ" dirty="0"/>
              <a:t>listopad 2021</a:t>
            </a:r>
          </a:p>
          <a:p>
            <a:pPr algn="r"/>
            <a:r>
              <a:rPr lang="cs-CZ" sz="1800" dirty="0"/>
              <a:t>				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5D94D5-CC26-40F5-97EF-1EBDF4DB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Společně pro oba rozklady </a:t>
            </a:r>
            <a:r>
              <a:rPr lang="cs-CZ" dirty="0"/>
              <a:t>platí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70FB7A-EA53-478A-B127-763B67354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Rozklad </a:t>
            </a:r>
            <a:r>
              <a:rPr lang="cs-CZ" b="1" dirty="0"/>
              <a:t>projednává </a:t>
            </a:r>
            <a:r>
              <a:rPr lang="cs-CZ" dirty="0"/>
              <a:t>a rozhodnutí o rozkladu </a:t>
            </a:r>
            <a:r>
              <a:rPr lang="cs-CZ" b="1" dirty="0"/>
              <a:t>navrhuje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ROZKLADOVÁ KOMISE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 rozkladu </a:t>
            </a:r>
            <a:r>
              <a:rPr lang="cs-CZ" b="1" dirty="0"/>
              <a:t>rozhoduje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BANKOVNÍ RADA </a:t>
            </a:r>
            <a:r>
              <a:rPr lang="cs-CZ" dirty="0"/>
              <a:t>ČESKÉ NÁRODNÍ BANKY, viz </a:t>
            </a:r>
            <a:r>
              <a:rPr lang="cs-CZ"/>
              <a:t>§ 5 </a:t>
            </a:r>
            <a:r>
              <a:rPr lang="cs-CZ" dirty="0"/>
              <a:t>odst. 2 písm. h) </a:t>
            </a:r>
            <a:r>
              <a:rPr lang="cs-CZ" b="1" dirty="0"/>
              <a:t>zákona o ČNB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Poznámka k uplatnění rozkladu podle daňového řádu u ČNB: z charakteru správních poplatků vybíraných ČNB (pol. 65 sazebníku – příloha zákona č. 634/2004 Sb., o správních poplatcích, v platném znění) vyplývá, že není moc toho co napadat. Poplatky mají pevnou sazbu a ČNB je nevyměřuje. Rozklad je uplatnitelný </a:t>
            </a:r>
            <a:r>
              <a:rPr lang="cs-CZ" b="1" dirty="0"/>
              <a:t>proti výzvě k zaplacení</a:t>
            </a:r>
            <a:r>
              <a:rPr lang="cs-CZ" dirty="0"/>
              <a:t> (§ 5 odst. 2, poslední věta, </a:t>
            </a:r>
            <a:r>
              <a:rPr lang="cs-CZ" dirty="0" err="1"/>
              <a:t>ZSpP</a:t>
            </a:r>
            <a:r>
              <a:rPr lang="cs-CZ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5978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2684C-F1EA-4089-B48E-AAC3C0FEA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Rozkladová komise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70E131-9CED-40E5-B46A-4ECE734D9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je </a:t>
            </a:r>
            <a:r>
              <a:rPr lang="cs-CZ" b="1" dirty="0"/>
              <a:t>poradním</a:t>
            </a:r>
            <a:r>
              <a:rPr lang="cs-CZ" dirty="0"/>
              <a:t> orgánem</a:t>
            </a:r>
          </a:p>
          <a:p>
            <a:r>
              <a:rPr lang="cs-CZ" dirty="0"/>
              <a:t>To znamená, že </a:t>
            </a:r>
            <a:r>
              <a:rPr lang="cs-CZ" b="1" dirty="0"/>
              <a:t>nerozhoduje</a:t>
            </a:r>
            <a:r>
              <a:rPr lang="cs-CZ" dirty="0"/>
              <a:t>, ale navrhuje orgánu, v jehož pravomoci je o rozkladu rozhodnout – obecně podle SŘ: </a:t>
            </a:r>
            <a:r>
              <a:rPr lang="cs-CZ" i="1" dirty="0"/>
              <a:t>ministr nebo vedoucí jiného ústředního správního úřadu</a:t>
            </a:r>
            <a:r>
              <a:rPr lang="cs-CZ" dirty="0"/>
              <a:t> a podle DŘ: </a:t>
            </a:r>
            <a:r>
              <a:rPr lang="cs-CZ" i="1" dirty="0"/>
              <a:t>úřední osoba stojící v čele ústředního správního orgánu</a:t>
            </a:r>
            <a:r>
              <a:rPr lang="cs-CZ" dirty="0"/>
              <a:t> </a:t>
            </a:r>
          </a:p>
          <a:p>
            <a:r>
              <a:rPr lang="cs-CZ" dirty="0"/>
              <a:t>= Poradní orgán Bankovní rady České národní banky</a:t>
            </a:r>
          </a:p>
          <a:p>
            <a:r>
              <a:rPr lang="cs-CZ" dirty="0"/>
              <a:t>Takže podle ZČNB v případě řízení ve věcech dohledu </a:t>
            </a:r>
            <a:r>
              <a:rPr lang="cs-CZ" b="1" dirty="0"/>
              <a:t>rozhoduje Bankovní rada České národní banky.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664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5BB5A-3C4B-4531-8D27-FA5FAFF4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Rozkladová komise ČNB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2B97A2-48DF-4951-9E6D-73FDD8BF0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>
            <a:normAutofit fontScale="70000" lnSpcReduction="20000"/>
          </a:bodyPr>
          <a:lstStyle/>
          <a:p>
            <a:r>
              <a:rPr lang="cs-CZ" sz="3100" dirty="0"/>
              <a:t>ČNB má zřízenu rozkladovou komisi pro projednání rozkladů ve správním řízení podle správního řádu. Rozkladová komise podle daňového řádu zřízena není.</a:t>
            </a:r>
          </a:p>
          <a:p>
            <a:r>
              <a:rPr lang="cs-CZ" sz="3100" dirty="0"/>
              <a:t>Rozkladová komise ČNB </a:t>
            </a:r>
            <a:r>
              <a:rPr lang="cs-CZ" sz="3100" b="1" dirty="0"/>
              <a:t>se řídí </a:t>
            </a:r>
            <a:r>
              <a:rPr lang="cs-CZ" sz="3100" dirty="0"/>
              <a:t>vnitřním předpisem ČNB – </a:t>
            </a:r>
            <a:r>
              <a:rPr lang="cs-CZ" sz="3100" b="1" dirty="0"/>
              <a:t>Jednací řád rozkladové komise České národní banky</a:t>
            </a:r>
            <a:r>
              <a:rPr lang="cs-CZ" sz="3100" dirty="0"/>
              <a:t>, co do vnitřních záležitostí, ale </a:t>
            </a:r>
            <a:r>
              <a:rPr lang="cs-CZ" sz="3100" b="1" dirty="0"/>
              <a:t>jedná </a:t>
            </a:r>
            <a:r>
              <a:rPr lang="cs-CZ" sz="3100" dirty="0"/>
              <a:t>podle </a:t>
            </a:r>
            <a:r>
              <a:rPr lang="cs-CZ" sz="3100" b="1" dirty="0"/>
              <a:t>správního řádu </a:t>
            </a:r>
            <a:r>
              <a:rPr lang="cs-CZ" sz="3100" dirty="0"/>
              <a:t>a předpisů souvisejících.</a:t>
            </a:r>
          </a:p>
          <a:p>
            <a:r>
              <a:rPr lang="cs-CZ" sz="3100" dirty="0"/>
              <a:t>Subsidiární použití správního řádu! </a:t>
            </a:r>
          </a:p>
          <a:p>
            <a:r>
              <a:rPr lang="cs-CZ" sz="3100" dirty="0"/>
              <a:t>Rozkladová komise je jednou z komisí podle čl. 17 </a:t>
            </a:r>
            <a:r>
              <a:rPr lang="cs-CZ" sz="3100" b="1" dirty="0"/>
              <a:t>Organizačního řádu ČNB.</a:t>
            </a:r>
          </a:p>
          <a:p>
            <a:r>
              <a:rPr lang="cs-CZ" sz="3100" u="sng" dirty="0"/>
              <a:t>Organizační řád ČNB</a:t>
            </a:r>
            <a:r>
              <a:rPr lang="cs-CZ" sz="3100" dirty="0"/>
              <a:t> – schvaluje bankovní rada</a:t>
            </a:r>
          </a:p>
          <a:p>
            <a:r>
              <a:rPr lang="cs-CZ" sz="3100" u="sng" dirty="0"/>
              <a:t>Jednací řád rozkladové komise</a:t>
            </a:r>
            <a:r>
              <a:rPr lang="cs-CZ" sz="3100" dirty="0"/>
              <a:t> – přijímá rozkladová komise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677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EF00E-9507-47ED-8E90-3E7811B5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rozkladové komise </a:t>
            </a:r>
            <a:r>
              <a:rPr lang="cs-CZ" b="1" dirty="0"/>
              <a:t>obecně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9637FA-7C91-4996-9599-E3A3AD3DE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požadavky na složení rozkladové komise - § 152 odst. 1 správního řádu:</a:t>
            </a:r>
          </a:p>
          <a:p>
            <a:pPr lvl="1"/>
            <a:r>
              <a:rPr lang="cs-CZ" sz="2800" dirty="0"/>
              <a:t>Minimálně 5 členů</a:t>
            </a:r>
          </a:p>
          <a:p>
            <a:pPr lvl="1"/>
            <a:r>
              <a:rPr lang="cs-CZ" sz="2800" dirty="0"/>
              <a:t>Většinu tvoří odborníci, kteří nejsou zaměstnanci zařazení do ústředního správního úřadu. </a:t>
            </a:r>
          </a:p>
          <a:p>
            <a:pPr lvl="1"/>
            <a:r>
              <a:rPr lang="cs-CZ" sz="2800" dirty="0"/>
              <a:t>Předsedu a členy rozkladové komise jmenuje ministr nebo vedoucí jiného ústředního správního úřadu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352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EF00E-9507-47ED-8E90-3E7811B5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rozkladové komise </a:t>
            </a:r>
            <a:r>
              <a:rPr lang="cs-CZ" b="1" dirty="0"/>
              <a:t>ČNB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9637FA-7C91-4996-9599-E3A3AD3DE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23867"/>
            <a:ext cx="10753200" cy="5373816"/>
          </a:xfrm>
        </p:spPr>
        <p:txBody>
          <a:bodyPr>
            <a:noAutofit/>
          </a:bodyPr>
          <a:lstStyle/>
          <a:p>
            <a:r>
              <a:rPr lang="cs-CZ" sz="2400" dirty="0"/>
              <a:t>Minimálně 5 členů (</a:t>
            </a:r>
            <a:r>
              <a:rPr lang="cs-CZ" sz="2400" dirty="0">
                <a:solidFill>
                  <a:srgbClr val="FF0000"/>
                </a:solidFill>
              </a:rPr>
              <a:t>v RK ČNB se o rozkladu usnáší devítičlenné senáty</a:t>
            </a:r>
            <a:r>
              <a:rPr lang="cs-CZ" sz="2400" dirty="0"/>
              <a:t>)</a:t>
            </a:r>
          </a:p>
          <a:p>
            <a:r>
              <a:rPr lang="cs-CZ" sz="2400" strike="sngStrike" dirty="0"/>
              <a:t>Většinu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RK ČNB </a:t>
            </a:r>
            <a:r>
              <a:rPr lang="cs-CZ" sz="2400" dirty="0"/>
              <a:t>tvoří odborníci, kteří nejsou zaměstnanci </a:t>
            </a:r>
            <a:r>
              <a:rPr lang="cs-CZ" sz="2400" strike="sngStrike" dirty="0"/>
              <a:t>zařazení do ústředního správního úřadu. </a:t>
            </a:r>
            <a:r>
              <a:rPr lang="cs-CZ" sz="2400" b="1" dirty="0">
                <a:solidFill>
                  <a:srgbClr val="FF0000"/>
                </a:solidFill>
              </a:rPr>
              <a:t>České národní banky</a:t>
            </a:r>
          </a:p>
          <a:p>
            <a:r>
              <a:rPr lang="cs-CZ" sz="2400" b="1" dirty="0"/>
              <a:t>Předsedu </a:t>
            </a:r>
            <a:r>
              <a:rPr lang="cs-CZ" sz="2400" dirty="0"/>
              <a:t>a </a:t>
            </a:r>
            <a:r>
              <a:rPr lang="cs-CZ" sz="2400" b="1" dirty="0"/>
              <a:t>členy</a:t>
            </a:r>
            <a:r>
              <a:rPr lang="cs-CZ" sz="2400" dirty="0"/>
              <a:t> rozkladové komise jmenuje </a:t>
            </a:r>
            <a:r>
              <a:rPr lang="cs-CZ" sz="2400" strike="sngStrike" dirty="0"/>
              <a:t>ministr nebo vedoucí jiného ústředního správního úřadu</a:t>
            </a:r>
            <a:r>
              <a:rPr lang="cs-CZ" sz="2400" dirty="0"/>
              <a:t> a odvolává </a:t>
            </a:r>
            <a:r>
              <a:rPr lang="cs-CZ" sz="2400" b="1" dirty="0">
                <a:solidFill>
                  <a:srgbClr val="FF0000"/>
                </a:solidFill>
              </a:rPr>
              <a:t>bankovní rada </a:t>
            </a:r>
            <a:r>
              <a:rPr lang="cs-CZ" sz="2400" dirty="0"/>
              <a:t>z řad odborníků teorie i praxe obchodního, finančního, správního či evropského práva nebo souvisejících odvětví právní, ekonomické nebo jiné vědy.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b="1" dirty="0"/>
              <a:t>Tajemník rozkladové komise – </a:t>
            </a:r>
            <a:r>
              <a:rPr lang="cs-CZ" sz="2400" dirty="0"/>
              <a:t>podle čl. 17 odst. 2 organizačního řádu bankovní radou jmenovaný zaměstnanec odboru legislativního a právního sekce kancelář (není členem RK).</a:t>
            </a:r>
          </a:p>
          <a:p>
            <a:r>
              <a:rPr lang="cs-CZ" sz="2400" dirty="0"/>
              <a:t>Organizační a administrativní zabezpečení činnosti rozkladové komise zajišťuje sekce kancelář - </a:t>
            </a:r>
            <a:r>
              <a:rPr lang="cs-CZ" sz="2400" dirty="0">
                <a:hlinkClick r:id="rId2"/>
              </a:rPr>
              <a:t>https://www.cnb.cz/cs/o_cnb/organizacni-struktura/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0120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E1A2C-4D7B-457A-9528-E9D06CEF3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rozkladové komise ČNB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8EB684-8607-440B-B96B-44758482C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Předseda rozkladové komise</a:t>
            </a:r>
          </a:p>
          <a:p>
            <a:r>
              <a:rPr lang="cs-CZ" dirty="0"/>
              <a:t>Tajemník rozkladové komise </a:t>
            </a:r>
          </a:p>
          <a:p>
            <a:r>
              <a:rPr lang="cs-CZ" dirty="0"/>
              <a:t>Senáty (3) rozkladové komise (předseda senátu + členové senátu)</a:t>
            </a:r>
          </a:p>
          <a:p>
            <a:r>
              <a:rPr lang="cs-CZ" dirty="0"/>
              <a:t>Další členové rozkladové komise – nezařazení do senátů</a:t>
            </a:r>
          </a:p>
          <a:p>
            <a:r>
              <a:rPr lang="cs-CZ" dirty="0"/>
              <a:t>O zařazení člena komise do senátu rozhoduje bankovní rada.</a:t>
            </a:r>
          </a:p>
          <a:p>
            <a:r>
              <a:rPr lang="cs-CZ" dirty="0"/>
              <a:t>Působnost jednotlivých senátů stanoví bankovní rada. 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https://www.cnb.cz/cs/o_cnb/bankovni-rada/poradni-organy-bankovni-rady-cnb/rozkladova-komise/slozeni-rozkladove-komise-ceske-narodni-banky/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546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F6D47-545A-465D-8654-A4AF4AE93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 rozkladové komise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49C5D-1716-40D1-96FD-A19A02A20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ts val="3000"/>
              </a:lnSpc>
              <a:buNone/>
            </a:pPr>
            <a:r>
              <a:rPr lang="cs-CZ" sz="2000" b="1" dirty="0"/>
              <a:t>Rozklady</a:t>
            </a:r>
          </a:p>
          <a:p>
            <a:pPr>
              <a:lnSpc>
                <a:spcPts val="3000"/>
              </a:lnSpc>
            </a:pPr>
            <a:r>
              <a:rPr lang="cs-CZ" sz="2000" dirty="0"/>
              <a:t>rozklady proti rozhodnutím České národní banky vydaným v prvním stupni, </a:t>
            </a:r>
          </a:p>
          <a:p>
            <a:pPr>
              <a:lnSpc>
                <a:spcPts val="3000"/>
              </a:lnSpc>
            </a:pPr>
            <a:r>
              <a:rPr lang="cs-CZ" sz="2000" dirty="0"/>
              <a:t>opožděné nebo nepřípustné rozklady z hlediska, zda nejsou dány předpoklady pro přezkoumání rozhodnutí v přezkumném řízení, pro obnovu řízení nebo pro vydání nového rozhodnutí,</a:t>
            </a:r>
          </a:p>
          <a:p>
            <a:pPr>
              <a:lnSpc>
                <a:spcPts val="3000"/>
              </a:lnSpc>
            </a:pPr>
            <a:r>
              <a:rPr lang="cs-CZ" sz="2000" dirty="0"/>
              <a:t>podněty k zahájení přezkumného řízení, </a:t>
            </a:r>
          </a:p>
          <a:p>
            <a:pPr>
              <a:lnSpc>
                <a:spcPts val="3000"/>
              </a:lnSpc>
            </a:pPr>
            <a:r>
              <a:rPr lang="cs-CZ" sz="2000" dirty="0"/>
              <a:t>rozhodnutí soudu, kterým bylo rozhodnutí o rozkladu zrušeno a vráceno ČNB k dalšímu řízení. </a:t>
            </a:r>
          </a:p>
          <a:p>
            <a:pPr marL="0" indent="0">
              <a:lnSpc>
                <a:spcPts val="3000"/>
              </a:lnSpc>
              <a:buNone/>
            </a:pPr>
            <a:r>
              <a:rPr lang="cs-CZ" sz="2000" b="1" dirty="0"/>
              <a:t>Expertní projednání</a:t>
            </a:r>
          </a:p>
          <a:p>
            <a:pPr>
              <a:lnSpc>
                <a:spcPts val="3000"/>
              </a:lnSpc>
            </a:pPr>
            <a:r>
              <a:rPr lang="cs-CZ" sz="2000" dirty="0"/>
              <a:t>návrhů, vyjádření či právních stanovisek k právním problémům, rozhodne-li se tak bankovní rada nebo požádá-li o to ředitel sekce kancelář nebo ředitel odboru legislativního a právního sekce kancelář. </a:t>
            </a:r>
          </a:p>
        </p:txBody>
      </p:sp>
    </p:spTree>
    <p:extLst>
      <p:ext uri="{BB962C8B-B14F-4D97-AF65-F5344CB8AC3E}">
        <p14:creationId xmlns:p14="http://schemas.microsoft.com/office/powerpoint/2010/main" val="3014561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06AAD-4DEF-4C45-AA03-B7A904CC3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024"/>
          </a:xfrm>
        </p:spPr>
        <p:txBody>
          <a:bodyPr>
            <a:normAutofit fontScale="90000"/>
          </a:bodyPr>
          <a:lstStyle/>
          <a:p>
            <a:r>
              <a:rPr lang="cs-CZ" dirty="0"/>
              <a:t>Práva a povinnosti člena rozkladové komise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EFAB53-C045-4FFC-B9F5-FAA816086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7661"/>
            <a:ext cx="10515600" cy="5424406"/>
          </a:xfrm>
        </p:spPr>
        <p:txBody>
          <a:bodyPr>
            <a:noAutofit/>
          </a:bodyPr>
          <a:lstStyle/>
          <a:p>
            <a:pPr marL="514350" indent="-514350">
              <a:lnSpc>
                <a:spcPts val="3000"/>
              </a:lnSpc>
              <a:buAutoNum type="alphaLcParenR"/>
            </a:pPr>
            <a:endParaRPr lang="cs-CZ" sz="2000" dirty="0"/>
          </a:p>
          <a:p>
            <a:pPr marL="514350" indent="-514350">
              <a:lnSpc>
                <a:spcPts val="3000"/>
              </a:lnSpc>
              <a:buAutoNum type="alphaLcParenR"/>
            </a:pPr>
            <a:r>
              <a:rPr lang="cs-CZ" sz="2000" dirty="0"/>
              <a:t>vykonává svoji činnost nezávisle, nestranně a s odbornou péčí, </a:t>
            </a:r>
          </a:p>
          <a:p>
            <a:pPr marL="514350" indent="-514350">
              <a:lnSpc>
                <a:spcPts val="3000"/>
              </a:lnSpc>
              <a:buAutoNum type="alphaLcParenR"/>
            </a:pPr>
            <a:r>
              <a:rPr lang="cs-CZ" sz="2000" dirty="0"/>
              <a:t>vyjadřuje se k rozkladům projednávaným komisí, činí návrhy, vznáší připomínky a přispívá k tomu, aby průběh jednání a usnesení schválená komisí byla v souladu se zákony a ostatními právními předpisy, </a:t>
            </a:r>
          </a:p>
          <a:p>
            <a:pPr marL="514350" indent="-514350">
              <a:lnSpc>
                <a:spcPts val="3000"/>
              </a:lnSpc>
              <a:buAutoNum type="alphaLcParenR"/>
            </a:pPr>
            <a:r>
              <a:rPr lang="cs-CZ" sz="2000" dirty="0"/>
              <a:t>působí na základě rozhodnutí předsedy senátu jako </a:t>
            </a:r>
            <a:r>
              <a:rPr lang="cs-CZ" sz="2000" b="1" dirty="0"/>
              <a:t>zpravodaj </a:t>
            </a:r>
            <a:r>
              <a:rPr lang="cs-CZ" sz="2000" dirty="0"/>
              <a:t>k projednávanému rozkladu, </a:t>
            </a:r>
          </a:p>
          <a:p>
            <a:pPr marL="514350" indent="-514350">
              <a:lnSpc>
                <a:spcPts val="3000"/>
              </a:lnSpc>
              <a:buAutoNum type="alphaLcParenR"/>
            </a:pPr>
            <a:r>
              <a:rPr lang="cs-CZ" sz="2000" dirty="0"/>
              <a:t>má právo, aby mu byl poskytnut k nahlédnutí úplný správní spis, jehož se projednávaný rozklad týká, </a:t>
            </a:r>
          </a:p>
          <a:p>
            <a:pPr marL="514350" indent="-514350">
              <a:lnSpc>
                <a:spcPts val="3000"/>
              </a:lnSpc>
              <a:buAutoNum type="alphaLcParenR"/>
            </a:pPr>
            <a:r>
              <a:rPr lang="cs-CZ" sz="2000" dirty="0"/>
              <a:t>má právo na zaznamenání svého názoru, který je odlišný od usnesení senátu, do záznamu z jednání, tzv. </a:t>
            </a:r>
            <a:r>
              <a:rPr lang="cs-CZ" sz="2000" b="1" dirty="0"/>
              <a:t>separátní </a:t>
            </a:r>
            <a:r>
              <a:rPr lang="cs-CZ" sz="2000" b="1" dirty="0" err="1"/>
              <a:t>votum</a:t>
            </a:r>
            <a:r>
              <a:rPr lang="cs-CZ" sz="2000" b="1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votum</a:t>
            </a:r>
            <a:r>
              <a:rPr lang="cs-CZ" sz="2000" dirty="0"/>
              <a:t> </a:t>
            </a:r>
            <a:r>
              <a:rPr lang="cs-CZ" sz="2000" dirty="0" err="1"/>
              <a:t>separatum</a:t>
            </a:r>
            <a:r>
              <a:rPr lang="cs-CZ" sz="2000" dirty="0"/>
              <a:t>),</a:t>
            </a:r>
          </a:p>
          <a:p>
            <a:pPr marL="514350" indent="-514350">
              <a:lnSpc>
                <a:spcPts val="3000"/>
              </a:lnSpc>
              <a:buAutoNum type="alphaLcParenR"/>
            </a:pPr>
            <a:r>
              <a:rPr lang="cs-CZ" sz="2000" dirty="0"/>
              <a:t>oznámí neprodleně tajemníkovi skutečnosti nasvědčující jeho podjatosti, </a:t>
            </a:r>
          </a:p>
          <a:p>
            <a:pPr marL="514350" indent="-514350">
              <a:lnSpc>
                <a:spcPts val="3000"/>
              </a:lnSpc>
              <a:buAutoNum type="alphaLcParenR"/>
            </a:pPr>
            <a:r>
              <a:rPr lang="cs-CZ" sz="2000" dirty="0"/>
              <a:t>omluví tajemníkovi před jednáním senátu, jehož je členem nebo na jehož jednání byl přizván, svoji neúčast,</a:t>
            </a:r>
          </a:p>
        </p:txBody>
      </p:sp>
    </p:spTree>
    <p:extLst>
      <p:ext uri="{BB962C8B-B14F-4D97-AF65-F5344CB8AC3E}">
        <p14:creationId xmlns:p14="http://schemas.microsoft.com/office/powerpoint/2010/main" val="2203736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06AAD-4DEF-4C45-AA03-B7A904CC3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024"/>
          </a:xfrm>
        </p:spPr>
        <p:txBody>
          <a:bodyPr>
            <a:normAutofit fontScale="90000"/>
          </a:bodyPr>
          <a:lstStyle/>
          <a:p>
            <a:r>
              <a:rPr lang="cs-CZ" dirty="0"/>
              <a:t>Práva a povinnosti člena rozkladové komise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EFAB53-C045-4FFC-B9F5-FAA816086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7661"/>
            <a:ext cx="10515600" cy="542440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800" dirty="0">
              <a:solidFill>
                <a:srgbClr val="0000DC"/>
              </a:solidFill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0000DC"/>
                </a:solidFill>
              </a:rPr>
              <a:t>h) </a:t>
            </a:r>
            <a:r>
              <a:rPr lang="cs-CZ" sz="2000" dirty="0"/>
              <a:t>nemůže-li se zúčastnit jednání senátu, jehož je členem nebo na jehož jednání byl přizván, je oprávněn sdělit písemně svoje stanovisko k projednávaným rozkladům; stanovisko předá tajemníkovi před zahájením jednání příslušného senátu a tajemník s ním členy tohoto senátu seznámí,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DC"/>
                </a:solidFill>
              </a:rPr>
              <a:t>i) </a:t>
            </a:r>
            <a:r>
              <a:rPr lang="cs-CZ" sz="2000" dirty="0"/>
              <a:t>je povinen zachovávat mlčenlivost o skutečnostech, se kterým se seznámil v souvislosti s členstvím v komisi, a to i po skončení svého členství v komisi,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DC"/>
                </a:solidFill>
              </a:rPr>
              <a:t>j) </a:t>
            </a:r>
            <a:r>
              <a:rPr lang="cs-CZ" sz="2000" dirty="0"/>
              <a:t>nesmí zneužít informace o skutečnostech, které se dozvěděl v souvislosti s členstvím </a:t>
            </a:r>
            <a:r>
              <a:rPr lang="pl-PL" sz="2000" dirty="0"/>
              <a:t>v </a:t>
            </a:r>
            <a:r>
              <a:rPr lang="pl-PL" sz="2000" dirty="0" err="1"/>
              <a:t>komisi</a:t>
            </a:r>
            <a:r>
              <a:rPr lang="pl-PL" sz="2000" dirty="0"/>
              <a:t>, a to ani po </a:t>
            </a:r>
            <a:r>
              <a:rPr lang="pl-PL" sz="2000" dirty="0" err="1"/>
              <a:t>skončení</a:t>
            </a:r>
            <a:r>
              <a:rPr lang="pl-PL" sz="2000" dirty="0"/>
              <a:t> </a:t>
            </a:r>
            <a:r>
              <a:rPr lang="pl-PL" sz="2000" dirty="0" err="1"/>
              <a:t>svého</a:t>
            </a:r>
            <a:r>
              <a:rPr lang="pl-PL" sz="2000" dirty="0"/>
              <a:t> </a:t>
            </a:r>
            <a:r>
              <a:rPr lang="pl-PL" sz="2000" dirty="0" err="1"/>
              <a:t>členství</a:t>
            </a:r>
            <a:r>
              <a:rPr lang="pl-PL" sz="2000" dirty="0"/>
              <a:t> v </a:t>
            </a:r>
            <a:r>
              <a:rPr lang="pl-PL" sz="2000" dirty="0" err="1"/>
              <a:t>komisi</a:t>
            </a:r>
            <a:r>
              <a:rPr lang="pl-PL" sz="2000" dirty="0"/>
              <a:t>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89918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DE51D-244E-4558-9A9E-BB606912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jednání o rozkladu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E62AE-0CCE-4DEF-862E-D7E13AC51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cs-CZ" dirty="0"/>
              <a:t>Příprava jednání a administrativní zabezpečení – čl. 8 JŘ</a:t>
            </a:r>
          </a:p>
          <a:p>
            <a:pPr marL="571500" indent="-571500">
              <a:buAutoNum type="romanUcPeriod"/>
            </a:pPr>
            <a:r>
              <a:rPr lang="cs-CZ" dirty="0"/>
              <a:t>Vlastní jednání senátu – čl. 9, 10 (jednání </a:t>
            </a:r>
            <a:r>
              <a:rPr lang="cs-CZ" i="1" dirty="0"/>
              <a:t>per </a:t>
            </a:r>
            <a:r>
              <a:rPr lang="cs-CZ" i="1" dirty="0" err="1"/>
              <a:t>rollam</a:t>
            </a:r>
            <a:r>
              <a:rPr lang="cs-CZ" i="1" dirty="0"/>
              <a:t>)</a:t>
            </a:r>
            <a:r>
              <a:rPr lang="cs-CZ" dirty="0"/>
              <a:t> JŘ</a:t>
            </a:r>
          </a:p>
          <a:p>
            <a:pPr marL="571500" indent="-571500">
              <a:buAutoNum type="romanUcPeriod"/>
            </a:pPr>
            <a:r>
              <a:rPr lang="cs-CZ" dirty="0"/>
              <a:t>Usnesení rozkladové komise = návrh rozhodnutí (pro bankovní radu)</a:t>
            </a:r>
          </a:p>
          <a:p>
            <a:pPr marL="571500" indent="-571500">
              <a:buAutoNum type="romanUcPeriod"/>
            </a:pPr>
            <a:r>
              <a:rPr lang="cs-CZ" dirty="0"/>
              <a:t>Jednání bankovní rady o rozkladu (SŘ + jednací řád bankovní rady) </a:t>
            </a:r>
          </a:p>
          <a:p>
            <a:pPr marL="571500" indent="-571500">
              <a:buAutoNum type="romanUcPeriod"/>
            </a:pPr>
            <a:r>
              <a:rPr lang="cs-CZ" dirty="0"/>
              <a:t>Rozhodnutí bankovní rady o rozkladu (správní řád)</a:t>
            </a:r>
          </a:p>
          <a:p>
            <a:pPr marL="571500" indent="-571500">
              <a:buAutoNum type="roman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19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06129-AF92-4BDA-8FE6-35CB3DFD5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Rozklad x 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5B74D4-995A-4498-85FA-0D26486CE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dirty="0"/>
              <a:t>Předcházející přednáška byla mimo jiné věnována řádnému opravnému prostředku proti rozhodnutí vydaném v řízení před Českou národní bankou. </a:t>
            </a:r>
          </a:p>
          <a:p>
            <a:pPr marL="457200" indent="-457200"/>
            <a:r>
              <a:rPr lang="cs-CZ" dirty="0"/>
              <a:t>Víte, jaké je postavení České národní banky obecně i jako orgánu dohledu nad finančním trhem. </a:t>
            </a:r>
          </a:p>
          <a:p>
            <a:pPr marL="457200" indent="-457200"/>
            <a:r>
              <a:rPr lang="cs-CZ" dirty="0"/>
              <a:t>Rozhodnutí ČNB nemůže přezkoumat v druhém stupni žádný jiný správní orgán – v souladu s její nezávislostí a postavením správního úřadu.</a:t>
            </a:r>
          </a:p>
          <a:p>
            <a:pPr marL="457200" indent="-457200"/>
            <a:r>
              <a:rPr lang="cs-CZ" dirty="0"/>
              <a:t>Proto prvostupňové rozhodnutí ČNB nelze napadnout odvoláním – nelze se k nikomu odvolat – ale na místo toho se použije </a:t>
            </a:r>
            <a:r>
              <a:rPr lang="cs-CZ" b="1" dirty="0"/>
              <a:t>ROZKLAD.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746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9E9A0-453F-4292-8F7C-7468F2E59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senát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F0CD04-F8C1-432D-B124-6C0EA701E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Zvláštní senát je nejméně tříčlenný</a:t>
            </a:r>
          </a:p>
          <a:p>
            <a:r>
              <a:rPr lang="cs-CZ" dirty="0"/>
              <a:t>Působnost: přezkoumání písemností nebo záznamů obsahujících utajované skutečnosti</a:t>
            </a:r>
          </a:p>
          <a:p>
            <a:r>
              <a:rPr lang="cs-CZ" dirty="0"/>
              <a:t>Členové zvláštního senátu – podmínky:</a:t>
            </a:r>
          </a:p>
          <a:p>
            <a:pPr marL="514350" indent="-514350">
              <a:buAutoNum type="alphaLcParenR"/>
            </a:pPr>
            <a:r>
              <a:rPr lang="cs-CZ" dirty="0"/>
              <a:t>Občan ČR</a:t>
            </a:r>
          </a:p>
          <a:p>
            <a:pPr marL="514350" indent="-514350">
              <a:buAutoNum type="alphaLcParenR"/>
            </a:pPr>
            <a:r>
              <a:rPr lang="cs-CZ" dirty="0"/>
              <a:t>Držitel platného osvědčení Národního bezpečnostního úřadu pro stupeň utajení přezkoumávaných utajovaných informací nebo vyšší stupeň (lze nahradit poučením předsedy zvláštního senátu)</a:t>
            </a:r>
          </a:p>
          <a:p>
            <a:pPr marL="514350" indent="-514350">
              <a:buAutoNum type="alphaLcParenR"/>
            </a:pPr>
            <a:r>
              <a:rPr lang="cs-CZ" dirty="0"/>
              <a:t>Jmenování členem (předsedou) zvláštního senátu bankovní radou </a:t>
            </a:r>
            <a:r>
              <a:rPr lang="cs-CZ" b="1" dirty="0"/>
              <a:t>ad hoc. </a:t>
            </a:r>
          </a:p>
        </p:txBody>
      </p:sp>
    </p:spTree>
    <p:extLst>
      <p:ext uri="{BB962C8B-B14F-4D97-AF65-F5344CB8AC3E}">
        <p14:creationId xmlns:p14="http://schemas.microsoft.com/office/powerpoint/2010/main" val="1294046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40B09-AF12-40C5-85AA-318C82645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Dokumentace jednání a audiozáznam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1DFACB-5385-43E6-AE45-6D4DDF4D0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Čl.  11 jednacího řádu rozkladové komise</a:t>
            </a:r>
          </a:p>
          <a:p>
            <a:r>
              <a:rPr lang="cs-CZ" dirty="0"/>
              <a:t>Zápis z jednání</a:t>
            </a:r>
          </a:p>
          <a:p>
            <a:r>
              <a:rPr lang="cs-CZ" dirty="0"/>
              <a:t>Záznam z jednání</a:t>
            </a:r>
          </a:p>
          <a:p>
            <a:r>
              <a:rPr lang="cs-CZ" dirty="0"/>
              <a:t>Protokol o hlasování</a:t>
            </a:r>
          </a:p>
          <a:p>
            <a:r>
              <a:rPr lang="cs-CZ" dirty="0"/>
              <a:t>Audiozáznam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Specifika pro jednání </a:t>
            </a:r>
            <a:r>
              <a:rPr lang="cs-CZ" i="1" dirty="0"/>
              <a:t>per </a:t>
            </a:r>
            <a:r>
              <a:rPr lang="cs-CZ" i="1" dirty="0" err="1"/>
              <a:t>rollam</a:t>
            </a:r>
            <a:r>
              <a:rPr lang="cs-CZ" i="1" dirty="0"/>
              <a:t> – </a:t>
            </a:r>
            <a:r>
              <a:rPr lang="cs-CZ" dirty="0"/>
              <a:t>čl. 10 JŘ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019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29631-419A-4B24-9473-0C6C673B1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496846-CCCC-4A1E-B696-0B5E9B17E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Seznamte se s ustanovením § 152 správního řádu a uvědomte si speciální úpravu pro ČNB.</a:t>
            </a:r>
          </a:p>
          <a:p>
            <a:r>
              <a:rPr lang="cs-CZ" dirty="0"/>
              <a:t>Nakolik je bankovní rada vázána usnesením rozkladové komise?</a:t>
            </a:r>
          </a:p>
          <a:p>
            <a:r>
              <a:rPr lang="cs-CZ" dirty="0"/>
              <a:t>Seznamte se s jednacím řádem rozkladové komise (viz studijní materiály k předmětu).</a:t>
            </a:r>
          </a:p>
          <a:p>
            <a:r>
              <a:rPr lang="cs-CZ" dirty="0"/>
              <a:t>Projděte si vybraná rozhodnutí o rozkladu, zejména si všimněte konstrukce rozhodnutí.</a:t>
            </a:r>
          </a:p>
          <a:p>
            <a:r>
              <a:rPr lang="cs-CZ" dirty="0"/>
              <a:t>Přečtěte si článek o rozkladu: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https://www.epravo.cz/top/clanky/k-problematice-rozkladove-komise-vybrane-otazky-93968.html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789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2DEBC-6091-4900-A1C5-070851EBE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– základní vymezení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4687FE-54CA-4E8F-A066-E2572092B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Institut existující dlouhou dobu v českém právu</a:t>
            </a:r>
          </a:p>
          <a:p>
            <a:r>
              <a:rPr lang="cs-CZ" dirty="0"/>
              <a:t>Řádný (nikoliv mimořádný) opravný prostředek</a:t>
            </a:r>
          </a:p>
          <a:p>
            <a:r>
              <a:rPr lang="cs-CZ" dirty="0"/>
              <a:t>Aplikace u prvoinstančních rozhodnutí vydaných ústředním orgánem státní správy (ústředním správním úřadem), ministrem, státním tajemníkem ministerstva nebo jiného ústředního správního úřadu</a:t>
            </a:r>
          </a:p>
          <a:p>
            <a:r>
              <a:rPr lang="cs-CZ" dirty="0"/>
              <a:t>Suspenzivní účinek (odkládá právní moc až do rozhodnutí o rozkladu), pokud není výslovně upraveno jinak</a:t>
            </a:r>
          </a:p>
          <a:p>
            <a:r>
              <a:rPr lang="cs-CZ" dirty="0"/>
              <a:t>Zvláštní typ odvolacího řízení</a:t>
            </a:r>
          </a:p>
        </p:txBody>
      </p:sp>
    </p:spTree>
    <p:extLst>
      <p:ext uri="{BB962C8B-B14F-4D97-AF65-F5344CB8AC3E}">
        <p14:creationId xmlns:p14="http://schemas.microsoft.com/office/powerpoint/2010/main" val="224201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714A7D-0133-4D88-A968-58DE89D02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Rozklad u ČNB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662857-0CCB-4EF0-BC9F-7F52430E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cs-CZ" sz="2400" dirty="0"/>
              <a:t>ČNB je v postavení ústředního správního úřadu.</a:t>
            </a:r>
          </a:p>
          <a:p>
            <a:pPr>
              <a:lnSpc>
                <a:spcPct val="170000"/>
              </a:lnSpc>
            </a:pPr>
            <a:r>
              <a:rPr lang="cs-CZ" sz="2400" dirty="0"/>
              <a:t>Rozklad se v případě ČNB použije podle dvou procesních úprav:</a:t>
            </a:r>
          </a:p>
          <a:p>
            <a:pPr>
              <a:lnSpc>
                <a:spcPct val="170000"/>
              </a:lnSpc>
            </a:pPr>
            <a:r>
              <a:rPr lang="cs-CZ" sz="2400" b="1" dirty="0"/>
              <a:t>1. Správní řád</a:t>
            </a:r>
            <a:r>
              <a:rPr lang="cs-CZ" sz="2400" dirty="0"/>
              <a:t>: mj. pro řízení ve věcech dohledu nad finančním trhem včetně řízení o přestupcích.</a:t>
            </a:r>
          </a:p>
          <a:p>
            <a:pPr>
              <a:lnSpc>
                <a:spcPct val="170000"/>
              </a:lnSpc>
            </a:pPr>
            <a:r>
              <a:rPr lang="cs-CZ" sz="2400" b="1" dirty="0"/>
              <a:t>2. Daňový řád</a:t>
            </a:r>
            <a:r>
              <a:rPr lang="cs-CZ" sz="2400" dirty="0"/>
              <a:t>: pro řízení o správních poplatcích za úkony a řízení ve věcech dohledu nad finančním trhem. ČNB má postavení správce daně (poplatek = daň s širším smyslu). </a:t>
            </a:r>
          </a:p>
        </p:txBody>
      </p:sp>
    </p:spTree>
    <p:extLst>
      <p:ext uri="{BB962C8B-B14F-4D97-AF65-F5344CB8AC3E}">
        <p14:creationId xmlns:p14="http://schemas.microsoft.com/office/powerpoint/2010/main" val="336519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714A7D-0133-4D88-A968-58DE89D02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662857-0CCB-4EF0-BC9F-7F52430E0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13999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cs-CZ" sz="2000" dirty="0"/>
              <a:t>Vedení řízení:</a:t>
            </a:r>
          </a:p>
          <a:p>
            <a:pPr lvl="1">
              <a:lnSpc>
                <a:spcPct val="170000"/>
              </a:lnSpc>
            </a:pPr>
            <a:r>
              <a:rPr lang="cs-CZ" dirty="0"/>
              <a:t>Při správě správních poplatků, tedy i při řízeních o nich, se správní řád nepoužije! Řízení se tak povede podle:</a:t>
            </a:r>
          </a:p>
          <a:p>
            <a:pPr marL="1200150" lvl="2" indent="-2857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dirty="0"/>
              <a:t>Daňového řádu (lex </a:t>
            </a:r>
            <a:r>
              <a:rPr lang="cs-CZ" dirty="0" err="1"/>
              <a:t>generalis</a:t>
            </a:r>
            <a:r>
              <a:rPr lang="cs-CZ" dirty="0"/>
              <a:t>)</a:t>
            </a:r>
          </a:p>
          <a:p>
            <a:pPr marL="1200150" lvl="2" indent="-2857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dirty="0"/>
              <a:t>Zákona o správních poplatcích (lex </a:t>
            </a:r>
            <a:r>
              <a:rPr lang="cs-CZ" dirty="0" err="1"/>
              <a:t>specialis</a:t>
            </a:r>
            <a:r>
              <a:rPr lang="cs-CZ" dirty="0"/>
              <a:t>)</a:t>
            </a:r>
          </a:p>
          <a:p>
            <a:pPr marL="1200150" lvl="2" indent="-2857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dirty="0"/>
              <a:t>Zákona o České národní bance (lex </a:t>
            </a:r>
            <a:r>
              <a:rPr lang="cs-CZ" dirty="0" err="1"/>
              <a:t>specialis</a:t>
            </a:r>
            <a:r>
              <a:rPr lang="cs-CZ" dirty="0"/>
              <a:t>)</a:t>
            </a:r>
          </a:p>
          <a:p>
            <a:pPr>
              <a:lnSpc>
                <a:spcPct val="170000"/>
              </a:lnSpc>
            </a:pPr>
            <a:r>
              <a:rPr lang="cs-CZ" sz="2000" dirty="0"/>
              <a:t>= Řádný opravný prostředek proti rozhodnutí, které vydal ústřední správní orgán nebo úřední osoba stojící v jeho čele. </a:t>
            </a:r>
          </a:p>
          <a:p>
            <a:pPr>
              <a:lnSpc>
                <a:spcPct val="170000"/>
              </a:lnSpc>
            </a:pPr>
            <a:r>
              <a:rPr lang="cs-CZ" sz="2000" dirty="0"/>
              <a:t>O rozkladu rozhoduje úřední osoba stojící v čele ústředního správního orgánu na základě návrhu jí ustanovené komise. </a:t>
            </a:r>
          </a:p>
          <a:p>
            <a:pPr>
              <a:lnSpc>
                <a:spcPct val="170000"/>
              </a:lnSpc>
            </a:pPr>
            <a:r>
              <a:rPr lang="cs-CZ" sz="2000" dirty="0"/>
              <a:t>Na řízení o rozkladu se použijí obdobně ustanovení o odvolání, nevylučuje-li to povaha věci.</a:t>
            </a:r>
          </a:p>
        </p:txBody>
      </p:sp>
    </p:spTree>
    <p:extLst>
      <p:ext uri="{BB962C8B-B14F-4D97-AF65-F5344CB8AC3E}">
        <p14:creationId xmlns:p14="http://schemas.microsoft.com/office/powerpoint/2010/main" val="348390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15C89-2EF2-4075-B518-296783F9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5"/>
            <a:ext cx="10515600" cy="709073"/>
          </a:xfrm>
        </p:spPr>
        <p:txBody>
          <a:bodyPr/>
          <a:lstStyle/>
          <a:p>
            <a:r>
              <a:rPr lang="cs-CZ" dirty="0"/>
              <a:t>Rozklad (§ 152 SŘ)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7C448D-CE1F-4642-A763-ED47FCEBC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433"/>
            <a:ext cx="10515600" cy="5489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(1) Proti rozhodnutí, které vydal ústřední správní úřad, ministr nebo vedoucí jiného ústředního správního úřadu v prvním stupni, lze podat rozklad.  </a:t>
            </a:r>
            <a:r>
              <a:rPr lang="cs-CZ" sz="2000" dirty="0">
                <a:solidFill>
                  <a:srgbClr val="FF0000"/>
                </a:solidFill>
              </a:rPr>
              <a:t>== speciální úprava v zákoně o ČNB</a:t>
            </a:r>
          </a:p>
          <a:p>
            <a:pPr marL="0" indent="0">
              <a:buNone/>
            </a:pPr>
            <a:r>
              <a:rPr lang="cs-CZ" sz="2000" dirty="0"/>
              <a:t>(2) O rozkladu rozhoduje ministr nebo vedoucí jiného ústředního správního úřadu. == speciální úprava v zákoně o ČNB</a:t>
            </a:r>
          </a:p>
          <a:p>
            <a:pPr marL="0" indent="0">
              <a:buNone/>
            </a:pPr>
            <a:r>
              <a:rPr lang="cs-CZ" sz="2000" dirty="0"/>
              <a:t>(3) Návrh na rozhodnutí podle odstavce 2 předkládá ministrovi nebo vedoucímu jiného ústředního správního úřadu </a:t>
            </a:r>
            <a:r>
              <a:rPr lang="cs-CZ" sz="2000" dirty="0">
                <a:solidFill>
                  <a:srgbClr val="FF0000"/>
                </a:solidFill>
              </a:rPr>
              <a:t>(== speciální úprava v zákoně o ČNB) </a:t>
            </a:r>
            <a:r>
              <a:rPr lang="cs-CZ" sz="2000" dirty="0"/>
              <a:t>rozkladová komise. Rozkladová komise má nejméně 5 členů. Předsedu a ostatní členy rozkladové komise jmenuje ministr nebo vedoucí jiného ústředního správního úřadu. </a:t>
            </a:r>
            <a:r>
              <a:rPr lang="cs-CZ" sz="2000" dirty="0">
                <a:solidFill>
                  <a:srgbClr val="FF0000"/>
                </a:solidFill>
              </a:rPr>
              <a:t>(== speciální úprava v zákoně o ČNB)</a:t>
            </a:r>
            <a:r>
              <a:rPr lang="cs-CZ" sz="2000" dirty="0"/>
              <a:t> Většinu členů rozkladové komise tvoří odborníci, kteří nejsou zaměstnanci zařazení do ústředního správního úřadu. Ustanovení § 14 a 134 platí obdobně s tím, že rozkladová komise může jednat a přijímat usnesení v nejméně pětičlenných senátech a že většina přítomných členů musí být odborníci, kteří nejsou zaměstnanci ústředního správního úřadu.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74868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15C89-2EF2-4075-B518-296783F9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5"/>
            <a:ext cx="10515600" cy="709073"/>
          </a:xfrm>
        </p:spPr>
        <p:txBody>
          <a:bodyPr/>
          <a:lstStyle/>
          <a:p>
            <a:r>
              <a:rPr lang="cs-CZ" dirty="0"/>
              <a:t>Rozklad (§ 152 SŘ)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7C448D-CE1F-4642-A763-ED47FCEBC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683"/>
            <a:ext cx="10515600" cy="5489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(4) Jestliže je při vyřizování rozkladu zapotřebí přezkoumat také písemnosti nebo záznamy obsahující utajované informace, které jsou za podmínek v § 17 odst. 3 uchovávány odděleně mimo spis, usnáší se na návrhu rozhodnutí podle odstavce 2 zvláštní senát rozkladové komise. Zvláštní senát rozkladové komise je nejméně tříčlenný, každý jeho člen musí být státním občanem České republiky a držitelem platného osvědčení fyzické osoby pro stupeň utajení přezkoumávaných utajovaných písemností nebo záznamů, nebo pro stupeň utajení vyšší, a předem poučen předsedou zvláštního senátu rozkladové komise podle zákona upravujícího ochranu utajovaných informací a bezpečnostní způsobilost. Písemný záznam o poučení zašle správní orgán do 30 dnů ode dne jeho vyhotovení Národnímu bezpečnostnímu úřadu. Postup podle vět druhé a třetí se neuplatní, prokáže-li se člen zvláštního senátu rozkladové komise poučením provedeným podle zákona upravujícího ochranu utajovaných informací a bezpečnostní způsobilost. Většina přítomných členů zvláštního senátu rozkladové komise musejí být odborníci, kteří nejsou zaměstnanci ústředního správního úřadu.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43595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15C89-2EF2-4075-B518-296783F9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5"/>
            <a:ext cx="10515600" cy="709073"/>
          </a:xfrm>
        </p:spPr>
        <p:txBody>
          <a:bodyPr/>
          <a:lstStyle/>
          <a:p>
            <a:r>
              <a:rPr lang="cs-CZ" dirty="0"/>
              <a:t>Rozklad (§ 152 SŘ)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7C448D-CE1F-4642-A763-ED47FCEBC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688"/>
            <a:ext cx="10515600" cy="5489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(5) Nevylučuje-li to povaha věci, platí pro řízení o rozkladu ustanovení o odvolání.</a:t>
            </a:r>
          </a:p>
          <a:p>
            <a:pPr marL="0" indent="0">
              <a:buNone/>
            </a:pPr>
            <a:r>
              <a:rPr lang="cs-CZ" sz="2000" dirty="0"/>
              <a:t>(6) Nestanoví-li zvláštní zákon jinak, lze v řízení o rozkladu</a:t>
            </a:r>
          </a:p>
          <a:p>
            <a:pPr marL="252000" lvl="1" indent="0">
              <a:buNone/>
            </a:pPr>
            <a:r>
              <a:rPr lang="cs-CZ" sz="1800" dirty="0"/>
              <a:t>a) rozhodnutí zrušit nebo změnit, pokud se tím plně vyhoví rozkladu a jestliže tím nemůže být způsobena újma žádnému z účastníků, ledaže s tím všichni, jichž se to týká, vyslovili souhlas, nebo</a:t>
            </a:r>
          </a:p>
          <a:p>
            <a:pPr marL="252000" lvl="1" indent="0">
              <a:buNone/>
            </a:pPr>
            <a:r>
              <a:rPr lang="cs-CZ" sz="1800" dirty="0"/>
              <a:t>b) rozklad zamítnout.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98581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3B9E5-8B6E-4751-A5FB-A5FEDD3DD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(§ 108 DŘ)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4D7231-D731-4163-8818-C6FB5B221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(1) Rozhodnutí vydané při správě daní </a:t>
            </a:r>
            <a:r>
              <a:rPr lang="cs-CZ" sz="2000" dirty="0">
                <a:solidFill>
                  <a:srgbClr val="FF0000"/>
                </a:solidFill>
              </a:rPr>
              <a:t>(tj. i správních poplatků) </a:t>
            </a:r>
            <a:r>
              <a:rPr lang="cs-CZ" sz="2000" dirty="0"/>
              <a:t>lze přezkoumat na základě</a:t>
            </a:r>
          </a:p>
          <a:p>
            <a:pPr marL="252000" lvl="1" indent="0">
              <a:buNone/>
            </a:pPr>
            <a:r>
              <a:rPr lang="cs-CZ" sz="1200" dirty="0"/>
              <a:t> </a:t>
            </a:r>
            <a:r>
              <a:rPr lang="cs-CZ" sz="1800" dirty="0"/>
              <a:t>a) řádného opravného prostředku, kterým je odvolání nebo </a:t>
            </a:r>
            <a:r>
              <a:rPr lang="cs-CZ" sz="1800" b="1" dirty="0"/>
              <a:t>rozklad</a:t>
            </a:r>
            <a:r>
              <a:rPr lang="cs-CZ" sz="1800" dirty="0"/>
              <a:t>,</a:t>
            </a:r>
          </a:p>
          <a:p>
            <a:pPr marL="252000" lvl="1" indent="0">
              <a:buNone/>
            </a:pPr>
            <a:r>
              <a:rPr lang="cs-CZ" sz="1800" dirty="0"/>
              <a:t> b) mimořádného opravného prostředku, kterým je návrh na povolení obnovy řízení, nebo</a:t>
            </a:r>
          </a:p>
          <a:p>
            <a:pPr marL="252000" lvl="1" indent="0">
              <a:buNone/>
            </a:pPr>
            <a:r>
              <a:rPr lang="cs-CZ" sz="1800" dirty="0"/>
              <a:t> c) dozorčího prostředku, kterým je nařízení obnovy řízení a nařízení přezkoumání rozhodnutí.</a:t>
            </a:r>
          </a:p>
          <a:p>
            <a:pPr marL="0" indent="0">
              <a:buNone/>
            </a:pPr>
            <a:r>
              <a:rPr lang="cs-CZ" sz="2000" dirty="0"/>
              <a:t>(2) Proti rozhodnutí, které vydal </a:t>
            </a:r>
            <a:r>
              <a:rPr lang="cs-CZ" sz="2000" b="1" dirty="0"/>
              <a:t>ústřední správní orgán </a:t>
            </a:r>
            <a:r>
              <a:rPr lang="cs-CZ" sz="2000" i="1" dirty="0"/>
              <a:t>nebo úřední osoba stojící v jeho čele </a:t>
            </a:r>
            <a:r>
              <a:rPr lang="cs-CZ" sz="2000" dirty="0">
                <a:solidFill>
                  <a:srgbClr val="FF0000"/>
                </a:solidFill>
              </a:rPr>
              <a:t>(== speciální úprava v zákoně o ČNB)</a:t>
            </a:r>
            <a:r>
              <a:rPr lang="cs-CZ" sz="2000" dirty="0"/>
              <a:t>, lze podat </a:t>
            </a:r>
            <a:r>
              <a:rPr lang="cs-CZ" sz="2000" b="1" dirty="0"/>
              <a:t>rozklad</a:t>
            </a:r>
            <a:r>
              <a:rPr lang="cs-CZ" sz="2000" dirty="0"/>
              <a:t>. O rozkladu rozhoduje </a:t>
            </a:r>
            <a:r>
              <a:rPr lang="cs-CZ" sz="2000" i="1" dirty="0"/>
              <a:t>úřední osoba stojící v čele ústředního správního orgánu </a:t>
            </a:r>
            <a:r>
              <a:rPr lang="cs-CZ" sz="2000" dirty="0">
                <a:solidFill>
                  <a:srgbClr val="FF0000"/>
                </a:solidFill>
              </a:rPr>
              <a:t>(== speciální úprava v zákoně o ČNB)</a:t>
            </a:r>
            <a:r>
              <a:rPr lang="cs-CZ" sz="2000" dirty="0"/>
              <a:t> na základě </a:t>
            </a:r>
            <a:r>
              <a:rPr lang="cs-CZ" sz="2000" b="1" dirty="0"/>
              <a:t>návrhu jí ustanovené komise</a:t>
            </a:r>
            <a:r>
              <a:rPr lang="cs-CZ" sz="2000" dirty="0"/>
              <a:t>. Na řízení o rozkladu se použijí obdobně ustanovení o odvolání, nevylučuje-li to povaha věci.</a:t>
            </a:r>
          </a:p>
          <a:p>
            <a:pPr marL="0" indent="0">
              <a:buNone/>
            </a:pPr>
            <a:r>
              <a:rPr lang="cs-CZ" sz="2000" dirty="0"/>
              <a:t>(3) Rozhodla-li v řízení o opravném nebo dozorčím prostředku úřední osoba stojící v čele ústředního správního orgánu, nelze tato rozhodnutí s výjimkou uvedenou v § 119 odst. 2 a § 122 odst. 2 dále přezkoumávat opravnými a dozorčími prostředky podle tohoto zákona.</a:t>
            </a:r>
          </a:p>
        </p:txBody>
      </p:sp>
    </p:spTree>
    <p:extLst>
      <p:ext uri="{BB962C8B-B14F-4D97-AF65-F5344CB8AC3E}">
        <p14:creationId xmlns:p14="http://schemas.microsoft.com/office/powerpoint/2010/main" val="304008337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2065</Words>
  <Application>Microsoft Office PowerPoint</Application>
  <PresentationFormat>Širokoúhlá obrazovka</PresentationFormat>
  <Paragraphs>138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Rozklad Rozkladová komise ČNB</vt:lpstr>
      <vt:lpstr>Rozklad x odvolání</vt:lpstr>
      <vt:lpstr>Rozklad – základní vymezení</vt:lpstr>
      <vt:lpstr>Rozklad u ČNB</vt:lpstr>
      <vt:lpstr>Rozklad</vt:lpstr>
      <vt:lpstr>Rozklad (§ 152 SŘ)</vt:lpstr>
      <vt:lpstr>Rozklad (§ 152 SŘ)</vt:lpstr>
      <vt:lpstr>Rozklad (§ 152 SŘ)</vt:lpstr>
      <vt:lpstr>Rozklad (§ 108 DŘ)</vt:lpstr>
      <vt:lpstr>Společně pro oba rozklady platí</vt:lpstr>
      <vt:lpstr>Rozkladová komise</vt:lpstr>
      <vt:lpstr>Rozkladová komise ČNB</vt:lpstr>
      <vt:lpstr>Složení rozkladové komise obecně</vt:lpstr>
      <vt:lpstr>Složení rozkladové komise ČNB </vt:lpstr>
      <vt:lpstr>Struktura rozkladové komise ČNB</vt:lpstr>
      <vt:lpstr>Působnost rozkladové komise </vt:lpstr>
      <vt:lpstr>Práva a povinnosti člena rozkladové komise</vt:lpstr>
      <vt:lpstr>Práva a povinnosti člena rozkladové komise</vt:lpstr>
      <vt:lpstr>Etapy jednání o rozkladu </vt:lpstr>
      <vt:lpstr>Zvláštní senát</vt:lpstr>
      <vt:lpstr>Dokumentace jednání a audiozáznam</vt:lpstr>
      <vt:lpstr>Úkoly: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56</cp:revision>
  <cp:lastPrinted>2021-11-08T06:41:29Z</cp:lastPrinted>
  <dcterms:created xsi:type="dcterms:W3CDTF">2020-12-10T09:33:34Z</dcterms:created>
  <dcterms:modified xsi:type="dcterms:W3CDTF">2021-11-08T06:45:30Z</dcterms:modified>
</cp:coreProperties>
</file>