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handoutMasterIdLst>
    <p:handoutMasterId r:id="rId23"/>
  </p:handoutMasterIdLst>
  <p:sldIdLst>
    <p:sldId id="256" r:id="rId2"/>
    <p:sldId id="321" r:id="rId3"/>
    <p:sldId id="322" r:id="rId4"/>
    <p:sldId id="333" r:id="rId5"/>
    <p:sldId id="318" r:id="rId6"/>
    <p:sldId id="319" r:id="rId7"/>
    <p:sldId id="324" r:id="rId8"/>
    <p:sldId id="382" r:id="rId9"/>
    <p:sldId id="383" r:id="rId10"/>
    <p:sldId id="326" r:id="rId11"/>
    <p:sldId id="328" r:id="rId12"/>
    <p:sldId id="335" r:id="rId13"/>
    <p:sldId id="385" r:id="rId14"/>
    <p:sldId id="389" r:id="rId15"/>
    <p:sldId id="387" r:id="rId16"/>
    <p:sldId id="390" r:id="rId17"/>
    <p:sldId id="392" r:id="rId18"/>
    <p:sldId id="388" r:id="rId19"/>
    <p:sldId id="393" r:id="rId20"/>
    <p:sldId id="261" r:id="rId21"/>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282"/>
    <p:restoredTop sz="94760"/>
  </p:normalViewPr>
  <p:slideViewPr>
    <p:cSldViewPr snapToGrid="0" snapToObjects="1">
      <p:cViewPr varScale="1">
        <p:scale>
          <a:sx n="63" d="100"/>
          <a:sy n="63" d="100"/>
        </p:scale>
        <p:origin x="716" y="6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24BB9A58-931B-4ED2-A3AE-6410EB25FC2B}" type="datetimeFigureOut">
              <a:rPr lang="cs-CZ" smtClean="0"/>
              <a:pPr/>
              <a:t>06.10.2021</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96027AC4-0729-45D4-A21E-D7EB3CF8C664}" type="slidenum">
              <a:rPr lang="cs-CZ" smtClean="0"/>
              <a:pPr/>
              <a:t>‹#›</a:t>
            </a:fld>
            <a:endParaRPr lang="cs-CZ"/>
          </a:p>
        </p:txBody>
      </p:sp>
    </p:spTree>
    <p:extLst>
      <p:ext uri="{BB962C8B-B14F-4D97-AF65-F5344CB8AC3E}">
        <p14:creationId xmlns:p14="http://schemas.microsoft.com/office/powerpoint/2010/main" val="5281052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1826DEC1-7DFB-4A95-BFD9-3CA565C429BA}" type="datetimeFigureOut">
              <a:rPr lang="cs-CZ" smtClean="0"/>
              <a:t>06.10.2021</a:t>
            </a:fld>
            <a:endParaRPr lang="cs-CZ"/>
          </a:p>
        </p:txBody>
      </p:sp>
      <p:sp>
        <p:nvSpPr>
          <p:cNvPr id="4" name="Zástupný symbol pro obrázek snímk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72ACB0A8-62C3-4E4B-8FD3-E61F13C6D95A}" type="slidenum">
              <a:rPr lang="cs-CZ" smtClean="0"/>
              <a:t>‹#›</a:t>
            </a:fld>
            <a:endParaRPr lang="cs-CZ"/>
          </a:p>
        </p:txBody>
      </p:sp>
    </p:spTree>
    <p:extLst>
      <p:ext uri="{BB962C8B-B14F-4D97-AF65-F5344CB8AC3E}">
        <p14:creationId xmlns:p14="http://schemas.microsoft.com/office/powerpoint/2010/main" val="14962300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cs-CZ"/>
              <a:t>Kliknutím lze upravit styl.</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10/6/2021</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Přetáhněte obrázek na zástupný symbol nebo klikněte na ikonu pro přidání.</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10/6/2021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titulek">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cs-CZ"/>
              <a:t>Kliknutím lze upravit styl.</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10/6/2021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titulkem">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cs-CZ"/>
              <a:t>Kliknutím lze upravit styl.</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10/6/2021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cs-CZ"/>
              <a:t>Kliknutím lze upravit styl.</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10/6/2021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cs-CZ"/>
              <a:t>Kliknutím lze upravit styl.</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cs-CZ"/>
              <a:t>Po kliknutí můžete upravovat styly textu v předloze.</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10/6/2021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cs-CZ"/>
              <a:t>Kliknutím lze upravit styl.</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cs-CZ"/>
              <a:t>Po kliknutí můžete upravovat styly textu v předloze.</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10/6/2021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nchor="ct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10/6/2021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cs-CZ"/>
              <a:t>Kliknutím lze upravit styl.</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cs-CZ"/>
              <a:t>Kliknutím lze upravit styl.</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10/6/2021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cs-CZ"/>
              <a:t>Kliknutím lze upravit styl.</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Přetáhněte obrázek na zástupný symbol nebo klikněte na ikonu pro přidání.</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10/6/2021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10/6/2021</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cnb.cz/export/sites/cnb/cs/o_cnb/.galleries/bankovni_rada/poradni_organy_br/rozkladova_komise/rozkladova_komise_jednaci_rad.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794000" y="341449"/>
            <a:ext cx="8188960" cy="3579707"/>
          </a:xfrm>
        </p:spPr>
        <p:txBody>
          <a:bodyPr>
            <a:normAutofit fontScale="90000"/>
          </a:bodyPr>
          <a:lstStyle/>
          <a:p>
            <a:pPr algn="l"/>
            <a:r>
              <a:rPr lang="cs-CZ" dirty="0"/>
              <a:t>Záruky zákonnosti řízení před ČNB </a:t>
            </a:r>
            <a:br>
              <a:rPr lang="cs-CZ" dirty="0"/>
            </a:br>
            <a:r>
              <a:rPr lang="cs-CZ" sz="2200" dirty="0"/>
              <a:t>Rozklad. </a:t>
            </a:r>
            <a:br>
              <a:rPr lang="cs-CZ" sz="2200" dirty="0"/>
            </a:br>
            <a:r>
              <a:rPr lang="cs-CZ" sz="2200" dirty="0"/>
              <a:t>Mimořádné opravné prostředky.</a:t>
            </a:r>
            <a:br>
              <a:rPr lang="cs-CZ" sz="2200" dirty="0"/>
            </a:br>
            <a:r>
              <a:rPr lang="cs-CZ" sz="2200" dirty="0"/>
              <a:t>Přezkoumání rozhodnutí ČNB soudem</a:t>
            </a:r>
            <a:br>
              <a:rPr lang="cs-CZ" dirty="0"/>
            </a:br>
            <a:endParaRPr lang="cs-CZ" dirty="0"/>
          </a:p>
        </p:txBody>
      </p:sp>
      <p:sp>
        <p:nvSpPr>
          <p:cNvPr id="3" name="Podnadpis 2"/>
          <p:cNvSpPr>
            <a:spLocks noGrp="1"/>
          </p:cNvSpPr>
          <p:nvPr>
            <p:ph type="subTitle" idx="1"/>
          </p:nvPr>
        </p:nvSpPr>
        <p:spPr>
          <a:xfrm>
            <a:off x="4515377" y="4047762"/>
            <a:ext cx="6987645" cy="1388534"/>
          </a:xfrm>
        </p:spPr>
        <p:txBody>
          <a:bodyPr/>
          <a:lstStyle/>
          <a:p>
            <a:r>
              <a:rPr lang="cs-CZ" sz="2400" dirty="0"/>
              <a:t>Řízení při dohledu nad finančním trhem</a:t>
            </a:r>
          </a:p>
          <a:p>
            <a:r>
              <a:rPr lang="cs-CZ" sz="2400" dirty="0"/>
              <a:t>přednáška</a:t>
            </a:r>
          </a:p>
          <a:p>
            <a:endParaRPr lang="cs-CZ" dirty="0"/>
          </a:p>
        </p:txBody>
      </p:sp>
    </p:spTree>
    <p:extLst>
      <p:ext uri="{BB962C8B-B14F-4D97-AF65-F5344CB8AC3E}">
        <p14:creationId xmlns:p14="http://schemas.microsoft.com/office/powerpoint/2010/main" val="62552289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0" y="271273"/>
            <a:ext cx="10018713" cy="1752599"/>
          </a:xfrm>
        </p:spPr>
        <p:txBody>
          <a:bodyPr/>
          <a:lstStyle/>
          <a:p>
            <a:pPr algn="l"/>
            <a:r>
              <a:rPr lang="cs-CZ" b="1" dirty="0"/>
              <a:t>Odpor</a:t>
            </a:r>
          </a:p>
        </p:txBody>
      </p:sp>
      <p:sp>
        <p:nvSpPr>
          <p:cNvPr id="3" name="Zástupný symbol pro obsah 2"/>
          <p:cNvSpPr>
            <a:spLocks noGrp="1"/>
          </p:cNvSpPr>
          <p:nvPr>
            <p:ph idx="1"/>
          </p:nvPr>
        </p:nvSpPr>
        <p:spPr>
          <a:xfrm>
            <a:off x="1484310" y="1792224"/>
            <a:ext cx="10280970" cy="4572000"/>
          </a:xfrm>
        </p:spPr>
        <p:txBody>
          <a:bodyPr anchor="t">
            <a:normAutofit/>
          </a:bodyPr>
          <a:lstStyle/>
          <a:p>
            <a:pPr algn="just">
              <a:defRPr/>
            </a:pPr>
            <a:r>
              <a:rPr lang="cs-CZ" altLang="cs-CZ" sz="3200" dirty="0"/>
              <a:t>Správní řád § 150</a:t>
            </a:r>
          </a:p>
          <a:p>
            <a:pPr algn="just">
              <a:defRPr/>
            </a:pPr>
            <a:r>
              <a:rPr lang="cs-CZ" sz="3200" dirty="0"/>
              <a:t>Povinnost v řízení z moci úřední a ve sporném řízení lze uložit formou písemného příkazu</a:t>
            </a:r>
          </a:p>
          <a:p>
            <a:pPr algn="just">
              <a:defRPr/>
            </a:pPr>
            <a:r>
              <a:rPr lang="cs-CZ" sz="3200" dirty="0"/>
              <a:t>Proti příkazu může ten, jemuž se povinnost ukládá, podat odpor. </a:t>
            </a:r>
          </a:p>
          <a:p>
            <a:pPr algn="just">
              <a:defRPr/>
            </a:pPr>
            <a:r>
              <a:rPr lang="cs-CZ" sz="3200" dirty="0"/>
              <a:t>Podáním odporu se příkaz ruší a řízení pokračuje</a:t>
            </a:r>
          </a:p>
          <a:p>
            <a:pPr algn="just">
              <a:defRPr/>
            </a:pPr>
            <a:endParaRPr lang="cs-CZ" altLang="cs-CZ" sz="3200" dirty="0"/>
          </a:p>
          <a:p>
            <a:pPr algn="just">
              <a:defRPr/>
            </a:pPr>
            <a:endParaRPr lang="cs-CZ" altLang="cs-CZ" sz="3200" dirty="0"/>
          </a:p>
          <a:p>
            <a:pPr algn="just">
              <a:defRPr/>
            </a:pPr>
            <a:endParaRPr lang="cs-CZ" altLang="cs-CZ" sz="3200" dirty="0"/>
          </a:p>
          <a:p>
            <a:pPr algn="just">
              <a:defRPr/>
            </a:pPr>
            <a:endParaRPr lang="cs-CZ" altLang="cs-CZ" sz="3200" dirty="0"/>
          </a:p>
          <a:p>
            <a:pPr algn="just">
              <a:defRPr/>
            </a:pPr>
            <a:endParaRPr lang="cs-CZ" altLang="cs-CZ" sz="3200" dirty="0"/>
          </a:p>
          <a:p>
            <a:pPr algn="just">
              <a:defRPr/>
            </a:pPr>
            <a:endParaRPr lang="cs-CZ" altLang="cs-CZ" sz="3200" dirty="0"/>
          </a:p>
          <a:p>
            <a:pPr algn="just">
              <a:defRPr/>
            </a:pPr>
            <a:endParaRPr lang="cs-CZ" altLang="cs-CZ" sz="3200" dirty="0"/>
          </a:p>
        </p:txBody>
      </p:sp>
    </p:spTree>
    <p:extLst>
      <p:ext uri="{BB962C8B-B14F-4D97-AF65-F5344CB8AC3E}">
        <p14:creationId xmlns:p14="http://schemas.microsoft.com/office/powerpoint/2010/main" val="94493986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0" y="271273"/>
            <a:ext cx="10018713" cy="1752599"/>
          </a:xfrm>
        </p:spPr>
        <p:txBody>
          <a:bodyPr/>
          <a:lstStyle/>
          <a:p>
            <a:pPr algn="l"/>
            <a:r>
              <a:rPr lang="cs-CZ" b="1" dirty="0"/>
              <a:t>Přezkumné řízení, obnova řízení, nové rozhodnutí – mimořádné opravné prostředky</a:t>
            </a:r>
          </a:p>
        </p:txBody>
      </p:sp>
      <p:sp>
        <p:nvSpPr>
          <p:cNvPr id="3" name="Zástupný symbol pro obsah 2"/>
          <p:cNvSpPr>
            <a:spLocks noGrp="1"/>
          </p:cNvSpPr>
          <p:nvPr>
            <p:ph idx="1"/>
          </p:nvPr>
        </p:nvSpPr>
        <p:spPr>
          <a:xfrm>
            <a:off x="1484310" y="1792224"/>
            <a:ext cx="10280970" cy="4933696"/>
          </a:xfrm>
        </p:spPr>
        <p:txBody>
          <a:bodyPr anchor="t">
            <a:normAutofit fontScale="55000" lnSpcReduction="20000"/>
          </a:bodyPr>
          <a:lstStyle/>
          <a:p>
            <a:pPr algn="just">
              <a:defRPr/>
            </a:pPr>
            <a:r>
              <a:rPr lang="cs-CZ" altLang="cs-CZ" sz="4000" b="1" dirty="0"/>
              <a:t>Přezkumné řízení – SŘ </a:t>
            </a:r>
            <a:r>
              <a:rPr lang="cs-CZ" altLang="cs-CZ" sz="4000" dirty="0"/>
              <a:t>§ 94-99</a:t>
            </a:r>
          </a:p>
          <a:p>
            <a:pPr algn="just">
              <a:defRPr/>
            </a:pPr>
            <a:r>
              <a:rPr lang="cs-CZ" sz="4000" dirty="0"/>
              <a:t>Směřuje proti pravomocným rozhodnutím, je určen k nápravě právních vad, tj. kdy lze důvodně pochybovat o tom, že rozhodnutí je v souladu s právními předpisy</a:t>
            </a:r>
          </a:p>
          <a:p>
            <a:pPr algn="just">
              <a:defRPr/>
            </a:pPr>
            <a:endParaRPr lang="cs-CZ" sz="4000" dirty="0"/>
          </a:p>
          <a:p>
            <a:pPr algn="just">
              <a:defRPr/>
            </a:pPr>
            <a:r>
              <a:rPr lang="cs-CZ" sz="4000" b="1" dirty="0"/>
              <a:t>Obnova řízení - SŘ </a:t>
            </a:r>
            <a:r>
              <a:rPr lang="cs-CZ" altLang="cs-CZ" sz="4000" dirty="0"/>
              <a:t> § 100</a:t>
            </a:r>
          </a:p>
          <a:p>
            <a:pPr algn="just">
              <a:defRPr/>
            </a:pPr>
            <a:r>
              <a:rPr lang="cs-CZ" sz="4000" dirty="0"/>
              <a:t>V případě obnovy řízení jsou předmětem řízení nedostatky ve zjištění skutečného stavu věci, nebo nedodržení některých procesních podmínek</a:t>
            </a:r>
          </a:p>
          <a:p>
            <a:pPr algn="just">
              <a:defRPr/>
            </a:pPr>
            <a:r>
              <a:rPr lang="cs-CZ" altLang="cs-CZ" sz="4000" dirty="0"/>
              <a:t>Zahájení z moci úřední (první stupeň) či na návrh účastníka</a:t>
            </a:r>
          </a:p>
          <a:p>
            <a:pPr algn="just">
              <a:defRPr/>
            </a:pPr>
            <a:endParaRPr lang="cs-CZ" altLang="cs-CZ" sz="4000" dirty="0"/>
          </a:p>
          <a:p>
            <a:pPr algn="just">
              <a:defRPr/>
            </a:pPr>
            <a:r>
              <a:rPr lang="cs-CZ" altLang="cs-CZ" sz="4000" b="1" dirty="0"/>
              <a:t>Nové rozhodnutí – SŘ </a:t>
            </a:r>
            <a:r>
              <a:rPr lang="cs-CZ" altLang="cs-CZ" sz="4000" dirty="0"/>
              <a:t>§ 101</a:t>
            </a:r>
          </a:p>
          <a:p>
            <a:pPr algn="just">
              <a:defRPr/>
            </a:pPr>
            <a:r>
              <a:rPr lang="cs-CZ" sz="4000" dirty="0"/>
              <a:t>Nové rozhodnutí bývá řazeno mezi mimořádné opravné prostředky</a:t>
            </a:r>
          </a:p>
          <a:p>
            <a:pPr algn="just">
              <a:defRPr/>
            </a:pPr>
            <a:r>
              <a:rPr lang="cs-CZ" sz="4000" dirty="0"/>
              <a:t>Nové rozhodnutí je vydáno, pokud je to nezbytné při postupu, kdy správní orgán prominul účastníkovi správního řízení zmeškaný úkon</a:t>
            </a:r>
          </a:p>
        </p:txBody>
      </p:sp>
    </p:spTree>
    <p:extLst>
      <p:ext uri="{BB962C8B-B14F-4D97-AF65-F5344CB8AC3E}">
        <p14:creationId xmlns:p14="http://schemas.microsoft.com/office/powerpoint/2010/main" val="83917293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0" y="271273"/>
            <a:ext cx="10018713" cy="1212087"/>
          </a:xfrm>
        </p:spPr>
        <p:txBody>
          <a:bodyPr/>
          <a:lstStyle/>
          <a:p>
            <a:pPr algn="l"/>
            <a:r>
              <a:rPr lang="cs-CZ" b="1" dirty="0"/>
              <a:t>Soudní přezkum - druhy</a:t>
            </a:r>
          </a:p>
        </p:txBody>
      </p:sp>
      <p:sp>
        <p:nvSpPr>
          <p:cNvPr id="3" name="Zástupný symbol pro obsah 2"/>
          <p:cNvSpPr>
            <a:spLocks noGrp="1"/>
          </p:cNvSpPr>
          <p:nvPr>
            <p:ph idx="1"/>
          </p:nvPr>
        </p:nvSpPr>
        <p:spPr>
          <a:xfrm>
            <a:off x="1353181" y="1483360"/>
            <a:ext cx="10280970" cy="4815840"/>
          </a:xfrm>
        </p:spPr>
        <p:txBody>
          <a:bodyPr anchor="t">
            <a:normAutofit fontScale="77500" lnSpcReduction="20000"/>
          </a:bodyPr>
          <a:lstStyle/>
          <a:p>
            <a:pPr algn="just">
              <a:defRPr/>
            </a:pPr>
            <a:r>
              <a:rPr lang="cs-CZ" altLang="cs-CZ" sz="3200" dirty="0"/>
              <a:t>Reflektuje požadavek, aby rozhodnutí správních orgánů byla přezkoumána i orgány moci soudní</a:t>
            </a:r>
          </a:p>
          <a:p>
            <a:pPr algn="just">
              <a:defRPr/>
            </a:pPr>
            <a:r>
              <a:rPr lang="cs-CZ" altLang="cs-CZ" sz="3200" dirty="0"/>
              <a:t>Viz požadavek na přezkum správních rozhodnutí nezávislými zákonnými soudy na úrovni ústavní (a mezinárodněprávní) garance základních práv a svobod </a:t>
            </a:r>
          </a:p>
          <a:p>
            <a:pPr algn="just">
              <a:defRPr/>
            </a:pPr>
            <a:r>
              <a:rPr lang="cs-CZ" altLang="cs-CZ" sz="3200" dirty="0"/>
              <a:t>Další postup se odvíjí od toho, zasahuje-li rozhodnutí správního orgánu do soukromého subjektivního práva či do veřejného subjektivního práva (jedná se o tzv. dvoukolejný systém soudní ochrany před rozhodnutími správních orgánů)</a:t>
            </a:r>
          </a:p>
          <a:p>
            <a:pPr algn="just">
              <a:defRPr/>
            </a:pPr>
            <a:r>
              <a:rPr lang="cs-CZ" altLang="cs-CZ" sz="3200" dirty="0"/>
              <a:t>Související problematikou je i řízení, v němž je požadována náhrada škody způsobená při výkonu veřejné moci rozhodnutím nebo nesprávným úředním postupem</a:t>
            </a:r>
          </a:p>
          <a:p>
            <a:pPr algn="just">
              <a:defRPr/>
            </a:pPr>
            <a:r>
              <a:rPr lang="cs-CZ" altLang="cs-CZ" sz="3200" dirty="0"/>
              <a:t>Dále se budeme zabývat na samostatných </a:t>
            </a:r>
            <a:r>
              <a:rPr lang="cs-CZ" altLang="cs-CZ" sz="3200" dirty="0" err="1"/>
              <a:t>slidech</a:t>
            </a:r>
            <a:r>
              <a:rPr lang="cs-CZ" altLang="cs-CZ" sz="3200" dirty="0"/>
              <a:t> každou z těchto oblastí</a:t>
            </a:r>
          </a:p>
          <a:p>
            <a:pPr algn="just">
              <a:defRPr/>
            </a:pPr>
            <a:endParaRPr lang="cs-CZ" altLang="cs-CZ" sz="3200" dirty="0"/>
          </a:p>
          <a:p>
            <a:pPr algn="just">
              <a:defRPr/>
            </a:pPr>
            <a:endParaRPr lang="cs-CZ" altLang="cs-CZ" sz="3200" dirty="0"/>
          </a:p>
          <a:p>
            <a:pPr algn="just">
              <a:defRPr/>
            </a:pPr>
            <a:endParaRPr lang="cs-CZ" altLang="cs-CZ" sz="3200" dirty="0"/>
          </a:p>
          <a:p>
            <a:pPr algn="just">
              <a:defRPr/>
            </a:pPr>
            <a:endParaRPr lang="cs-CZ" altLang="cs-CZ" sz="3200" dirty="0"/>
          </a:p>
        </p:txBody>
      </p:sp>
    </p:spTree>
    <p:extLst>
      <p:ext uri="{BB962C8B-B14F-4D97-AF65-F5344CB8AC3E}">
        <p14:creationId xmlns:p14="http://schemas.microsoft.com/office/powerpoint/2010/main" val="415540040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0" y="271273"/>
            <a:ext cx="10018713" cy="1212087"/>
          </a:xfrm>
        </p:spPr>
        <p:txBody>
          <a:bodyPr>
            <a:normAutofit fontScale="90000"/>
          </a:bodyPr>
          <a:lstStyle/>
          <a:p>
            <a:pPr algn="l"/>
            <a:r>
              <a:rPr lang="cs-CZ" b="1" dirty="0"/>
              <a:t>Soudní přezkum – soukromá subjektivní práva I</a:t>
            </a:r>
          </a:p>
        </p:txBody>
      </p:sp>
      <p:sp>
        <p:nvSpPr>
          <p:cNvPr id="3" name="Zástupný symbol pro obsah 2"/>
          <p:cNvSpPr>
            <a:spLocks noGrp="1"/>
          </p:cNvSpPr>
          <p:nvPr>
            <p:ph idx="1"/>
          </p:nvPr>
        </p:nvSpPr>
        <p:spPr>
          <a:xfrm>
            <a:off x="1484310" y="1351280"/>
            <a:ext cx="10280970" cy="5012944"/>
          </a:xfrm>
        </p:spPr>
        <p:txBody>
          <a:bodyPr anchor="t">
            <a:normAutofit fontScale="92500" lnSpcReduction="20000"/>
          </a:bodyPr>
          <a:lstStyle/>
          <a:p>
            <a:pPr algn="just">
              <a:defRPr/>
            </a:pPr>
            <a:r>
              <a:rPr lang="cs-CZ" altLang="cs-CZ" sz="2800" dirty="0"/>
              <a:t>V řízení před správním orgánem šlo o spor nebo jinou právní věc soukromého práva</a:t>
            </a:r>
          </a:p>
          <a:p>
            <a:pPr algn="just">
              <a:defRPr/>
            </a:pPr>
            <a:r>
              <a:rPr lang="cs-CZ" altLang="cs-CZ" sz="2800" dirty="0"/>
              <a:t>Typicky sem spadá např. řízení před Českým telekomunikačním úřadem o povinnosti zaplatit dlužné telekomunikační poplatky, některá katastrální rozhodnutí, rozhodnutí o restitucích, některá rozhodnutí Energetického regulačního úřadu</a:t>
            </a:r>
          </a:p>
          <a:p>
            <a:pPr algn="just">
              <a:defRPr/>
            </a:pPr>
            <a:r>
              <a:rPr lang="cs-CZ" altLang="cs-CZ" sz="2800" dirty="0"/>
              <a:t>Řízení dle V. části OSŘ</a:t>
            </a:r>
          </a:p>
          <a:p>
            <a:pPr algn="just">
              <a:defRPr/>
            </a:pPr>
            <a:r>
              <a:rPr lang="cs-CZ" altLang="cs-CZ" sz="2800" dirty="0"/>
              <a:t>Právní úprava vychází z toho, že výjimečně správní orgán rozhoduje o soukromoprávních otázkách, což ovšem neznamená, že by měl věc přezkoumávat soud správní, jelikož se nejedná o otázku veřejného práva</a:t>
            </a:r>
          </a:p>
          <a:p>
            <a:pPr algn="just">
              <a:defRPr/>
            </a:pPr>
            <a:r>
              <a:rPr lang="cs-CZ" altLang="cs-CZ" sz="2800" dirty="0"/>
              <a:t>Viz: http://www.nssoud.cz/Zaloba-proti-rozhodnuti-spravniho-organu/art/489?menu=309</a:t>
            </a:r>
          </a:p>
          <a:p>
            <a:pPr algn="just">
              <a:defRPr/>
            </a:pPr>
            <a:endParaRPr lang="cs-CZ" altLang="cs-CZ" sz="3200" dirty="0"/>
          </a:p>
          <a:p>
            <a:pPr algn="just">
              <a:defRPr/>
            </a:pPr>
            <a:endParaRPr lang="cs-CZ" altLang="cs-CZ" sz="3200" dirty="0"/>
          </a:p>
          <a:p>
            <a:pPr algn="just">
              <a:defRPr/>
            </a:pPr>
            <a:endParaRPr lang="cs-CZ" altLang="cs-CZ" sz="3200" dirty="0"/>
          </a:p>
          <a:p>
            <a:pPr algn="just">
              <a:defRPr/>
            </a:pPr>
            <a:endParaRPr lang="cs-CZ" altLang="cs-CZ" sz="3200" dirty="0"/>
          </a:p>
        </p:txBody>
      </p:sp>
    </p:spTree>
    <p:extLst>
      <p:ext uri="{BB962C8B-B14F-4D97-AF65-F5344CB8AC3E}">
        <p14:creationId xmlns:p14="http://schemas.microsoft.com/office/powerpoint/2010/main" val="224763894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0" y="146306"/>
            <a:ext cx="10018713" cy="1212087"/>
          </a:xfrm>
        </p:spPr>
        <p:txBody>
          <a:bodyPr>
            <a:normAutofit fontScale="90000"/>
          </a:bodyPr>
          <a:lstStyle/>
          <a:p>
            <a:pPr algn="l"/>
            <a:r>
              <a:rPr lang="cs-CZ" b="1" dirty="0"/>
              <a:t>Soudní přezkum – soukromá subjektivní práva II</a:t>
            </a:r>
          </a:p>
        </p:txBody>
      </p:sp>
      <p:sp>
        <p:nvSpPr>
          <p:cNvPr id="3" name="Zástupný symbol pro obsah 2"/>
          <p:cNvSpPr>
            <a:spLocks noGrp="1"/>
          </p:cNvSpPr>
          <p:nvPr>
            <p:ph idx="1"/>
          </p:nvPr>
        </p:nvSpPr>
        <p:spPr>
          <a:xfrm>
            <a:off x="1484310" y="1351280"/>
            <a:ext cx="10280970" cy="5012944"/>
          </a:xfrm>
        </p:spPr>
        <p:txBody>
          <a:bodyPr anchor="t">
            <a:normAutofit fontScale="77500" lnSpcReduction="20000"/>
          </a:bodyPr>
          <a:lstStyle/>
          <a:p>
            <a:pPr algn="just">
              <a:defRPr/>
            </a:pPr>
            <a:r>
              <a:rPr lang="cs-CZ" altLang="cs-CZ" sz="3200" dirty="0"/>
              <a:t>Zahájení na základě žaloby (§ 246 OSŘ)</a:t>
            </a:r>
          </a:p>
          <a:p>
            <a:pPr algn="just">
              <a:defRPr/>
            </a:pPr>
            <a:r>
              <a:rPr lang="cs-CZ" altLang="cs-CZ" sz="3200" dirty="0"/>
              <a:t>Účastníky je žalobce a účastníci původního řízení</a:t>
            </a:r>
          </a:p>
          <a:p>
            <a:pPr algn="just">
              <a:defRPr/>
            </a:pPr>
            <a:r>
              <a:rPr lang="cs-CZ" altLang="cs-CZ" sz="3200" dirty="0"/>
              <a:t>Žaloba musí být podána ve lhůtě dvou měsíců od doručení správního rozhodnutí; zmeškání nelze prominout (§ 247)</a:t>
            </a:r>
          </a:p>
          <a:p>
            <a:pPr algn="just">
              <a:defRPr/>
            </a:pPr>
            <a:r>
              <a:rPr lang="cs-CZ" altLang="cs-CZ" sz="3200" dirty="0"/>
              <a:t>Podání žaloby nemá odkladný účinek; lze ji ovšem přiznat na žádost (§ 248)</a:t>
            </a:r>
          </a:p>
          <a:p>
            <a:pPr algn="just">
              <a:defRPr/>
            </a:pPr>
            <a:r>
              <a:rPr lang="cs-CZ" altLang="cs-CZ" sz="3200" dirty="0"/>
              <a:t>V zásadě v prvním stupni rozhodují okresní soudy (§ 249)</a:t>
            </a:r>
          </a:p>
          <a:p>
            <a:pPr algn="just">
              <a:defRPr/>
            </a:pPr>
            <a:r>
              <a:rPr lang="cs-CZ" altLang="cs-CZ" sz="3200" dirty="0"/>
              <a:t>Soud žalobu odmítne, byla-li podána opožděně, neoprávněnou osobou či je-li nepřípustná (§ 250g)</a:t>
            </a:r>
          </a:p>
          <a:p>
            <a:pPr algn="just">
              <a:defRPr/>
            </a:pPr>
            <a:r>
              <a:rPr lang="cs-CZ" altLang="cs-CZ" sz="3200" dirty="0"/>
              <a:t>Soud žalobu zamítne, dospěje-li k závěru, že správní orgán rozhodl správně (§ 250i), případně rozhodne sám rozsudkem, dospěje-li k závěru, že měl správní orgán rozhodnout jinak</a:t>
            </a:r>
          </a:p>
          <a:p>
            <a:pPr algn="just">
              <a:defRPr/>
            </a:pPr>
            <a:endParaRPr lang="cs-CZ" altLang="cs-CZ" sz="3200" dirty="0"/>
          </a:p>
          <a:p>
            <a:pPr algn="just">
              <a:defRPr/>
            </a:pPr>
            <a:endParaRPr lang="cs-CZ" altLang="cs-CZ" sz="3200" dirty="0"/>
          </a:p>
          <a:p>
            <a:pPr algn="just">
              <a:defRPr/>
            </a:pPr>
            <a:endParaRPr lang="cs-CZ" altLang="cs-CZ" sz="3200" dirty="0"/>
          </a:p>
        </p:txBody>
      </p:sp>
    </p:spTree>
    <p:extLst>
      <p:ext uri="{BB962C8B-B14F-4D97-AF65-F5344CB8AC3E}">
        <p14:creationId xmlns:p14="http://schemas.microsoft.com/office/powerpoint/2010/main" val="215727472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0" y="271273"/>
            <a:ext cx="10018713" cy="1212087"/>
          </a:xfrm>
        </p:spPr>
        <p:txBody>
          <a:bodyPr>
            <a:normAutofit/>
          </a:bodyPr>
          <a:lstStyle/>
          <a:p>
            <a:pPr algn="l"/>
            <a:r>
              <a:rPr lang="cs-CZ" b="1" dirty="0"/>
              <a:t>Soudní přezkum – veřejná subjektivní práva I</a:t>
            </a:r>
          </a:p>
        </p:txBody>
      </p:sp>
      <p:sp>
        <p:nvSpPr>
          <p:cNvPr id="3" name="Zástupný symbol pro obsah 2"/>
          <p:cNvSpPr>
            <a:spLocks noGrp="1"/>
          </p:cNvSpPr>
          <p:nvPr>
            <p:ph idx="1"/>
          </p:nvPr>
        </p:nvSpPr>
        <p:spPr>
          <a:xfrm>
            <a:off x="1484310" y="1351280"/>
            <a:ext cx="10280970" cy="5012944"/>
          </a:xfrm>
        </p:spPr>
        <p:txBody>
          <a:bodyPr anchor="t">
            <a:normAutofit fontScale="92500" lnSpcReduction="10000"/>
          </a:bodyPr>
          <a:lstStyle/>
          <a:p>
            <a:pPr algn="just">
              <a:defRPr/>
            </a:pPr>
            <a:r>
              <a:rPr lang="cs-CZ" altLang="cs-CZ" sz="2800" dirty="0"/>
              <a:t>V řízení před správním orgánem šlo o právní věc veřejného práva</a:t>
            </a:r>
          </a:p>
          <a:p>
            <a:pPr algn="just">
              <a:defRPr/>
            </a:pPr>
            <a:r>
              <a:rPr lang="cs-CZ" altLang="cs-CZ" sz="2800" dirty="0"/>
              <a:t>Typicky sem spadá udělování licencí, daňové věci, stavební, celní, azylové věci, územní řízení, svobodný přístup k informacím, atd.</a:t>
            </a:r>
          </a:p>
          <a:p>
            <a:pPr algn="just">
              <a:defRPr/>
            </a:pPr>
            <a:r>
              <a:rPr lang="cs-CZ" altLang="cs-CZ" sz="2800" dirty="0"/>
              <a:t>Platí tzv. generální klauzule, že přezkoumatelné jsou všechna rozhodnutí správního orgánu, pokud to zákon výslovně nevylučuje</a:t>
            </a:r>
          </a:p>
          <a:p>
            <a:pPr algn="just">
              <a:defRPr/>
            </a:pPr>
            <a:r>
              <a:rPr lang="cs-CZ" altLang="cs-CZ" sz="2800" dirty="0"/>
              <a:t>Postupuje se podle zákona č. 150/2002 Sb., soudní řád správní</a:t>
            </a:r>
          </a:p>
          <a:p>
            <a:pPr algn="just">
              <a:defRPr/>
            </a:pPr>
            <a:r>
              <a:rPr lang="cs-CZ" altLang="cs-CZ" sz="2800" dirty="0"/>
              <a:t>Zahájeno na základě žaloby, tu podává žalobce (navrhovatel) proti žalovanému (odpůrci), tedy správnímu orgánu, který rozhodl v posledním stupni (§ 69 SŘS)</a:t>
            </a:r>
          </a:p>
          <a:p>
            <a:pPr algn="just">
              <a:defRPr/>
            </a:pPr>
            <a:r>
              <a:rPr lang="cs-CZ" altLang="cs-CZ" sz="2800" dirty="0"/>
              <a:t>V současné době již neplatí požadavek být v řízení zastoupen advokátem</a:t>
            </a:r>
            <a:endParaRPr lang="cs-CZ" altLang="cs-CZ" sz="3200" dirty="0"/>
          </a:p>
          <a:p>
            <a:pPr algn="just">
              <a:defRPr/>
            </a:pPr>
            <a:endParaRPr lang="cs-CZ" altLang="cs-CZ" sz="3200" dirty="0"/>
          </a:p>
          <a:p>
            <a:pPr algn="just">
              <a:defRPr/>
            </a:pPr>
            <a:endParaRPr lang="cs-CZ" altLang="cs-CZ" sz="3200" dirty="0"/>
          </a:p>
          <a:p>
            <a:pPr algn="just">
              <a:defRPr/>
            </a:pPr>
            <a:endParaRPr lang="cs-CZ" altLang="cs-CZ" sz="3200" dirty="0"/>
          </a:p>
        </p:txBody>
      </p:sp>
    </p:spTree>
    <p:extLst>
      <p:ext uri="{BB962C8B-B14F-4D97-AF65-F5344CB8AC3E}">
        <p14:creationId xmlns:p14="http://schemas.microsoft.com/office/powerpoint/2010/main" val="297392638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0" y="271273"/>
            <a:ext cx="10018713" cy="1212087"/>
          </a:xfrm>
        </p:spPr>
        <p:txBody>
          <a:bodyPr>
            <a:normAutofit fontScale="90000"/>
          </a:bodyPr>
          <a:lstStyle/>
          <a:p>
            <a:pPr algn="l"/>
            <a:r>
              <a:rPr lang="cs-CZ" b="1" dirty="0"/>
              <a:t>Soudní přezkum – veřejná subjektivní práva II</a:t>
            </a:r>
          </a:p>
        </p:txBody>
      </p:sp>
      <p:sp>
        <p:nvSpPr>
          <p:cNvPr id="3" name="Zástupný symbol pro obsah 2"/>
          <p:cNvSpPr>
            <a:spLocks noGrp="1"/>
          </p:cNvSpPr>
          <p:nvPr>
            <p:ph idx="1"/>
          </p:nvPr>
        </p:nvSpPr>
        <p:spPr>
          <a:xfrm>
            <a:off x="1484310" y="1351280"/>
            <a:ext cx="10280970" cy="5012944"/>
          </a:xfrm>
        </p:spPr>
        <p:txBody>
          <a:bodyPr anchor="t">
            <a:normAutofit fontScale="92500"/>
          </a:bodyPr>
          <a:lstStyle/>
          <a:p>
            <a:pPr algn="just">
              <a:defRPr/>
            </a:pPr>
            <a:r>
              <a:rPr lang="cs-CZ" altLang="cs-CZ" sz="2800" dirty="0"/>
              <a:t>Správní soud posuzuje zejména právní otázky, za určitých podmínek může posoudit i otázky skutkové</a:t>
            </a:r>
          </a:p>
          <a:p>
            <a:pPr algn="just">
              <a:defRPr/>
            </a:pPr>
            <a:r>
              <a:rPr lang="cs-CZ" altLang="cs-CZ" sz="2800" dirty="0"/>
              <a:t>Výsledkem řízení je rozsudek (o věci samé)</a:t>
            </a:r>
          </a:p>
          <a:p>
            <a:pPr algn="just">
              <a:defRPr/>
            </a:pPr>
            <a:r>
              <a:rPr lang="cs-CZ" altLang="cs-CZ" sz="2800" dirty="0"/>
              <a:t>V prvním stupni rozhodují typicky krajské soudy (§ 7, odst. 1 SŘS)</a:t>
            </a:r>
          </a:p>
          <a:p>
            <a:pPr algn="just">
              <a:defRPr/>
            </a:pPr>
            <a:r>
              <a:rPr lang="cs-CZ" altLang="cs-CZ" sz="2800" dirty="0"/>
              <a:t>Žaloba se buď zamítá nebo se napadené rozhodnutí zrušuje a věc se vrací k dalšímu řízení (v případech uložení trestů za správní delikty může soud na návrh vyslovit, že se od trestu upouští či jej může zmírnit)</a:t>
            </a:r>
          </a:p>
          <a:p>
            <a:pPr algn="just">
              <a:defRPr/>
            </a:pPr>
            <a:r>
              <a:rPr lang="cs-CZ" altLang="cs-CZ" sz="2800" dirty="0"/>
              <a:t>Nový institut „uspokojení navrhovatele“ spočívá v tom, že dokud správní orgán (odpůrce) může vydat nové rozhodnutí nebo opatření, jímž navrhovatele uspokojí; v takovém případě pak soud řízení zastaví</a:t>
            </a:r>
          </a:p>
          <a:p>
            <a:pPr algn="just">
              <a:defRPr/>
            </a:pPr>
            <a:endParaRPr lang="cs-CZ" altLang="cs-CZ" sz="3200" dirty="0"/>
          </a:p>
          <a:p>
            <a:pPr algn="just">
              <a:defRPr/>
            </a:pPr>
            <a:endParaRPr lang="cs-CZ" altLang="cs-CZ" sz="3200" dirty="0"/>
          </a:p>
          <a:p>
            <a:pPr algn="just">
              <a:defRPr/>
            </a:pPr>
            <a:endParaRPr lang="cs-CZ" altLang="cs-CZ" sz="3200" dirty="0"/>
          </a:p>
        </p:txBody>
      </p:sp>
    </p:spTree>
    <p:extLst>
      <p:ext uri="{BB962C8B-B14F-4D97-AF65-F5344CB8AC3E}">
        <p14:creationId xmlns:p14="http://schemas.microsoft.com/office/powerpoint/2010/main" val="48818353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0" y="271273"/>
            <a:ext cx="10018713" cy="1212087"/>
          </a:xfrm>
        </p:spPr>
        <p:txBody>
          <a:bodyPr>
            <a:normAutofit fontScale="90000"/>
          </a:bodyPr>
          <a:lstStyle/>
          <a:p>
            <a:pPr algn="l"/>
            <a:r>
              <a:rPr lang="cs-CZ" b="1" dirty="0"/>
              <a:t>Soudní přezkum – veřejná subjektivní práva III</a:t>
            </a:r>
          </a:p>
        </p:txBody>
      </p:sp>
      <p:sp>
        <p:nvSpPr>
          <p:cNvPr id="3" name="Zástupný symbol pro obsah 2"/>
          <p:cNvSpPr>
            <a:spLocks noGrp="1"/>
          </p:cNvSpPr>
          <p:nvPr>
            <p:ph idx="1"/>
          </p:nvPr>
        </p:nvSpPr>
        <p:spPr>
          <a:xfrm>
            <a:off x="1484310" y="1290320"/>
            <a:ext cx="10280970" cy="5296407"/>
          </a:xfrm>
        </p:spPr>
        <p:txBody>
          <a:bodyPr anchor="t">
            <a:normAutofit fontScale="77500" lnSpcReduction="20000"/>
          </a:bodyPr>
          <a:lstStyle/>
          <a:p>
            <a:pPr algn="just">
              <a:defRPr/>
            </a:pPr>
            <a:r>
              <a:rPr lang="cs-CZ" altLang="cs-CZ" sz="3200" dirty="0"/>
              <a:t>Vrcholný soudní orgán ve věcech pravomocí soudů ve správním soudnictví je Nejvyšší správní soud (§ 12)</a:t>
            </a:r>
          </a:p>
          <a:p>
            <a:pPr algn="just">
              <a:defRPr/>
            </a:pPr>
            <a:r>
              <a:rPr lang="cs-CZ" altLang="cs-CZ" sz="3200" dirty="0"/>
              <a:t>Opravným prostředkem proti pravomocnému rozhodnutí krajského soudu ve správním soudnictví je kasační stížnost (§ 102 a násl.)</a:t>
            </a:r>
          </a:p>
          <a:p>
            <a:pPr algn="just">
              <a:defRPr/>
            </a:pPr>
            <a:r>
              <a:rPr lang="cs-CZ" altLang="cs-CZ" sz="3200" dirty="0"/>
              <a:t>Účastníky řízení o kasační stížnosti jsou stěžovatel a všichni, kdo byli účastníky původního řízení</a:t>
            </a:r>
          </a:p>
          <a:p>
            <a:pPr algn="just">
              <a:defRPr/>
            </a:pPr>
            <a:r>
              <a:rPr lang="cs-CZ" altLang="cs-CZ" sz="3200" dirty="0"/>
              <a:t>Stěžovatel musí být zastoupen advokátem (§ 105)</a:t>
            </a:r>
          </a:p>
          <a:p>
            <a:pPr algn="just">
              <a:defRPr/>
            </a:pPr>
            <a:r>
              <a:rPr lang="cs-CZ" altLang="cs-CZ" sz="3200" dirty="0"/>
              <a:t>Kasační stížnost musí být podána do dvou týdnů po doručení rozhodnutí; zmeškání lhůty nelze prominout (§ 106)</a:t>
            </a:r>
          </a:p>
          <a:p>
            <a:pPr algn="just">
              <a:defRPr/>
            </a:pPr>
            <a:r>
              <a:rPr lang="cs-CZ" altLang="cs-CZ" sz="3200" dirty="0"/>
              <a:t>Kasační stížnost nemá odkladný účinek, ale lze jen na návrh stěžovatele přiznat</a:t>
            </a:r>
          </a:p>
          <a:p>
            <a:pPr algn="just">
              <a:defRPr/>
            </a:pPr>
            <a:r>
              <a:rPr lang="cs-CZ" altLang="cs-CZ" sz="3200" dirty="0"/>
              <a:t>Je-li kasační stížnost důvodná, NSS rozsudkem zruší rozhodnutí krajského soudu a věc mu vrátí k dalšímu řízení; není-li důvodná, NSS ji rozsudkem zamítne</a:t>
            </a:r>
          </a:p>
        </p:txBody>
      </p:sp>
    </p:spTree>
    <p:extLst>
      <p:ext uri="{BB962C8B-B14F-4D97-AF65-F5344CB8AC3E}">
        <p14:creationId xmlns:p14="http://schemas.microsoft.com/office/powerpoint/2010/main" val="51559291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0" y="271273"/>
            <a:ext cx="10018713" cy="1212087"/>
          </a:xfrm>
        </p:spPr>
        <p:txBody>
          <a:bodyPr>
            <a:normAutofit/>
          </a:bodyPr>
          <a:lstStyle/>
          <a:p>
            <a:pPr algn="l"/>
            <a:r>
              <a:rPr lang="cs-CZ" b="1" dirty="0"/>
              <a:t>Soudní přezkum – náhrada škody</a:t>
            </a:r>
          </a:p>
        </p:txBody>
      </p:sp>
      <p:sp>
        <p:nvSpPr>
          <p:cNvPr id="3" name="Zástupný symbol pro obsah 2"/>
          <p:cNvSpPr>
            <a:spLocks noGrp="1"/>
          </p:cNvSpPr>
          <p:nvPr>
            <p:ph idx="1"/>
          </p:nvPr>
        </p:nvSpPr>
        <p:spPr>
          <a:xfrm>
            <a:off x="1484310" y="1351280"/>
            <a:ext cx="10280970" cy="5012944"/>
          </a:xfrm>
        </p:spPr>
        <p:txBody>
          <a:bodyPr anchor="t">
            <a:normAutofit fontScale="92500" lnSpcReduction="10000"/>
          </a:bodyPr>
          <a:lstStyle/>
          <a:p>
            <a:pPr algn="just">
              <a:defRPr/>
            </a:pPr>
            <a:r>
              <a:rPr lang="cs-CZ" altLang="cs-CZ" sz="2800" dirty="0"/>
              <a:t>Platí pravidlo, že stát odpovídá za škodu způsobenou při výkonu státní moci</a:t>
            </a:r>
          </a:p>
          <a:p>
            <a:pPr algn="just">
              <a:defRPr/>
            </a:pPr>
            <a:r>
              <a:rPr lang="cs-CZ" altLang="cs-CZ" sz="2800" dirty="0"/>
              <a:t>Právní úprava v zákoně č. 82/1998 Sb., o odpovědnosti za škodu způsobenou při výkonu veřejné moci rozhodnutím nebo nesprávným úředním postupem</a:t>
            </a:r>
          </a:p>
          <a:p>
            <a:pPr algn="just">
              <a:defRPr/>
            </a:pPr>
            <a:r>
              <a:rPr lang="cs-CZ" altLang="cs-CZ" sz="2800" dirty="0"/>
              <a:t>Nemíří primárně na zabránění vzniku nečinnosti či odstranění nezákonného stavu, ale na náhradu škody</a:t>
            </a:r>
          </a:p>
          <a:p>
            <a:pPr algn="just">
              <a:defRPr/>
            </a:pPr>
            <a:r>
              <a:rPr lang="cs-CZ" altLang="cs-CZ" sz="2800" dirty="0"/>
              <a:t>Podpůrné použitý občanského zákoníku (nelze přiznat přímo na základě čl. 36, odst. 3 Listiny)</a:t>
            </a:r>
          </a:p>
          <a:p>
            <a:pPr algn="just">
              <a:defRPr/>
            </a:pPr>
            <a:r>
              <a:rPr lang="cs-CZ" altLang="cs-CZ" sz="2800" dirty="0"/>
              <a:t>Odpovědnost je konstruována jako absolutní objektivní odpovědnost</a:t>
            </a:r>
          </a:p>
          <a:p>
            <a:pPr algn="just">
              <a:defRPr/>
            </a:pPr>
            <a:r>
              <a:rPr lang="cs-CZ" altLang="cs-CZ" sz="2800" dirty="0"/>
              <a:t>Dvě kategorie: (i) nezákonné rozhodnutí a (</a:t>
            </a:r>
            <a:r>
              <a:rPr lang="cs-CZ" altLang="cs-CZ" sz="2800" dirty="0" err="1"/>
              <a:t>ii</a:t>
            </a:r>
            <a:r>
              <a:rPr lang="cs-CZ" altLang="cs-CZ" sz="2800" dirty="0"/>
              <a:t>) nesprávný úřední postup</a:t>
            </a:r>
          </a:p>
          <a:p>
            <a:pPr algn="just">
              <a:defRPr/>
            </a:pPr>
            <a:endParaRPr lang="cs-CZ" altLang="cs-CZ" sz="2800" dirty="0"/>
          </a:p>
          <a:p>
            <a:pPr algn="just">
              <a:defRPr/>
            </a:pPr>
            <a:endParaRPr lang="cs-CZ" altLang="cs-CZ" sz="3200" dirty="0"/>
          </a:p>
          <a:p>
            <a:pPr algn="just">
              <a:defRPr/>
            </a:pPr>
            <a:endParaRPr lang="cs-CZ" altLang="cs-CZ" sz="3200" dirty="0"/>
          </a:p>
          <a:p>
            <a:pPr algn="just">
              <a:defRPr/>
            </a:pPr>
            <a:endParaRPr lang="cs-CZ" altLang="cs-CZ" sz="3200" dirty="0"/>
          </a:p>
          <a:p>
            <a:pPr algn="just">
              <a:defRPr/>
            </a:pPr>
            <a:endParaRPr lang="cs-CZ" altLang="cs-CZ" sz="3200" dirty="0"/>
          </a:p>
        </p:txBody>
      </p:sp>
    </p:spTree>
    <p:extLst>
      <p:ext uri="{BB962C8B-B14F-4D97-AF65-F5344CB8AC3E}">
        <p14:creationId xmlns:p14="http://schemas.microsoft.com/office/powerpoint/2010/main" val="126866899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0" y="271273"/>
            <a:ext cx="10018713" cy="1212087"/>
          </a:xfrm>
        </p:spPr>
        <p:txBody>
          <a:bodyPr>
            <a:normAutofit/>
          </a:bodyPr>
          <a:lstStyle/>
          <a:p>
            <a:pPr algn="l"/>
            <a:r>
              <a:rPr lang="cs-CZ" b="1" dirty="0"/>
              <a:t>Soudní přezkum – náhrada škody</a:t>
            </a:r>
          </a:p>
        </p:txBody>
      </p:sp>
      <p:sp>
        <p:nvSpPr>
          <p:cNvPr id="3" name="Zástupný symbol pro obsah 2"/>
          <p:cNvSpPr>
            <a:spLocks noGrp="1"/>
          </p:cNvSpPr>
          <p:nvPr>
            <p:ph idx="1"/>
          </p:nvPr>
        </p:nvSpPr>
        <p:spPr>
          <a:xfrm>
            <a:off x="1484310" y="1351280"/>
            <a:ext cx="10280970" cy="5012944"/>
          </a:xfrm>
        </p:spPr>
        <p:txBody>
          <a:bodyPr anchor="t">
            <a:normAutofit fontScale="92500" lnSpcReduction="10000"/>
          </a:bodyPr>
          <a:lstStyle/>
          <a:p>
            <a:pPr algn="just">
              <a:defRPr/>
            </a:pPr>
            <a:r>
              <a:rPr lang="cs-CZ" altLang="cs-CZ" sz="2800" dirty="0"/>
              <a:t>Nesprávný úřední postup</a:t>
            </a:r>
          </a:p>
          <a:p>
            <a:pPr algn="just">
              <a:defRPr/>
            </a:pPr>
            <a:r>
              <a:rPr lang="cs-CZ" altLang="cs-CZ" sz="2800" dirty="0"/>
              <a:t>Je jím i porušení povinnosti učinit úkon či vydat rozhodnutí v zákonem stanovené lhůtě, popř. lhůtě přiměřené</a:t>
            </a:r>
          </a:p>
          <a:p>
            <a:pPr algn="just">
              <a:defRPr/>
            </a:pPr>
            <a:r>
              <a:rPr lang="cs-CZ" altLang="cs-CZ" sz="2800" dirty="0"/>
              <a:t>Civilní soudnictví; odvolání; dovolání (NS)</a:t>
            </a:r>
          </a:p>
          <a:p>
            <a:pPr algn="just">
              <a:defRPr/>
            </a:pPr>
            <a:r>
              <a:rPr lang="cs-CZ" altLang="cs-CZ" sz="2800" dirty="0"/>
              <a:t>Subjekty nesoucí odpovědnost jsou stát a územně samosprávné celky; jménem státu jednají ministerstva, resp. ústřední správní úřady, např. ČNB</a:t>
            </a:r>
          </a:p>
          <a:p>
            <a:pPr marL="914400" lvl="1" indent="-457200" algn="just">
              <a:buFont typeface="+mj-lt"/>
              <a:buAutoNum type="arabicPeriod"/>
              <a:defRPr/>
            </a:pPr>
            <a:r>
              <a:rPr lang="cs-CZ" altLang="cs-CZ" sz="2400" dirty="0"/>
              <a:t>Nesprávný úřední postup (míněn protiprávní; postup související s veřejnoprávní působností autoritativní povahy)</a:t>
            </a:r>
          </a:p>
          <a:p>
            <a:pPr marL="914400" lvl="1" indent="-457200" algn="just">
              <a:buFont typeface="+mj-lt"/>
              <a:buAutoNum type="arabicPeriod"/>
              <a:defRPr/>
            </a:pPr>
            <a:r>
              <a:rPr lang="cs-CZ" altLang="cs-CZ" sz="2400" dirty="0"/>
              <a:t>Vznik škody či nemajetkové újmy</a:t>
            </a:r>
          </a:p>
          <a:p>
            <a:pPr marL="914400" lvl="1" indent="-457200" algn="just">
              <a:buFont typeface="+mj-lt"/>
              <a:buAutoNum type="arabicPeriod"/>
              <a:defRPr/>
            </a:pPr>
            <a:r>
              <a:rPr lang="cs-CZ" altLang="cs-CZ" sz="2400" dirty="0"/>
              <a:t>Příčinná souvislost</a:t>
            </a:r>
          </a:p>
          <a:p>
            <a:pPr algn="just">
              <a:defRPr/>
            </a:pPr>
            <a:endParaRPr lang="cs-CZ" altLang="cs-CZ" sz="2800" dirty="0"/>
          </a:p>
          <a:p>
            <a:pPr algn="just">
              <a:defRPr/>
            </a:pPr>
            <a:endParaRPr lang="cs-CZ" altLang="cs-CZ" sz="3200" dirty="0"/>
          </a:p>
          <a:p>
            <a:pPr algn="just">
              <a:defRPr/>
            </a:pPr>
            <a:endParaRPr lang="cs-CZ" altLang="cs-CZ" sz="3200" dirty="0"/>
          </a:p>
          <a:p>
            <a:pPr algn="just">
              <a:defRPr/>
            </a:pPr>
            <a:endParaRPr lang="cs-CZ" altLang="cs-CZ" sz="3200" dirty="0"/>
          </a:p>
          <a:p>
            <a:pPr algn="just">
              <a:defRPr/>
            </a:pPr>
            <a:endParaRPr lang="cs-CZ" altLang="cs-CZ" sz="3200" dirty="0"/>
          </a:p>
        </p:txBody>
      </p:sp>
    </p:spTree>
    <p:extLst>
      <p:ext uri="{BB962C8B-B14F-4D97-AF65-F5344CB8AC3E}">
        <p14:creationId xmlns:p14="http://schemas.microsoft.com/office/powerpoint/2010/main" val="5518483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586861" y="268224"/>
            <a:ext cx="10018713" cy="1170432"/>
          </a:xfrm>
        </p:spPr>
        <p:txBody>
          <a:bodyPr>
            <a:normAutofit/>
          </a:bodyPr>
          <a:lstStyle/>
          <a:p>
            <a:pPr algn="l"/>
            <a:r>
              <a:rPr lang="cs-CZ" b="1" dirty="0"/>
              <a:t>Záruky zákonnosti</a:t>
            </a:r>
          </a:p>
        </p:txBody>
      </p:sp>
      <p:sp>
        <p:nvSpPr>
          <p:cNvPr id="3" name="Zástupný symbol pro obsah 2"/>
          <p:cNvSpPr>
            <a:spLocks noGrp="1"/>
          </p:cNvSpPr>
          <p:nvPr>
            <p:ph idx="1"/>
          </p:nvPr>
        </p:nvSpPr>
        <p:spPr>
          <a:xfrm>
            <a:off x="1597021" y="1721104"/>
            <a:ext cx="10280970" cy="4572000"/>
          </a:xfrm>
        </p:spPr>
        <p:txBody>
          <a:bodyPr anchor="t">
            <a:normAutofit fontScale="85000" lnSpcReduction="20000"/>
          </a:bodyPr>
          <a:lstStyle/>
          <a:p>
            <a:pPr algn="just">
              <a:defRPr/>
            </a:pPr>
            <a:r>
              <a:rPr lang="cs-CZ" altLang="cs-CZ" sz="3200" dirty="0"/>
              <a:t>Právní činnost státních orgánů a uspořádání státních orgánů, které má zabezpečit takovou tvorbu a realizaci práva, která odpovídá požadavkům právního státu</a:t>
            </a:r>
          </a:p>
          <a:p>
            <a:pPr algn="just">
              <a:defRPr/>
            </a:pPr>
            <a:r>
              <a:rPr lang="cs-CZ" altLang="cs-CZ" sz="3200" dirty="0"/>
              <a:t>Záruky zákonnosti na úrovni:</a:t>
            </a:r>
          </a:p>
          <a:p>
            <a:pPr lvl="1" algn="just">
              <a:defRPr/>
            </a:pPr>
            <a:r>
              <a:rPr lang="cs-CZ" altLang="cs-CZ" sz="2800" dirty="0"/>
              <a:t>zákonů</a:t>
            </a:r>
          </a:p>
          <a:p>
            <a:pPr lvl="1" algn="just">
              <a:defRPr/>
            </a:pPr>
            <a:r>
              <a:rPr lang="cs-CZ" altLang="cs-CZ" sz="2800" dirty="0"/>
              <a:t>ústavního práva</a:t>
            </a:r>
          </a:p>
          <a:p>
            <a:pPr lvl="1" algn="just">
              <a:defRPr/>
            </a:pPr>
            <a:r>
              <a:rPr lang="cs-CZ" altLang="cs-CZ" sz="2800" dirty="0"/>
              <a:t>mezinárodního práva</a:t>
            </a:r>
          </a:p>
          <a:p>
            <a:pPr algn="just">
              <a:defRPr/>
            </a:pPr>
            <a:r>
              <a:rPr lang="cs-CZ" altLang="cs-CZ" sz="3200" dirty="0"/>
              <a:t>Vnitřní a vnější správní kontrola</a:t>
            </a:r>
          </a:p>
          <a:p>
            <a:pPr algn="just">
              <a:defRPr/>
            </a:pPr>
            <a:r>
              <a:rPr lang="cs-CZ" altLang="cs-CZ" sz="3200" dirty="0"/>
              <a:t>Ombudsman</a:t>
            </a:r>
          </a:p>
          <a:p>
            <a:pPr algn="just">
              <a:defRPr/>
            </a:pPr>
            <a:r>
              <a:rPr lang="cs-CZ" altLang="cs-CZ" sz="3200" dirty="0"/>
              <a:t>Soudní kontrola</a:t>
            </a:r>
          </a:p>
          <a:p>
            <a:pPr algn="just">
              <a:defRPr/>
            </a:pPr>
            <a:endParaRPr lang="cs-CZ" altLang="cs-CZ" sz="3200" dirty="0"/>
          </a:p>
          <a:p>
            <a:pPr algn="just">
              <a:defRPr/>
            </a:pPr>
            <a:endParaRPr lang="cs-CZ" altLang="cs-CZ" sz="2800" dirty="0"/>
          </a:p>
          <a:p>
            <a:pPr algn="just">
              <a:defRPr/>
            </a:pPr>
            <a:endParaRPr lang="cs-CZ" altLang="cs-CZ" sz="3200" dirty="0"/>
          </a:p>
          <a:p>
            <a:pPr algn="just">
              <a:defRPr/>
            </a:pPr>
            <a:endParaRPr lang="cs-CZ" altLang="cs-CZ" sz="3200" dirty="0"/>
          </a:p>
        </p:txBody>
      </p:sp>
    </p:spTree>
    <p:extLst>
      <p:ext uri="{BB962C8B-B14F-4D97-AF65-F5344CB8AC3E}">
        <p14:creationId xmlns:p14="http://schemas.microsoft.com/office/powerpoint/2010/main" val="160497426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Otázky?</a:t>
            </a:r>
          </a:p>
        </p:txBody>
      </p:sp>
      <p:sp>
        <p:nvSpPr>
          <p:cNvPr id="8" name="Zástupný symbol pro obsah 7"/>
          <p:cNvSpPr>
            <a:spLocks noGrp="1"/>
          </p:cNvSpPr>
          <p:nvPr>
            <p:ph idx="1"/>
          </p:nvPr>
        </p:nvSpPr>
        <p:spPr/>
        <p:txBody>
          <a:bodyPr>
            <a:normAutofit/>
          </a:bodyPr>
          <a:lstStyle/>
          <a:p>
            <a:pPr algn="r">
              <a:buNone/>
            </a:pPr>
            <a:endParaRPr lang="cs-CZ" dirty="0"/>
          </a:p>
          <a:p>
            <a:pPr algn="ctr">
              <a:buNone/>
            </a:pPr>
            <a:r>
              <a:rPr lang="cs-CZ" dirty="0"/>
              <a:t>Děkuji za pozornost</a:t>
            </a:r>
          </a:p>
          <a:p>
            <a:pPr algn="r">
              <a:buNone/>
            </a:pPr>
            <a:endParaRPr lang="cs-CZ" dirty="0"/>
          </a:p>
          <a:p>
            <a:pPr algn="r">
              <a:buNone/>
            </a:pPr>
            <a:endParaRPr lang="cs-CZ" dirty="0"/>
          </a:p>
          <a:p>
            <a:pPr algn="r">
              <a:buNone/>
            </a:pPr>
            <a:r>
              <a:rPr lang="cs-CZ" dirty="0"/>
              <a:t>JUDr. Johan Schweigl, Ph.D.</a:t>
            </a:r>
          </a:p>
          <a:p>
            <a:pPr marL="0" indent="0" algn="r">
              <a:buNone/>
            </a:pPr>
            <a:r>
              <a:rPr lang="cs-CZ" sz="1800" i="1" dirty="0"/>
              <a:t>Johan.Schweigl@law.muni.cz</a:t>
            </a:r>
          </a:p>
        </p:txBody>
      </p:sp>
    </p:spTree>
    <p:extLst>
      <p:ext uri="{BB962C8B-B14F-4D97-AF65-F5344CB8AC3E}">
        <p14:creationId xmlns:p14="http://schemas.microsoft.com/office/powerpoint/2010/main" val="51484781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0" y="262128"/>
            <a:ext cx="10018713" cy="1231392"/>
          </a:xfrm>
        </p:spPr>
        <p:txBody>
          <a:bodyPr>
            <a:normAutofit/>
          </a:bodyPr>
          <a:lstStyle/>
          <a:p>
            <a:pPr algn="l"/>
            <a:r>
              <a:rPr lang="cs-CZ" b="1" dirty="0"/>
              <a:t>Záruky zákonnosti – ústavní právo</a:t>
            </a:r>
          </a:p>
        </p:txBody>
      </p:sp>
      <p:sp>
        <p:nvSpPr>
          <p:cNvPr id="3" name="Zástupný symbol pro obsah 2"/>
          <p:cNvSpPr>
            <a:spLocks noGrp="1"/>
          </p:cNvSpPr>
          <p:nvPr>
            <p:ph idx="1"/>
          </p:nvPr>
        </p:nvSpPr>
        <p:spPr>
          <a:xfrm>
            <a:off x="1484310" y="1757680"/>
            <a:ext cx="10280970" cy="4838192"/>
          </a:xfrm>
        </p:spPr>
        <p:txBody>
          <a:bodyPr anchor="t">
            <a:normAutofit fontScale="92500" lnSpcReduction="10000"/>
          </a:bodyPr>
          <a:lstStyle/>
          <a:p>
            <a:pPr algn="just">
              <a:defRPr/>
            </a:pPr>
            <a:r>
              <a:rPr lang="cs-CZ" altLang="cs-CZ" dirty="0"/>
              <a:t>Listina základních práv a svobod – vybraná ustanovení</a:t>
            </a:r>
          </a:p>
          <a:p>
            <a:pPr algn="just">
              <a:defRPr/>
            </a:pPr>
            <a:r>
              <a:rPr lang="cs-CZ" altLang="cs-CZ" sz="3200" dirty="0"/>
              <a:t>„</a:t>
            </a:r>
            <a:r>
              <a:rPr lang="cs-CZ" altLang="cs-CZ" sz="2000" dirty="0"/>
              <a:t>Státní moc lze uplatňovat jen v případech a </a:t>
            </a:r>
            <a:r>
              <a:rPr lang="cs-CZ" altLang="cs-CZ" sz="2000" b="1" dirty="0"/>
              <a:t>mezích stanovených zákonem</a:t>
            </a:r>
            <a:r>
              <a:rPr lang="cs-CZ" altLang="cs-CZ" sz="2000" dirty="0"/>
              <a:t>, a to způsobem, který zákon stanoví.“ (čl. 2, odst. 2) „Základní práva a svobody se zaručují všem bez rozdílu ….“ (čl. 3, odst. 1) „</a:t>
            </a:r>
            <a:r>
              <a:rPr lang="cs-CZ" altLang="cs-CZ" sz="2000" b="1" dirty="0"/>
              <a:t>Povinnosti mohou být ukládány toliko na základě zákona a v jeho mezích a jen při zachování základních práv a svobod</a:t>
            </a:r>
            <a:r>
              <a:rPr lang="cs-CZ" altLang="cs-CZ" sz="2000" dirty="0"/>
              <a:t>.“ (čl. 4, odst. 1) „Meze základních práv a svobod mohou být za podmínek stanovených Listinou upraveny pouze zákonem.“ (čl. 4, odst. 2) „Nikdo nesmí být stíhán nebo zbaven svobody jinak než z důvodů a způsobem, které stanoví zákon…“ (čl. 8, odst. 2) </a:t>
            </a:r>
          </a:p>
          <a:p>
            <a:pPr algn="just">
              <a:defRPr/>
            </a:pPr>
            <a:r>
              <a:rPr lang="cs-CZ" altLang="cs-CZ" sz="2000" dirty="0"/>
              <a:t>„Právo pokojně se shromažďovat je zaručeno.“ (čl. 18, odst. 1) „Právo svobodně se sdružovat je zaručeno…“ (čl. 20, odst. 1) „Politické strany a politická hnutí … jsou oddělena od státu.“ (čl. 20, odst. 4.) </a:t>
            </a:r>
          </a:p>
          <a:p>
            <a:pPr algn="just">
              <a:defRPr/>
            </a:pPr>
            <a:r>
              <a:rPr lang="cs-CZ" altLang="cs-CZ" sz="2000" b="1" dirty="0"/>
              <a:t>Každý se může domáhat stanoveným postupem svého práva u nezávislého a nestranného soudu a ve stanovených případech u jiného orgánu.“ (čl. 36, odst. 1) „Kdo tvrdí, že byl na svých právech zkrácen rozhodnutím orgánu veřejné správy, může se obrátit na soud, aby přezkoumal zákonnost takového rozhodnutí …“ (čl. 36, odst. 2).</a:t>
            </a:r>
          </a:p>
          <a:p>
            <a:pPr algn="just">
              <a:defRPr/>
            </a:pPr>
            <a:endParaRPr lang="cs-CZ" altLang="cs-CZ" sz="2000" dirty="0"/>
          </a:p>
          <a:p>
            <a:pPr algn="just">
              <a:defRPr/>
            </a:pPr>
            <a:endParaRPr lang="cs-CZ" altLang="cs-CZ" sz="2000" dirty="0"/>
          </a:p>
          <a:p>
            <a:pPr marL="0" indent="0" algn="just">
              <a:buNone/>
              <a:defRPr/>
            </a:pPr>
            <a:endParaRPr lang="cs-CZ" altLang="cs-CZ" sz="2000" dirty="0"/>
          </a:p>
          <a:p>
            <a:pPr algn="just">
              <a:defRPr/>
            </a:pPr>
            <a:endParaRPr lang="cs-CZ" altLang="cs-CZ" sz="3200" dirty="0"/>
          </a:p>
          <a:p>
            <a:pPr algn="just">
              <a:defRPr/>
            </a:pPr>
            <a:endParaRPr lang="cs-CZ" altLang="cs-CZ" sz="3200" dirty="0"/>
          </a:p>
          <a:p>
            <a:pPr algn="just">
              <a:defRPr/>
            </a:pPr>
            <a:endParaRPr lang="cs-CZ" altLang="cs-CZ" sz="3200" dirty="0"/>
          </a:p>
          <a:p>
            <a:pPr algn="just">
              <a:defRPr/>
            </a:pPr>
            <a:endParaRPr lang="cs-CZ" altLang="cs-CZ" sz="2800" dirty="0"/>
          </a:p>
          <a:p>
            <a:pPr algn="just">
              <a:defRPr/>
            </a:pPr>
            <a:endParaRPr lang="cs-CZ" altLang="cs-CZ" sz="3200" dirty="0"/>
          </a:p>
          <a:p>
            <a:pPr algn="just">
              <a:defRPr/>
            </a:pPr>
            <a:endParaRPr lang="cs-CZ" altLang="cs-CZ" sz="3200" dirty="0"/>
          </a:p>
        </p:txBody>
      </p:sp>
    </p:spTree>
    <p:extLst>
      <p:ext uri="{BB962C8B-B14F-4D97-AF65-F5344CB8AC3E}">
        <p14:creationId xmlns:p14="http://schemas.microsoft.com/office/powerpoint/2010/main" val="208316652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0" y="262128"/>
            <a:ext cx="10018713" cy="1292352"/>
          </a:xfrm>
        </p:spPr>
        <p:txBody>
          <a:bodyPr>
            <a:normAutofit/>
          </a:bodyPr>
          <a:lstStyle/>
          <a:p>
            <a:pPr algn="l"/>
            <a:r>
              <a:rPr lang="cs-CZ" b="1" dirty="0"/>
              <a:t>Záruky zákonnosti – mezinárodní právo</a:t>
            </a:r>
          </a:p>
        </p:txBody>
      </p:sp>
      <p:sp>
        <p:nvSpPr>
          <p:cNvPr id="3" name="Zástupný symbol pro obsah 2"/>
          <p:cNvSpPr>
            <a:spLocks noGrp="1"/>
          </p:cNvSpPr>
          <p:nvPr>
            <p:ph idx="1"/>
          </p:nvPr>
        </p:nvSpPr>
        <p:spPr>
          <a:xfrm>
            <a:off x="1484310" y="1757680"/>
            <a:ext cx="10280970" cy="4838192"/>
          </a:xfrm>
        </p:spPr>
        <p:txBody>
          <a:bodyPr anchor="t">
            <a:normAutofit lnSpcReduction="10000"/>
          </a:bodyPr>
          <a:lstStyle/>
          <a:p>
            <a:pPr algn="just">
              <a:defRPr/>
            </a:pPr>
            <a:r>
              <a:rPr lang="cs-CZ" altLang="cs-CZ" dirty="0"/>
              <a:t>Všeobecná deklarace lidských práv  – vybraná ustanovení</a:t>
            </a:r>
          </a:p>
          <a:p>
            <a:pPr algn="just">
              <a:defRPr/>
            </a:pPr>
            <a:r>
              <a:rPr lang="cs-CZ" altLang="cs-CZ" sz="3200" dirty="0"/>
              <a:t>„</a:t>
            </a:r>
            <a:r>
              <a:rPr lang="cs-CZ" altLang="cs-CZ" sz="2000" dirty="0"/>
              <a:t>„Každý má právo, aby mu příslušné vnitrostátní soudy poskytly účinnou ochranu proti činům porušujícím základní práva, která jsou mu přiznaná ústavou nebo zákonem.“ (čl. 8) „Každý má zcela stejné právo, aby byl spravedlivě a veřejně vyslechnut nezávislým a nestranným soudem, který rozhoduje buď o jeho právech a povinnostech, nebo o jakémkoli trestním obvinění vzneseném proti němu.“ (čl. 10). „Každý má právo na svobodu přesvědčení a projevu…“ (čl. 19)</a:t>
            </a:r>
          </a:p>
          <a:p>
            <a:pPr marL="0" indent="0" algn="just">
              <a:buNone/>
              <a:defRPr/>
            </a:pPr>
            <a:endParaRPr lang="cs-CZ" altLang="cs-CZ" sz="2000" dirty="0"/>
          </a:p>
          <a:p>
            <a:pPr algn="just">
              <a:defRPr/>
            </a:pPr>
            <a:r>
              <a:rPr lang="cs-CZ" altLang="cs-CZ" dirty="0"/>
              <a:t>Evropská úmluva o ochraně lidských práv (v ČR sdělení č. 209/1992 Sb.)</a:t>
            </a:r>
          </a:p>
          <a:p>
            <a:pPr algn="just">
              <a:defRPr/>
            </a:pPr>
            <a:r>
              <a:rPr lang="cs-CZ" altLang="cs-CZ" sz="2000" dirty="0"/>
              <a:t>„Každý má právo na to, aby jeho záležitost byla spravedlivě, veřejně a v přiměřené lhůtě projednána nezávislým a nestranným soudem, zřízeným zákonem, který rozhodne o jeho občanských právech nebo závazcích nebo o oprávněnosti jakéhokoli trestního obvinění proti němu…“ (čl. 6)</a:t>
            </a:r>
          </a:p>
          <a:p>
            <a:pPr algn="just">
              <a:defRPr/>
            </a:pPr>
            <a:endParaRPr lang="cs-CZ" altLang="cs-CZ" dirty="0"/>
          </a:p>
          <a:p>
            <a:pPr algn="just">
              <a:defRPr/>
            </a:pPr>
            <a:endParaRPr lang="cs-CZ" altLang="cs-CZ" sz="2000" dirty="0"/>
          </a:p>
          <a:p>
            <a:pPr algn="just">
              <a:defRPr/>
            </a:pPr>
            <a:endParaRPr lang="cs-CZ" altLang="cs-CZ" sz="2000" dirty="0"/>
          </a:p>
          <a:p>
            <a:pPr marL="0" indent="0" algn="just">
              <a:buNone/>
              <a:defRPr/>
            </a:pPr>
            <a:endParaRPr lang="cs-CZ" altLang="cs-CZ" sz="2000" dirty="0"/>
          </a:p>
          <a:p>
            <a:pPr algn="just">
              <a:defRPr/>
            </a:pPr>
            <a:endParaRPr lang="cs-CZ" altLang="cs-CZ" sz="3200" dirty="0"/>
          </a:p>
          <a:p>
            <a:pPr algn="just">
              <a:defRPr/>
            </a:pPr>
            <a:endParaRPr lang="cs-CZ" altLang="cs-CZ" sz="3200" dirty="0"/>
          </a:p>
          <a:p>
            <a:pPr algn="just">
              <a:defRPr/>
            </a:pPr>
            <a:endParaRPr lang="cs-CZ" altLang="cs-CZ" sz="3200" dirty="0"/>
          </a:p>
          <a:p>
            <a:pPr algn="just">
              <a:defRPr/>
            </a:pPr>
            <a:endParaRPr lang="cs-CZ" altLang="cs-CZ" sz="2800" dirty="0"/>
          </a:p>
          <a:p>
            <a:pPr algn="just">
              <a:defRPr/>
            </a:pPr>
            <a:endParaRPr lang="cs-CZ" altLang="cs-CZ" sz="3200" dirty="0"/>
          </a:p>
          <a:p>
            <a:pPr algn="just">
              <a:defRPr/>
            </a:pPr>
            <a:endParaRPr lang="cs-CZ" altLang="cs-CZ" sz="3200" dirty="0"/>
          </a:p>
        </p:txBody>
      </p:sp>
    </p:spTree>
    <p:extLst>
      <p:ext uri="{BB962C8B-B14F-4D97-AF65-F5344CB8AC3E}">
        <p14:creationId xmlns:p14="http://schemas.microsoft.com/office/powerpoint/2010/main" val="256603824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0" y="271273"/>
            <a:ext cx="10018713" cy="1752599"/>
          </a:xfrm>
        </p:spPr>
        <p:txBody>
          <a:bodyPr/>
          <a:lstStyle/>
          <a:p>
            <a:pPr algn="l"/>
            <a:r>
              <a:rPr lang="cs-CZ" b="1" dirty="0"/>
              <a:t>Opravné prostředky ve správním řízení</a:t>
            </a:r>
          </a:p>
        </p:txBody>
      </p:sp>
      <p:graphicFrame>
        <p:nvGraphicFramePr>
          <p:cNvPr id="5" name="Tabulka 4">
            <a:extLst>
              <a:ext uri="{FF2B5EF4-FFF2-40B4-BE49-F238E27FC236}">
                <a16:creationId xmlns:a16="http://schemas.microsoft.com/office/drawing/2014/main" id="{30B67BEB-149B-4FE9-B666-EBCF8A518E24}"/>
              </a:ext>
            </a:extLst>
          </p:cNvPr>
          <p:cNvGraphicFramePr>
            <a:graphicFrameLocks noGrp="1"/>
          </p:cNvGraphicFramePr>
          <p:nvPr>
            <p:extLst/>
          </p:nvPr>
        </p:nvGraphicFramePr>
        <p:xfrm>
          <a:off x="1737360" y="1800352"/>
          <a:ext cx="8168640" cy="4595368"/>
        </p:xfrm>
        <a:graphic>
          <a:graphicData uri="http://schemas.openxmlformats.org/drawingml/2006/table">
            <a:tbl>
              <a:tblPr firstRow="1">
                <a:tableStyleId>{3B4B98B0-60AC-42C2-AFA5-B58CD77FA1E5}</a:tableStyleId>
              </a:tblPr>
              <a:tblGrid>
                <a:gridCol w="4104640">
                  <a:extLst>
                    <a:ext uri="{9D8B030D-6E8A-4147-A177-3AD203B41FA5}">
                      <a16:colId xmlns:a16="http://schemas.microsoft.com/office/drawing/2014/main" val="1334144073"/>
                    </a:ext>
                  </a:extLst>
                </a:gridCol>
                <a:gridCol w="4064000">
                  <a:extLst>
                    <a:ext uri="{9D8B030D-6E8A-4147-A177-3AD203B41FA5}">
                      <a16:colId xmlns:a16="http://schemas.microsoft.com/office/drawing/2014/main" val="1009376344"/>
                    </a:ext>
                  </a:extLst>
                </a:gridCol>
              </a:tblGrid>
              <a:tr h="1136998">
                <a:tc>
                  <a:txBody>
                    <a:bodyPr/>
                    <a:lstStyle/>
                    <a:p>
                      <a:r>
                        <a:rPr lang="cs-CZ" sz="2800" dirty="0"/>
                        <a:t>Řádné:</a:t>
                      </a:r>
                      <a:endParaRPr lang="cs-CZ" sz="2800" b="1" dirty="0"/>
                    </a:p>
                  </a:txBody>
                  <a:tcPr/>
                </a:tc>
                <a:tc>
                  <a:txBody>
                    <a:bodyPr/>
                    <a:lstStyle/>
                    <a:p>
                      <a:pPr algn="r"/>
                      <a:r>
                        <a:rPr lang="cs-CZ" sz="2800" dirty="0"/>
                        <a:t>Mimořádné: </a:t>
                      </a:r>
                    </a:p>
                  </a:txBody>
                  <a:tcPr/>
                </a:tc>
                <a:extLst>
                  <a:ext uri="{0D108BD9-81ED-4DB2-BD59-A6C34878D82A}">
                    <a16:rowId xmlns:a16="http://schemas.microsoft.com/office/drawing/2014/main" val="3231235712"/>
                  </a:ext>
                </a:extLst>
              </a:tr>
              <a:tr h="1152790">
                <a:tc>
                  <a:txBody>
                    <a:bodyPr/>
                    <a:lstStyle/>
                    <a:p>
                      <a:r>
                        <a:rPr lang="cs-CZ" sz="2800" dirty="0"/>
                        <a:t>Rozklad</a:t>
                      </a:r>
                    </a:p>
                  </a:txBody>
                  <a:tcPr/>
                </a:tc>
                <a:tc>
                  <a:txBody>
                    <a:bodyPr/>
                    <a:lstStyle/>
                    <a:p>
                      <a:pPr algn="r"/>
                      <a:r>
                        <a:rPr lang="cs-CZ" sz="2800" dirty="0"/>
                        <a:t>Přezkumné řízení</a:t>
                      </a:r>
                    </a:p>
                  </a:txBody>
                  <a:tcPr/>
                </a:tc>
                <a:extLst>
                  <a:ext uri="{0D108BD9-81ED-4DB2-BD59-A6C34878D82A}">
                    <a16:rowId xmlns:a16="http://schemas.microsoft.com/office/drawing/2014/main" val="1071669149"/>
                  </a:ext>
                </a:extLst>
              </a:tr>
              <a:tr h="1152790">
                <a:tc>
                  <a:txBody>
                    <a:bodyPr/>
                    <a:lstStyle/>
                    <a:p>
                      <a:r>
                        <a:rPr lang="cs-CZ" sz="2800" dirty="0"/>
                        <a:t>Odvolání</a:t>
                      </a:r>
                    </a:p>
                  </a:txBody>
                  <a:tcPr/>
                </a:tc>
                <a:tc>
                  <a:txBody>
                    <a:bodyPr/>
                    <a:lstStyle/>
                    <a:p>
                      <a:pPr algn="r"/>
                      <a:r>
                        <a:rPr lang="cs-CZ" sz="2800" dirty="0"/>
                        <a:t>Obnova řízení</a:t>
                      </a:r>
                    </a:p>
                  </a:txBody>
                  <a:tcPr/>
                </a:tc>
                <a:extLst>
                  <a:ext uri="{0D108BD9-81ED-4DB2-BD59-A6C34878D82A}">
                    <a16:rowId xmlns:a16="http://schemas.microsoft.com/office/drawing/2014/main" val="2039001575"/>
                  </a:ext>
                </a:extLst>
              </a:tr>
              <a:tr h="1152790">
                <a:tc>
                  <a:txBody>
                    <a:bodyPr/>
                    <a:lstStyle/>
                    <a:p>
                      <a:r>
                        <a:rPr lang="cs-CZ" sz="2800" dirty="0"/>
                        <a:t>Odpor</a:t>
                      </a:r>
                    </a:p>
                  </a:txBody>
                  <a:tcPr/>
                </a:tc>
                <a:tc>
                  <a:txBody>
                    <a:bodyPr/>
                    <a:lstStyle/>
                    <a:p>
                      <a:pPr algn="r"/>
                      <a:r>
                        <a:rPr lang="cs-CZ" sz="2800" dirty="0"/>
                        <a:t>Nové rozhodnutí</a:t>
                      </a:r>
                    </a:p>
                  </a:txBody>
                  <a:tcPr/>
                </a:tc>
                <a:extLst>
                  <a:ext uri="{0D108BD9-81ED-4DB2-BD59-A6C34878D82A}">
                    <a16:rowId xmlns:a16="http://schemas.microsoft.com/office/drawing/2014/main" val="1692934803"/>
                  </a:ext>
                </a:extLst>
              </a:tr>
            </a:tbl>
          </a:graphicData>
        </a:graphic>
      </p:graphicFrame>
    </p:spTree>
    <p:extLst>
      <p:ext uri="{BB962C8B-B14F-4D97-AF65-F5344CB8AC3E}">
        <p14:creationId xmlns:p14="http://schemas.microsoft.com/office/powerpoint/2010/main" val="227097513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0" y="271273"/>
            <a:ext cx="10018713" cy="1752599"/>
          </a:xfrm>
        </p:spPr>
        <p:txBody>
          <a:bodyPr/>
          <a:lstStyle/>
          <a:p>
            <a:pPr algn="l"/>
            <a:r>
              <a:rPr lang="cs-CZ" b="1" dirty="0"/>
              <a:t>Odvolání - obecně</a:t>
            </a:r>
          </a:p>
        </p:txBody>
      </p:sp>
      <p:sp>
        <p:nvSpPr>
          <p:cNvPr id="3" name="Zástupný symbol pro obsah 2"/>
          <p:cNvSpPr>
            <a:spLocks noGrp="1"/>
          </p:cNvSpPr>
          <p:nvPr>
            <p:ph idx="1"/>
          </p:nvPr>
        </p:nvSpPr>
        <p:spPr>
          <a:xfrm>
            <a:off x="1484310" y="1792224"/>
            <a:ext cx="10280970" cy="4572000"/>
          </a:xfrm>
        </p:spPr>
        <p:txBody>
          <a:bodyPr anchor="t">
            <a:normAutofit fontScale="70000" lnSpcReduction="20000"/>
          </a:bodyPr>
          <a:lstStyle/>
          <a:p>
            <a:pPr algn="just">
              <a:defRPr/>
            </a:pPr>
            <a:r>
              <a:rPr lang="cs-CZ" altLang="cs-CZ" sz="3200" dirty="0"/>
              <a:t>Správní řád § 81-93</a:t>
            </a:r>
          </a:p>
          <a:p>
            <a:pPr algn="just">
              <a:defRPr/>
            </a:pPr>
            <a:r>
              <a:rPr lang="cs-CZ" altLang="cs-CZ" sz="3200" dirty="0"/>
              <a:t>Odvoláním je podání, jehož prostřednictvím účastník řízení žádá, aby vyšší, nadřízený orgán přezkoumal výrok vydaného aktu aplikace práva.</a:t>
            </a:r>
          </a:p>
          <a:p>
            <a:pPr algn="just">
              <a:defRPr/>
            </a:pPr>
            <a:r>
              <a:rPr lang="cs-CZ" altLang="cs-CZ" sz="3200" dirty="0"/>
              <a:t> zásada </a:t>
            </a:r>
            <a:r>
              <a:rPr lang="cs-CZ" altLang="cs-CZ" sz="3200" dirty="0" err="1"/>
              <a:t>dvouinstančnosti</a:t>
            </a:r>
            <a:endParaRPr lang="cs-CZ" altLang="cs-CZ" sz="3200" dirty="0"/>
          </a:p>
          <a:p>
            <a:pPr algn="just">
              <a:defRPr/>
            </a:pPr>
            <a:r>
              <a:rPr lang="cs-CZ" altLang="cs-CZ" sz="3200" dirty="0"/>
              <a:t>Požadavky na formu i obsah (§ 82)</a:t>
            </a:r>
          </a:p>
          <a:p>
            <a:pPr algn="just">
              <a:defRPr/>
            </a:pPr>
            <a:r>
              <a:rPr lang="cs-CZ" altLang="cs-CZ" sz="3200" dirty="0"/>
              <a:t>Odvolací lhůta 15 dní ode dne oznámení rozhodnutí</a:t>
            </a:r>
          </a:p>
          <a:p>
            <a:pPr algn="just">
              <a:defRPr/>
            </a:pPr>
            <a:r>
              <a:rPr lang="cs-CZ" altLang="cs-CZ" sz="3200" dirty="0"/>
              <a:t>V zásadě má odvolání odkladný účinek</a:t>
            </a:r>
          </a:p>
          <a:p>
            <a:pPr algn="just">
              <a:defRPr/>
            </a:pPr>
            <a:r>
              <a:rPr lang="cs-CZ" altLang="cs-CZ" sz="3200" dirty="0"/>
              <a:t>Podává se u správního orgánu, který jej vydal</a:t>
            </a:r>
          </a:p>
          <a:p>
            <a:pPr algn="just">
              <a:defRPr/>
            </a:pPr>
            <a:r>
              <a:rPr lang="cs-CZ" altLang="cs-CZ" sz="3200" dirty="0"/>
              <a:t>Odvolací orgán může zrušit rozhodnutí a zastavit řízení či vrátit k novému projednání či může rozhodnutí změnit</a:t>
            </a:r>
          </a:p>
          <a:p>
            <a:pPr algn="just">
              <a:defRPr/>
            </a:pPr>
            <a:r>
              <a:rPr lang="cs-CZ" altLang="cs-CZ" sz="3200" dirty="0"/>
              <a:t>Více v otázkách k procvičování</a:t>
            </a:r>
          </a:p>
          <a:p>
            <a:pPr algn="just">
              <a:defRPr/>
            </a:pPr>
            <a:endParaRPr lang="cs-CZ" altLang="cs-CZ" sz="3200" dirty="0"/>
          </a:p>
          <a:p>
            <a:pPr algn="just">
              <a:defRPr/>
            </a:pPr>
            <a:endParaRPr lang="cs-CZ" altLang="cs-CZ" sz="3200" dirty="0"/>
          </a:p>
          <a:p>
            <a:pPr algn="just">
              <a:defRPr/>
            </a:pPr>
            <a:endParaRPr lang="cs-CZ" altLang="cs-CZ" sz="3200" dirty="0"/>
          </a:p>
          <a:p>
            <a:pPr algn="just">
              <a:defRPr/>
            </a:pPr>
            <a:endParaRPr lang="cs-CZ" altLang="cs-CZ" sz="3200" dirty="0"/>
          </a:p>
          <a:p>
            <a:pPr algn="just">
              <a:defRPr/>
            </a:pPr>
            <a:endParaRPr lang="cs-CZ" altLang="cs-CZ" sz="3200" dirty="0"/>
          </a:p>
          <a:p>
            <a:pPr algn="just">
              <a:defRPr/>
            </a:pPr>
            <a:endParaRPr lang="cs-CZ" altLang="cs-CZ" sz="3200" dirty="0"/>
          </a:p>
          <a:p>
            <a:pPr algn="just">
              <a:defRPr/>
            </a:pPr>
            <a:endParaRPr lang="cs-CZ" altLang="cs-CZ" sz="3200" dirty="0"/>
          </a:p>
          <a:p>
            <a:pPr algn="just">
              <a:defRPr/>
            </a:pPr>
            <a:endParaRPr lang="cs-CZ" altLang="cs-CZ" sz="3200" dirty="0"/>
          </a:p>
        </p:txBody>
      </p:sp>
    </p:spTree>
    <p:extLst>
      <p:ext uri="{BB962C8B-B14F-4D97-AF65-F5344CB8AC3E}">
        <p14:creationId xmlns:p14="http://schemas.microsoft.com/office/powerpoint/2010/main" val="244470339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0" y="271273"/>
            <a:ext cx="10018713" cy="1752599"/>
          </a:xfrm>
        </p:spPr>
        <p:txBody>
          <a:bodyPr/>
          <a:lstStyle/>
          <a:p>
            <a:pPr algn="l"/>
            <a:r>
              <a:rPr lang="cs-CZ" b="1" dirty="0"/>
              <a:t>Rozklad I</a:t>
            </a:r>
          </a:p>
        </p:txBody>
      </p:sp>
      <p:sp>
        <p:nvSpPr>
          <p:cNvPr id="3" name="Zástupný symbol pro obsah 2"/>
          <p:cNvSpPr>
            <a:spLocks noGrp="1"/>
          </p:cNvSpPr>
          <p:nvPr>
            <p:ph idx="1"/>
          </p:nvPr>
        </p:nvSpPr>
        <p:spPr>
          <a:xfrm>
            <a:off x="1484310" y="1548384"/>
            <a:ext cx="10280970" cy="5126736"/>
          </a:xfrm>
        </p:spPr>
        <p:txBody>
          <a:bodyPr anchor="t">
            <a:normAutofit fontScale="85000" lnSpcReduction="20000"/>
          </a:bodyPr>
          <a:lstStyle/>
          <a:p>
            <a:pPr algn="just">
              <a:defRPr/>
            </a:pPr>
            <a:r>
              <a:rPr lang="cs-CZ" altLang="cs-CZ" sz="3200" dirty="0"/>
              <a:t>Správní řád § 152-153</a:t>
            </a:r>
          </a:p>
          <a:p>
            <a:pPr algn="just">
              <a:defRPr/>
            </a:pPr>
            <a:r>
              <a:rPr lang="cs-CZ" sz="3200" dirty="0"/>
              <a:t>Proti rozhodnutí, které vydal ústřední správní úřad, ministr nebo vedoucí jiného ústředního správního úřadu v prvním stupni, lze podat rozklad</a:t>
            </a:r>
            <a:r>
              <a:rPr lang="cs-CZ" altLang="cs-CZ" sz="3200" dirty="0"/>
              <a:t>.</a:t>
            </a:r>
          </a:p>
          <a:p>
            <a:pPr algn="just">
              <a:defRPr/>
            </a:pPr>
            <a:r>
              <a:rPr lang="cs-CZ" altLang="cs-CZ" sz="3200" dirty="0"/>
              <a:t> zásada </a:t>
            </a:r>
            <a:r>
              <a:rPr lang="cs-CZ" altLang="cs-CZ" sz="3200" dirty="0" err="1"/>
              <a:t>dvouinstančnosti</a:t>
            </a:r>
            <a:endParaRPr lang="cs-CZ" altLang="cs-CZ" sz="3200" dirty="0"/>
          </a:p>
          <a:p>
            <a:pPr algn="just">
              <a:defRPr/>
            </a:pPr>
            <a:r>
              <a:rPr lang="cs-CZ" altLang="cs-CZ" sz="3200" dirty="0"/>
              <a:t>Bližší úprava v dalších předpisech (o ČNB, o dohledu nad kapitálovým trhem, o bankách, ZISIF, ZPKT, a další)</a:t>
            </a:r>
          </a:p>
          <a:p>
            <a:pPr algn="just">
              <a:defRPr/>
            </a:pPr>
            <a:r>
              <a:rPr lang="cs-CZ" altLang="cs-CZ" sz="3200" dirty="0"/>
              <a:t>Nevylučuje-li to povaha věci, uplatní se pro řízení o rozkladu ustanovení o odvolání (§152, odst. 5 SŘ)</a:t>
            </a:r>
          </a:p>
          <a:p>
            <a:pPr algn="just">
              <a:defRPr/>
            </a:pPr>
            <a:r>
              <a:rPr lang="cs-CZ" altLang="cs-CZ" sz="3200" dirty="0"/>
              <a:t>Zákon č. 6/1993 Sb., o ČNB</a:t>
            </a:r>
          </a:p>
          <a:p>
            <a:pPr algn="just">
              <a:defRPr/>
            </a:pPr>
            <a:r>
              <a:rPr lang="cs-CZ" altLang="cs-CZ" sz="3200" dirty="0"/>
              <a:t> o rozkladech proti rozhodnutí v prvním stupni rozhoduje Bankovní rada (§ 5, odst. 2)</a:t>
            </a:r>
          </a:p>
          <a:p>
            <a:pPr algn="just">
              <a:defRPr/>
            </a:pPr>
            <a:endParaRPr lang="cs-CZ" altLang="cs-CZ" sz="3200" dirty="0"/>
          </a:p>
          <a:p>
            <a:pPr algn="just">
              <a:defRPr/>
            </a:pPr>
            <a:endParaRPr lang="cs-CZ" altLang="cs-CZ" sz="3200" dirty="0"/>
          </a:p>
          <a:p>
            <a:pPr algn="just">
              <a:defRPr/>
            </a:pPr>
            <a:endParaRPr lang="cs-CZ" altLang="cs-CZ" sz="3200" dirty="0"/>
          </a:p>
          <a:p>
            <a:pPr algn="just">
              <a:defRPr/>
            </a:pPr>
            <a:endParaRPr lang="cs-CZ" altLang="cs-CZ" sz="3200" dirty="0"/>
          </a:p>
          <a:p>
            <a:pPr algn="just">
              <a:defRPr/>
            </a:pPr>
            <a:endParaRPr lang="cs-CZ" altLang="cs-CZ" sz="3200" dirty="0"/>
          </a:p>
          <a:p>
            <a:pPr algn="just">
              <a:defRPr/>
            </a:pPr>
            <a:endParaRPr lang="cs-CZ" altLang="cs-CZ" sz="3200" dirty="0"/>
          </a:p>
          <a:p>
            <a:pPr algn="just">
              <a:defRPr/>
            </a:pPr>
            <a:endParaRPr lang="cs-CZ" altLang="cs-CZ" sz="3200" dirty="0"/>
          </a:p>
          <a:p>
            <a:pPr algn="just">
              <a:defRPr/>
            </a:pPr>
            <a:endParaRPr lang="cs-CZ" altLang="cs-CZ" sz="3200" dirty="0"/>
          </a:p>
          <a:p>
            <a:pPr algn="just">
              <a:defRPr/>
            </a:pPr>
            <a:endParaRPr lang="cs-CZ" altLang="cs-CZ" sz="3200" dirty="0"/>
          </a:p>
        </p:txBody>
      </p:sp>
    </p:spTree>
    <p:extLst>
      <p:ext uri="{BB962C8B-B14F-4D97-AF65-F5344CB8AC3E}">
        <p14:creationId xmlns:p14="http://schemas.microsoft.com/office/powerpoint/2010/main" val="156632896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0" y="271273"/>
            <a:ext cx="10018713" cy="1752599"/>
          </a:xfrm>
        </p:spPr>
        <p:txBody>
          <a:bodyPr/>
          <a:lstStyle/>
          <a:p>
            <a:pPr algn="l"/>
            <a:r>
              <a:rPr lang="cs-CZ" b="1" dirty="0"/>
              <a:t>Rozklad II</a:t>
            </a:r>
          </a:p>
        </p:txBody>
      </p:sp>
      <p:sp>
        <p:nvSpPr>
          <p:cNvPr id="3" name="Zástupný symbol pro obsah 2"/>
          <p:cNvSpPr>
            <a:spLocks noGrp="1"/>
          </p:cNvSpPr>
          <p:nvPr>
            <p:ph idx="1"/>
          </p:nvPr>
        </p:nvSpPr>
        <p:spPr>
          <a:xfrm>
            <a:off x="1484310" y="1548383"/>
            <a:ext cx="10280970" cy="5038343"/>
          </a:xfrm>
        </p:spPr>
        <p:txBody>
          <a:bodyPr anchor="t">
            <a:normAutofit fontScale="85000" lnSpcReduction="20000"/>
          </a:bodyPr>
          <a:lstStyle/>
          <a:p>
            <a:pPr algn="just">
              <a:defRPr/>
            </a:pPr>
            <a:r>
              <a:rPr lang="cs-CZ" altLang="cs-CZ" sz="3200" dirty="0"/>
              <a:t>Rozhodnutí správního orgánu nabývá právním moci marným uplynutím lhůty k podání rozkladu či vzdáním se práva podat rozklad či následně doručením rozhodnutí Bankovní rady o rozkladu</a:t>
            </a:r>
          </a:p>
          <a:p>
            <a:pPr algn="just">
              <a:defRPr/>
            </a:pPr>
            <a:r>
              <a:rPr lang="cs-CZ" altLang="cs-CZ" sz="3200" dirty="0"/>
              <a:t>počet rozkladů včetně způsobů, jak o nich bylo rozhodnuto musí být uveden ve Zprávě o výkonu dohledu nad finančním trhem</a:t>
            </a:r>
          </a:p>
          <a:p>
            <a:pPr algn="just">
              <a:defRPr/>
            </a:pPr>
            <a:r>
              <a:rPr lang="cs-CZ" altLang="cs-CZ" sz="3200" dirty="0"/>
              <a:t>V rámci rozhodování o rozkladu může Bankovní rada napadené rozhodnutí:</a:t>
            </a:r>
          </a:p>
          <a:p>
            <a:pPr lvl="1" algn="just">
              <a:defRPr/>
            </a:pPr>
            <a:r>
              <a:rPr lang="cs-CZ" altLang="cs-CZ" sz="2800" dirty="0"/>
              <a:t>Zrušit a řízení zastavit</a:t>
            </a:r>
          </a:p>
          <a:p>
            <a:pPr lvl="1" algn="just">
              <a:defRPr/>
            </a:pPr>
            <a:r>
              <a:rPr lang="cs-CZ" altLang="cs-CZ" sz="2800" dirty="0"/>
              <a:t>Zrušit a věc vrátit k dalšímu řízení</a:t>
            </a:r>
          </a:p>
          <a:p>
            <a:pPr lvl="1" algn="just">
              <a:defRPr/>
            </a:pPr>
            <a:r>
              <a:rPr lang="cs-CZ" altLang="cs-CZ" sz="2800" dirty="0"/>
              <a:t>Změnit (případně jen jeho část)</a:t>
            </a:r>
          </a:p>
          <a:p>
            <a:pPr algn="just">
              <a:defRPr/>
            </a:pPr>
            <a:r>
              <a:rPr lang="cs-CZ" altLang="cs-CZ" sz="3200" dirty="0"/>
              <a:t>Srov. (§46c zákona o ČNB a § 90 SŘ, resp. § 152, odst. 6 SŘ)</a:t>
            </a:r>
          </a:p>
          <a:p>
            <a:pPr algn="just">
              <a:defRPr/>
            </a:pPr>
            <a:endParaRPr lang="cs-CZ" altLang="cs-CZ" sz="3200" dirty="0"/>
          </a:p>
          <a:p>
            <a:pPr algn="just">
              <a:defRPr/>
            </a:pPr>
            <a:endParaRPr lang="cs-CZ" altLang="cs-CZ" sz="3200" dirty="0"/>
          </a:p>
          <a:p>
            <a:pPr algn="just">
              <a:defRPr/>
            </a:pPr>
            <a:endParaRPr lang="cs-CZ" altLang="cs-CZ" sz="3200" dirty="0"/>
          </a:p>
          <a:p>
            <a:pPr algn="just">
              <a:defRPr/>
            </a:pPr>
            <a:endParaRPr lang="cs-CZ" altLang="cs-CZ" sz="3200" dirty="0"/>
          </a:p>
          <a:p>
            <a:pPr algn="just">
              <a:defRPr/>
            </a:pPr>
            <a:endParaRPr lang="cs-CZ" altLang="cs-CZ" sz="3200" dirty="0"/>
          </a:p>
          <a:p>
            <a:pPr algn="just">
              <a:defRPr/>
            </a:pPr>
            <a:endParaRPr lang="cs-CZ" altLang="cs-CZ" sz="3200" dirty="0"/>
          </a:p>
        </p:txBody>
      </p:sp>
    </p:spTree>
    <p:extLst>
      <p:ext uri="{BB962C8B-B14F-4D97-AF65-F5344CB8AC3E}">
        <p14:creationId xmlns:p14="http://schemas.microsoft.com/office/powerpoint/2010/main" val="272557108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0" y="271273"/>
            <a:ext cx="10018713" cy="1752599"/>
          </a:xfrm>
        </p:spPr>
        <p:txBody>
          <a:bodyPr/>
          <a:lstStyle/>
          <a:p>
            <a:pPr algn="l"/>
            <a:r>
              <a:rPr lang="cs-CZ" b="1" dirty="0"/>
              <a:t>Rozklad III</a:t>
            </a:r>
          </a:p>
        </p:txBody>
      </p:sp>
      <p:sp>
        <p:nvSpPr>
          <p:cNvPr id="3" name="Zástupný symbol pro obsah 2"/>
          <p:cNvSpPr>
            <a:spLocks noGrp="1"/>
          </p:cNvSpPr>
          <p:nvPr>
            <p:ph idx="1"/>
          </p:nvPr>
        </p:nvSpPr>
        <p:spPr>
          <a:xfrm>
            <a:off x="1484310" y="1548383"/>
            <a:ext cx="10280970" cy="5038343"/>
          </a:xfrm>
        </p:spPr>
        <p:txBody>
          <a:bodyPr anchor="t">
            <a:normAutofit lnSpcReduction="10000"/>
          </a:bodyPr>
          <a:lstStyle/>
          <a:p>
            <a:pPr algn="just">
              <a:defRPr/>
            </a:pPr>
            <a:r>
              <a:rPr lang="cs-CZ" altLang="cs-CZ" sz="3200" dirty="0"/>
              <a:t>Rozkladová komise – poradní orgán Bankovní rady</a:t>
            </a:r>
          </a:p>
          <a:p>
            <a:pPr algn="just">
              <a:defRPr/>
            </a:pPr>
            <a:r>
              <a:rPr lang="cs-CZ" altLang="cs-CZ" sz="3200" dirty="0"/>
              <a:t>Úprava v SŘ, § 152, odst. 3</a:t>
            </a:r>
          </a:p>
          <a:p>
            <a:pPr algn="just">
              <a:defRPr/>
            </a:pPr>
            <a:r>
              <a:rPr lang="cs-CZ" altLang="cs-CZ" sz="3200" dirty="0"/>
              <a:t>Dále interní předpis ČNB: Jednací řád rozkladové komise ČNB</a:t>
            </a:r>
          </a:p>
          <a:p>
            <a:pPr algn="just">
              <a:defRPr/>
            </a:pPr>
            <a:r>
              <a:rPr lang="cs-CZ" altLang="cs-CZ" sz="3200" dirty="0">
                <a:hlinkClick r:id="rId2"/>
              </a:rPr>
              <a:t>https://www.cnb.cz/export/sites/cnb/cs/o_cnb/.galleries/bankovni_rada/poradni_organy_br/rozkladova_komise/rozkladova_komise_jednaci_rad.pdf</a:t>
            </a:r>
            <a:endParaRPr lang="cs-CZ" altLang="cs-CZ" sz="3200" dirty="0"/>
          </a:p>
          <a:p>
            <a:pPr marL="0" indent="0" algn="just">
              <a:buNone/>
              <a:defRPr/>
            </a:pPr>
            <a:endParaRPr lang="cs-CZ" altLang="cs-CZ" sz="3200" dirty="0"/>
          </a:p>
          <a:p>
            <a:pPr algn="just">
              <a:defRPr/>
            </a:pPr>
            <a:r>
              <a:rPr lang="cs-CZ" altLang="cs-CZ" sz="3200" dirty="0"/>
              <a:t>Více v otázkách k procvičování</a:t>
            </a:r>
          </a:p>
          <a:p>
            <a:pPr algn="just">
              <a:defRPr/>
            </a:pPr>
            <a:endParaRPr lang="cs-CZ" altLang="cs-CZ" sz="3200" dirty="0"/>
          </a:p>
          <a:p>
            <a:pPr algn="just">
              <a:defRPr/>
            </a:pPr>
            <a:endParaRPr lang="cs-CZ" altLang="cs-CZ" sz="3200" dirty="0"/>
          </a:p>
          <a:p>
            <a:pPr algn="just">
              <a:defRPr/>
            </a:pPr>
            <a:endParaRPr lang="cs-CZ" altLang="cs-CZ" sz="3200" dirty="0"/>
          </a:p>
          <a:p>
            <a:pPr algn="just">
              <a:defRPr/>
            </a:pPr>
            <a:endParaRPr lang="cs-CZ" altLang="cs-CZ" sz="3200" dirty="0"/>
          </a:p>
          <a:p>
            <a:pPr algn="just">
              <a:defRPr/>
            </a:pPr>
            <a:endParaRPr lang="cs-CZ" altLang="cs-CZ" sz="3200" dirty="0"/>
          </a:p>
          <a:p>
            <a:pPr algn="just">
              <a:defRPr/>
            </a:pPr>
            <a:endParaRPr lang="cs-CZ" altLang="cs-CZ" sz="3200" dirty="0"/>
          </a:p>
        </p:txBody>
      </p:sp>
    </p:spTree>
    <p:extLst>
      <p:ext uri="{BB962C8B-B14F-4D97-AF65-F5344CB8AC3E}">
        <p14:creationId xmlns:p14="http://schemas.microsoft.com/office/powerpoint/2010/main" val="96183428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xa">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Paralaxa</Template>
  <TotalTime>0</TotalTime>
  <Words>1940</Words>
  <Application>Microsoft Office PowerPoint</Application>
  <PresentationFormat>Širokoúhlá obrazovka</PresentationFormat>
  <Paragraphs>200</Paragraphs>
  <Slides>20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20</vt:i4>
      </vt:variant>
    </vt:vector>
  </HeadingPairs>
  <TitlesOfParts>
    <vt:vector size="24" baseType="lpstr">
      <vt:lpstr>Arial</vt:lpstr>
      <vt:lpstr>Calibri</vt:lpstr>
      <vt:lpstr>Corbel</vt:lpstr>
      <vt:lpstr>Paralaxa</vt:lpstr>
      <vt:lpstr>Záruky zákonnosti řízení před ČNB  Rozklad.  Mimořádné opravné prostředky. Přezkoumání rozhodnutí ČNB soudem </vt:lpstr>
      <vt:lpstr>Záruky zákonnosti</vt:lpstr>
      <vt:lpstr>Záruky zákonnosti – ústavní právo</vt:lpstr>
      <vt:lpstr>Záruky zákonnosti – mezinárodní právo</vt:lpstr>
      <vt:lpstr>Opravné prostředky ve správním řízení</vt:lpstr>
      <vt:lpstr>Odvolání - obecně</vt:lpstr>
      <vt:lpstr>Rozklad I</vt:lpstr>
      <vt:lpstr>Rozklad II</vt:lpstr>
      <vt:lpstr>Rozklad III</vt:lpstr>
      <vt:lpstr>Odpor</vt:lpstr>
      <vt:lpstr>Přezkumné řízení, obnova řízení, nové rozhodnutí – mimořádné opravné prostředky</vt:lpstr>
      <vt:lpstr>Soudní přezkum - druhy</vt:lpstr>
      <vt:lpstr>Soudní přezkum – soukromá subjektivní práva I</vt:lpstr>
      <vt:lpstr>Soudní přezkum – soukromá subjektivní práva II</vt:lpstr>
      <vt:lpstr>Soudní přezkum – veřejná subjektivní práva I</vt:lpstr>
      <vt:lpstr>Soudní přezkum – veřejná subjektivní práva II</vt:lpstr>
      <vt:lpstr>Soudní přezkum – veřejná subjektivní práva III</vt:lpstr>
      <vt:lpstr>Soudní přezkum – náhrada škody</vt:lpstr>
      <vt:lpstr>Soudní přezkum – náhrada škody</vt:lpstr>
      <vt:lpstr>Otázky?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Mediace</dc:title>
  <cp:lastModifiedBy>Johan Schweigl</cp:lastModifiedBy>
  <cp:revision>316</cp:revision>
  <cp:lastPrinted>2019-10-24T05:49:31Z</cp:lastPrinted>
  <dcterms:created xsi:type="dcterms:W3CDTF">2016-10-17T17:38:14Z</dcterms:created>
  <dcterms:modified xsi:type="dcterms:W3CDTF">2021-10-06T11:54:47Z</dcterms:modified>
</cp:coreProperties>
</file>