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4"/>
  </p:notesMasterIdLst>
  <p:handoutMasterIdLst>
    <p:handoutMasterId r:id="rId45"/>
  </p:handoutMasterIdLst>
  <p:sldIdLst>
    <p:sldId id="256" r:id="rId2"/>
    <p:sldId id="322" r:id="rId3"/>
    <p:sldId id="319" r:id="rId4"/>
    <p:sldId id="337" r:id="rId5"/>
    <p:sldId id="359" r:id="rId6"/>
    <p:sldId id="324" r:id="rId7"/>
    <p:sldId id="331" r:id="rId8"/>
    <p:sldId id="338" r:id="rId9"/>
    <p:sldId id="367" r:id="rId10"/>
    <p:sldId id="442" r:id="rId11"/>
    <p:sldId id="360" r:id="rId12"/>
    <p:sldId id="259" r:id="rId13"/>
    <p:sldId id="263" r:id="rId14"/>
    <p:sldId id="264" r:id="rId15"/>
    <p:sldId id="265" r:id="rId16"/>
    <p:sldId id="420" r:id="rId17"/>
    <p:sldId id="429" r:id="rId18"/>
    <p:sldId id="424" r:id="rId19"/>
    <p:sldId id="266" r:id="rId20"/>
    <p:sldId id="428" r:id="rId21"/>
    <p:sldId id="433" r:id="rId22"/>
    <p:sldId id="435" r:id="rId23"/>
    <p:sldId id="434" r:id="rId24"/>
    <p:sldId id="432" r:id="rId25"/>
    <p:sldId id="260" r:id="rId26"/>
    <p:sldId id="262" r:id="rId27"/>
    <p:sldId id="339" r:id="rId28"/>
    <p:sldId id="325" r:id="rId29"/>
    <p:sldId id="326" r:id="rId30"/>
    <p:sldId id="437" r:id="rId31"/>
    <p:sldId id="330" r:id="rId32"/>
    <p:sldId id="327" r:id="rId33"/>
    <p:sldId id="366" r:id="rId34"/>
    <p:sldId id="328" r:id="rId35"/>
    <p:sldId id="353" r:id="rId36"/>
    <p:sldId id="364" r:id="rId37"/>
    <p:sldId id="394" r:id="rId38"/>
    <p:sldId id="447" r:id="rId39"/>
    <p:sldId id="438" r:id="rId40"/>
    <p:sldId id="369" r:id="rId41"/>
    <p:sldId id="401" r:id="rId42"/>
    <p:sldId id="396" r:id="rId4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72" autoAdjust="0"/>
    <p:restoredTop sz="93883" autoAdjust="0"/>
  </p:normalViewPr>
  <p:slideViewPr>
    <p:cSldViewPr snapToGrid="0">
      <p:cViewPr varScale="1">
        <p:scale>
          <a:sx n="68" d="100"/>
          <a:sy n="68" d="100"/>
        </p:scale>
        <p:origin x="92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3811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8885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9437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2313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23695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429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0998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564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1293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9859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929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857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19995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9945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3312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79175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28718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59748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88664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Krajský úřad dozoruje v oboru přenesené působnosti obcí jejich nařízení a dále usnesení, rozhodnutí nebo jiná opatření. Nedozoruje však rozhodnutí a jiné úkony orgánu obce učiněné podle správního řádu nebo podle daňového řádu, tato rozhodnutí a jiné úkony jsou přezkoumávány instančně ve správním řízení.</a:t>
            </a:r>
          </a:p>
          <a:p>
            <a:endParaRPr lang="cs-CZ"/>
          </a:p>
          <a:p>
            <a:r>
              <a:rPr lang="cs-CZ"/>
              <a:t>(Dozor nad obcemi)</a:t>
            </a:r>
          </a:p>
          <a:p>
            <a:r>
              <a:rPr lang="cs-CZ"/>
              <a:t> </a:t>
            </a:r>
          </a:p>
          <a:p>
            <a:r>
              <a:rPr lang="cs-CZ"/>
              <a:t>Právní stav komentáře je ke dni 1.1.2020.</a:t>
            </a:r>
          </a:p>
          <a:p>
            <a:r>
              <a:rPr lang="cs-CZ"/>
              <a:t>K § 69a</a:t>
            </a:r>
          </a:p>
          <a:p>
            <a:r>
              <a:rPr lang="cs-CZ"/>
              <a:t> </a:t>
            </a:r>
          </a:p>
          <a:p>
            <a:r>
              <a:rPr lang="cs-CZ"/>
              <a:t>	Krajský úřad dozoruje v oboru přenesené působnosti obcí jejich nařízení a dále usnesení, rozhodnutí nebo jiná opatření. Nedozoruje však rozhodnutí a jiné úkony orgánu obce učiněné podle správního řádu nebo podle daňového řádu, tato rozhodnutí a jiné úkony jsou přezkoumávány instančně ve správním řízení.</a:t>
            </a:r>
          </a:p>
          <a:p>
            <a:endParaRPr lang="cs-CZ"/>
          </a:p>
          <a:p>
            <a:r>
              <a:rPr lang="cs-CZ"/>
              <a:t>	Má-li příslušný krajský úřad na základě vlastního či vnějšího podnětu za to, že je nařízení obce v rozporu se zákonem či jiným právním předpisem, postupuje následujícím způsobem:</a:t>
            </a:r>
          </a:p>
          <a:p>
            <a:r>
              <a:rPr lang="cs-CZ"/>
              <a:t>a) vyzve obec ke zjednání nápravy; výzvy není třeba v případě zřejmého rozporu nařízení obce s lidskými právy a základními svobodami;</a:t>
            </a:r>
          </a:p>
          <a:p>
            <a:r>
              <a:rPr lang="cs-CZ"/>
              <a:t> </a:t>
            </a:r>
          </a:p>
          <a:p>
            <a:r>
              <a:rPr lang="cs-CZ"/>
              <a:t>b) nezjedná-li obec nápravu do 60 dnů od doručení výzvy ke zjednání nápravy, vydá krajský úřad rozhodnutí o pozastavení účinnosti nařízení obce, v němž stanoví obci další přiměřenou lhůtu ke zjednání nápravy;</a:t>
            </a:r>
          </a:p>
          <a:p>
            <a:r>
              <a:rPr lang="cs-CZ"/>
              <a:t> </a:t>
            </a:r>
          </a:p>
          <a:p>
            <a:r>
              <a:rPr lang="cs-CZ"/>
              <a:t>c) účinnost nařízení obce je doručením rozhodnutí pozastavena;</a:t>
            </a:r>
          </a:p>
          <a:p>
            <a:r>
              <a:rPr lang="cs-CZ"/>
              <a:t> </a:t>
            </a:r>
          </a:p>
          <a:p>
            <a:r>
              <a:rPr lang="cs-CZ"/>
              <a:t>d) nezjedná-li obec nápravu, podá ředitel krajského úřadu do 30 dnů od uplynutí lhůty pro zjednání nápravy Ústavnímu soudu návrh na zrušení dozorovaného nařízení obce.</a:t>
            </a:r>
          </a:p>
          <a:p>
            <a:r>
              <a:rPr lang="cs-CZ"/>
              <a:t> </a:t>
            </a:r>
          </a:p>
          <a:p>
            <a:r>
              <a:rPr lang="cs-CZ"/>
              <a:t>	Krajský úřad rozhodnutí o pozastavení účinnosti nařízení obce zruší:</a:t>
            </a:r>
          </a:p>
          <a:p>
            <a:r>
              <a:rPr lang="cs-CZ"/>
              <a:t>a) neprodleně, zjedná-li obec nápravu ve stanovené lhůtě;</a:t>
            </a:r>
          </a:p>
          <a:p>
            <a:r>
              <a:rPr lang="cs-CZ"/>
              <a:t> </a:t>
            </a:r>
          </a:p>
          <a:p>
            <a:r>
              <a:rPr lang="cs-CZ"/>
              <a:t>b) do 15 dnů od doručení sdělení obce o zjednání nápravy v případě, že obec nápravu zjedná až po uplynutí stanovené lhůty, avšak před vydáním rozhodnutí Ústavního soudu;</a:t>
            </a:r>
          </a:p>
          <a:p>
            <a:r>
              <a:rPr lang="cs-CZ"/>
              <a:t> </a:t>
            </a:r>
          </a:p>
          <a:p>
            <a:r>
              <a:rPr lang="cs-CZ"/>
              <a:t>	Rozhodnutí o pozastavení účinnosti nařízení obce pozbývá platnosti dnem právní moci rozhodnutí Ústavního soudu o odmítnutí, zamítnutí nebo zastavení řízení o návrhu na zrušení dozorovaného nařízení.</a:t>
            </a:r>
          </a:p>
          <a:p>
            <a:endParaRPr lang="cs-CZ"/>
          </a:p>
          <a:p>
            <a:r>
              <a:rPr lang="cs-CZ"/>
              <a:t>	Má-li příslušný krajský úřad na základě vlastního či vnějšího podnětu za to, že usnesení orgánu obce v přenesené působnosti je v rozporu se zákonem či jiným právním předpisem a v jejich mezích též s usnesením vlády, směrnicí ústředního správního úřadu nebo opatřením krajského úřadu přijatým při kontrole výkonu přenesené působnosti, postupuje následujícím způsobem:</a:t>
            </a:r>
          </a:p>
          <a:p>
            <a:r>
              <a:rPr lang="cs-CZ"/>
              <a:t>a) vyzve obec ke zjednání nápravy; výzvy není třeba v případě zřejmého a závažného rozporu dozorovaného usnesení obce se zákonem;</a:t>
            </a:r>
          </a:p>
          <a:p>
            <a:r>
              <a:rPr lang="cs-CZ"/>
              <a:t> </a:t>
            </a:r>
          </a:p>
          <a:p>
            <a:r>
              <a:rPr lang="cs-CZ"/>
              <a:t>b) nezjedná-li obec nápravu do 60 dnů od doručení výzvy ke zjednání nápravy, vydá krajský úřad rozhodnutí o zrušení dozorovaného usnesení obce a informuje o tom obecní úřad.</a:t>
            </a:r>
          </a:p>
          <a:p>
            <a:r>
              <a:rPr lang="cs-CZ"/>
              <a:t> </a:t>
            </a:r>
          </a:p>
          <a:p>
            <a:r>
              <a:rPr lang="cs-CZ"/>
              <a:t>	Jestliže se důvod pro uplatnění dozorových opaření vztahuje pouze k některým bodům dozorovaného usnesení, bude rozhodnuto o zrušení pouze těchto částí dozorovaného usnesení.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48362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3443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8995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242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47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06736F-8CFF-40E4-AED4-F679157605E2}" type="slidenum">
              <a:rPr lang="cs-CZ" altLang="cs-CZ" sz="1200" smtClean="0"/>
              <a:pPr/>
              <a:t>39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6352080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5524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7436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983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189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0911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4467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73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30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479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en/web/conventions/full-list/-/conventions/treaty/12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693" y="2096325"/>
            <a:ext cx="7518400" cy="4380675"/>
          </a:xfrm>
        </p:spPr>
        <p:txBody>
          <a:bodyPr/>
          <a:lstStyle/>
          <a:p>
            <a:pPr algn="ctr"/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 samospráva a její reformování. Místní samospráva.</a:t>
            </a:r>
            <a:b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Regionální samospráva. Vztahy obcí a krajů. Účast občanů na územní samosprávě.</a:t>
            </a:r>
            <a:b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NP102Zk Organizace veřejné správy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3. a 4. kolektivní konzultace 29. 10. 2021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JUDr. David Hejč Ph.D.</a:t>
            </a:r>
            <a:br>
              <a:rPr lang="cs-CZ" altLang="cs-CZ" sz="2800" dirty="0">
                <a:solidFill>
                  <a:schemeClr val="tx1"/>
                </a:solidFill>
              </a:rPr>
            </a:b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540" y="660746"/>
            <a:ext cx="6487426" cy="5889722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1232034" y="287780"/>
            <a:ext cx="8086635" cy="647700"/>
          </a:xfrm>
        </p:spPr>
        <p:txBody>
          <a:bodyPr/>
          <a:lstStyle/>
          <a:p>
            <a:r>
              <a:rPr lang="cs-CZ" dirty="0"/>
              <a:t>Dozor samostatné vs. přenesené působnosti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761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FC719-430D-4901-A208-7E8BEDE57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251" y="156076"/>
            <a:ext cx="8086635" cy="647700"/>
          </a:xfrm>
        </p:spPr>
        <p:txBody>
          <a:bodyPr/>
          <a:lstStyle/>
          <a:p>
            <a:r>
              <a:rPr lang="cs-CZ" dirty="0"/>
              <a:t>Obecní právní předpisy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18D954-6F0F-4ED6-9442-71E7AC8AB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D6A480E-ACB6-459B-920E-CD893F17D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825210"/>
              </p:ext>
            </p:extLst>
          </p:nvPr>
        </p:nvGraphicFramePr>
        <p:xfrm>
          <a:off x="368251" y="1021619"/>
          <a:ext cx="7410090" cy="2509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0030">
                  <a:extLst>
                    <a:ext uri="{9D8B030D-6E8A-4147-A177-3AD203B41FA5}">
                      <a16:colId xmlns:a16="http://schemas.microsoft.com/office/drawing/2014/main" val="895163128"/>
                    </a:ext>
                  </a:extLst>
                </a:gridCol>
                <a:gridCol w="2470030">
                  <a:extLst>
                    <a:ext uri="{9D8B030D-6E8A-4147-A177-3AD203B41FA5}">
                      <a16:colId xmlns:a16="http://schemas.microsoft.com/office/drawing/2014/main" val="2905853447"/>
                    </a:ext>
                  </a:extLst>
                </a:gridCol>
                <a:gridCol w="2470030">
                  <a:extLst>
                    <a:ext uri="{9D8B030D-6E8A-4147-A177-3AD203B41FA5}">
                      <a16:colId xmlns:a16="http://schemas.microsoft.com/office/drawing/2014/main" val="3128316806"/>
                    </a:ext>
                  </a:extLst>
                </a:gridCol>
              </a:tblGrid>
              <a:tr h="1083189">
                <a:tc>
                  <a:txBody>
                    <a:bodyPr/>
                    <a:lstStyle/>
                    <a:p>
                      <a:r>
                        <a:rPr lang="cs-CZ" dirty="0"/>
                        <a:t>Podzákonný právní předpis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Který orgán vydává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Ústavněrávní</a:t>
                      </a:r>
                      <a:r>
                        <a:rPr lang="cs-CZ" dirty="0"/>
                        <a:t> východisko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061582"/>
                  </a:ext>
                </a:extLst>
              </a:tr>
              <a:tr h="799234">
                <a:tc>
                  <a:txBody>
                    <a:bodyPr/>
                    <a:lstStyle/>
                    <a:p>
                      <a:r>
                        <a:rPr lang="cs-CZ" dirty="0"/>
                        <a:t>Obecně závazná vyhláška obce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zastupitelstvo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čl. 104 odst. 3 Ústavy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159129"/>
                  </a:ext>
                </a:extLst>
              </a:tr>
              <a:tr h="627561">
                <a:tc>
                  <a:txBody>
                    <a:bodyPr/>
                    <a:lstStyle/>
                    <a:p>
                      <a:r>
                        <a:rPr lang="cs-CZ" dirty="0"/>
                        <a:t>Nařízení obce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rada/zastupitelstvo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čl. 79 odst. 3 Ústavy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18183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7402178-8531-4D21-B960-5C16C15B51B8}"/>
              </a:ext>
            </a:extLst>
          </p:cNvPr>
          <p:cNvSpPr txBox="1"/>
          <p:nvPr/>
        </p:nvSpPr>
        <p:spPr>
          <a:xfrm>
            <a:off x="1691269" y="3749446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Proces: vydání – platnost – účinnost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899333EC-E159-4034-9030-3B8E2D40090C}"/>
              </a:ext>
            </a:extLst>
          </p:cNvPr>
          <p:cNvSpPr txBox="1">
            <a:spLocks/>
          </p:cNvSpPr>
          <p:nvPr/>
        </p:nvSpPr>
        <p:spPr>
          <a:xfrm>
            <a:off x="304590" y="4211111"/>
            <a:ext cx="8064901" cy="1538093"/>
          </a:xfrm>
          <a:prstGeom prst="rect">
            <a:avLst/>
          </a:prstGeom>
        </p:spPr>
        <p:txBody>
          <a:bodyPr vert="horz" lIns="0" tIns="0" rIns="0" bIns="0" numCol="1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2400" kern="0" dirty="0"/>
              <a:t>formální prameny práva/součást právního řádu/obecná závaznost/normativní správní akty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obecně závazná vyhláška je originální právní předpis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nařízení je odvozený (prováděcí) právní předpis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endParaRPr lang="cs-CZ" sz="2400" kern="0" dirty="0"/>
          </a:p>
          <a:p>
            <a:pPr>
              <a:buFont typeface="Arial" panose="020B0604020202020204" pitchFamily="34" charset="0"/>
              <a:buChar char="•"/>
            </a:pPr>
            <a:endParaRPr lang="cs-CZ" sz="2400" kern="0" dirty="0"/>
          </a:p>
          <a:p>
            <a:pPr marL="71986" indent="0" algn="ctr">
              <a:buNone/>
            </a:pPr>
            <a:endParaRPr lang="cs-CZ" sz="2400" b="1" kern="0" dirty="0"/>
          </a:p>
          <a:p>
            <a:pPr marL="71986" indent="0">
              <a:buNone/>
            </a:pPr>
            <a:endParaRPr lang="cs-CZ" sz="2799" kern="0" dirty="0"/>
          </a:p>
        </p:txBody>
      </p:sp>
    </p:spTree>
    <p:extLst>
      <p:ext uri="{BB962C8B-B14F-4D97-AF65-F5344CB8AC3E}">
        <p14:creationId xmlns:p14="http://schemas.microsoft.com/office/powerpoint/2010/main" val="287284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22488D-2DCE-40C7-98E5-2650E12F7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EBFC1D-A8E0-4D7C-8CC6-2A88238F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68062"/>
            <a:ext cx="8064901" cy="451498"/>
          </a:xfrm>
        </p:spPr>
        <p:txBody>
          <a:bodyPr/>
          <a:lstStyle/>
          <a:p>
            <a:r>
              <a:rPr lang="cs-CZ" dirty="0"/>
              <a:t>OZV – pravomoc vydávat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9E07D6-CA54-4FD4-A255-40E2E4E2C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49" y="911126"/>
            <a:ext cx="8064901" cy="4139279"/>
          </a:xfrm>
        </p:spPr>
        <p:txBody>
          <a:bodyPr/>
          <a:lstStyle/>
          <a:p>
            <a:pPr marL="71986" indent="0">
              <a:buNone/>
            </a:pPr>
            <a:r>
              <a:rPr lang="cs-CZ" dirty="0"/>
              <a:t>Čl. 104 odst. 3 Ústavy</a:t>
            </a:r>
          </a:p>
          <a:p>
            <a:pPr marL="71986" indent="0">
              <a:buNone/>
            </a:pPr>
            <a:r>
              <a:rPr lang="en-US" i="1" dirty="0" err="1"/>
              <a:t>Zastupitelstva</a:t>
            </a:r>
            <a:r>
              <a:rPr lang="en-US" i="1" dirty="0"/>
              <a:t> </a:t>
            </a:r>
            <a:r>
              <a:rPr lang="en-US" i="1" dirty="0" err="1"/>
              <a:t>mohou</a:t>
            </a:r>
            <a:r>
              <a:rPr lang="en-US" i="1" dirty="0"/>
              <a:t> v </a:t>
            </a:r>
            <a:r>
              <a:rPr lang="en-US" i="1" dirty="0" err="1"/>
              <a:t>mezích</a:t>
            </a:r>
            <a:r>
              <a:rPr lang="en-US" i="1" dirty="0"/>
              <a:t> </a:t>
            </a:r>
            <a:r>
              <a:rPr lang="en-US" i="1" dirty="0" err="1"/>
              <a:t>své</a:t>
            </a:r>
            <a:r>
              <a:rPr lang="en-US" i="1" dirty="0"/>
              <a:t> </a:t>
            </a:r>
            <a:r>
              <a:rPr lang="en-US" i="1" dirty="0" err="1"/>
              <a:t>působnosti</a:t>
            </a:r>
            <a:r>
              <a:rPr lang="en-US" i="1" dirty="0"/>
              <a:t> </a:t>
            </a:r>
            <a:r>
              <a:rPr lang="en-US" i="1" dirty="0" err="1"/>
              <a:t>vydávat</a:t>
            </a:r>
            <a:r>
              <a:rPr lang="en-US" i="1" dirty="0"/>
              <a:t> </a:t>
            </a:r>
            <a:r>
              <a:rPr lang="en-US" i="1" dirty="0" err="1"/>
              <a:t>obecně</a:t>
            </a:r>
            <a:r>
              <a:rPr lang="en-US" i="1" dirty="0"/>
              <a:t> </a:t>
            </a:r>
            <a:r>
              <a:rPr lang="en-US" i="1" dirty="0" err="1"/>
              <a:t>závazné</a:t>
            </a:r>
            <a:r>
              <a:rPr lang="en-US" i="1" dirty="0"/>
              <a:t> </a:t>
            </a:r>
            <a:r>
              <a:rPr lang="en-US" i="1" dirty="0" err="1"/>
              <a:t>vyhlášky</a:t>
            </a:r>
            <a:r>
              <a:rPr lang="en-US" i="1" dirty="0"/>
              <a:t>.</a:t>
            </a:r>
            <a:endParaRPr lang="cs-CZ" i="1" dirty="0"/>
          </a:p>
          <a:p>
            <a:pPr marL="71986" indent="0">
              <a:buNone/>
            </a:pPr>
            <a:endParaRPr lang="cs-CZ" i="1" dirty="0"/>
          </a:p>
          <a:p>
            <a:pPr algn="just">
              <a:lnSpc>
                <a:spcPct val="100000"/>
              </a:lnSpc>
            </a:pPr>
            <a:r>
              <a:rPr lang="cs-CZ" dirty="0"/>
              <a:t>přímé zmocnění tvořit právo ve formě vydávání OZV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pokud jí mají být regulovány záležitosti spadající do samostatné působnosti (§ 35 </a:t>
            </a:r>
            <a:r>
              <a:rPr lang="cs-CZ" dirty="0" err="1"/>
              <a:t>ZoO</a:t>
            </a:r>
            <a:r>
              <a:rPr lang="cs-CZ" dirty="0"/>
              <a:t>, § 14 </a:t>
            </a:r>
            <a:r>
              <a:rPr lang="cs-CZ" dirty="0" err="1"/>
              <a:t>ZoK</a:t>
            </a:r>
            <a:r>
              <a:rPr lang="cs-CZ" dirty="0"/>
              <a:t>), již obce ani kraje žádné další zákonné zmocnění nepotřebují (nález ÚS ze dne 11. 12. 2007, sp. zn. Pl. ÚS 45/06)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překonána předchozí judikatura ÚS, požadující výslovného zákonné s ohledem na čl. 4 odst. 1 Listiny (srov. nález ÚS ze dne 19. 1. 1994, sp. zn. Pl. ÚS 5/93).</a:t>
            </a:r>
          </a:p>
          <a:p>
            <a:pPr algn="just">
              <a:lnSpc>
                <a:spcPct val="100000"/>
              </a:lnSpc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15017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22488D-2DCE-40C7-98E5-2650E12F7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EBFC1D-A8E0-4D7C-8CC6-2A88238F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561" y="53788"/>
            <a:ext cx="8064901" cy="451498"/>
          </a:xfrm>
        </p:spPr>
        <p:txBody>
          <a:bodyPr/>
          <a:lstStyle/>
          <a:p>
            <a:r>
              <a:rPr lang="cs-CZ" dirty="0"/>
              <a:t>OZV – pravomoc vydávat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9E07D6-CA54-4FD4-A255-40E2E4E2C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636488"/>
            <a:ext cx="8064901" cy="4139279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oblast tvorby OZV krajů bez výslovného zákonného zmocnění (v porovnání s obcemi) minimální – subsidiarita působností obcí vůči působnosti krajů (§ 35 odst. 1 </a:t>
            </a:r>
            <a:r>
              <a:rPr lang="cs-CZ" dirty="0" err="1"/>
              <a:t>ZoO</a:t>
            </a:r>
            <a:r>
              <a:rPr lang="cs-CZ" dirty="0"/>
              <a:t>)</a:t>
            </a:r>
            <a:endParaRPr lang="cs-CZ" i="1" dirty="0"/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Ve zvláštních zákonech se vyskytují i specifická zmocnění k vydání OZV - bez dalšího je nezbytné v případech daní a poplatků s ohledem na čl. 11 odst. 5 LZPS - § 14 odst. 2 </a:t>
            </a:r>
            <a:r>
              <a:rPr lang="cs-CZ" dirty="0" err="1"/>
              <a:t>MístPop</a:t>
            </a:r>
            <a:endParaRPr lang="cs-CZ" dirty="0"/>
          </a:p>
          <a:p>
            <a:pPr lvl="1" algn="just"/>
            <a:r>
              <a:rPr lang="cs-CZ" dirty="0"/>
              <a:t>§ 12 odst. 1 </a:t>
            </a:r>
            <a:r>
              <a:rPr lang="cs-CZ" dirty="0" err="1"/>
              <a:t>HazH</a:t>
            </a:r>
            <a:r>
              <a:rPr lang="cs-CZ" dirty="0"/>
              <a:t> – omezení nebo zákaz některých hazardních her. </a:t>
            </a:r>
          </a:p>
          <a:p>
            <a:pPr lvl="1" algn="just"/>
            <a:r>
              <a:rPr lang="cs-CZ" dirty="0"/>
              <a:t>§ 24 odst. 2 </a:t>
            </a:r>
            <a:r>
              <a:rPr lang="cs-CZ" dirty="0" err="1"/>
              <a:t>TýrZv</a:t>
            </a:r>
            <a:r>
              <a:rPr lang="cs-CZ" dirty="0"/>
              <a:t> – stanovení pravidel pro pohyb psů na veřejném prostranství a vymezení prostor pro volné pobíhání psů</a:t>
            </a:r>
          </a:p>
          <a:p>
            <a:pPr lvl="1" algn="just"/>
            <a:r>
              <a:rPr lang="cs-CZ" dirty="0"/>
              <a:t>§ 12 </a:t>
            </a:r>
            <a:r>
              <a:rPr lang="cs-CZ" dirty="0" err="1"/>
              <a:t>DNemZ</a:t>
            </a:r>
            <a:r>
              <a:rPr lang="cs-CZ" dirty="0"/>
              <a:t> – místní koeficient daně z nemovitých věcí,</a:t>
            </a:r>
          </a:p>
        </p:txBody>
      </p:sp>
    </p:spTree>
    <p:extLst>
      <p:ext uri="{BB962C8B-B14F-4D97-AF65-F5344CB8AC3E}">
        <p14:creationId xmlns:p14="http://schemas.microsoft.com/office/powerpoint/2010/main" val="168525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22488D-2DCE-40C7-98E5-2650E12F7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EBFC1D-A8E0-4D7C-8CC6-2A88238F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68062"/>
            <a:ext cx="8064901" cy="451498"/>
          </a:xfrm>
        </p:spPr>
        <p:txBody>
          <a:bodyPr/>
          <a:lstStyle/>
          <a:p>
            <a:r>
              <a:rPr lang="cs-CZ" dirty="0"/>
              <a:t>OZV – pravomoc vydávat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9E07D6-CA54-4FD4-A255-40E2E4E2C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0" y="1103340"/>
            <a:ext cx="8064901" cy="4985913"/>
          </a:xfrm>
        </p:spPr>
        <p:txBody>
          <a:bodyPr/>
          <a:lstStyle/>
          <a:p>
            <a:pPr marL="71986" indent="0">
              <a:buNone/>
            </a:pPr>
            <a:r>
              <a:rPr lang="cs-CZ" sz="2000" dirty="0"/>
              <a:t>§ 10 </a:t>
            </a:r>
            <a:r>
              <a:rPr lang="cs-CZ" sz="2000" dirty="0" err="1"/>
              <a:t>ZoO</a:t>
            </a:r>
            <a:endParaRPr lang="cs-CZ" sz="2000" dirty="0"/>
          </a:p>
          <a:p>
            <a:pPr marL="71986" indent="0">
              <a:buNone/>
            </a:pPr>
            <a:r>
              <a:rPr lang="cs-CZ" sz="2000" i="1" dirty="0"/>
              <a:t>Povinnosti může obec ukládat v samostatné působnosti obecně závaznou vyhláškou</a:t>
            </a:r>
          </a:p>
          <a:p>
            <a:pPr marL="71986" indent="0">
              <a:buNone/>
            </a:pPr>
            <a:r>
              <a:rPr lang="cs-CZ" sz="2000" i="1" dirty="0"/>
              <a:t>a)…</a:t>
            </a:r>
          </a:p>
          <a:p>
            <a:pPr marL="71986" indent="0">
              <a:buNone/>
            </a:pPr>
            <a:r>
              <a:rPr lang="cs-CZ" sz="2000" i="1" dirty="0"/>
              <a:t>b)…</a:t>
            </a:r>
          </a:p>
          <a:p>
            <a:pPr marL="71986" indent="0">
              <a:buNone/>
            </a:pPr>
            <a:r>
              <a:rPr lang="cs-CZ" sz="2000" i="1" dirty="0"/>
              <a:t>c)…</a:t>
            </a:r>
          </a:p>
          <a:p>
            <a:pPr marL="71986" indent="0">
              <a:buNone/>
            </a:pPr>
            <a:r>
              <a:rPr lang="cs-CZ" sz="2000" i="1" dirty="0"/>
              <a:t>d)…</a:t>
            </a:r>
          </a:p>
          <a:p>
            <a:pPr marL="71986" indent="0" algn="just">
              <a:buNone/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vzniklo vlivem již překonané judikatury ÚS - výslovně stanoví okruhy oblastí samostatné působnosti, v jejichž rámci mohou být obecně závaznou vyhláškou ukládány povinnosti. </a:t>
            </a:r>
          </a:p>
          <a:p>
            <a:pPr marL="71986" indent="0" algn="just">
              <a:buNone/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nejsou vymezeny jako konkrétní činnosti, nýbrž spíše obecněji jako okruh aktivit spadajících do samostatné působnosti obce 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164681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22488D-2DCE-40C7-98E5-2650E12F7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EBFC1D-A8E0-4D7C-8CC6-2A88238F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68062"/>
            <a:ext cx="8064901" cy="451498"/>
          </a:xfrm>
        </p:spPr>
        <p:txBody>
          <a:bodyPr/>
          <a:lstStyle/>
          <a:p>
            <a:pPr marL="71986"/>
            <a:r>
              <a:rPr lang="cs-CZ" dirty="0"/>
              <a:t>§ 10 písm. a) </a:t>
            </a:r>
            <a:r>
              <a:rPr lang="cs-CZ" dirty="0" err="1"/>
              <a:t>ZoO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9E07D6-CA54-4FD4-A255-40E2E4E2C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046789"/>
            <a:ext cx="8064901" cy="4985913"/>
          </a:xfrm>
        </p:spPr>
        <p:txBody>
          <a:bodyPr/>
          <a:lstStyle/>
          <a:p>
            <a:pPr marL="71986" indent="0" algn="just">
              <a:buNone/>
            </a:pPr>
            <a:endParaRPr lang="cs-CZ" sz="2000" dirty="0"/>
          </a:p>
          <a:p>
            <a:pPr marL="71986" indent="0" algn="just">
              <a:buNone/>
            </a:pPr>
            <a:r>
              <a:rPr lang="cs-CZ" sz="2000" i="1" dirty="0"/>
              <a:t>k zabezpečení </a:t>
            </a:r>
            <a:r>
              <a:rPr lang="cs-CZ" sz="2000" b="1" i="1" dirty="0"/>
              <a:t>místních záležitostí veřejného pořádku</a:t>
            </a:r>
            <a:r>
              <a:rPr lang="cs-CZ" sz="2000" i="1" dirty="0"/>
              <a:t>; </a:t>
            </a:r>
            <a:r>
              <a:rPr lang="cs-CZ" sz="2000" i="1" u="sng" dirty="0"/>
              <a:t>zejména</a:t>
            </a:r>
            <a:r>
              <a:rPr lang="cs-CZ" sz="2000" i="1" dirty="0"/>
              <a:t> může stanovit, které činnosti, jež by mohly narušit veřejný pořádek v obci nebo být v rozporu s dobrými mravy, ochranou bezpečnosti, zdraví a majetku, lze vykonávat pouze na místech a v čase obecně závaznou vyhláškou určených, nebo stanovit, že na některých veřejných prostranstvích v obci jsou takové činnosti zakázány,</a:t>
            </a:r>
          </a:p>
          <a:p>
            <a:pPr marL="71986" indent="0" algn="just">
              <a:buNone/>
            </a:pPr>
            <a:endParaRPr lang="cs-CZ" sz="2000" i="1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demonstrativní + relativní neurčitost = obcím široký prostor k normotvorbě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společná podmínka - místní záležitost veřejného pořádku, nikoli krajského nebo celostátního významu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veřejný pořádek? - NSS ze dne 16. 5. 2007, sp. zn. 2 As 78/2006, nebo ze dne 30. 7. 2009, sp. zn. 2 As 65/2008</a:t>
            </a:r>
          </a:p>
          <a:p>
            <a:pPr marL="71986" indent="0" algn="just"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597381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920" y="-300032"/>
            <a:ext cx="7886700" cy="994172"/>
          </a:xfrm>
        </p:spPr>
        <p:txBody>
          <a:bodyPr/>
          <a:lstStyle/>
          <a:p>
            <a:r>
              <a:rPr lang="cs-CZ" b="1" dirty="0"/>
              <a:t>Místa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75596"/>
            <a:ext cx="7886699" cy="5347332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20000"/>
              </a:lnSpc>
            </a:pPr>
            <a:r>
              <a:rPr lang="cs-CZ" dirty="0"/>
              <a:t>regulace činností odehrávajících se nejen na </a:t>
            </a:r>
            <a:r>
              <a:rPr lang="cs-CZ" b="1" dirty="0"/>
              <a:t>veřejných prostranstvích</a:t>
            </a:r>
            <a:r>
              <a:rPr lang="cs-CZ" dirty="0"/>
              <a:t>, ale rovněž i na jiných místech</a:t>
            </a:r>
          </a:p>
          <a:p>
            <a:pPr lvl="1" algn="just"/>
            <a:r>
              <a:rPr lang="cs-CZ" sz="2300" dirty="0"/>
              <a:t>projevují se na veřejných prostranstvích nebo </a:t>
            </a:r>
          </a:p>
          <a:p>
            <a:pPr lvl="1" algn="just"/>
            <a:r>
              <a:rPr lang="cs-CZ" sz="2300" dirty="0"/>
              <a:t>jsou způsobilé narušit veřejný pořádek v obci (nález ÚS ze dne 22. 4. 2008, </a:t>
            </a:r>
            <a:r>
              <a:rPr lang="cs-CZ" sz="2300" dirty="0" err="1"/>
              <a:t>sp</a:t>
            </a:r>
            <a:r>
              <a:rPr lang="cs-CZ" sz="2300" dirty="0"/>
              <a:t>. zn. </a:t>
            </a:r>
            <a:r>
              <a:rPr lang="cs-CZ" sz="2300" dirty="0" err="1"/>
              <a:t>Pl</a:t>
            </a:r>
            <a:r>
              <a:rPr lang="cs-CZ" sz="2300" dirty="0"/>
              <a:t>. ÚS 35/06). </a:t>
            </a:r>
          </a:p>
          <a:p>
            <a:pPr lvl="0" algn="just">
              <a:lnSpc>
                <a:spcPct val="120000"/>
              </a:lnSpc>
            </a:pPr>
            <a:r>
              <a:rPr lang="cs-CZ" dirty="0"/>
              <a:t>Podle písm. a) věty za středníkem se omezení výkonu určitých činností či jejich zákaz mají vztahovat pouze na určitá místa v obci; </a:t>
            </a:r>
          </a:p>
          <a:p>
            <a:pPr lvl="1" algn="just"/>
            <a:r>
              <a:rPr lang="cs-CZ" sz="2300" i="1" dirty="0"/>
              <a:t>a contrario</a:t>
            </a:r>
            <a:r>
              <a:rPr lang="cs-CZ" sz="2300" dirty="0"/>
              <a:t> tedy nikoliv na celé její území. Uvedené však neplatí absolutně. </a:t>
            </a:r>
            <a:r>
              <a:rPr lang="cs-CZ" sz="2300" i="1" dirty="0"/>
              <a:t>Pokud činnosti narušující veřejný pořádek zasahují do ústavně chráněných právních statků (jako je např. zdraví a život nebo majetek) nikoliv jen na některých veřejných prostranstvích, ale na celém území obce, lze dané povinnosti stanovit pro celé území obce [např. zákaz nabízení sexuálních služeb (prostituce) na všech veřejných prostranstvích obce</a:t>
            </a:r>
            <a:r>
              <a:rPr lang="cs-CZ" sz="2300" dirty="0"/>
              <a:t> - nález Ústavního soudu ze dne 8. 3. 2007, </a:t>
            </a:r>
            <a:r>
              <a:rPr lang="cs-CZ" sz="2300" dirty="0" err="1"/>
              <a:t>sp</a:t>
            </a:r>
            <a:r>
              <a:rPr lang="cs-CZ" sz="2300" dirty="0"/>
              <a:t>. zn. </a:t>
            </a:r>
            <a:r>
              <a:rPr lang="cs-CZ" sz="2300" dirty="0" err="1"/>
              <a:t>Pl</a:t>
            </a:r>
            <a:r>
              <a:rPr lang="cs-CZ" sz="2300" dirty="0"/>
              <a:t>. ÚS 69/04].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382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1777" y="0"/>
            <a:ext cx="8086635" cy="647700"/>
          </a:xfrm>
        </p:spPr>
        <p:txBody>
          <a:bodyPr/>
          <a:lstStyle/>
          <a:p>
            <a:r>
              <a:rPr lang="cs-CZ" dirty="0"/>
              <a:t>Veřejné prostranství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07274"/>
            <a:ext cx="7886700" cy="3263503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§ 34 </a:t>
            </a:r>
            <a:r>
              <a:rPr lang="cs-CZ" i="1" dirty="0"/>
              <a:t>Veřejným prostranstvím jsou všechna náměstí, ulice, tržiště, chodníky, veřejná zeleň, parky a další </a:t>
            </a:r>
            <a:r>
              <a:rPr lang="cs-CZ" b="1" i="1" dirty="0"/>
              <a:t>prostory přístupné každému bez omezení, tedy sloužící obecnému užívání, a to bez ohledu na vlastnictví k tomuto prostoru</a:t>
            </a:r>
            <a:r>
              <a:rPr lang="cs-CZ" i="1" dirty="0"/>
              <a:t>.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obecné užívání: užívání, které odpovídá povaze a účelu daného prostoru, a které nevylučuje z obdobného užívání téhož prostoru jiné, byť i jen potenciální uživatele (nález ÚS ze dne 22. 3. 2005, </a:t>
            </a:r>
            <a:r>
              <a:rPr lang="cs-CZ" dirty="0" err="1"/>
              <a:t>sp</a:t>
            </a:r>
            <a:r>
              <a:rPr lang="cs-CZ" dirty="0"/>
              <a:t>. zn. </a:t>
            </a:r>
            <a:r>
              <a:rPr lang="cs-CZ" dirty="0" err="1"/>
              <a:t>Pl</a:t>
            </a:r>
            <a:r>
              <a:rPr lang="cs-CZ" dirty="0"/>
              <a:t>. ÚS 21/02)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i="1" dirty="0" err="1"/>
              <a:t>ipso</a:t>
            </a:r>
            <a:r>
              <a:rPr lang="cs-CZ" i="1" dirty="0"/>
              <a:t> facto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456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7840"/>
            <a:ext cx="7886700" cy="597013"/>
          </a:xfrm>
        </p:spPr>
        <p:txBody>
          <a:bodyPr/>
          <a:lstStyle/>
          <a:p>
            <a:r>
              <a:rPr lang="cs-CZ" b="1" dirty="0"/>
              <a:t>Regulace tzv. „předpolí“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444" y="778398"/>
            <a:ext cx="7886700" cy="555215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cs-CZ" sz="2200" dirty="0"/>
              <a:t>záležitostí, které samy o sobě nejsou způsobilé veřejný pořádek narušit, ale mohou být pouze přípravným jednáním, vytvářejícím předpoklady pro narušování veřejného pořádku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„</a:t>
            </a:r>
            <a:r>
              <a:rPr lang="cs-CZ" sz="2200" i="1" dirty="0"/>
              <a:t>je-li </a:t>
            </a:r>
            <a:r>
              <a:rPr lang="cs-CZ" sz="2200" i="1" dirty="0" err="1"/>
              <a:t>aprobovatelné</a:t>
            </a:r>
            <a:r>
              <a:rPr lang="cs-CZ" sz="2200" i="1" dirty="0"/>
              <a:t> regulovat konzumaci alkoholu na veřejných prostranstvích, a tato ospravedlnitelná regulace zahrnuje právem i jednání vlastní konzumaci ‚přípravná' (její ‚předpolí'), pak je stejně tak - logicky i věcně - udržitelné, aby postihla činnosti obdobně přípravné (</a:t>
            </a:r>
            <a:r>
              <a:rPr lang="cs-CZ" sz="2200" b="1" i="1" dirty="0"/>
              <a:t>konzumaci alkoholických nápojů nutně předcházející</a:t>
            </a:r>
            <a:r>
              <a:rPr lang="cs-CZ" sz="2200" i="1" dirty="0"/>
              <a:t>), resp. činnosti, jež zakázanou "veřejnou" konzumaci svým účelem umožňují.</a:t>
            </a:r>
            <a:r>
              <a:rPr lang="cs-CZ" sz="2200" dirty="0"/>
              <a:t>" (</a:t>
            </a:r>
            <a:r>
              <a:rPr lang="cs-CZ" sz="2200" dirty="0" err="1"/>
              <a:t>sp</a:t>
            </a:r>
            <a:r>
              <a:rPr lang="cs-CZ" sz="2200" dirty="0"/>
              <a:t>. zn. </a:t>
            </a:r>
            <a:r>
              <a:rPr lang="cs-CZ" sz="2200" dirty="0" err="1"/>
              <a:t>Pl</a:t>
            </a:r>
            <a:r>
              <a:rPr lang="cs-CZ" sz="2200" dirty="0"/>
              <a:t>. ÚS 11/09) - </a:t>
            </a:r>
            <a:r>
              <a:rPr lang="cs-CZ" sz="2200" b="1" dirty="0"/>
              <a:t>zákaz zdržování se na veřejném prostranství s otevřenou lahví nebo jinou nádobou s alkoholickým nápojem lze subsumovat pod zákaz konzumace alkoholu na veřejném prostranství 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korigování názoru (nález ÚS ze dne 13. 6. 2017, sp. zn. Pl. ÚS 34/15)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90004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22488D-2DCE-40C7-98E5-2650E12F7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EBFC1D-A8E0-4D7C-8CC6-2A88238F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268062"/>
            <a:ext cx="8064901" cy="451498"/>
          </a:xfrm>
        </p:spPr>
        <p:txBody>
          <a:bodyPr/>
          <a:lstStyle/>
          <a:p>
            <a:r>
              <a:rPr lang="cs-CZ" dirty="0"/>
              <a:t>OZV – příklady podle § 10 písm. a)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9E07D6-CA54-4FD4-A255-40E2E4E2C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0" y="1241601"/>
            <a:ext cx="8064901" cy="498591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i="1" dirty="0"/>
              <a:t>regulace prostituce </a:t>
            </a:r>
            <a:r>
              <a:rPr lang="cs-CZ" dirty="0"/>
              <a:t>(nález ÚS ze dne 8. 3. 2007, sp. zn. Pl. ÚS 69/04)</a:t>
            </a:r>
          </a:p>
          <a:p>
            <a:pPr algn="just">
              <a:lnSpc>
                <a:spcPct val="100000"/>
              </a:lnSpc>
            </a:pPr>
            <a:r>
              <a:rPr lang="cs-CZ" i="1" dirty="0"/>
              <a:t>regulace hlučných činností </a:t>
            </a:r>
            <a:r>
              <a:rPr lang="cs-CZ" dirty="0"/>
              <a:t>(nález ÚS ze dne 22. 4. 2008, sp. zn. Pl. ÚS 35/06)</a:t>
            </a:r>
          </a:p>
          <a:p>
            <a:pPr algn="just">
              <a:lnSpc>
                <a:spcPct val="100000"/>
              </a:lnSpc>
            </a:pPr>
            <a:r>
              <a:rPr lang="cs-CZ" i="1" dirty="0"/>
              <a:t>regulace užívání zábavní pyrotechniky </a:t>
            </a:r>
            <a:r>
              <a:rPr lang="cs-CZ" dirty="0"/>
              <a:t>(nález ÚS ze dne 13. 9. 2006, sp. zn. Pl. ÚS 57/05)</a:t>
            </a:r>
          </a:p>
          <a:p>
            <a:pPr algn="just">
              <a:lnSpc>
                <a:spcPct val="100000"/>
              </a:lnSpc>
            </a:pPr>
            <a:r>
              <a:rPr lang="cs-CZ" i="1" dirty="0"/>
              <a:t>regulace konzumace alkoholických nápojů</a:t>
            </a:r>
            <a:r>
              <a:rPr lang="cs-CZ" dirty="0"/>
              <a:t> (nálezu ze dne 7. 9. 2010, sp. zn. Pl. ÚS 11/09)</a:t>
            </a:r>
          </a:p>
          <a:p>
            <a:pPr algn="just">
              <a:lnSpc>
                <a:spcPct val="100000"/>
              </a:lnSpc>
            </a:pPr>
            <a:r>
              <a:rPr lang="cs-CZ" i="1" dirty="0"/>
              <a:t>regulace provozní doby hostinských zařízení </a:t>
            </a:r>
            <a:r>
              <a:rPr lang="cs-CZ" dirty="0"/>
              <a:t>(nálezy ÚS ze dne 2. 11. 2010, sp. zn. Pl. ÚS 28/09, a ze dne 25. 1. 2011, sp. zn. Pl. ÚS 13/09)</a:t>
            </a:r>
          </a:p>
          <a:p>
            <a:pPr marL="71986" indent="0" algn="just"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73916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0434" y="209719"/>
            <a:ext cx="7103994" cy="82777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Pojem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378603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správa části veřejných záležitostí těmi, jichž se bezprostředně týká / správa veřejných záležitostí jménem a v zájmu autonomních veřejnoprávních korporací</a:t>
            </a:r>
          </a:p>
          <a:p>
            <a:pPr algn="just"/>
            <a:r>
              <a:rPr lang="cs-CZ" sz="2000" b="1" dirty="0"/>
              <a:t>subjekt:</a:t>
            </a:r>
            <a:r>
              <a:rPr lang="cs-CZ" sz="2000" dirty="0"/>
              <a:t> </a:t>
            </a:r>
            <a:r>
              <a:rPr lang="cs-CZ" sz="2000" b="1" dirty="0"/>
              <a:t>územní samosprávné celky </a:t>
            </a:r>
            <a:r>
              <a:rPr lang="cs-CZ" sz="2000" dirty="0"/>
              <a:t>(obce a kraje) a další/jiné  </a:t>
            </a:r>
            <a:r>
              <a:rPr lang="cs-CZ" sz="2000" b="1" dirty="0"/>
              <a:t>veřejnoprávní korporace </a:t>
            </a:r>
            <a:r>
              <a:rPr lang="cs-CZ" sz="2000" dirty="0"/>
              <a:t>(profesní komory, vysoké školy), </a:t>
            </a:r>
            <a:r>
              <a:rPr lang="cs-CZ" sz="2000" b="1" dirty="0"/>
              <a:t>právo na samosprávu </a:t>
            </a:r>
            <a:r>
              <a:rPr lang="cs-CZ" sz="2000" dirty="0"/>
              <a:t>(ústavně či zákonem zaručené) a </a:t>
            </a:r>
            <a:r>
              <a:rPr lang="cs-CZ" sz="2000" b="1" dirty="0"/>
              <a:t>povinnost ji vykonávat</a:t>
            </a:r>
          </a:p>
          <a:p>
            <a:pPr algn="just"/>
            <a:r>
              <a:rPr lang="cs-CZ" sz="2000" b="1" dirty="0"/>
              <a:t>vykonavatel:</a:t>
            </a:r>
            <a:r>
              <a:rPr lang="cs-CZ" sz="2000" dirty="0"/>
              <a:t> </a:t>
            </a:r>
            <a:r>
              <a:rPr lang="cs-CZ" sz="2000" b="1" dirty="0"/>
              <a:t>orgány ÚSC, orgány VŘPK </a:t>
            </a:r>
          </a:p>
          <a:p>
            <a:pPr algn="just"/>
            <a:r>
              <a:rPr lang="cs-CZ" sz="2000" b="1" dirty="0"/>
              <a:t>nezávislost </a:t>
            </a:r>
            <a:r>
              <a:rPr lang="cs-CZ" sz="2000" dirty="0"/>
              <a:t>při výkonu samosprávy (i tak však vázanost zákony + státní dohled)</a:t>
            </a:r>
          </a:p>
          <a:p>
            <a:pPr algn="just"/>
            <a:r>
              <a:rPr lang="cs-CZ" sz="2000" dirty="0"/>
              <a:t>samospráva</a:t>
            </a:r>
          </a:p>
          <a:p>
            <a:pPr lvl="1" algn="just"/>
            <a:r>
              <a:rPr lang="cs-CZ" sz="2000" b="1" dirty="0"/>
              <a:t>územní – </a:t>
            </a:r>
            <a:r>
              <a:rPr lang="cs-CZ" sz="2000" dirty="0"/>
              <a:t>obce, kraje</a:t>
            </a:r>
          </a:p>
          <a:p>
            <a:pPr lvl="1" algn="just"/>
            <a:r>
              <a:rPr lang="cs-CZ" sz="2000" b="1" dirty="0"/>
              <a:t>zájmová </a:t>
            </a:r>
            <a:r>
              <a:rPr lang="cs-CZ" sz="2000" dirty="0"/>
              <a:t>(profesní, vysokoškolská)</a:t>
            </a:r>
            <a:endParaRPr lang="cs-CZ" sz="2000" b="1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1141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8102" y="293824"/>
            <a:ext cx="8064901" cy="451498"/>
          </a:xfrm>
        </p:spPr>
        <p:txBody>
          <a:bodyPr/>
          <a:lstStyle/>
          <a:p>
            <a:r>
              <a:rPr lang="cs-CZ" dirty="0"/>
              <a:t>§ 10 písm. 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0" y="1067572"/>
            <a:ext cx="8064901" cy="5088915"/>
          </a:xfrm>
        </p:spPr>
        <p:txBody>
          <a:bodyPr/>
          <a:lstStyle/>
          <a:p>
            <a:pPr marL="0" indent="0" algn="just">
              <a:buNone/>
            </a:pPr>
            <a:r>
              <a:rPr lang="cs-CZ" i="1" dirty="0"/>
              <a:t>pro pořádání, průběh a ukončení veřejnosti přístupných sportovních a kulturních podniků, včetně tanečních zábav a diskoték, stanovením závazných podmínek v rozsahu nezbytném k zajištění veřejného pořádku,</a:t>
            </a:r>
          </a:p>
          <a:p>
            <a:pPr marL="0" indent="0" algn="just">
              <a:buNone/>
            </a:pPr>
            <a:endParaRPr lang="cs-CZ" i="1" dirty="0"/>
          </a:p>
          <a:p>
            <a:pPr algn="just">
              <a:lnSpc>
                <a:spcPct val="100000"/>
              </a:lnSpc>
            </a:pPr>
            <a:r>
              <a:rPr lang="cs-CZ" dirty="0"/>
              <a:t>Obsah písm. b) je ve své podstatě pokračováním ve výčtu oblastí, které lze regulovat za účelem zabezpečení místních záležitostí veřejného pořádku </a:t>
            </a:r>
          </a:p>
          <a:p>
            <a:pPr marL="71986" indent="0" algn="just">
              <a:buNone/>
            </a:pPr>
            <a:endParaRPr lang="cs-CZ" i="1" dirty="0"/>
          </a:p>
          <a:p>
            <a:pPr marL="71986" indent="0" algn="just">
              <a:buNone/>
            </a:pPr>
            <a:r>
              <a:rPr lang="cs-CZ" i="1" dirty="0"/>
              <a:t>Příklady:</a:t>
            </a:r>
          </a:p>
          <a:p>
            <a:r>
              <a:rPr lang="cs-CZ" dirty="0"/>
              <a:t>stanovení časového omezení konání veřejnosti přístupné akce</a:t>
            </a:r>
          </a:p>
          <a:p>
            <a:r>
              <a:rPr lang="cs-CZ" dirty="0"/>
              <a:t> uložení povinnosti zajištění pořadatelské služby</a:t>
            </a:r>
          </a:p>
          <a:p>
            <a:pPr algn="just">
              <a:lnSpc>
                <a:spcPct val="100000"/>
              </a:lnSpc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81262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206209"/>
            <a:ext cx="8064901" cy="451498"/>
          </a:xfrm>
        </p:spPr>
        <p:txBody>
          <a:bodyPr/>
          <a:lstStyle/>
          <a:p>
            <a:r>
              <a:rPr lang="cs-CZ" dirty="0"/>
              <a:t>§ 10 písm. 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188" y="839917"/>
            <a:ext cx="8316713" cy="56278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i="1" dirty="0"/>
              <a:t>k zajištění udržování čistoty ulic a jiných veřejných prostranství, k ochraně životního prostředí, zeleně v zástavbě a ostatní veřejné zeleně</a:t>
            </a:r>
            <a:r>
              <a:rPr lang="cs-CZ" i="1" baseline="30000" dirty="0"/>
              <a:t>3)</a:t>
            </a:r>
            <a:r>
              <a:rPr lang="cs-CZ" i="1" dirty="0"/>
              <a:t> (dále jen "veřejná zeleň") a k užívání zařízení obce sloužících potřebám veřejnosti,</a:t>
            </a:r>
          </a:p>
          <a:p>
            <a:pPr marL="0" indent="0" algn="just">
              <a:buNone/>
            </a:pPr>
            <a:endParaRPr lang="cs-CZ" i="1" dirty="0"/>
          </a:p>
          <a:p>
            <a:pPr marL="457109" indent="-457109" algn="just"/>
            <a:r>
              <a:rPr lang="cs-CZ" dirty="0"/>
              <a:t>lze např. regulovat údržbu veřejné zeleně formou pravidelných sečí. Stanovení povinnosti údržby zeleně formou sečí i na jiných než veřejných prostranstvích je však vyloučeno (nález ÚS dne 19. 9. 2006,  Pl. ÚS 38/05, nebo ze dne 3. 4. 2007, Pl. ÚS 44/06). </a:t>
            </a:r>
          </a:p>
          <a:p>
            <a:pPr marL="457109" indent="-457109" algn="just"/>
            <a:endParaRPr lang="cs-CZ" dirty="0"/>
          </a:p>
          <a:p>
            <a:pPr marL="457109" indent="-457109" algn="just"/>
            <a:r>
              <a:rPr lang="cs-CZ" dirty="0"/>
              <a:t>dále lze stanovenými povinnostmi, chránit estetickou kvalitu veřejné zeleně prostřednictvím např. zákazů na plochách veřejné zeleně stát, zastavit či jezdit motorovými vozidly; rozdělávat oheň, stanovat nebo nocovat mimo místa k tomu určená; či zajistit, aby nedocházelo k jejich znečišťování psy (srov. nález ÚS ze dne 19. 9. 2006, Pl. ÚS 38/05).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65234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420" y="359932"/>
            <a:ext cx="8814580" cy="452868"/>
          </a:xfrm>
        </p:spPr>
        <p:txBody>
          <a:bodyPr>
            <a:normAutofit fontScale="90000"/>
          </a:bodyPr>
          <a:lstStyle/>
          <a:p>
            <a:r>
              <a:rPr lang="cs-CZ" dirty="0"/>
              <a:t>§ 10 písm. d) - stanoví-li tak zvláštní zákon - některé další </a:t>
            </a:r>
            <a:r>
              <a:rPr lang="cs-CZ" dirty="0" err="1"/>
              <a:t>příkldy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9420" y="931186"/>
            <a:ext cx="8713760" cy="5668482"/>
          </a:xfrm>
        </p:spPr>
        <p:txBody>
          <a:bodyPr>
            <a:noAutofit/>
          </a:bodyPr>
          <a:lstStyle/>
          <a:p>
            <a:pPr lvl="0"/>
            <a:r>
              <a:rPr lang="cs-CZ" sz="1500" b="1" dirty="0"/>
              <a:t>§ 29 odst. 1 písm. o) bod 1 </a:t>
            </a:r>
            <a:r>
              <a:rPr lang="cs-CZ" sz="1500" dirty="0"/>
              <a:t>zák. </a:t>
            </a:r>
            <a:r>
              <a:rPr lang="cs-CZ" sz="1500" b="1" dirty="0"/>
              <a:t>č. 133/1985 Sb</a:t>
            </a:r>
            <a:r>
              <a:rPr lang="cs-CZ" sz="1500" dirty="0"/>
              <a:t>., o požární ochraně, ve znění pozdějších předpisů</a:t>
            </a:r>
            <a:r>
              <a:rPr lang="cs-CZ" sz="1500" b="1" dirty="0"/>
              <a:t>. 1 písm. o) bod 1 - </a:t>
            </a:r>
            <a:r>
              <a:rPr lang="cs-CZ" sz="1500" dirty="0"/>
              <a:t>požární řád obce,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133/1985 Sb., </a:t>
            </a:r>
            <a:r>
              <a:rPr lang="cs-CZ" sz="1500" dirty="0"/>
              <a:t>o požární ochraně, ve znění pozdějších předpisů </a:t>
            </a:r>
            <a:r>
              <a:rPr lang="cs-CZ" sz="1500" b="1" dirty="0"/>
              <a:t>- § 29 odst. 1 písm. o) bod 2 - </a:t>
            </a:r>
            <a:r>
              <a:rPr lang="cs-CZ" sz="1500" dirty="0"/>
              <a:t>podmínky k zabezpečení požární ochrany při akcích, kterých se zúčastňuje větší počet osob,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186/2016 Sb., </a:t>
            </a:r>
            <a:r>
              <a:rPr lang="cs-CZ" sz="1500" dirty="0"/>
              <a:t>o hazardních hrách - </a:t>
            </a:r>
            <a:r>
              <a:rPr lang="cs-CZ" sz="1500" b="1" dirty="0"/>
              <a:t>§ 12 odst. 1 - </a:t>
            </a:r>
            <a:r>
              <a:rPr lang="cs-CZ" sz="1500" dirty="0"/>
              <a:t>omezení nebo zákaz některých hazardních her,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553/1991 Sb., </a:t>
            </a:r>
            <a:r>
              <a:rPr lang="cs-CZ" sz="1500" dirty="0"/>
              <a:t>o obecní policii, ve znění pozdějších předpisů </a:t>
            </a:r>
            <a:r>
              <a:rPr lang="cs-CZ" sz="1500" b="1" dirty="0"/>
              <a:t>- § 1 odst. 1 -</a:t>
            </a:r>
            <a:r>
              <a:rPr lang="cs-CZ" sz="1500" dirty="0"/>
              <a:t>zřízení a zrušení obecní policie,,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246/1992 Sb., </a:t>
            </a:r>
            <a:r>
              <a:rPr lang="cs-CZ" sz="1500" dirty="0"/>
              <a:t>na ochranu zvířat proti týrání, ve znění pozdějších předpisů </a:t>
            </a:r>
            <a:r>
              <a:rPr lang="cs-CZ" sz="1500" b="1" dirty="0"/>
              <a:t>- § 13b odst. 2 - </a:t>
            </a:r>
            <a:r>
              <a:rPr lang="cs-CZ" sz="1500" dirty="0"/>
              <a:t>stanovení trvalého označování psů a evidence jejich chovatelů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246/1992 Sb., </a:t>
            </a:r>
            <a:r>
              <a:rPr lang="cs-CZ" sz="1500" dirty="0"/>
              <a:t>na ochranu zvířat proti týrání, ve znění pozdějších předpisů </a:t>
            </a:r>
            <a:r>
              <a:rPr lang="cs-CZ" sz="1500" b="1" dirty="0"/>
              <a:t>- § 24 odst. 2 - </a:t>
            </a:r>
            <a:r>
              <a:rPr lang="cs-CZ" sz="1500" dirty="0"/>
              <a:t>stanovení pravidel pro pohyb psů na veřejném prostranství a vymezení prostor pro volné pobíhání psů,,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338/1992 Sb</a:t>
            </a:r>
            <a:r>
              <a:rPr lang="cs-CZ" sz="1500" dirty="0"/>
              <a:t>., o dani z nemovitých - věcí, ve znění pozdějších předpisů - </a:t>
            </a:r>
            <a:r>
              <a:rPr lang="cs-CZ" sz="1500" b="1" dirty="0"/>
              <a:t>§ 4 odst. 1 písm. v) - </a:t>
            </a:r>
            <a:r>
              <a:rPr lang="cs-CZ" sz="1500" dirty="0"/>
              <a:t>osvobození orné půdy, chmelnic, vinic, ovocných sadů a trvalých travních porostů od daně z pozemků,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338/1992 Sb</a:t>
            </a:r>
            <a:r>
              <a:rPr lang="cs-CZ" sz="1500" dirty="0"/>
              <a:t>., o dani z nemovitých věcí, ve znění pozdějších předpisů </a:t>
            </a:r>
            <a:r>
              <a:rPr lang="cs-CZ" sz="1500" b="1" dirty="0"/>
              <a:t>- § 6 odst. 4 písm. b) a § 11 odst. 3 písm. a) </a:t>
            </a:r>
            <a:r>
              <a:rPr lang="cs-CZ" sz="1500" dirty="0"/>
              <a:t>úprava zákonem stanovené výše koeficientů, kterými se násobí sazba daně z nemovitých věcí,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338/1992 Sb</a:t>
            </a:r>
            <a:r>
              <a:rPr lang="cs-CZ" sz="1500" dirty="0"/>
              <a:t>., o dani z nemovitých věcí, ve znění pozdějších předpisů - </a:t>
            </a:r>
            <a:r>
              <a:rPr lang="cs-CZ" sz="1500" b="1" dirty="0"/>
              <a:t>§ 11 odst. 3 písm. b) </a:t>
            </a:r>
            <a:r>
              <a:rPr lang="cs-CZ" sz="1500" dirty="0"/>
              <a:t>koeficienty daně ze zdanitelných staveb a zdanitelných jednotek,</a:t>
            </a:r>
          </a:p>
          <a:p>
            <a:pPr lvl="0"/>
            <a:r>
              <a:rPr lang="cs-CZ" sz="1500" dirty="0"/>
              <a:t>zák. </a:t>
            </a:r>
            <a:r>
              <a:rPr lang="cs-CZ" sz="1500" b="1" dirty="0"/>
              <a:t>č. 338/1992 Sb</a:t>
            </a:r>
            <a:r>
              <a:rPr lang="cs-CZ" sz="1500" dirty="0"/>
              <a:t>., o dani z nemovitých věcí, ve znění pozdějších předpisů </a:t>
            </a:r>
          </a:p>
          <a:p>
            <a:pPr lvl="0"/>
            <a:r>
              <a:rPr lang="cs-CZ" sz="1500" dirty="0"/>
              <a:t>- </a:t>
            </a:r>
            <a:r>
              <a:rPr lang="cs-CZ" sz="1500" b="1" dirty="0"/>
              <a:t>§ 12 </a:t>
            </a:r>
            <a:r>
              <a:rPr lang="cs-CZ" sz="1500" dirty="0"/>
              <a:t>místní koeficient daně z nemovitých věcí,</a:t>
            </a:r>
          </a:p>
        </p:txBody>
      </p:sp>
    </p:spTree>
    <p:extLst>
      <p:ext uri="{BB962C8B-B14F-4D97-AF65-F5344CB8AC3E}">
        <p14:creationId xmlns:p14="http://schemas.microsoft.com/office/powerpoint/2010/main" val="3147674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9290E3-28DA-4026-AF1F-DE8E1DD24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3B0BF1-0A48-4CA3-A870-85EA8E0A9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529"/>
            <a:ext cx="8064901" cy="451498"/>
          </a:xfrm>
        </p:spPr>
        <p:txBody>
          <a:bodyPr/>
          <a:lstStyle/>
          <a:p>
            <a:r>
              <a:rPr lang="cs-CZ" dirty="0" err="1"/>
              <a:t>Podzákonnost</a:t>
            </a:r>
            <a:r>
              <a:rPr lang="cs-CZ" dirty="0"/>
              <a:t> jako významný limit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9BD727D-BD54-40B9-9CBF-B201AD8A6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4027"/>
            <a:ext cx="8064000" cy="50503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100" dirty="0"/>
              <a:t>na první pohled široký prostor obcí stanovit povinnosti prostřednictvím OZV je významně limitován požadavkem souladu obecně závazných vyhlášek se zákonem - § 35 odst. 3 písm. a) </a:t>
            </a:r>
            <a:r>
              <a:rPr lang="cs-CZ" sz="2100" dirty="0" err="1"/>
              <a:t>ZoO</a:t>
            </a:r>
            <a:r>
              <a:rPr lang="cs-CZ" sz="2100" dirty="0"/>
              <a:t> (pouze se zákonem)</a:t>
            </a:r>
          </a:p>
          <a:p>
            <a:pPr algn="just">
              <a:lnSpc>
                <a:spcPct val="100000"/>
              </a:lnSpc>
            </a:pPr>
            <a:r>
              <a:rPr lang="cs-CZ" sz="2100" dirty="0"/>
              <a:t>požadavek zákonodárce k zamezení kolize obecně závazných vyhlášek s normou vyšší právní síly.</a:t>
            </a:r>
          </a:p>
          <a:p>
            <a:pPr algn="just">
              <a:lnSpc>
                <a:spcPct val="100000"/>
              </a:lnSpc>
            </a:pPr>
            <a:r>
              <a:rPr lang="en-US" sz="2100" dirty="0"/>
              <a:t>je </a:t>
            </a:r>
            <a:r>
              <a:rPr lang="en-US" sz="2100" dirty="0" err="1"/>
              <a:t>třeba</a:t>
            </a:r>
            <a:r>
              <a:rPr lang="en-US" sz="2100" dirty="0"/>
              <a:t> </a:t>
            </a:r>
            <a:r>
              <a:rPr lang="en-US" sz="2100" dirty="0" err="1"/>
              <a:t>identifikovat</a:t>
            </a:r>
            <a:r>
              <a:rPr lang="en-US" sz="2100" dirty="0"/>
              <a:t> </a:t>
            </a:r>
            <a:r>
              <a:rPr lang="en-US" sz="2100" dirty="0" err="1"/>
              <a:t>předmět</a:t>
            </a:r>
            <a:r>
              <a:rPr lang="en-US" sz="2100" dirty="0"/>
              <a:t> a </a:t>
            </a:r>
            <a:r>
              <a:rPr lang="en-US" sz="2100" dirty="0" err="1"/>
              <a:t>cíl</a:t>
            </a:r>
            <a:r>
              <a:rPr lang="en-US" sz="2100" dirty="0"/>
              <a:t> </a:t>
            </a:r>
            <a:r>
              <a:rPr lang="en-US" sz="2100" dirty="0" err="1"/>
              <a:t>regulace</a:t>
            </a:r>
            <a:r>
              <a:rPr lang="en-US" sz="2100" dirty="0"/>
              <a:t> </a:t>
            </a:r>
            <a:r>
              <a:rPr lang="en-US" sz="2100" dirty="0" err="1"/>
              <a:t>zákona</a:t>
            </a:r>
            <a:r>
              <a:rPr lang="en-US" sz="2100" dirty="0"/>
              <a:t> </a:t>
            </a:r>
            <a:r>
              <a:rPr lang="en-US" sz="2100" dirty="0" err="1"/>
              <a:t>na</a:t>
            </a:r>
            <a:r>
              <a:rPr lang="en-US" sz="2100" dirty="0"/>
              <a:t> </a:t>
            </a:r>
            <a:r>
              <a:rPr lang="en-US" sz="2100" dirty="0" err="1"/>
              <a:t>straně</a:t>
            </a:r>
            <a:r>
              <a:rPr lang="en-US" sz="2100" dirty="0"/>
              <a:t> </a:t>
            </a:r>
            <a:r>
              <a:rPr lang="en-US" sz="2100" dirty="0" err="1"/>
              <a:t>jedné</a:t>
            </a:r>
            <a:r>
              <a:rPr lang="en-US" sz="2100" dirty="0"/>
              <a:t> a </a:t>
            </a:r>
            <a:r>
              <a:rPr lang="en-US" sz="2100" dirty="0" err="1"/>
              <a:t>obecně</a:t>
            </a:r>
            <a:r>
              <a:rPr lang="en-US" sz="2100" dirty="0"/>
              <a:t> </a:t>
            </a:r>
            <a:r>
              <a:rPr lang="en-US" sz="2100" dirty="0" err="1"/>
              <a:t>závazné</a:t>
            </a:r>
            <a:r>
              <a:rPr lang="en-US" sz="2100" dirty="0"/>
              <a:t> </a:t>
            </a:r>
            <a:r>
              <a:rPr lang="en-US" sz="2100" dirty="0" err="1"/>
              <a:t>vyhlášky</a:t>
            </a:r>
            <a:r>
              <a:rPr lang="en-US" sz="2100" dirty="0"/>
              <a:t> </a:t>
            </a:r>
            <a:r>
              <a:rPr lang="en-US" sz="2100" dirty="0" err="1"/>
              <a:t>na</a:t>
            </a:r>
            <a:r>
              <a:rPr lang="en-US" sz="2100" dirty="0"/>
              <a:t> </a:t>
            </a:r>
            <a:r>
              <a:rPr lang="en-US" sz="2100" dirty="0" err="1"/>
              <a:t>straně</a:t>
            </a:r>
            <a:r>
              <a:rPr lang="en-US" sz="2100" dirty="0"/>
              <a:t> </a:t>
            </a:r>
            <a:r>
              <a:rPr lang="en-US" sz="2100" dirty="0" err="1"/>
              <a:t>druhé</a:t>
            </a:r>
            <a:r>
              <a:rPr lang="cs-CZ" sz="2100" dirty="0"/>
              <a:t> -</a:t>
            </a:r>
            <a:r>
              <a:rPr lang="en-US" sz="2100" dirty="0"/>
              <a:t> </a:t>
            </a:r>
            <a:r>
              <a:rPr lang="cs-CZ" sz="2100" dirty="0"/>
              <a:t>p</a:t>
            </a:r>
            <a:r>
              <a:rPr lang="en-US" sz="2100" dirty="0" err="1"/>
              <a:t>okud</a:t>
            </a:r>
            <a:r>
              <a:rPr lang="en-US" sz="2100" dirty="0"/>
              <a:t> se </a:t>
            </a:r>
            <a:r>
              <a:rPr lang="en-US" sz="2100" dirty="0" err="1"/>
              <a:t>překrývají</a:t>
            </a:r>
            <a:r>
              <a:rPr lang="en-US" sz="2100" dirty="0"/>
              <a:t>, </a:t>
            </a:r>
            <a:r>
              <a:rPr lang="en-US" sz="2100" dirty="0" err="1"/>
              <a:t>lze</a:t>
            </a:r>
            <a:r>
              <a:rPr lang="en-US" sz="2100" dirty="0"/>
              <a:t> </a:t>
            </a:r>
            <a:r>
              <a:rPr lang="en-US" sz="2100" dirty="0" err="1"/>
              <a:t>mít</a:t>
            </a:r>
            <a:r>
              <a:rPr lang="en-US" sz="2100" dirty="0"/>
              <a:t> bez </a:t>
            </a:r>
            <a:r>
              <a:rPr lang="en-US" sz="2100" dirty="0" err="1"/>
              <a:t>dalšího</a:t>
            </a:r>
            <a:r>
              <a:rPr lang="en-US" sz="2100" dirty="0"/>
              <a:t> za to, </a:t>
            </a:r>
            <a:r>
              <a:rPr lang="en-US" sz="2100" dirty="0" err="1"/>
              <a:t>že</a:t>
            </a:r>
            <a:r>
              <a:rPr lang="en-US" sz="2100" dirty="0"/>
              <a:t> </a:t>
            </a:r>
            <a:r>
              <a:rPr lang="en-US" sz="2100" dirty="0" err="1"/>
              <a:t>obec</a:t>
            </a:r>
            <a:r>
              <a:rPr lang="en-US" sz="2100" dirty="0"/>
              <a:t> </a:t>
            </a:r>
            <a:r>
              <a:rPr lang="en-US" sz="2100" dirty="0" err="1"/>
              <a:t>nesmí</a:t>
            </a:r>
            <a:r>
              <a:rPr lang="en-US" sz="2100" dirty="0"/>
              <a:t> </a:t>
            </a:r>
            <a:r>
              <a:rPr lang="en-US" sz="2100" dirty="0" err="1"/>
              <a:t>normovat</a:t>
            </a:r>
            <a:r>
              <a:rPr lang="en-US" sz="2100" dirty="0"/>
              <a:t> </a:t>
            </a:r>
            <a:r>
              <a:rPr lang="en-US" sz="2100" dirty="0" err="1"/>
              <a:t>určitou</a:t>
            </a:r>
            <a:r>
              <a:rPr lang="en-US" sz="2100" dirty="0"/>
              <a:t> </a:t>
            </a:r>
            <a:r>
              <a:rPr lang="en-US" sz="2100" dirty="0" err="1"/>
              <a:t>místní</a:t>
            </a:r>
            <a:r>
              <a:rPr lang="en-US" sz="2100" dirty="0"/>
              <a:t> </a:t>
            </a:r>
            <a:r>
              <a:rPr lang="en-US" sz="2100" dirty="0" err="1"/>
              <a:t>záležitost</a:t>
            </a:r>
            <a:r>
              <a:rPr lang="en-US" sz="2100" dirty="0"/>
              <a:t> z </a:t>
            </a:r>
            <a:r>
              <a:rPr lang="en-US" sz="2100" dirty="0" err="1"/>
              <a:t>důvodu</a:t>
            </a:r>
            <a:r>
              <a:rPr lang="en-US" sz="2100" dirty="0"/>
              <a:t>, </a:t>
            </a:r>
            <a:r>
              <a:rPr lang="en-US" sz="2100" dirty="0" err="1"/>
              <a:t>že</a:t>
            </a:r>
            <a:r>
              <a:rPr lang="en-US" sz="2100" dirty="0"/>
              <a:t> je </a:t>
            </a:r>
            <a:r>
              <a:rPr lang="en-US" sz="2100" dirty="0" err="1"/>
              <a:t>již</a:t>
            </a:r>
            <a:r>
              <a:rPr lang="en-US" sz="2100" dirty="0"/>
              <a:t> </a:t>
            </a:r>
            <a:r>
              <a:rPr lang="en-US" sz="2100" dirty="0" err="1"/>
              <a:t>regulována</a:t>
            </a:r>
            <a:r>
              <a:rPr lang="en-US" sz="2100" dirty="0"/>
              <a:t> </a:t>
            </a:r>
            <a:r>
              <a:rPr lang="en-US" sz="2100" dirty="0" err="1"/>
              <a:t>na</a:t>
            </a:r>
            <a:r>
              <a:rPr lang="en-US" sz="2100" dirty="0"/>
              <a:t> </a:t>
            </a:r>
            <a:r>
              <a:rPr lang="en-US" sz="2100" dirty="0" err="1"/>
              <a:t>úrovni</a:t>
            </a:r>
            <a:r>
              <a:rPr lang="en-US" sz="2100" dirty="0"/>
              <a:t> </a:t>
            </a:r>
            <a:r>
              <a:rPr lang="en-US" sz="2100" dirty="0" err="1"/>
              <a:t>zákona</a:t>
            </a:r>
            <a:r>
              <a:rPr lang="cs-CZ" sz="2100" dirty="0"/>
              <a:t> (</a:t>
            </a:r>
            <a:r>
              <a:rPr lang="en-US" sz="2100" dirty="0" err="1"/>
              <a:t>nález</a:t>
            </a:r>
            <a:r>
              <a:rPr lang="en-US" sz="2100" dirty="0"/>
              <a:t> ÚS ze </a:t>
            </a:r>
            <a:r>
              <a:rPr lang="en-US" sz="2100" dirty="0" err="1"/>
              <a:t>dne</a:t>
            </a:r>
            <a:r>
              <a:rPr lang="en-US" sz="2100" dirty="0"/>
              <a:t> 11. 4. 2017, sp. </a:t>
            </a:r>
            <a:r>
              <a:rPr lang="en-US" sz="2100" dirty="0" err="1"/>
              <a:t>zn</a:t>
            </a:r>
            <a:r>
              <a:rPr lang="en-US" sz="2100" dirty="0"/>
              <a:t>. Pl. ÚS 3/17</a:t>
            </a:r>
            <a:r>
              <a:rPr lang="cs-CZ" sz="2100" dirty="0"/>
              <a:t>)</a:t>
            </a:r>
          </a:p>
          <a:p>
            <a:pPr marL="71986" indent="0" algn="just">
              <a:buNone/>
            </a:pPr>
            <a:r>
              <a:rPr lang="cs-CZ" sz="2100" dirty="0"/>
              <a:t>     např. stanovení zákazu ponechávat autovraky na veřejném    prostranství, což je upraveno již v </a:t>
            </a:r>
            <a:r>
              <a:rPr lang="cs-CZ" sz="2100" dirty="0" err="1"/>
              <a:t>PozKom</a:t>
            </a:r>
            <a:r>
              <a:rPr lang="cs-CZ" sz="2100" dirty="0"/>
              <a:t> (§ 19), </a:t>
            </a:r>
            <a:r>
              <a:rPr lang="cs-CZ" sz="2100" dirty="0" err="1"/>
              <a:t>ProvPoz</a:t>
            </a:r>
            <a:r>
              <a:rPr lang="cs-CZ" sz="2100" dirty="0"/>
              <a:t> (§ 25 až 27) a </a:t>
            </a:r>
            <a:r>
              <a:rPr lang="cs-CZ" sz="2100" dirty="0" err="1"/>
              <a:t>OdpZ</a:t>
            </a:r>
            <a:r>
              <a:rPr lang="cs-CZ" sz="2100" dirty="0"/>
              <a:t> (§ 36 až 37e) – nález ÚS ze dne 21. 10. 2008, sp. zn. Pl. ÚS 46/06.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426100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1BE8E6-83D5-4F84-B975-827B0D90A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C1CBD5-8872-401B-AB96-96A53E82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00" y="152781"/>
            <a:ext cx="8064901" cy="451498"/>
          </a:xfrm>
        </p:spPr>
        <p:txBody>
          <a:bodyPr/>
          <a:lstStyle/>
          <a:p>
            <a:r>
              <a:rPr lang="cs-CZ" dirty="0"/>
              <a:t>Nařízení – pravomoc vydávat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512D111-288F-46F9-88D9-FFBACF41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0" y="805711"/>
            <a:ext cx="8301600" cy="4007589"/>
          </a:xfrm>
        </p:spPr>
        <p:txBody>
          <a:bodyPr/>
          <a:lstStyle/>
          <a:p>
            <a:pPr marL="71986" indent="0">
              <a:buNone/>
            </a:pPr>
            <a:r>
              <a:rPr lang="cs-CZ" dirty="0"/>
              <a:t>Čl. 79 odst. 3 Ústavy</a:t>
            </a:r>
          </a:p>
          <a:p>
            <a:pPr algn="just">
              <a:lnSpc>
                <a:spcPct val="100000"/>
              </a:lnSpc>
            </a:pPr>
            <a:r>
              <a:rPr lang="en-US" i="1" dirty="0" err="1"/>
              <a:t>Ministerstva</a:t>
            </a:r>
            <a:r>
              <a:rPr lang="en-US" i="1" dirty="0"/>
              <a:t>, </a:t>
            </a:r>
            <a:r>
              <a:rPr lang="en-US" i="1" dirty="0" err="1"/>
              <a:t>jiné</a:t>
            </a:r>
            <a:r>
              <a:rPr lang="en-US" i="1" dirty="0"/>
              <a:t> </a:t>
            </a:r>
            <a:r>
              <a:rPr lang="en-US" i="1" dirty="0" err="1"/>
              <a:t>správní</a:t>
            </a:r>
            <a:r>
              <a:rPr lang="en-US" i="1" dirty="0"/>
              <a:t> </a:t>
            </a:r>
            <a:r>
              <a:rPr lang="en-US" i="1" dirty="0" err="1"/>
              <a:t>úřady</a:t>
            </a:r>
            <a:r>
              <a:rPr lang="en-US" i="1" dirty="0"/>
              <a:t> a </a:t>
            </a:r>
            <a:r>
              <a:rPr lang="en-US" b="1" i="1" dirty="0" err="1"/>
              <a:t>orgány</a:t>
            </a:r>
            <a:r>
              <a:rPr lang="en-US" b="1" i="1" dirty="0"/>
              <a:t> </a:t>
            </a:r>
            <a:r>
              <a:rPr lang="en-US" b="1" i="1" dirty="0" err="1"/>
              <a:t>územní</a:t>
            </a:r>
            <a:r>
              <a:rPr lang="en-US" b="1" i="1" dirty="0"/>
              <a:t> </a:t>
            </a:r>
            <a:r>
              <a:rPr lang="en-US" b="1" i="1" dirty="0" err="1"/>
              <a:t>samosprávy</a:t>
            </a:r>
            <a:r>
              <a:rPr lang="en-US" i="1" dirty="0"/>
              <a:t> </a:t>
            </a:r>
            <a:r>
              <a:rPr lang="en-US" i="1" dirty="0" err="1"/>
              <a:t>mohou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základě</a:t>
            </a:r>
            <a:r>
              <a:rPr lang="en-US" i="1" dirty="0"/>
              <a:t> a v </a:t>
            </a:r>
            <a:r>
              <a:rPr lang="en-US" i="1" dirty="0" err="1"/>
              <a:t>mezích</a:t>
            </a:r>
            <a:r>
              <a:rPr lang="en-US" i="1" dirty="0"/>
              <a:t> </a:t>
            </a:r>
            <a:r>
              <a:rPr lang="en-US" i="1" dirty="0" err="1"/>
              <a:t>zákona</a:t>
            </a:r>
            <a:r>
              <a:rPr lang="en-US" i="1" dirty="0"/>
              <a:t> </a:t>
            </a:r>
            <a:r>
              <a:rPr lang="en-US" i="1" dirty="0" err="1"/>
              <a:t>vydávat</a:t>
            </a:r>
            <a:r>
              <a:rPr lang="en-US" i="1" dirty="0"/>
              <a:t> </a:t>
            </a:r>
            <a:r>
              <a:rPr lang="en-US" i="1" dirty="0" err="1"/>
              <a:t>právní</a:t>
            </a:r>
            <a:r>
              <a:rPr lang="en-US" i="1" dirty="0"/>
              <a:t> </a:t>
            </a:r>
            <a:r>
              <a:rPr lang="en-US" i="1" dirty="0" err="1"/>
              <a:t>předpisy</a:t>
            </a:r>
            <a:r>
              <a:rPr lang="en-US" i="1" dirty="0"/>
              <a:t>, </a:t>
            </a:r>
            <a:r>
              <a:rPr lang="en-US" b="1" i="1" dirty="0" err="1"/>
              <a:t>jsou</a:t>
            </a:r>
            <a:r>
              <a:rPr lang="en-US" b="1" i="1" dirty="0"/>
              <a:t>-li k </a:t>
            </a:r>
            <a:r>
              <a:rPr lang="en-US" b="1" i="1" dirty="0" err="1"/>
              <a:t>tomu</a:t>
            </a:r>
            <a:r>
              <a:rPr lang="en-US" b="1" i="1" dirty="0"/>
              <a:t> </a:t>
            </a:r>
            <a:r>
              <a:rPr lang="en-US" b="1" i="1" dirty="0" err="1"/>
              <a:t>zákonem</a:t>
            </a:r>
            <a:r>
              <a:rPr lang="en-US" b="1" i="1" dirty="0"/>
              <a:t> </a:t>
            </a:r>
            <a:r>
              <a:rPr lang="en-US" b="1" i="1" dirty="0" err="1"/>
              <a:t>zmocněny</a:t>
            </a:r>
            <a:r>
              <a:rPr lang="en-US" i="1" dirty="0"/>
              <a:t>.</a:t>
            </a:r>
            <a:endParaRPr lang="cs-CZ" i="1" dirty="0"/>
          </a:p>
          <a:p>
            <a:pPr algn="just">
              <a:lnSpc>
                <a:spcPct val="100000"/>
              </a:lnSpc>
            </a:pPr>
            <a:r>
              <a:rPr lang="cs-CZ" dirty="0"/>
              <a:t>vždy jen na základě a v mezích konkrétního zákona, resp. za předpokladu jeho výslovného zmocnění</a:t>
            </a:r>
          </a:p>
          <a:p>
            <a:pPr algn="just">
              <a:lnSpc>
                <a:spcPct val="100000"/>
              </a:lnSpc>
            </a:pPr>
            <a:endParaRPr lang="cs-CZ" i="1" dirty="0"/>
          </a:p>
          <a:p>
            <a:pPr algn="just">
              <a:lnSpc>
                <a:spcPct val="100000"/>
              </a:lnSpc>
            </a:pPr>
            <a:r>
              <a:rPr lang="cs-CZ" dirty="0"/>
              <a:t>vázanost nejen zákony, ale i jinými právními předpisy - § 61 odst. 2 písm. a) </a:t>
            </a:r>
            <a:r>
              <a:rPr lang="cs-CZ" dirty="0" err="1"/>
              <a:t>ZoO</a:t>
            </a:r>
            <a:r>
              <a:rPr lang="cs-CZ" dirty="0"/>
              <a:t>; § 30 písm. a) </a:t>
            </a:r>
            <a:r>
              <a:rPr lang="cs-CZ" dirty="0" err="1"/>
              <a:t>ZoK</a:t>
            </a:r>
            <a:endParaRPr lang="cs-CZ" dirty="0"/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Stanoví-li tak zákon, může obec vydat nařízení</a:t>
            </a:r>
            <a:r>
              <a:rPr lang="en-US" dirty="0"/>
              <a:t> </a:t>
            </a:r>
            <a:r>
              <a:rPr lang="cs-CZ" dirty="0"/>
              <a:t> i </a:t>
            </a:r>
            <a:r>
              <a:rPr lang="en-US" dirty="0"/>
              <a:t>pro </a:t>
            </a:r>
            <a:r>
              <a:rPr lang="cs-CZ" dirty="0"/>
              <a:t>svůj </a:t>
            </a:r>
            <a:r>
              <a:rPr lang="en-US" dirty="0" err="1"/>
              <a:t>správní</a:t>
            </a:r>
            <a:r>
              <a:rPr lang="en-US" dirty="0"/>
              <a:t> </a:t>
            </a:r>
            <a:r>
              <a:rPr lang="en-US" dirty="0" err="1"/>
              <a:t>obvod</a:t>
            </a:r>
            <a:r>
              <a:rPr lang="cs-CZ" dirty="0"/>
              <a:t> mimo své území – např. § 19 odst. 3 </a:t>
            </a:r>
            <a:r>
              <a:rPr lang="cs-CZ" dirty="0" err="1"/>
              <a:t>LesZ</a:t>
            </a:r>
            <a:endParaRPr lang="en-US" dirty="0"/>
          </a:p>
          <a:p>
            <a:pPr algn="just">
              <a:lnSpc>
                <a:spcPct val="10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7017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22488D-2DCE-40C7-98E5-2650E12F7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EBFC1D-A8E0-4D7C-8CC6-2A88238F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473" y="252551"/>
            <a:ext cx="8064901" cy="451498"/>
          </a:xfrm>
        </p:spPr>
        <p:txBody>
          <a:bodyPr/>
          <a:lstStyle/>
          <a:p>
            <a:r>
              <a:rPr lang="cs-CZ" dirty="0"/>
              <a:t>Nařízení – příklady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9E07D6-CA54-4FD4-A255-40E2E4E2C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260" y="830408"/>
            <a:ext cx="8064901" cy="5875192"/>
          </a:xfrm>
        </p:spPr>
        <p:txBody>
          <a:bodyPr/>
          <a:lstStyle/>
          <a:p>
            <a:r>
              <a:rPr lang="cs-CZ" sz="2800" dirty="0"/>
              <a:t>obecní</a:t>
            </a:r>
          </a:p>
          <a:p>
            <a:pPr lvl="1" algn="just"/>
            <a:r>
              <a:rPr lang="cs-CZ" sz="2000" dirty="0"/>
              <a:t>nařízení vydávající tzv. tržní řád (§ 18 zákon č. 455/1991 Sb., o živnostenském podnikání),</a:t>
            </a:r>
          </a:p>
          <a:p>
            <a:pPr lvl="1" algn="just"/>
            <a:r>
              <a:rPr lang="cs-CZ" sz="2000" dirty="0"/>
              <a:t>nařízením zakazující reklamu šířenou na veřejně přístupných místech mimo provozovnu jiným způsobem než prostřednictvím reklamního nebo propagačního zařízení [§ 2 odst. 1 písm. f) a odst. 6 (zákon č. 40/1995 Sb., o regulaci reklamy)],</a:t>
            </a:r>
          </a:p>
          <a:p>
            <a:pPr lvl="1" algn="just"/>
            <a:r>
              <a:rPr lang="cs-CZ" sz="2000" dirty="0"/>
              <a:t>nařízení stanovující tzv. parkovací zóny (§ 23 zákona č. 13/1997 Sb., o pozemních komunikacích) - (Pl. ÚS 14/08)</a:t>
            </a:r>
          </a:p>
          <a:p>
            <a:r>
              <a:rPr lang="cs-CZ" sz="2800" dirty="0"/>
              <a:t>krajská</a:t>
            </a:r>
          </a:p>
          <a:p>
            <a:pPr lvl="1" algn="just"/>
            <a:r>
              <a:rPr lang="en-US" sz="2000" dirty="0" err="1"/>
              <a:t>nařízení</a:t>
            </a:r>
            <a:r>
              <a:rPr lang="en-US" sz="2000" dirty="0"/>
              <a:t> </a:t>
            </a:r>
            <a:r>
              <a:rPr lang="en-US" sz="2000" dirty="0" err="1"/>
              <a:t>kraje</a:t>
            </a:r>
            <a:r>
              <a:rPr lang="en-US" sz="2000" dirty="0"/>
              <a:t>, </a:t>
            </a:r>
            <a:r>
              <a:rPr lang="en-US" sz="2000" dirty="0" err="1"/>
              <a:t>kterým</a:t>
            </a:r>
            <a:r>
              <a:rPr lang="en-US" sz="2000" dirty="0"/>
              <a:t> se </a:t>
            </a:r>
            <a:r>
              <a:rPr lang="en-US" sz="2000" dirty="0" err="1"/>
              <a:t>vymezí</a:t>
            </a:r>
            <a:r>
              <a:rPr lang="en-US" sz="2000" dirty="0"/>
              <a:t> </a:t>
            </a:r>
            <a:r>
              <a:rPr lang="en-US" sz="2000" dirty="0" err="1"/>
              <a:t>úseky</a:t>
            </a:r>
            <a:r>
              <a:rPr lang="en-US" sz="2000" dirty="0"/>
              <a:t> </a:t>
            </a:r>
            <a:r>
              <a:rPr lang="en-US" sz="2000" dirty="0" err="1"/>
              <a:t>silnic</a:t>
            </a:r>
            <a:r>
              <a:rPr lang="en-US" sz="2000" dirty="0"/>
              <a:t>,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kterých</a:t>
            </a:r>
            <a:r>
              <a:rPr lang="en-US" sz="2000" dirty="0"/>
              <a:t> se pro </a:t>
            </a:r>
            <a:r>
              <a:rPr lang="en-US" sz="2000" dirty="0" err="1"/>
              <a:t>jejich</a:t>
            </a:r>
            <a:r>
              <a:rPr lang="en-US" sz="2000" dirty="0"/>
              <a:t> </a:t>
            </a:r>
            <a:r>
              <a:rPr lang="en-US" sz="2000" dirty="0" err="1"/>
              <a:t>malý</a:t>
            </a:r>
            <a:r>
              <a:rPr lang="en-US" sz="2000" dirty="0"/>
              <a:t> </a:t>
            </a:r>
            <a:r>
              <a:rPr lang="en-US" sz="2000" dirty="0" err="1"/>
              <a:t>dopravní</a:t>
            </a:r>
            <a:r>
              <a:rPr lang="en-US" sz="2000" dirty="0"/>
              <a:t> </a:t>
            </a:r>
            <a:r>
              <a:rPr lang="en-US" sz="2000" dirty="0" err="1"/>
              <a:t>význam</a:t>
            </a:r>
            <a:r>
              <a:rPr lang="en-US" sz="2000" dirty="0"/>
              <a:t> </a:t>
            </a:r>
            <a:r>
              <a:rPr lang="en-US" sz="2000" dirty="0" err="1"/>
              <a:t>nezajišťuje</a:t>
            </a:r>
            <a:r>
              <a:rPr lang="en-US" sz="2000" dirty="0"/>
              <a:t> </a:t>
            </a:r>
            <a:r>
              <a:rPr lang="en-US" sz="2000" dirty="0" err="1"/>
              <a:t>sjízdnost</a:t>
            </a:r>
            <a:r>
              <a:rPr lang="en-US" sz="2000" dirty="0"/>
              <a:t> a </a:t>
            </a:r>
            <a:r>
              <a:rPr lang="en-US" sz="2000" dirty="0" err="1"/>
              <a:t>schůdnost</a:t>
            </a:r>
            <a:r>
              <a:rPr lang="en-US" sz="2000" dirty="0"/>
              <a:t> </a:t>
            </a:r>
            <a:r>
              <a:rPr lang="en-US" sz="2000" dirty="0" err="1"/>
              <a:t>odstraňováním</a:t>
            </a:r>
            <a:r>
              <a:rPr lang="en-US" sz="2000" dirty="0"/>
              <a:t> </a:t>
            </a:r>
            <a:r>
              <a:rPr lang="en-US" sz="2000" dirty="0" err="1"/>
              <a:t>sněhu</a:t>
            </a:r>
            <a:r>
              <a:rPr lang="en-US" sz="2000" dirty="0"/>
              <a:t> a </a:t>
            </a:r>
            <a:r>
              <a:rPr lang="en-US" sz="2000" dirty="0" err="1"/>
              <a:t>náledí</a:t>
            </a:r>
            <a:r>
              <a:rPr lang="en-US" sz="2000" dirty="0"/>
              <a:t> (</a:t>
            </a:r>
            <a:r>
              <a:rPr lang="en-US" sz="2000" dirty="0" err="1"/>
              <a:t>podle</a:t>
            </a:r>
            <a:r>
              <a:rPr lang="en-US" sz="2000" dirty="0"/>
              <a:t> § 27 </a:t>
            </a:r>
            <a:r>
              <a:rPr lang="en-US" sz="2000" dirty="0" err="1"/>
              <a:t>odst</a:t>
            </a:r>
            <a:r>
              <a:rPr lang="en-US" sz="2000" dirty="0"/>
              <a:t>. 5 </a:t>
            </a:r>
            <a:r>
              <a:rPr lang="en-US" sz="2000" dirty="0" err="1"/>
              <a:t>ProvPoz</a:t>
            </a:r>
            <a:r>
              <a:rPr lang="en-US" sz="2000" dirty="0"/>
              <a:t>)</a:t>
            </a:r>
            <a:endParaRPr lang="cs-CZ" sz="2000" dirty="0"/>
          </a:p>
          <a:p>
            <a:pPr lvl="1" algn="just"/>
            <a:r>
              <a:rPr lang="cs-CZ" sz="2000" dirty="0"/>
              <a:t>nařízením kraje, kterým mohou být stanoveny podmínky k zabezpečení požární ochrany v době zvýšeného nebezpečí vzniku požáru [podle § 27 odst. 2 písm. b) bod. 3 </a:t>
            </a:r>
            <a:r>
              <a:rPr lang="cs-CZ" sz="2000" dirty="0" err="1"/>
              <a:t>PožOchr</a:t>
            </a:r>
            <a:r>
              <a:rPr lang="cs-CZ" sz="2000" dirty="0"/>
              <a:t>].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889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3C5378-58DE-41D2-BD3E-BAA0172DEF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B852BB-96E9-45FF-9233-73DDBC2C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178988"/>
            <a:ext cx="8064901" cy="451498"/>
          </a:xfrm>
        </p:spPr>
        <p:txBody>
          <a:bodyPr/>
          <a:lstStyle/>
          <a:p>
            <a:r>
              <a:rPr lang="cs-CZ" dirty="0"/>
              <a:t>OZV a nařízení – dozor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4D1325E-4631-4A21-9C20-8C1E871F5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173" y="999903"/>
            <a:ext cx="184699" cy="461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4" tIns="45712" rIns="91424" bIns="457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DC25149C-E0F3-45E2-B156-DDFA5C5E411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0469" y="769827"/>
          <a:ext cx="8863060" cy="5179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485">
                  <a:extLst>
                    <a:ext uri="{9D8B030D-6E8A-4147-A177-3AD203B41FA5}">
                      <a16:colId xmlns:a16="http://schemas.microsoft.com/office/drawing/2014/main" val="3369590999"/>
                    </a:ext>
                  </a:extLst>
                </a:gridCol>
                <a:gridCol w="2007525">
                  <a:extLst>
                    <a:ext uri="{9D8B030D-6E8A-4147-A177-3AD203B41FA5}">
                      <a16:colId xmlns:a16="http://schemas.microsoft.com/office/drawing/2014/main" val="1835455249"/>
                    </a:ext>
                  </a:extLst>
                </a:gridCol>
                <a:gridCol w="2007525">
                  <a:extLst>
                    <a:ext uri="{9D8B030D-6E8A-4147-A177-3AD203B41FA5}">
                      <a16:colId xmlns:a16="http://schemas.microsoft.com/office/drawing/2014/main" val="706792820"/>
                    </a:ext>
                  </a:extLst>
                </a:gridCol>
                <a:gridCol w="2007525">
                  <a:extLst>
                    <a:ext uri="{9D8B030D-6E8A-4147-A177-3AD203B41FA5}">
                      <a16:colId xmlns:a16="http://schemas.microsoft.com/office/drawing/2014/main" val="3027766808"/>
                    </a:ext>
                  </a:extLst>
                </a:gridCol>
              </a:tblGrid>
              <a:tr h="1178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Předmět dozoru – akt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Kritéria dozoru – soulad s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Dozorový orgán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Orgán oprávněný zrušit akt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extLst>
                  <a:ext uri="{0D108BD9-81ED-4DB2-BD59-A6C34878D82A}">
                    <a16:rowId xmlns:a16="http://schemas.microsoft.com/office/drawing/2014/main" val="1257525966"/>
                  </a:ext>
                </a:extLst>
              </a:tr>
              <a:tr h="787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obecně závazná vyhláška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</a:rPr>
                        <a:t>zákon</a:t>
                      </a:r>
                      <a:endParaRPr lang="cs-CZ" sz="2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</a:rPr>
                        <a:t>Ministerstvo vnitra</a:t>
                      </a:r>
                      <a:endParaRPr lang="cs-CZ" sz="2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</a:rPr>
                        <a:t>ÚS</a:t>
                      </a:r>
                      <a:endParaRPr lang="cs-CZ" sz="2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extLst>
                  <a:ext uri="{0D108BD9-81ED-4DB2-BD59-A6C34878D82A}">
                    <a16:rowId xmlns:a16="http://schemas.microsoft.com/office/drawing/2014/main" val="1676467443"/>
                  </a:ext>
                </a:extLst>
              </a:tr>
              <a:tr h="86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nařízení obce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</a:rPr>
                        <a:t>zákon a jiný právní předpis</a:t>
                      </a:r>
                      <a:endParaRPr lang="cs-CZ" sz="2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</a:rPr>
                        <a:t>krajský úřad</a:t>
                      </a:r>
                      <a:endParaRPr lang="cs-CZ" sz="2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</a:rPr>
                        <a:t>ÚS</a:t>
                      </a:r>
                      <a:endParaRPr lang="cs-CZ" sz="24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extLst>
                  <a:ext uri="{0D108BD9-81ED-4DB2-BD59-A6C34878D82A}">
                    <a16:rowId xmlns:a16="http://schemas.microsoft.com/office/drawing/2014/main" val="2780159898"/>
                  </a:ext>
                </a:extLst>
              </a:tr>
              <a:tr h="2352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nařízení kraje/hl. m. Prahy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</a:rPr>
                        <a:t>zákon a jiný právní předpis</a:t>
                      </a:r>
                      <a:endParaRPr lang="cs-CZ" sz="2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</a:rPr>
                        <a:t>věcně příslušné ministerstvo nebo jiný ústřední správní úřad</a:t>
                      </a:r>
                      <a:endParaRPr lang="cs-CZ" sz="2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</a:rPr>
                        <a:t>ÚS</a:t>
                      </a:r>
                      <a:endParaRPr lang="cs-CZ" sz="2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728" marR="15728" marT="15728" marB="15728"/>
                </a:tc>
                <a:extLst>
                  <a:ext uri="{0D108BD9-81ED-4DB2-BD59-A6C34878D82A}">
                    <a16:rowId xmlns:a16="http://schemas.microsoft.com/office/drawing/2014/main" val="381627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187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336267"/>
            <a:ext cx="8086635" cy="647700"/>
          </a:xfrm>
        </p:spPr>
        <p:txBody>
          <a:bodyPr/>
          <a:lstStyle/>
          <a:p>
            <a:r>
              <a:rPr lang="cs-CZ" dirty="0"/>
              <a:t>Počet obcí v ČR -  6259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509589" y="1407136"/>
            <a:ext cx="7941660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Velikostní struktura obcí k 1. 1. 2012</a:t>
            </a:r>
          </a:p>
          <a:p>
            <a:pPr eaLnBrk="1" hangingPunct="1">
              <a:defRPr/>
            </a:pPr>
            <a:endParaRPr lang="cs-CZ" dirty="0">
              <a:latin typeface="Arial" charset="0"/>
            </a:endParaRPr>
          </a:p>
          <a:p>
            <a:pPr eaLnBrk="1" hangingPunct="1"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56,0 % všech obcí jsou obce do 500 obyvatel.</a:t>
            </a:r>
          </a:p>
          <a:p>
            <a:pPr lvl="2" eaLnBrk="1" hangingPunct="1">
              <a:defRPr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obcí do 199 obyvatel (24,4 %)</a:t>
            </a:r>
          </a:p>
          <a:p>
            <a:pPr lvl="2" eaLnBrk="1" hangingPunct="1">
              <a:defRPr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obcí od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200 - 499 obyvatel (31,6 %), </a:t>
            </a:r>
          </a:p>
          <a:p>
            <a:pPr eaLnBrk="1" hangingPunct="1">
              <a:defRPr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obcích do 500 obyvatel žije pouze 7,9 % celkové populace České republiky. </a:t>
            </a:r>
          </a:p>
          <a:p>
            <a:pPr lvl="1" eaLnBrk="1" hangingPunct="1">
              <a:defRPr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obce však zabírají víc než 1/3 rozlohy České republiky. </a:t>
            </a:r>
          </a:p>
          <a:p>
            <a:pPr eaLnBrk="1" hangingPunct="1">
              <a:defRPr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 počet obcí do 1 000 obyvatel.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kategorie od 500-999 obyvatel (21,7 %).</a:t>
            </a: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6557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a jejich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kategorizace obcí</a:t>
            </a:r>
          </a:p>
          <a:p>
            <a:pPr lvl="1" algn="just"/>
            <a:r>
              <a:rPr lang="cs-CZ" sz="2000" b="1" dirty="0"/>
              <a:t>obce</a:t>
            </a:r>
            <a:r>
              <a:rPr lang="cs-CZ" sz="2000" dirty="0"/>
              <a:t> (jedničkové) – 6259</a:t>
            </a:r>
          </a:p>
          <a:p>
            <a:pPr lvl="1" algn="just"/>
            <a:r>
              <a:rPr lang="cs-CZ" sz="2000" b="1" dirty="0"/>
              <a:t>obce s pověřeným obecním úřadem</a:t>
            </a:r>
            <a:r>
              <a:rPr lang="cs-CZ" sz="2000" dirty="0"/>
              <a:t> (dvojkové) - </a:t>
            </a:r>
            <a:r>
              <a:rPr lang="cs-CZ" sz="2000" i="1" dirty="0">
                <a:latin typeface="Arial" charset="0"/>
              </a:rPr>
              <a:t>388</a:t>
            </a:r>
            <a:endParaRPr lang="cs-CZ" sz="2000" dirty="0"/>
          </a:p>
          <a:p>
            <a:pPr lvl="1" algn="just"/>
            <a:r>
              <a:rPr lang="cs-CZ" sz="2000" b="1" dirty="0"/>
              <a:t>obce s rozšířenou působností</a:t>
            </a:r>
            <a:r>
              <a:rPr lang="cs-CZ" sz="2000" dirty="0"/>
              <a:t> (trojkové) - 205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b="1" dirty="0"/>
              <a:t>další členění</a:t>
            </a:r>
          </a:p>
          <a:p>
            <a:pPr lvl="1" algn="just"/>
            <a:r>
              <a:rPr lang="cs-CZ" sz="2000" b="1" dirty="0"/>
              <a:t>obec</a:t>
            </a:r>
          </a:p>
          <a:p>
            <a:pPr lvl="1" algn="just"/>
            <a:r>
              <a:rPr lang="cs-CZ" sz="2000" b="1" dirty="0"/>
              <a:t>město a městys</a:t>
            </a:r>
          </a:p>
          <a:p>
            <a:pPr lvl="1" algn="just"/>
            <a:r>
              <a:rPr lang="cs-CZ" sz="2000" b="1" dirty="0"/>
              <a:t>statutární město</a:t>
            </a:r>
          </a:p>
          <a:p>
            <a:pPr lvl="1" algn="just"/>
            <a:r>
              <a:rPr lang="cs-CZ" sz="2000" b="1" dirty="0"/>
              <a:t>hl. m. Praha</a:t>
            </a:r>
          </a:p>
          <a:p>
            <a:pPr lvl="1"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8431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839" y="621509"/>
            <a:ext cx="8086635" cy="647700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195" y="1276567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zastupitelstvo obce</a:t>
            </a:r>
          </a:p>
          <a:p>
            <a:pPr lvl="1" algn="just"/>
            <a:r>
              <a:rPr lang="cs-CZ" sz="2000" dirty="0"/>
              <a:t>výbory zastupitelstva (finanční a kontrolní, další fakultativně)</a:t>
            </a:r>
          </a:p>
          <a:p>
            <a:pPr algn="just"/>
            <a:r>
              <a:rPr lang="cs-CZ" sz="2000" b="1" dirty="0"/>
              <a:t>rada obce</a:t>
            </a:r>
          </a:p>
          <a:p>
            <a:pPr lvl="1" algn="just"/>
            <a:r>
              <a:rPr lang="cs-CZ" sz="2000" dirty="0"/>
              <a:t>komise rady</a:t>
            </a:r>
          </a:p>
          <a:p>
            <a:pPr algn="just"/>
            <a:r>
              <a:rPr lang="cs-CZ" sz="2000" b="1" dirty="0"/>
              <a:t>starosta</a:t>
            </a:r>
          </a:p>
          <a:p>
            <a:pPr algn="just"/>
            <a:r>
              <a:rPr lang="cs-CZ" sz="2000" b="1" dirty="0"/>
              <a:t>obecní úřad</a:t>
            </a:r>
          </a:p>
          <a:p>
            <a:pPr lvl="1" algn="just"/>
            <a:r>
              <a:rPr lang="cs-CZ" sz="2000" dirty="0"/>
              <a:t>(tajemník)</a:t>
            </a:r>
          </a:p>
          <a:p>
            <a:pPr algn="just"/>
            <a:r>
              <a:rPr lang="cs-CZ" sz="2000" b="1" dirty="0"/>
              <a:t>zvláštní orgány obce</a:t>
            </a:r>
          </a:p>
          <a:p>
            <a:pPr algn="just"/>
            <a:r>
              <a:rPr lang="cs-CZ" sz="2000" b="1" dirty="0"/>
              <a:t>obecní policie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1526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21509"/>
            <a:ext cx="8086635" cy="647700"/>
          </a:xfrm>
        </p:spPr>
        <p:txBody>
          <a:bodyPr/>
          <a:lstStyle/>
          <a:p>
            <a:r>
              <a:rPr lang="cs-CZ" dirty="0"/>
              <a:t>Ústavní základy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215704"/>
            <a:ext cx="8082321" cy="4114800"/>
          </a:xfrm>
        </p:spPr>
        <p:txBody>
          <a:bodyPr/>
          <a:lstStyle/>
          <a:p>
            <a:pPr marL="0" indent="0">
              <a:buNone/>
            </a:pPr>
            <a:endParaRPr lang="cs-CZ" sz="2000" i="1" dirty="0"/>
          </a:p>
          <a:p>
            <a:pPr algn="just"/>
            <a:r>
              <a:rPr lang="cs-CZ" sz="2000" dirty="0"/>
              <a:t>Čl. 8 Ústavy ČR: </a:t>
            </a:r>
            <a:r>
              <a:rPr lang="cs-CZ" sz="2000" i="1" dirty="0"/>
              <a:t>Zaručuje se samospráva územních samosprávných celků.		</a:t>
            </a:r>
            <a:r>
              <a:rPr lang="en-US" sz="1600" dirty="0"/>
              <a:t>[</a:t>
            </a:r>
            <a:r>
              <a:rPr lang="cs-CZ" sz="1600" dirty="0"/>
              <a:t>K tomu viz nález </a:t>
            </a:r>
            <a:r>
              <a:rPr lang="cs-CZ" sz="1600" dirty="0" err="1"/>
              <a:t>Pl</a:t>
            </a:r>
            <a:r>
              <a:rPr lang="cs-CZ" sz="1600" dirty="0"/>
              <a:t>. ÚS 1/96.</a:t>
            </a:r>
            <a:r>
              <a:rPr lang="en-US" sz="1600" dirty="0"/>
              <a:t>]</a:t>
            </a:r>
            <a:endParaRPr lang="cs-CZ" sz="1600" dirty="0"/>
          </a:p>
          <a:p>
            <a:pPr lvl="1" algn="just"/>
            <a:r>
              <a:rPr lang="cs-CZ" sz="1600" b="1" dirty="0"/>
              <a:t>Ústavní soud považuje místní samosprávu a nezastupitelnou složku rozvoje demokracie</a:t>
            </a:r>
            <a:endParaRPr lang="cs-CZ" sz="1600" dirty="0"/>
          </a:p>
          <a:p>
            <a:pPr algn="just"/>
            <a:r>
              <a:rPr lang="cs-CZ" sz="2000" dirty="0"/>
              <a:t>Hlava sedmá Ústavy ČR „Územní samospráva“ (čl. 99 až 105)</a:t>
            </a:r>
          </a:p>
          <a:p>
            <a:pPr algn="just"/>
            <a:r>
              <a:rPr lang="cs-CZ" sz="2000" dirty="0"/>
              <a:t>Ústavní zákon č. 347/1997 Sb., o vytvoření vyšších územních samosprávných celků a o změně ústavního zákona České národní rady č. 1/1993 Sb., Ústava České republiky</a:t>
            </a:r>
          </a:p>
          <a:p>
            <a:pPr algn="just"/>
            <a:r>
              <a:rPr lang="cs-CZ" sz="2000" dirty="0"/>
              <a:t>Listina základních práv a svobod (čl. 17, čl. 18…)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Evropská charta místní samosprávy (č. 181/1999 Sb.): </a:t>
            </a:r>
            <a:r>
              <a:rPr lang="cs-CZ" sz="2000" dirty="0">
                <a:hlinkClick r:id="rId3"/>
              </a:rPr>
              <a:t>https://www.coe.int/en/web/conventions/full-list/-/conventions/treaty/122</a:t>
            </a:r>
            <a:r>
              <a:rPr lang="cs-CZ" sz="2000" dirty="0"/>
              <a:t>		</a:t>
            </a:r>
            <a:r>
              <a:rPr lang="en-US" sz="1600" dirty="0"/>
              <a:t>[</a:t>
            </a:r>
            <a:r>
              <a:rPr lang="cs-CZ" sz="1600" dirty="0"/>
              <a:t>K tomu viz nález </a:t>
            </a:r>
            <a:r>
              <a:rPr lang="cs-CZ" sz="1600" dirty="0" err="1"/>
              <a:t>Pl</a:t>
            </a:r>
            <a:r>
              <a:rPr lang="cs-CZ" sz="1600" dirty="0"/>
              <a:t>. ÚS 34/02.</a:t>
            </a:r>
            <a:r>
              <a:rPr lang="en-US" sz="1600" dirty="0"/>
              <a:t>]</a:t>
            </a:r>
            <a:endParaRPr lang="cs-CZ" sz="16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7643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962954" y="-121746"/>
            <a:ext cx="7886700" cy="994172"/>
          </a:xfrm>
        </p:spPr>
        <p:txBody>
          <a:bodyPr/>
          <a:lstStyle/>
          <a:p>
            <a:pPr algn="ctr"/>
            <a:r>
              <a:rPr lang="cs-CZ" dirty="0"/>
              <a:t>Hospodaření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73644"/>
            <a:ext cx="7886700" cy="411071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MAJETKOVÉ DISPOZICE Z OBSAHOVÉHO HLEDISKA </a:t>
            </a:r>
            <a:endParaRPr lang="cs-CZ" dirty="0"/>
          </a:p>
          <a:p>
            <a:pPr lvl="1" algn="just"/>
            <a:r>
              <a:rPr lang="en-US" dirty="0" err="1"/>
              <a:t>Povinnost</a:t>
            </a:r>
            <a:r>
              <a:rPr lang="en-US" dirty="0"/>
              <a:t> </a:t>
            </a:r>
            <a:r>
              <a:rPr lang="en-US" dirty="0" err="1"/>
              <a:t>nakládat</a:t>
            </a:r>
            <a:r>
              <a:rPr lang="en-US" dirty="0"/>
              <a:t> s </a:t>
            </a:r>
            <a:r>
              <a:rPr lang="en-US" dirty="0" err="1"/>
              <a:t>majetkem</a:t>
            </a:r>
            <a:r>
              <a:rPr lang="en-US" dirty="0"/>
              <a:t> s </a:t>
            </a:r>
            <a:r>
              <a:rPr lang="en-US" dirty="0" err="1"/>
              <a:t>péčí</a:t>
            </a:r>
            <a:r>
              <a:rPr lang="en-US" dirty="0"/>
              <a:t> </a:t>
            </a:r>
            <a:r>
              <a:rPr lang="en-US" dirty="0" err="1"/>
              <a:t>řádného</a:t>
            </a:r>
            <a:r>
              <a:rPr lang="en-US" dirty="0"/>
              <a:t> </a:t>
            </a:r>
            <a:r>
              <a:rPr lang="en-US" dirty="0" err="1"/>
              <a:t>hospodáře</a:t>
            </a:r>
            <a:r>
              <a:rPr lang="en-US" dirty="0"/>
              <a:t> 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algn="just"/>
            <a:r>
              <a:rPr lang="en-US" dirty="0"/>
              <a:t>MAJETKOVÉ DISPOZICE Z HLEDISKA POSTUPŮ OBECNÍCH ORGÁNŮ </a:t>
            </a:r>
            <a:endParaRPr lang="cs-CZ" dirty="0"/>
          </a:p>
          <a:p>
            <a:pPr lvl="1" algn="just"/>
            <a:r>
              <a:rPr lang="cs-CZ" dirty="0"/>
              <a:t>Příslušnost orgánů obce a jejich postup</a:t>
            </a:r>
          </a:p>
        </p:txBody>
      </p:sp>
    </p:spTree>
    <p:extLst>
      <p:ext uri="{BB962C8B-B14F-4D97-AF65-F5344CB8AC3E}">
        <p14:creationId xmlns:p14="http://schemas.microsoft.com/office/powerpoint/2010/main" val="25008850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5692" y="1125539"/>
            <a:ext cx="8086635" cy="647700"/>
          </a:xfrm>
        </p:spPr>
        <p:txBody>
          <a:bodyPr/>
          <a:lstStyle/>
          <a:p>
            <a:r>
              <a:rPr lang="cs-CZ" dirty="0"/>
              <a:t>Statutární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006" y="1773239"/>
            <a:ext cx="8082321" cy="4366531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§ 4 odst. 1 zákona o obcích: </a:t>
            </a:r>
            <a:r>
              <a:rPr lang="cs-CZ" sz="2000" i="1" dirty="0"/>
              <a:t>Statutárními městy jsou Kladno, České Budějovice, Plzeň, Karlovy Vary, Ústí nad Labem, Liberec, Jablonec nad Nisou, Hradec Králové, Pardubice, Jihlava, Brno, Zlín, Olomouc, Přerov, Chomutov, Děčín, Frýdek-Místek, Ostrava, Opava, Havířov, Most, Teplice, Karviná, Mladá Boleslav a Prostějov.</a:t>
            </a:r>
          </a:p>
          <a:p>
            <a:pPr marL="0" indent="0" algn="just">
              <a:buNone/>
            </a:pPr>
            <a:endParaRPr lang="cs-CZ" sz="2000" i="1" dirty="0"/>
          </a:p>
          <a:p>
            <a:pPr algn="just"/>
            <a:r>
              <a:rPr lang="cs-CZ" sz="2000" dirty="0"/>
              <a:t>územní členění na základě </a:t>
            </a:r>
            <a:r>
              <a:rPr lang="cs-CZ" sz="2000" b="1" dirty="0"/>
              <a:t>statutu</a:t>
            </a:r>
            <a:r>
              <a:rPr lang="cs-CZ" sz="2000" dirty="0"/>
              <a:t> (OZV)</a:t>
            </a:r>
          </a:p>
          <a:p>
            <a:pPr algn="just"/>
            <a:r>
              <a:rPr lang="cs-CZ" sz="2000" b="1" dirty="0"/>
              <a:t>fakultativní členění </a:t>
            </a:r>
            <a:r>
              <a:rPr lang="cs-CZ" sz="2000" dirty="0"/>
              <a:t>na městské části/obvody</a:t>
            </a:r>
          </a:p>
          <a:p>
            <a:pPr algn="just"/>
            <a:r>
              <a:rPr lang="cs-CZ" sz="2000" b="1" dirty="0"/>
              <a:t>magistrát</a:t>
            </a:r>
            <a:r>
              <a:rPr lang="cs-CZ" sz="2000" dirty="0"/>
              <a:t> (městský úřad) a </a:t>
            </a:r>
            <a:r>
              <a:rPr lang="cs-CZ" sz="2000" b="1" dirty="0"/>
              <a:t>primátor</a:t>
            </a:r>
            <a:r>
              <a:rPr lang="cs-CZ" sz="2000" dirty="0"/>
              <a:t> (starosta)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další úprava v § 130 a násl. zákona o obcích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28032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331212"/>
            <a:ext cx="8086635" cy="647700"/>
          </a:xfrm>
        </p:spPr>
        <p:txBody>
          <a:bodyPr/>
          <a:lstStyle/>
          <a:p>
            <a:r>
              <a:rPr lang="cs-CZ" dirty="0"/>
              <a:t>Kraj jako vyšší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5228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základ kraje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osobní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územní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ekonomický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kumimoji="1" lang="cs-CZ" sz="2000" kern="1200" dirty="0">
                <a:latin typeface="Arial" charset="0"/>
              </a:rPr>
              <a:t>mocenský aspekt kraje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algn="just"/>
            <a:r>
              <a:rPr lang="cs-CZ" sz="2000" b="1" dirty="0"/>
              <a:t>veřejnoprávní korporace</a:t>
            </a:r>
          </a:p>
          <a:p>
            <a:pPr lvl="1" algn="just"/>
            <a:r>
              <a:rPr lang="cs-CZ" sz="2000" b="1" dirty="0"/>
              <a:t>vlastní majetek</a:t>
            </a:r>
          </a:p>
          <a:p>
            <a:pPr lvl="1" algn="just"/>
            <a:r>
              <a:rPr lang="cs-CZ" sz="2000" b="1" dirty="0"/>
              <a:t>vystupuje vlastním jménem na vlastní odpovědnost</a:t>
            </a:r>
          </a:p>
          <a:p>
            <a:pPr lvl="1" algn="just"/>
            <a:endParaRPr lang="cs-CZ" sz="2000" dirty="0"/>
          </a:p>
          <a:p>
            <a:pPr lvl="1" algn="just"/>
            <a:r>
              <a:rPr lang="cs-CZ" sz="2000" dirty="0"/>
              <a:t>ústavní zákon č. 347/1997 Sb., o vytvoření vyšších územních samosprávných celků</a:t>
            </a:r>
          </a:p>
          <a:p>
            <a:pPr lvl="1" algn="just"/>
            <a:r>
              <a:rPr lang="cs-CZ" sz="2000" dirty="0"/>
              <a:t>formálně zřízeny s účinností od 1. 1. 2000</a:t>
            </a:r>
          </a:p>
          <a:p>
            <a:pPr lvl="1" algn="just"/>
            <a:endParaRPr lang="cs-CZ" sz="2000" dirty="0"/>
          </a:p>
          <a:p>
            <a:pPr lvl="1" algn="just"/>
            <a:r>
              <a:rPr lang="cs-CZ" sz="2000" b="1" dirty="0"/>
              <a:t>regiony soudružnosti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6646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7365" y="-96157"/>
            <a:ext cx="8086635" cy="647700"/>
          </a:xfrm>
        </p:spPr>
        <p:txBody>
          <a:bodyPr/>
          <a:lstStyle/>
          <a:p>
            <a:r>
              <a:rPr lang="cs-CZ" dirty="0"/>
              <a:t>Samostatná a přenesená působnost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696" y="446799"/>
            <a:ext cx="8082321" cy="5046858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sz="2000" dirty="0"/>
              <a:t>např. vydávání obecně závazných vyhlášek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b="1" dirty="0"/>
              <a:t>přenesená působnost </a:t>
            </a:r>
            <a:r>
              <a:rPr lang="cs-CZ" sz="2000" dirty="0"/>
              <a:t>– výkon státní správy</a:t>
            </a:r>
          </a:p>
          <a:p>
            <a:pPr lvl="1" algn="just"/>
            <a:r>
              <a:rPr lang="cs-CZ" sz="2000" dirty="0"/>
              <a:t>např. vydávání nařízení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§ 14 odst. 1  zákona o krajích: </a:t>
            </a:r>
            <a:r>
              <a:rPr lang="cs-CZ" sz="2000" i="1" dirty="0"/>
              <a:t>Do samostatné působnosti kraje patří záležitosti, které jsou v zájmu kraje a občanů kraje, pokud nejde o přenesenou působnost kraje.</a:t>
            </a:r>
          </a:p>
          <a:p>
            <a:pPr marL="0" indent="0" algn="just">
              <a:buNone/>
            </a:pPr>
            <a:endParaRPr lang="cs-CZ" sz="1800" i="1" dirty="0">
              <a:highlight>
                <a:srgbClr val="FFFF00"/>
              </a:highlight>
            </a:endParaRPr>
          </a:p>
          <a:p>
            <a:pPr algn="just"/>
            <a:r>
              <a:rPr lang="cs-CZ" sz="2000" dirty="0"/>
              <a:t>§ 14 odst. 4 zákona o krajích: </a:t>
            </a:r>
            <a:r>
              <a:rPr lang="cs-CZ" sz="2000" i="1" dirty="0"/>
              <a:t>Při výkonu samostatné působnosti kraj spolupracuje s obcemi; nesmí přitom zasahovat do jejich samostatné působnosti.</a:t>
            </a:r>
          </a:p>
          <a:p>
            <a:pPr lvl="1" algn="just"/>
            <a:r>
              <a:rPr lang="cs-CZ" sz="2000" dirty="0"/>
              <a:t>respektování „autonomie“ samosprávného postavení obce</a:t>
            </a:r>
          </a:p>
          <a:p>
            <a:pPr lvl="1" algn="just"/>
            <a:r>
              <a:rPr lang="cs-CZ" sz="2000" dirty="0"/>
              <a:t>kraj má vyšší nikoliv nadřízené postavení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67335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zastupitelstvo kraje</a:t>
            </a:r>
          </a:p>
          <a:p>
            <a:pPr lvl="1" algn="just"/>
            <a:r>
              <a:rPr lang="cs-CZ" sz="2000" dirty="0"/>
              <a:t>výbory zastupitelstva (finanční, kontrolní a výbor pro výchovu, vzdělání a zaměstnanost, další fakultativně)</a:t>
            </a:r>
          </a:p>
          <a:p>
            <a:pPr algn="just"/>
            <a:r>
              <a:rPr lang="cs-CZ" sz="2000" b="1" dirty="0"/>
              <a:t>rada kraje</a:t>
            </a:r>
          </a:p>
          <a:p>
            <a:pPr lvl="1" algn="just"/>
            <a:r>
              <a:rPr lang="cs-CZ" sz="2000" dirty="0"/>
              <a:t>komise rady</a:t>
            </a:r>
          </a:p>
          <a:p>
            <a:pPr algn="just"/>
            <a:r>
              <a:rPr lang="cs-CZ" sz="2000" b="1" dirty="0"/>
              <a:t>hejtman</a:t>
            </a:r>
          </a:p>
          <a:p>
            <a:pPr algn="just"/>
            <a:r>
              <a:rPr lang="cs-CZ" sz="2000" b="1" dirty="0"/>
              <a:t>krajský úřad</a:t>
            </a:r>
          </a:p>
          <a:p>
            <a:pPr lvl="1" algn="just"/>
            <a:r>
              <a:rPr lang="cs-CZ" sz="2000" dirty="0"/>
              <a:t>ředitel KÚ</a:t>
            </a:r>
          </a:p>
          <a:p>
            <a:pPr algn="just"/>
            <a:r>
              <a:rPr lang="cs-CZ" sz="2000" b="1" dirty="0"/>
              <a:t>zvláštní orgány kraje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8473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540" y="660746"/>
            <a:ext cx="6487426" cy="5889722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1232034" y="287780"/>
            <a:ext cx="8086635" cy="647700"/>
          </a:xfrm>
        </p:spPr>
        <p:txBody>
          <a:bodyPr/>
          <a:lstStyle/>
          <a:p>
            <a:r>
              <a:rPr lang="cs-CZ" i="1" dirty="0"/>
              <a:t>Vztah státu a krajů k obcím - dozor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82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9EEE9-7F77-49C9-A9A6-AE4BF38DF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044" y="152400"/>
            <a:ext cx="8086635" cy="647700"/>
          </a:xfrm>
        </p:spPr>
        <p:txBody>
          <a:bodyPr/>
          <a:lstStyle/>
          <a:p>
            <a:r>
              <a:rPr lang="cs-CZ" dirty="0"/>
              <a:t>Další vztahy státu, krajů a obcí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62A489-A5F1-4234-ACB6-C9D24A7F0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44" y="752248"/>
            <a:ext cx="8591910" cy="5083176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Dozor krajů nad obcemi</a:t>
            </a:r>
          </a:p>
          <a:p>
            <a:pPr marL="0" indent="0" algn="just">
              <a:buNone/>
            </a:pPr>
            <a:r>
              <a:rPr lang="cs-CZ" dirty="0"/>
              <a:t>§ 69a Krajský úřad </a:t>
            </a:r>
            <a:r>
              <a:rPr lang="cs-CZ" b="1" dirty="0"/>
              <a:t>v přenesené působnosti </a:t>
            </a:r>
            <a:r>
              <a:rPr lang="cs-CZ" dirty="0"/>
              <a:t>provádí dozor nad výkonem přenesené působnosti svěřené orgánům obcí podle zvláštního právního předpisu</a:t>
            </a:r>
          </a:p>
          <a:p>
            <a:pPr marL="0" indent="0">
              <a:buNone/>
            </a:pPr>
            <a:r>
              <a:rPr lang="cs-CZ" u="sng" dirty="0"/>
              <a:t>Dozor nad obecně závaznými vyhláškami krajů a usnesení, rozhodnutí a jiných opatření orgánů krajů v samostatné působnosti</a:t>
            </a:r>
            <a:r>
              <a:rPr lang="cs-CZ" dirty="0"/>
              <a:t> – obdobně jako u obcí: Ministerstvo vnitra a Ústavní soud/ správní soudy</a:t>
            </a:r>
          </a:p>
          <a:p>
            <a:pPr marL="0" indent="0" algn="just">
              <a:buNone/>
            </a:pPr>
            <a:r>
              <a:rPr lang="cs-CZ" u="sng" dirty="0"/>
              <a:t>Dozor nad nařízeními krajů a usnesení, rozhodnutí a jiných opatření orgánů krajů v přenesené působnosti</a:t>
            </a:r>
            <a:r>
              <a:rPr lang="cs-CZ" dirty="0"/>
              <a:t> - věcně příslušné ministerstvo nebo jiný ústřední správní úřad a v případě nařízení Ústavní soud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Vztahy v </a:t>
            </a:r>
            <a:r>
              <a:rPr lang="cs-CZ" b="1" dirty="0"/>
              <a:t>samostatné působnosti </a:t>
            </a:r>
            <a:r>
              <a:rPr lang="cs-CZ" dirty="0"/>
              <a:t>- autonomie</a:t>
            </a:r>
            <a:endParaRPr lang="cs-CZ" b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DDA786-95A3-4055-B567-B83AA71EB7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2A691F-1963-476E-89AB-71D1431827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41816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67271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cs-CZ" dirty="0"/>
              <a:t>Podíl občanů na veřejné správě.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Čl.21 odst. 1 Listiny </a:t>
            </a:r>
          </a:p>
          <a:p>
            <a:pPr marL="0" indent="0" algn="just">
              <a:buNone/>
            </a:pPr>
            <a:r>
              <a:rPr lang="cs-CZ" i="1" dirty="0"/>
              <a:t>Občané mají právo podílet se na správě veřejných věcí přímo nebo svobodnou volbou svých zástupců.</a:t>
            </a:r>
          </a:p>
          <a:p>
            <a:pPr marL="0" indent="0" algn="just">
              <a:buNone/>
            </a:pPr>
            <a:endParaRPr lang="cs-CZ" i="1" dirty="0"/>
          </a:p>
          <a:p>
            <a:pPr algn="just"/>
            <a:r>
              <a:rPr lang="cs-CZ" dirty="0"/>
              <a:t>základní předpoklad pro výkon přímé i zastupitelské demokracie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pt-BR" dirty="0"/>
              <a:t>institucionální mechanism</a:t>
            </a:r>
            <a:r>
              <a:rPr lang="cs-CZ" dirty="0" err="1"/>
              <a:t>us</a:t>
            </a:r>
            <a:r>
              <a:rPr lang="pt-BR" dirty="0"/>
              <a:t> k řešen</a:t>
            </a:r>
            <a:r>
              <a:rPr lang="cs-CZ" dirty="0"/>
              <a:t>í rozporů :</a:t>
            </a:r>
          </a:p>
          <a:p>
            <a:pPr marL="0" indent="0" algn="just">
              <a:buNone/>
            </a:pPr>
            <a:r>
              <a:rPr lang="cs-CZ" i="1" dirty="0"/>
              <a:t>je spíše pravidlem než výjimkou, že obecný zájem je odlišný od všech zájmů individuálních. Nutnost společenského spolužití proto vyvolává neustálé napětí, a tím i potřebu hledání souladu a rozhodování kolizních případů </a:t>
            </a:r>
          </a:p>
          <a:p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2730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123DC-CD7B-4FE1-96D3-2379FA40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152400"/>
            <a:ext cx="8086635" cy="647700"/>
          </a:xfrm>
        </p:spPr>
        <p:txBody>
          <a:bodyPr/>
          <a:lstStyle/>
          <a:p>
            <a:r>
              <a:rPr lang="cs-CZ" dirty="0"/>
              <a:t>Právo občanů obce/kraje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17885F-C770-44A6-82E1-ECD5D948B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875" y="868070"/>
            <a:ext cx="8082321" cy="51218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1900" b="1" dirty="0"/>
              <a:t>Občan obce </a:t>
            </a:r>
            <a:r>
              <a:rPr lang="cs-CZ" sz="1900" dirty="0"/>
              <a:t>= trvalý pobyt, 18 let, občan ČR (+ práva případně cizinec, stanoví-li tak mezinárodní smlouva)</a:t>
            </a:r>
          </a:p>
          <a:p>
            <a:pPr algn="just"/>
            <a:r>
              <a:rPr lang="cs-CZ" sz="1900" b="1" dirty="0"/>
              <a:t>volit a být volen</a:t>
            </a:r>
            <a:r>
              <a:rPr lang="cs-CZ" sz="1900" dirty="0"/>
              <a:t> do zastupitelstva obce/kraje hlasovat v místním/krajském referendu</a:t>
            </a:r>
          </a:p>
          <a:p>
            <a:pPr algn="just"/>
            <a:r>
              <a:rPr lang="cs-CZ" sz="1900" b="1" dirty="0"/>
              <a:t>vyjadřovat na zasedání zastupitelstva</a:t>
            </a:r>
            <a:r>
              <a:rPr lang="cs-CZ" sz="1900" dirty="0"/>
              <a:t> obce/kraje v souladu s jednacím řádem svá stanoviska k projednávaným věcem,</a:t>
            </a:r>
          </a:p>
          <a:p>
            <a:pPr algn="just"/>
            <a:r>
              <a:rPr lang="cs-CZ" sz="1900" dirty="0"/>
              <a:t>nahlížet do rozpočtu obce/kraje a do závěrečného účtu obce/kraje za uplynulý kalendářní rok, do usnesení a zápisů z jednání zastupitelstva obce/kraje, do usnesení rady obce/kraje, výborů zastupitelstva obce/kraje a komisí rady obce/kraje a pořizovat si z nich výpisy,</a:t>
            </a:r>
          </a:p>
          <a:p>
            <a:pPr algn="just"/>
            <a:r>
              <a:rPr lang="cs-CZ" sz="1900" dirty="0"/>
              <a:t>požadovat projednání určité záležitosti v oblasti </a:t>
            </a:r>
            <a:r>
              <a:rPr lang="cs-CZ" sz="1900" b="1" dirty="0"/>
              <a:t>samostatné působnosti</a:t>
            </a:r>
            <a:r>
              <a:rPr lang="cs-CZ" sz="1900" dirty="0"/>
              <a:t> radou obce/kraje nebo zastupitelstvem obce/kraje; je-li žádost podepsána nejméně 0,5 % občanů obce/1000 občany kraje, musí být projednána na jejich zasedání nejpozději do 60 dnů, jde-li o působnost zastupitelstva obce, nejpozději do 90 dnů,</a:t>
            </a:r>
          </a:p>
          <a:p>
            <a:pPr algn="just"/>
            <a:r>
              <a:rPr lang="cs-CZ" sz="1900" dirty="0"/>
              <a:t>podávat orgánům obce/kraje návrhy, připomínky a podněty; orgány obce/kraje je vyřizují bezodkladně, nejdéle však do 60 dnů, jde-li o působnost zastupitelstva obce, nejpozději do 90 dnů.</a:t>
            </a:r>
          </a:p>
          <a:p>
            <a:endParaRPr lang="cs-CZ" sz="19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35A4E2-E292-4295-BD62-531C30248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416598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Trvalý pobyt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i="1"/>
              <a:t>Místem trvalého pobytu se rozumí adresa pobytu občana v České republice, kterou si občan zvolí zpravidla v místě, kde má rodinu, rodiče, byt nebo zaměstnání</a:t>
            </a:r>
            <a:r>
              <a:rPr lang="cs-CZ" altLang="cs-CZ"/>
              <a:t> – </a:t>
            </a:r>
            <a:r>
              <a:rPr lang="cs-CZ" altLang="cs-CZ" i="1"/>
              <a:t>vazba na registr obyvatel </a:t>
            </a:r>
            <a:r>
              <a:rPr lang="cs-CZ" altLang="cs-CZ"/>
              <a:t>(§ 10 odst. 1) – lze jen jedno místo trvalého pobytu</a:t>
            </a:r>
            <a:endParaRPr lang="cs-CZ" altLang="cs-CZ" i="1"/>
          </a:p>
          <a:p>
            <a:r>
              <a:rPr lang="cs-CZ" altLang="cs-CZ" sz="1500" i="1"/>
              <a:t>ÚS 4/02 Sb. n. svazek č. 28, Nález č. 136, str. 81 (dodává, že zpravidla)</a:t>
            </a:r>
          </a:p>
          <a:p>
            <a:r>
              <a:rPr lang="cs-CZ" altLang="cs-CZ"/>
              <a:t>- volba prováděna svobodně</a:t>
            </a:r>
          </a:p>
          <a:p>
            <a:r>
              <a:rPr lang="cs-CZ" altLang="cs-CZ"/>
              <a:t>- nevznikají žádná práva k objektu ani vlastníku nemovitosti (např. právo nemovitost obývat)</a:t>
            </a:r>
          </a:p>
        </p:txBody>
      </p:sp>
    </p:spTree>
    <p:extLst>
      <p:ext uri="{BB962C8B-B14F-4D97-AF65-F5344CB8AC3E}">
        <p14:creationId xmlns:p14="http://schemas.microsoft.com/office/powerpoint/2010/main" val="529674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8348" y="709614"/>
            <a:ext cx="8086635" cy="647700"/>
          </a:xfrm>
        </p:spPr>
        <p:txBody>
          <a:bodyPr/>
          <a:lstStyle/>
          <a:p>
            <a:br>
              <a:rPr lang="cs-CZ" i="1" dirty="0"/>
            </a:br>
            <a:r>
              <a:rPr lang="cs-CZ" i="1" dirty="0"/>
              <a:t>EVROPSKÁ CHARTA MÍSTNÍ SAMOSPRÁVY </a:t>
            </a:r>
            <a:br>
              <a:rPr lang="cs-CZ" i="1" dirty="0"/>
            </a:br>
            <a:r>
              <a:rPr lang="cs-CZ" i="1" dirty="0"/>
              <a:t>     </a:t>
            </a:r>
            <a:r>
              <a:rPr lang="cs-CZ" sz="1600" i="1" dirty="0"/>
              <a:t>(sdělení MZV ČR  č. 181/1999 Sb.)</a:t>
            </a:r>
            <a:r>
              <a:rPr lang="cs-CZ" sz="4000" dirty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8C6104C-6A17-4624-8649-56436DCA74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1538" y="1357314"/>
            <a:ext cx="8082321" cy="4114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cs-CZ" sz="1800" i="1" dirty="0">
                <a:latin typeface="Arial" charset="0"/>
              </a:rPr>
              <a:t>dokument Rady Evropy, který byl přijat (podepsán prvními státy) v říjnu 1985 ve Štrasburku, a který nabyl platnosti po předepsané ratifikaci stanoveným minimálním počtem členských států k 1.9.1988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i="1" dirty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1800" i="1" dirty="0">
                <a:latin typeface="Arial" charset="0"/>
              </a:rPr>
              <a:t>Česká republika Evropskou chartu místní samosprávy podepsala v květnu 1998 a po její ratifikaci se Charta stala pro Českou republiku platnou dnem 1.9.1999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i="1" dirty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1800" i="1" dirty="0">
                <a:latin typeface="Arial" charset="0"/>
              </a:rPr>
              <a:t>upravuje základní otázky postavení a poslání místní samosprávy, a to :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ústavní a zákonné základy místní samosprávy,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pojem místní samosprávy a  tzv. rozsah místní samosprávy,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ochrana hranic místních správních jednotek,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správní struktury a zdroje k plnění úkolů místních společenství,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podmínky výkonu odpovědnosti na místní úrovni,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institut dozoru nad činností místních společenství,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finanční zdroje místních společenství,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právo místních společenství se sdružovat,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soudní ochrana místní samosprávy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1600" dirty="0"/>
              <a:t>limity svobody územní samosprávy – nález ÚS  ze dne 5. 2. 2003, </a:t>
            </a:r>
            <a:r>
              <a:rPr lang="cs-CZ" sz="1600" dirty="0" err="1"/>
              <a:t>sp.zn</a:t>
            </a:r>
            <a:r>
              <a:rPr lang="cs-CZ" sz="1600" dirty="0"/>
              <a:t>.  </a:t>
            </a:r>
            <a:r>
              <a:rPr lang="cs-CZ" sz="1600" dirty="0" err="1"/>
              <a:t>Pl</a:t>
            </a:r>
            <a:r>
              <a:rPr lang="cs-CZ" sz="1600" dirty="0"/>
              <a:t>. ÚS 34/02</a:t>
            </a:r>
            <a:endParaRPr lang="cs-CZ" sz="1600" i="1" dirty="0">
              <a:latin typeface="Arial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1600" dirty="0">
                <a:latin typeface="Arial" charset="0"/>
              </a:rPr>
              <a:t>má být evropský standard</a:t>
            </a:r>
          </a:p>
        </p:txBody>
      </p:sp>
    </p:spTree>
    <p:extLst>
      <p:ext uri="{BB962C8B-B14F-4D97-AF65-F5344CB8AC3E}">
        <p14:creationId xmlns:p14="http://schemas.microsoft.com/office/powerpoint/2010/main" val="31385689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861A3-BEA6-41E7-B0AB-95B31405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" y="-146768"/>
            <a:ext cx="8086635" cy="647700"/>
          </a:xfrm>
        </p:spPr>
        <p:txBody>
          <a:bodyPr/>
          <a:lstStyle/>
          <a:p>
            <a:r>
              <a:rPr lang="cs-CZ" dirty="0"/>
              <a:t>Referendum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0370BB-FF03-4B5B-A0F9-950CCC9DA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457" y="684597"/>
            <a:ext cx="8082321" cy="5150736"/>
          </a:xfrm>
        </p:spPr>
        <p:txBody>
          <a:bodyPr/>
          <a:lstStyle/>
          <a:p>
            <a:r>
              <a:rPr lang="cs-CZ" b="1" dirty="0"/>
              <a:t>Místní referendum</a:t>
            </a:r>
          </a:p>
          <a:p>
            <a:pPr lvl="1" algn="just"/>
            <a:r>
              <a:rPr lang="cs-CZ" dirty="0"/>
              <a:t>zákon 22/2004 Sb., o místním referendu</a:t>
            </a:r>
          </a:p>
          <a:p>
            <a:pPr lvl="1" algn="just"/>
            <a:r>
              <a:rPr lang="cs-CZ" dirty="0"/>
              <a:t>oprávněné osoby (právo volit do zastupitelstva)</a:t>
            </a:r>
          </a:p>
          <a:p>
            <a:pPr lvl="1" algn="just"/>
            <a:r>
              <a:rPr lang="cs-CZ" dirty="0"/>
              <a:t>souhlas/nesouhlas s konkrétně položenou otázkou</a:t>
            </a:r>
          </a:p>
          <a:p>
            <a:pPr lvl="2" algn="just"/>
            <a:r>
              <a:rPr lang="cs-CZ" dirty="0"/>
              <a:t>pouze v samostatné působnosti + některé výjimky (§ 7)</a:t>
            </a:r>
          </a:p>
          <a:p>
            <a:pPr lvl="1" algn="just"/>
            <a:r>
              <a:rPr lang="cs-CZ" dirty="0"/>
              <a:t>v některých případech je obligatorní (zásadní změny území obce)</a:t>
            </a:r>
          </a:p>
          <a:p>
            <a:pPr lvl="1" algn="just"/>
            <a:r>
              <a:rPr lang="cs-CZ" dirty="0"/>
              <a:t>koná se  - na základě usnesení zastupitelstva nebo na návrh přípravného výboru</a:t>
            </a:r>
          </a:p>
          <a:p>
            <a:pPr lvl="1" algn="just"/>
            <a:r>
              <a:rPr lang="cs-CZ" dirty="0"/>
              <a:t>platnost a závaznost</a:t>
            </a:r>
          </a:p>
          <a:p>
            <a:pPr algn="just"/>
            <a:r>
              <a:rPr lang="cs-CZ" b="1" dirty="0"/>
              <a:t>Krajské referendum </a:t>
            </a:r>
            <a:r>
              <a:rPr lang="cs-CZ" dirty="0"/>
              <a:t>– zákon č. 118/2010 Sb., o krajském referendu – právní úprava obdobná jako u místního referenda + specifika</a:t>
            </a:r>
          </a:p>
          <a:p>
            <a:pPr marL="400050"/>
            <a:endParaRPr lang="cs-CZ" dirty="0"/>
          </a:p>
          <a:p>
            <a:pPr lvl="2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B422C3-69E5-41C6-B19E-90A478970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15879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A co „neobčané“ obce ?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Čl. 18 Listiny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/>
          <a:lstStyle/>
          <a:p>
            <a:r>
              <a:rPr lang="cs-CZ" dirty="0"/>
              <a:t>Podíl občanů na samosprávě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8864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496" y="324741"/>
            <a:ext cx="8086635" cy="647700"/>
          </a:xfrm>
        </p:spPr>
        <p:txBody>
          <a:bodyPr/>
          <a:lstStyle/>
          <a:p>
            <a:r>
              <a:rPr lang="cs-CZ" dirty="0"/>
              <a:t>Petice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682" y="755213"/>
            <a:ext cx="7886700" cy="14663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kern="1200" dirty="0"/>
              <a:t>Každý má právo sám nebo společně s jinými obracet se na státní orgány se žádostmi, návrhy a stížnostmi ve věcech veřejného nebo jiného společného zájmu, které patří do působnosti těchto orgánů (dále jen "</a:t>
            </a:r>
            <a:r>
              <a:rPr lang="cs-CZ" b="1" kern="1200" dirty="0"/>
              <a:t>petice</a:t>
            </a:r>
            <a:r>
              <a:rPr lang="cs-CZ" kern="1200" dirty="0"/>
              <a:t>").</a:t>
            </a:r>
          </a:p>
          <a:p>
            <a:pPr marL="0" indent="0" algn="just">
              <a:buNone/>
            </a:pPr>
            <a:endParaRPr lang="cs-CZ" sz="2800" i="1" kern="1200" dirty="0"/>
          </a:p>
          <a:p>
            <a:pPr marL="0" indent="0" algn="just">
              <a:buNone/>
            </a:pPr>
            <a:endParaRPr lang="cs-CZ" sz="2800" i="1" kern="12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mar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endParaRPr lang="cs-CZ" sz="2800" i="1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9A7135C-87D0-47C8-811C-7EB676219713}"/>
              </a:ext>
            </a:extLst>
          </p:cNvPr>
          <p:cNvSpPr txBox="1">
            <a:spLocks/>
          </p:cNvSpPr>
          <p:nvPr/>
        </p:nvSpPr>
        <p:spPr bwMode="auto">
          <a:xfrm>
            <a:off x="423933" y="2221583"/>
            <a:ext cx="7886700" cy="994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Právo na informace ve veřejné správě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B605431-170B-4B8C-8520-9EF887F61CDA}"/>
              </a:ext>
            </a:extLst>
          </p:cNvPr>
          <p:cNvSpPr txBox="1">
            <a:spLocks/>
          </p:cNvSpPr>
          <p:nvPr/>
        </p:nvSpPr>
        <p:spPr bwMode="auto">
          <a:xfrm>
            <a:off x="423933" y="3429000"/>
            <a:ext cx="8096198" cy="360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cs-CZ" dirty="0"/>
              <a:t>Zákon č. 106/1999 Sb., o svobodném přístupu k informacím</a:t>
            </a:r>
          </a:p>
          <a:p>
            <a:pPr marL="0" indent="0" algn="just">
              <a:buNone/>
            </a:pPr>
            <a:r>
              <a:rPr lang="cs-CZ" i="1" dirty="0"/>
              <a:t>§ 2 </a:t>
            </a:r>
          </a:p>
          <a:p>
            <a:pPr marL="0" indent="0">
              <a:buNone/>
            </a:pPr>
            <a:r>
              <a:rPr lang="cs-CZ" b="1" i="1" dirty="0"/>
              <a:t>Povinnost poskytovat informace</a:t>
            </a:r>
          </a:p>
          <a:p>
            <a:pPr algn="just"/>
            <a:r>
              <a:rPr lang="cs-CZ" i="1" dirty="0"/>
              <a:t>(1) Povinnými subjekty, které mají podle tohoto zákona povinnost poskytovat informace vztahující se k jejich působnosti, jsou státní orgány, </a:t>
            </a:r>
            <a:r>
              <a:rPr lang="cs-CZ" b="1" i="1" dirty="0"/>
              <a:t>územní samosprávné celky a jejich orgány a veřejné instituce.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cs-CZ" i="1" kern="1200" dirty="0"/>
          </a:p>
          <a:p>
            <a:pPr marL="0" indent="0" algn="just">
              <a:buFont typeface="Wingdings" panose="05000000000000000000" pitchFamily="2" charset="2"/>
              <a:buNone/>
            </a:pPr>
            <a:endParaRPr lang="cs-CZ" i="1" kern="12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pPr marL="0" indent="0" algn="just">
              <a:buFont typeface="Wingdings" panose="05000000000000000000" pitchFamily="2" charset="2"/>
              <a:buNone/>
            </a:pPr>
            <a:endParaRPr lang="cs-CZ" kern="0" dirty="0"/>
          </a:p>
          <a:p>
            <a:pPr marL="0" indent="0" algn="just">
              <a:buFont typeface="Wingdings" panose="05000000000000000000" pitchFamily="2" charset="2"/>
              <a:buNone/>
            </a:pPr>
            <a:endParaRPr lang="cs-CZ" i="1" kern="0" dirty="0"/>
          </a:p>
        </p:txBody>
      </p:sp>
    </p:spTree>
    <p:extLst>
      <p:ext uri="{BB962C8B-B14F-4D97-AF65-F5344CB8AC3E}">
        <p14:creationId xmlns:p14="http://schemas.microsoft.com/office/powerpoint/2010/main" val="347392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3F702-65B1-4DD6-A2A3-1C258D2A9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529794"/>
            <a:ext cx="8086635" cy="647700"/>
          </a:xfrm>
        </p:spPr>
        <p:txBody>
          <a:bodyPr/>
          <a:lstStyle/>
          <a:p>
            <a:r>
              <a:rPr lang="cs-CZ" dirty="0"/>
              <a:t>Územní samospráva v procesu reformy veřejné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84894-3769-4328-91DA-45DD5F100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cs-CZ" b="1" kern="1200" dirty="0">
                <a:latin typeface="Arial" charset="0"/>
              </a:rPr>
              <a:t>Reformování veřejné správy</a:t>
            </a:r>
            <a:r>
              <a:rPr kumimoji="1" lang="cs-CZ" kern="1200" dirty="0">
                <a:latin typeface="Arial" charset="0"/>
              </a:rPr>
              <a:t> po roce 1989:</a:t>
            </a:r>
          </a:p>
          <a:p>
            <a:pPr marL="0" indent="0">
              <a:buNone/>
            </a:pPr>
            <a:endParaRPr kumimoji="1" lang="cs-CZ" kern="1200" dirty="0">
              <a:latin typeface="Arial" charset="0"/>
            </a:endParaRPr>
          </a:p>
          <a:p>
            <a:pPr lvl="1"/>
            <a:r>
              <a:rPr kumimoji="1" lang="cs-CZ" kern="1200" dirty="0">
                <a:latin typeface="Arial" charset="0"/>
              </a:rPr>
              <a:t>obnova místní samosprávy</a:t>
            </a:r>
          </a:p>
          <a:p>
            <a:pPr marL="457200" lvl="1" indent="0">
              <a:buNone/>
            </a:pPr>
            <a:endParaRPr kumimoji="1" lang="cs-CZ" kern="1200" dirty="0">
              <a:latin typeface="Arial" charset="0"/>
            </a:endParaRPr>
          </a:p>
          <a:p>
            <a:pPr lvl="1"/>
            <a:r>
              <a:rPr kumimoji="1" lang="cs-CZ" kern="1200" dirty="0">
                <a:latin typeface="Arial" charset="0"/>
              </a:rPr>
              <a:t>vytvoření vyšších územních samosprávných celků</a:t>
            </a:r>
          </a:p>
          <a:p>
            <a:pPr marL="457200" lvl="1" indent="0">
              <a:buNone/>
            </a:pPr>
            <a:endParaRPr kumimoji="1" lang="cs-CZ" kern="1200" dirty="0">
              <a:latin typeface="Arial" charset="0"/>
            </a:endParaRPr>
          </a:p>
          <a:p>
            <a:pPr lvl="1"/>
            <a:r>
              <a:rPr kumimoji="1" lang="cs-CZ" kern="1200" dirty="0">
                <a:latin typeface="Arial" charset="0"/>
              </a:rPr>
              <a:t>ukončení činnosti okresních úřadů</a:t>
            </a:r>
          </a:p>
          <a:p>
            <a:endParaRPr kumimoji="1" lang="cs-CZ" kern="1200" dirty="0">
              <a:latin typeface="Arial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4F097C-29E4-4DF8-BB80-37E1D4405A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2594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8380" y="189314"/>
            <a:ext cx="8086635" cy="647700"/>
          </a:xfrm>
        </p:spPr>
        <p:txBody>
          <a:bodyPr/>
          <a:lstStyle/>
          <a:p>
            <a:r>
              <a:rPr lang="cs-CZ" dirty="0"/>
              <a:t>Organizace územní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093718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obce </a:t>
            </a:r>
            <a:r>
              <a:rPr lang="cs-CZ" sz="2000" dirty="0"/>
              <a:t>(základní územní samosprávné celky)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128/2000 Sb., o obcích (obecní zřízení)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553/1991 Sb., o obecní policii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314/2002 Sb., o stanovení obcí s pověřeným obecním úřadem a stanovení obcí s rozšířenou působností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491/2001 Sb., </a:t>
            </a:r>
            <a:r>
              <a:rPr lang="pl-PL" sz="1800" dirty="0"/>
              <a:t>o volbách do zastupitelstev obcí</a:t>
            </a:r>
            <a:endParaRPr lang="cs-CZ" sz="1800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22/2004 Sb., o místním referendu a o změně některých zákonů</a:t>
            </a:r>
          </a:p>
          <a:p>
            <a:pPr lvl="1" algn="just"/>
            <a:r>
              <a:rPr lang="cs-CZ" sz="2000" b="1" dirty="0"/>
              <a:t>vyšší územní samosprávné celky </a:t>
            </a:r>
            <a:r>
              <a:rPr lang="cs-CZ" sz="2000" dirty="0"/>
              <a:t>(13 krajů + hl. m. Praha)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129/2000 Sb., o krajích (krajské zřízení)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131/2000 Sb., o hlavním městě Praze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130/2000 Sb., o volbách do zastupitelstev krajů a o změně některých zákonů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118/2010 Sb., o krajském referendu a o změně některých zákonů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248/2000 Sb., o podpoře regionálního rozvoje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901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 jako základní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základ obce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osobní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územní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ekonomický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kumimoji="1" lang="cs-CZ" sz="2000" kern="1200" dirty="0">
                <a:latin typeface="Arial" charset="0"/>
              </a:rPr>
              <a:t>mocenský aspekt obce</a:t>
            </a:r>
            <a:endParaRPr lang="cs-CZ" sz="2000" dirty="0"/>
          </a:p>
          <a:p>
            <a:pPr lvl="1" algn="just"/>
            <a:endParaRPr lang="cs-CZ" sz="2000" b="1" dirty="0"/>
          </a:p>
          <a:p>
            <a:pPr lvl="1" algn="just"/>
            <a:r>
              <a:rPr lang="cs-CZ" sz="2000" b="1" dirty="0"/>
              <a:t>veřejnoprávní korporace</a:t>
            </a:r>
          </a:p>
          <a:p>
            <a:pPr lvl="1" algn="just"/>
            <a:r>
              <a:rPr lang="cs-CZ" sz="2000" b="1" dirty="0"/>
              <a:t>vlastní majetek </a:t>
            </a:r>
            <a:r>
              <a:rPr lang="cs-CZ" sz="2000" dirty="0"/>
              <a:t>(hospodaří podle vlastního rozpočtu)</a:t>
            </a:r>
            <a:endParaRPr lang="cs-CZ" sz="2000" b="1" dirty="0"/>
          </a:p>
          <a:p>
            <a:pPr lvl="1" algn="just"/>
            <a:r>
              <a:rPr lang="cs-CZ" sz="2000" b="1" dirty="0"/>
              <a:t>vystupuje vlastním jménem na vlastní odpovědnost</a:t>
            </a:r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710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8218" y="356115"/>
            <a:ext cx="8086635" cy="647700"/>
          </a:xfrm>
        </p:spPr>
        <p:txBody>
          <a:bodyPr/>
          <a:lstStyle/>
          <a:p>
            <a:r>
              <a:rPr lang="cs-CZ" dirty="0"/>
              <a:t>Samostatná a přenesená působnost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7419" y="1442842"/>
            <a:ext cx="8082321" cy="4366531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sz="2000" dirty="0"/>
              <a:t>např. vydávání obecně závazných vyhlášek</a:t>
            </a:r>
          </a:p>
          <a:p>
            <a:pPr lvl="1" algn="just"/>
            <a:r>
              <a:rPr lang="cs-CZ" sz="2000" dirty="0"/>
              <a:t>dozor a kontrola – Ministerstvo vnitra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přenesená působnost </a:t>
            </a:r>
            <a:r>
              <a:rPr lang="cs-CZ" sz="2000" dirty="0"/>
              <a:t>– (dekoncentrovaný/delegovaný) výkon státní správy</a:t>
            </a:r>
          </a:p>
          <a:p>
            <a:pPr lvl="1" algn="just"/>
            <a:r>
              <a:rPr lang="cs-CZ" sz="2000" dirty="0"/>
              <a:t>např. vydávání nařízení</a:t>
            </a:r>
          </a:p>
          <a:p>
            <a:pPr lvl="1" algn="just"/>
            <a:r>
              <a:rPr lang="cs-CZ" sz="2000" dirty="0"/>
              <a:t>zmíněná kategorizace obcí</a:t>
            </a:r>
          </a:p>
          <a:p>
            <a:pPr lvl="1" algn="just"/>
            <a:r>
              <a:rPr lang="cs-CZ" sz="2000" dirty="0"/>
              <a:t>dozor a kontrola – krajský úřad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§ 8 zákona o obcích: </a:t>
            </a:r>
            <a:r>
              <a:rPr lang="cs-CZ" sz="1800" i="1" dirty="0"/>
              <a:t>Pokud zvláštní zákon upravuje působnost obcí a nestanoví, že jde o přenesenou působnost obce, platí, že jde vždy o samostatnou působnost.</a:t>
            </a:r>
            <a:endParaRPr lang="cs-CZ" sz="2000" dirty="0"/>
          </a:p>
          <a:p>
            <a:pPr lvl="1"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75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C93CF-FB17-4D97-A8DC-DAD4F652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" y="77787"/>
            <a:ext cx="8086635" cy="647700"/>
          </a:xfrm>
        </p:spPr>
        <p:txBody>
          <a:bodyPr/>
          <a:lstStyle/>
          <a:p>
            <a:r>
              <a:rPr lang="cs-CZ" dirty="0"/>
              <a:t>Záležitosti patřící do samostatní působnosti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077DFD-E33D-4AE4-9562-1BDFE493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8" y="950912"/>
            <a:ext cx="8082321" cy="5297487"/>
          </a:xfrm>
        </p:spPr>
        <p:txBody>
          <a:bodyPr/>
          <a:lstStyle/>
          <a:p>
            <a:r>
              <a:rPr lang="cs-CZ" dirty="0"/>
              <a:t>Záležitosti existence obce a její územní změny např.</a:t>
            </a:r>
          </a:p>
          <a:p>
            <a:pPr lvl="1"/>
            <a:r>
              <a:rPr lang="cs-CZ" dirty="0"/>
              <a:t>slučování/připojení s jinou obcí</a:t>
            </a:r>
          </a:p>
          <a:p>
            <a:pPr lvl="1"/>
            <a:r>
              <a:rPr lang="cs-CZ" dirty="0"/>
              <a:t>označování částí obce, ulic…</a:t>
            </a:r>
          </a:p>
          <a:p>
            <a:r>
              <a:rPr lang="cs-CZ" dirty="0"/>
              <a:t>Vnitřní organizace obce např.</a:t>
            </a:r>
          </a:p>
          <a:p>
            <a:pPr lvl="1"/>
            <a:r>
              <a:rPr lang="cs-CZ" dirty="0"/>
              <a:t>volba, zřizování a ustanovování orgánů obce</a:t>
            </a:r>
          </a:p>
          <a:p>
            <a:pPr lvl="1"/>
            <a:r>
              <a:rPr lang="cs-CZ" dirty="0"/>
              <a:t>zřizování obecní policie,</a:t>
            </a:r>
          </a:p>
          <a:p>
            <a:pPr lvl="1"/>
            <a:r>
              <a:rPr lang="cs-CZ" dirty="0"/>
              <a:t>organizace místního referenda</a:t>
            </a:r>
          </a:p>
          <a:p>
            <a:r>
              <a:rPr lang="cs-CZ" dirty="0"/>
              <a:t>Rozpočtové hospodaření</a:t>
            </a:r>
          </a:p>
          <a:p>
            <a:r>
              <a:rPr lang="cs-CZ" dirty="0"/>
              <a:t>Hospodaření s obecním majetkem</a:t>
            </a:r>
          </a:p>
          <a:p>
            <a:r>
              <a:rPr lang="cs-CZ" dirty="0"/>
              <a:t>Podnikatelské aktivity obce, zakládání právnických osob </a:t>
            </a:r>
          </a:p>
          <a:p>
            <a:pPr marL="0" indent="0">
              <a:buNone/>
            </a:pPr>
            <a:r>
              <a:rPr lang="cs-CZ" dirty="0"/>
              <a:t>Atd.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4520C1-DB58-4ED5-8354-4D1E633DC8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15827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1995</TotalTime>
  <Words>4783</Words>
  <Application>Microsoft Office PowerPoint</Application>
  <PresentationFormat>Předvádění na obrazovce (4:3)</PresentationFormat>
  <Paragraphs>505</Paragraphs>
  <Slides>42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Tahoma</vt:lpstr>
      <vt:lpstr>Times New Roman</vt:lpstr>
      <vt:lpstr>Wingdings</vt:lpstr>
      <vt:lpstr>Prezentace_MU_CZ</vt:lpstr>
      <vt:lpstr>Územní samospráva a její reformování. Místní samospráva.  Regionální samospráva. Vztahy obcí a krajů. Účast občanů na územní samosprávě.  NP102Zk Organizace veřejné správy  3. a 4. kolektivní konzultace 29. 10. 2021  JUDr. David Hejč Ph.D. </vt:lpstr>
      <vt:lpstr>Pojem samosprávy</vt:lpstr>
      <vt:lpstr>Ústavní základy samosprávy</vt:lpstr>
      <vt:lpstr> EVROPSKÁ CHARTA MÍSTNÍ SAMOSPRÁVY       (sdělení MZV ČR  č. 181/1999 Sb.) </vt:lpstr>
      <vt:lpstr>Územní samospráva v procesu reformy veřejné správy</vt:lpstr>
      <vt:lpstr>Organizace územní samosprávy</vt:lpstr>
      <vt:lpstr>Obec jako základní územní samosprávný celek</vt:lpstr>
      <vt:lpstr>Samostatná a přenesená působnost obce</vt:lpstr>
      <vt:lpstr>Záležitosti patřící do samostatní působnosti</vt:lpstr>
      <vt:lpstr>Dozor samostatné vs. přenesené působnosti </vt:lpstr>
      <vt:lpstr>Obecní právní předpisy</vt:lpstr>
      <vt:lpstr>OZV – pravomoc vydávat</vt:lpstr>
      <vt:lpstr>OZV – pravomoc vydávat</vt:lpstr>
      <vt:lpstr>OZV – pravomoc vydávat</vt:lpstr>
      <vt:lpstr>§ 10 písm. a) ZoO</vt:lpstr>
      <vt:lpstr>Místa regulace</vt:lpstr>
      <vt:lpstr>Veřejné prostranství</vt:lpstr>
      <vt:lpstr>Regulace tzv. „předpolí“</vt:lpstr>
      <vt:lpstr>OZV – příklady podle § 10 písm. a)</vt:lpstr>
      <vt:lpstr>§ 10 písm. b)</vt:lpstr>
      <vt:lpstr>§ 10 písm. c)</vt:lpstr>
      <vt:lpstr>§ 10 písm. d) - stanoví-li tak zvláštní zákon - některé další příkldy</vt:lpstr>
      <vt:lpstr>Podzákonnost jako významný limit</vt:lpstr>
      <vt:lpstr>Nařízení – pravomoc vydávat</vt:lpstr>
      <vt:lpstr>Nařízení – příklady</vt:lpstr>
      <vt:lpstr>OZV a nařízení – dozor</vt:lpstr>
      <vt:lpstr>Počet obcí v ČR -  6259</vt:lpstr>
      <vt:lpstr>Obce a jejich členění</vt:lpstr>
      <vt:lpstr>Orgány obce</vt:lpstr>
      <vt:lpstr>Hospodaření obce</vt:lpstr>
      <vt:lpstr>Statutární města</vt:lpstr>
      <vt:lpstr>Kraj jako vyšší územní samosprávný celek</vt:lpstr>
      <vt:lpstr>Samostatná a přenesená působnost kraje</vt:lpstr>
      <vt:lpstr>Orgány kraje</vt:lpstr>
      <vt:lpstr>Vztah státu a krajů k obcím - dozor </vt:lpstr>
      <vt:lpstr>Další vztahy státu, krajů a obcí</vt:lpstr>
      <vt:lpstr>Podíl občanů na veřejné správě.  </vt:lpstr>
      <vt:lpstr>Právo občanů obce/kraje</vt:lpstr>
      <vt:lpstr>Trvalý pobyt</vt:lpstr>
      <vt:lpstr>Referendum</vt:lpstr>
      <vt:lpstr>Podíl občanů na samosprávě </vt:lpstr>
      <vt:lpstr>Petice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David Hejč</cp:lastModifiedBy>
  <cp:revision>290</cp:revision>
  <cp:lastPrinted>2016-10-20T06:18:47Z</cp:lastPrinted>
  <dcterms:created xsi:type="dcterms:W3CDTF">2016-09-26T07:53:44Z</dcterms:created>
  <dcterms:modified xsi:type="dcterms:W3CDTF">2021-10-29T08:42:54Z</dcterms:modified>
</cp:coreProperties>
</file>