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8" r:id="rId2"/>
  </p:sldMasterIdLst>
  <p:sldIdLst>
    <p:sldId id="256" r:id="rId3"/>
    <p:sldId id="281" r:id="rId4"/>
    <p:sldId id="299" r:id="rId5"/>
    <p:sldId id="300" r:id="rId6"/>
    <p:sldId id="292" r:id="rId7"/>
    <p:sldId id="297" r:id="rId8"/>
    <p:sldId id="298" r:id="rId9"/>
    <p:sldId id="319" r:id="rId10"/>
    <p:sldId id="320" r:id="rId11"/>
    <p:sldId id="321" r:id="rId12"/>
    <p:sldId id="322" r:id="rId13"/>
    <p:sldId id="323" r:id="rId14"/>
    <p:sldId id="301" r:id="rId15"/>
    <p:sldId id="303" r:id="rId16"/>
    <p:sldId id="318" r:id="rId17"/>
  </p:sldIdLst>
  <p:sldSz cx="9144000" cy="5143500" type="screen16x9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800" y="5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FA6F6B4-626A-4882-8D46-05691AA53B56}" type="slidenum">
              <a:rPr lang="sk-SK" smtClean="0"/>
              <a:pPr/>
              <a:t>‹#›</a:t>
            </a:fld>
            <a:endParaRPr lang="sk-SK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877" y="2175274"/>
            <a:ext cx="8521200" cy="878685"/>
          </a:xfrm>
        </p:spPr>
        <p:txBody>
          <a:bodyPr anchor="t"/>
          <a:lstStyle>
            <a:lvl1pPr algn="l">
              <a:lnSpc>
                <a:spcPts val="4400"/>
              </a:lnSpc>
              <a:defRPr sz="4400"/>
            </a:lvl1pPr>
          </a:lstStyle>
          <a:p>
            <a:r>
              <a:rPr lang="cs-CZ"/>
              <a:t>Klepnutím lze upravit styl předlohy nadpisů.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298877" y="3087303"/>
            <a:ext cx="8521200" cy="523873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Klepnutím lze upravit styl předlohy podnadpisů.</a:t>
            </a:r>
            <a:endParaRPr lang="cs-CZ" dirty="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BC5D462A-E758-4BCA-AD83-84964775D7E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502" y="310501"/>
            <a:ext cx="1160207" cy="800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23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ázky text -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539999" y="539035"/>
            <a:ext cx="3915001" cy="2403001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k-SK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FA6F6B4-626A-4882-8D46-05691AA53B56}" type="slidenum">
              <a:rPr lang="sk-SK" smtClean="0"/>
              <a:pPr/>
              <a:t>‹#›</a:t>
            </a:fld>
            <a:endParaRPr lang="sk-SK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39999" y="3375000"/>
            <a:ext cx="3915000" cy="998999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40543" y="3051000"/>
            <a:ext cx="3915000" cy="27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688459" y="3375000"/>
            <a:ext cx="3915000" cy="998999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689002" y="3051000"/>
            <a:ext cx="3915000" cy="27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4688459" y="539035"/>
            <a:ext cx="3915001" cy="2403001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5FEE0D4D-8DE9-4C74-909E-3D6A7A05C0C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0959" y="4540762"/>
            <a:ext cx="650507" cy="448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86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ázdný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k-SK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FA6F6B4-626A-4882-8D46-05691AA53B56}" type="slidenum">
              <a:rPr lang="sk-SK" smtClean="0"/>
              <a:pPr/>
              <a:t>‹#›</a:t>
            </a:fld>
            <a:endParaRPr lang="sk-SK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BD9EAA30-1FED-4896-80B1-3BDC9D59935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0959" y="4540762"/>
            <a:ext cx="650507" cy="448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90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verzní snímek s obrázkem">
    <p:bg>
      <p:bgPr>
        <a:solidFill>
          <a:srgbClr val="9100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1"/>
          <p:cNvSpPr>
            <a:spLocks noGrp="1"/>
          </p:cNvSpPr>
          <p:nvPr>
            <p:ph type="ftr" sz="quarter" idx="10"/>
          </p:nvPr>
        </p:nvSpPr>
        <p:spPr>
          <a:xfrm>
            <a:off x="540000" y="4671000"/>
            <a:ext cx="5940000" cy="189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sk-SK"/>
          </a:p>
        </p:txBody>
      </p:sp>
      <p:sp>
        <p:nvSpPr>
          <p:cNvPr id="5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310500" y="4671000"/>
            <a:ext cx="189000" cy="189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FA6F6B4-626A-4882-8D46-05691AA53B56}" type="slidenum">
              <a:rPr lang="sk-SK" smtClean="0"/>
              <a:pPr/>
              <a:t>‹#›</a:t>
            </a:fld>
            <a:endParaRPr lang="sk-SK"/>
          </a:p>
        </p:txBody>
      </p:sp>
      <p:sp>
        <p:nvSpPr>
          <p:cNvPr id="8" name="Zástupný symbol pro obrázek 7"/>
          <p:cNvSpPr>
            <a:spLocks noGrp="1"/>
          </p:cNvSpPr>
          <p:nvPr>
            <p:ph type="pic" sz="quarter" idx="12"/>
          </p:nvPr>
        </p:nvSpPr>
        <p:spPr>
          <a:xfrm>
            <a:off x="0" y="1"/>
            <a:ext cx="9144000" cy="43815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Klepnutím na ikonu přidáte obrázek.</a:t>
            </a:r>
            <a:endParaRPr 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507BAEFB-3478-47F5-888D-1DA9C581BEA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0958" y="4536037"/>
            <a:ext cx="649064" cy="447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8545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nímek MUNI LAW">
    <p:bg>
      <p:bgPr>
        <a:solidFill>
          <a:srgbClr val="9100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3CB5923B-A900-438F-B7D2-0E35F40784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2154" y="1514475"/>
            <a:ext cx="3079691" cy="2124988"/>
          </a:xfrm>
          <a:prstGeom prst="rect">
            <a:avLst/>
          </a:prstGeom>
        </p:spPr>
      </p:pic>
      <p:sp>
        <p:nvSpPr>
          <p:cNvPr id="3" name="Zástupný symbol pro zápatí 1"/>
          <p:cNvSpPr>
            <a:spLocks noGrp="1"/>
          </p:cNvSpPr>
          <p:nvPr>
            <p:ph type="ftr" sz="quarter" idx="10"/>
          </p:nvPr>
        </p:nvSpPr>
        <p:spPr>
          <a:xfrm>
            <a:off x="540000" y="4671000"/>
            <a:ext cx="5940000" cy="189000"/>
          </a:xfrm>
        </p:spPr>
        <p:txBody>
          <a:bodyPr/>
          <a:lstStyle>
            <a:lvl1pPr>
              <a:defRPr>
                <a:solidFill>
                  <a:srgbClr val="9100DC"/>
                </a:solidFill>
              </a:defRPr>
            </a:lvl1pPr>
          </a:lstStyle>
          <a:p>
            <a:endParaRPr lang="sk-SK"/>
          </a:p>
        </p:txBody>
      </p:sp>
      <p:sp>
        <p:nvSpPr>
          <p:cNvPr id="4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310500" y="4671000"/>
            <a:ext cx="189000" cy="189000"/>
          </a:xfrm>
        </p:spPr>
        <p:txBody>
          <a:bodyPr/>
          <a:lstStyle>
            <a:lvl1pPr>
              <a:defRPr>
                <a:solidFill>
                  <a:srgbClr val="9100DC"/>
                </a:solidFill>
              </a:defRPr>
            </a:lvl1pPr>
          </a:lstStyle>
          <a:p>
            <a:fld id="{BFA6F6B4-626A-4882-8D46-05691AA53B56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009703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nímek MUNI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7657" y="1825717"/>
            <a:ext cx="5755117" cy="1492067"/>
          </a:xfrm>
          <a:prstGeom prst="rect">
            <a:avLst/>
          </a:prstGeom>
        </p:spPr>
      </p:pic>
      <p:sp>
        <p:nvSpPr>
          <p:cNvPr id="3" name="Zástupný symbol pro zápatí 1">
            <a:extLst>
              <a:ext uri="{FF2B5EF4-FFF2-40B4-BE49-F238E27FC236}">
                <a16:creationId xmlns:a16="http://schemas.microsoft.com/office/drawing/2014/main" id="{AA728D69-F43C-45BB-A655-A4B6ABA23BC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40000" y="4671000"/>
            <a:ext cx="5940000" cy="189000"/>
          </a:xfrm>
        </p:spPr>
        <p:txBody>
          <a:bodyPr/>
          <a:lstStyle>
            <a:lvl1pPr>
              <a:defRPr>
                <a:solidFill>
                  <a:srgbClr val="0000DC"/>
                </a:solidFill>
              </a:defRPr>
            </a:lvl1pPr>
          </a:lstStyle>
          <a:p>
            <a:endParaRPr lang="sk-SK"/>
          </a:p>
        </p:txBody>
      </p:sp>
      <p:sp>
        <p:nvSpPr>
          <p:cNvPr id="5" name="Zástupný symbol pro číslo snímku 2">
            <a:extLst>
              <a:ext uri="{FF2B5EF4-FFF2-40B4-BE49-F238E27FC236}">
                <a16:creationId xmlns:a16="http://schemas.microsoft.com/office/drawing/2014/main" id="{B1B107C1-A64C-4C75-A4EF-124CAB9AEE0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10500" y="4671000"/>
            <a:ext cx="189000" cy="189000"/>
          </a:xfrm>
        </p:spPr>
        <p:txBody>
          <a:bodyPr/>
          <a:lstStyle>
            <a:lvl1pPr>
              <a:defRPr>
                <a:solidFill>
                  <a:srgbClr val="0000DC"/>
                </a:solidFill>
              </a:defRPr>
            </a:lvl1pPr>
          </a:lstStyle>
          <a:p>
            <a:fld id="{BFA6F6B4-626A-4882-8D46-05691AA53B56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791214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8"/>
          <p:cNvSpPr>
            <a:spLocks noGrp="1"/>
          </p:cNvSpPr>
          <p:nvPr>
            <p:ph type="ctrTitle"/>
          </p:nvPr>
        </p:nvSpPr>
        <p:spPr>
          <a:xfrm>
            <a:off x="685800" y="1314451"/>
            <a:ext cx="7772400" cy="137232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sk-SK"/>
              <a:t>Upravte štýly predlohy textu</a:t>
            </a:r>
            <a:endParaRPr kumimoji="0" lang="en-US"/>
          </a:p>
        </p:txBody>
      </p:sp>
      <p:sp>
        <p:nvSpPr>
          <p:cNvPr id="17" name="Podnadpis 16"/>
          <p:cNvSpPr>
            <a:spLocks noGrp="1"/>
          </p:cNvSpPr>
          <p:nvPr>
            <p:ph type="subTitle" idx="1"/>
          </p:nvPr>
        </p:nvSpPr>
        <p:spPr>
          <a:xfrm>
            <a:off x="685800" y="2708705"/>
            <a:ext cx="7772400" cy="899778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sk-SK"/>
              <a:t>Upravte štýl predlohy podnadpisov</a:t>
            </a:r>
            <a:endParaRPr kumimoji="0" lang="en-US"/>
          </a:p>
        </p:txBody>
      </p:sp>
      <p:sp>
        <p:nvSpPr>
          <p:cNvPr id="30" name="Zástupný symbol dátumu 29"/>
          <p:cNvSpPr>
            <a:spLocks noGrp="1"/>
          </p:cNvSpPr>
          <p:nvPr>
            <p:ph type="dt" sz="half" idx="10"/>
          </p:nvPr>
        </p:nvSpPr>
        <p:spPr>
          <a:xfrm>
            <a:off x="6727032" y="4805958"/>
            <a:ext cx="1920240" cy="27432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42DE262F-37CE-4736-B69F-4C3DC2E2C2E8}" type="datetimeFigureOut">
              <a:rPr lang="sk-SK" smtClean="0"/>
              <a:pPr/>
              <a:t>13. 10. 2020</a:t>
            </a:fld>
            <a:endParaRPr lang="sk-SK"/>
          </a:p>
        </p:txBody>
      </p:sp>
      <p:sp>
        <p:nvSpPr>
          <p:cNvPr id="19" name="Zástupný symbol päty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sk-SK"/>
          </a:p>
        </p:txBody>
      </p:sp>
      <p:sp>
        <p:nvSpPr>
          <p:cNvPr id="27" name="Zástupný symbol čísla snímky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BFA6F6B4-626A-4882-8D46-05691AA53B56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877" y="2175274"/>
            <a:ext cx="8521200" cy="878685"/>
          </a:xfrm>
        </p:spPr>
        <p:txBody>
          <a:bodyPr anchor="t"/>
          <a:lstStyle>
            <a:lvl1pPr algn="l">
              <a:lnSpc>
                <a:spcPts val="3300"/>
              </a:lnSpc>
              <a:defRPr sz="3300"/>
            </a:lvl1pPr>
          </a:lstStyle>
          <a:p>
            <a:r>
              <a:rPr lang="cs-CZ"/>
              <a:t>Klepnutím lze upravit styl předlohy nadpisů.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298877" y="3087302"/>
            <a:ext cx="8521200" cy="523873"/>
          </a:xfrm>
        </p:spPr>
        <p:txBody>
          <a:bodyPr anchor="t"/>
          <a:lstStyle>
            <a:lvl1pPr marL="0" indent="0" algn="l">
              <a:buNone/>
              <a:defRPr lang="cs-CZ" sz="18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cs-CZ"/>
              <a:t>Klepnutím lze upravit styl předlohy podnadpisů.</a:t>
            </a:r>
            <a:endParaRPr lang="cs-CZ" dirty="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BC5D462A-E758-4BCA-AD83-84964775D7E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501" y="310501"/>
            <a:ext cx="1160207" cy="800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787044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540000" y="4671000"/>
            <a:ext cx="5940000" cy="189000"/>
          </a:xfrm>
        </p:spPr>
        <p:txBody>
          <a:bodyPr/>
          <a:lstStyle>
            <a:lvl1pPr>
              <a:defRPr sz="900"/>
            </a:lvl1pPr>
          </a:lstStyle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  <a:endParaRPr lang="cs-CZ" dirty="0"/>
          </a:p>
        </p:txBody>
      </p:sp>
      <p:sp>
        <p:nvSpPr>
          <p:cNvPr id="7" name="Zástupný symbol pro obsah 2"/>
          <p:cNvSpPr>
            <a:spLocks noGrp="1"/>
          </p:cNvSpPr>
          <p:nvPr>
            <p:ph idx="1"/>
          </p:nvPr>
        </p:nvSpPr>
        <p:spPr>
          <a:xfrm>
            <a:off x="540000" y="1269001"/>
            <a:ext cx="8064900" cy="3104999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buNone/>
              <a:defRPr/>
            </a:lvl3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083D8F9C-31DA-4A72-9A88-45079BA91C2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0958" y="4540762"/>
            <a:ext cx="650507" cy="448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132857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orient="horz" pos="3997">
          <p15:clr>
            <a:srgbClr val="FBAE40"/>
          </p15:clr>
        </p15:guide>
        <p15:guide id="2" pos="438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 – inverzní">
    <p:bg>
      <p:bgPr>
        <a:solidFill>
          <a:srgbClr val="9100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Definujte zápatí - název prezentace / pracoviště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877" y="2175274"/>
            <a:ext cx="8521200" cy="878685"/>
          </a:xfrm>
        </p:spPr>
        <p:txBody>
          <a:bodyPr anchor="t"/>
          <a:lstStyle>
            <a:lvl1pPr algn="l">
              <a:lnSpc>
                <a:spcPts val="3300"/>
              </a:lnSpc>
              <a:defRPr sz="3300">
                <a:solidFill>
                  <a:schemeClr val="bg1"/>
                </a:solidFill>
              </a:defRPr>
            </a:lvl1pPr>
          </a:lstStyle>
          <a:p>
            <a:r>
              <a:rPr lang="cs-CZ"/>
              <a:t>Klepnutím lze upravit styl předlohy nadpisů.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298877" y="3087302"/>
            <a:ext cx="8521200" cy="523873"/>
          </a:xfrm>
        </p:spPr>
        <p:txBody>
          <a:bodyPr anchor="t"/>
          <a:lstStyle>
            <a:lvl1pPr marL="0" indent="0" algn="l">
              <a:buNone/>
              <a:defRPr lang="cs-CZ" sz="18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cs-CZ"/>
              <a:t>Klepnutím lze upravit styl předlohy podnadpisů.</a:t>
            </a:r>
            <a:endParaRPr lang="cs-CZ" dirty="0"/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7A9A2BD2-1096-47BE-BE7D-31D4B6ED512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500" y="310501"/>
            <a:ext cx="1151994" cy="794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091359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40000" y="1269001"/>
            <a:ext cx="8064900" cy="3104999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buNone/>
              <a:defRPr/>
            </a:lvl3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0544" y="972001"/>
            <a:ext cx="8064104" cy="203682"/>
          </a:xfrm>
        </p:spPr>
        <p:txBody>
          <a:bodyPr lIns="0" tIns="0" rIns="0" bIns="0">
            <a:noAutofit/>
          </a:bodyPr>
          <a:lstStyle>
            <a:lvl1pPr algn="l">
              <a:lnSpc>
                <a:spcPts val="1725"/>
              </a:lnSpc>
              <a:defRPr sz="15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BD636BBA-EAE3-4723-B113-5D7145D09DF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0958" y="4540762"/>
            <a:ext cx="650507" cy="448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091245"/>
      </p:ext>
    </p:extLst>
  </p:cSld>
  <p:clrMapOvr>
    <a:masterClrMapping/>
  </p:clrMapOvr>
  <p:hf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540000" y="4671000"/>
            <a:ext cx="5940000" cy="189000"/>
          </a:xfrm>
        </p:spPr>
        <p:txBody>
          <a:bodyPr/>
          <a:lstStyle>
            <a:lvl1pPr>
              <a:defRPr sz="1200"/>
            </a:lvl1pPr>
          </a:lstStyle>
          <a:p>
            <a:endParaRPr lang="sk-SK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FA6F6B4-626A-4882-8D46-05691AA53B56}" type="slidenum">
              <a:rPr lang="sk-SK" smtClean="0"/>
              <a:pPr/>
              <a:t>‹#›</a:t>
            </a:fld>
            <a:endParaRPr lang="sk-SK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  <a:endParaRPr lang="cs-CZ" dirty="0"/>
          </a:p>
        </p:txBody>
      </p:sp>
      <p:sp>
        <p:nvSpPr>
          <p:cNvPr id="7" name="Zástupný symbol pro obsah 2"/>
          <p:cNvSpPr>
            <a:spLocks noGrp="1"/>
          </p:cNvSpPr>
          <p:nvPr>
            <p:ph idx="1"/>
          </p:nvPr>
        </p:nvSpPr>
        <p:spPr>
          <a:xfrm>
            <a:off x="540000" y="1269001"/>
            <a:ext cx="8064900" cy="3104999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083D8F9C-31DA-4A72-9A88-45079BA91C2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0959" y="4540762"/>
            <a:ext cx="650507" cy="448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2295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97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540544" y="972001"/>
            <a:ext cx="3915000" cy="203682"/>
          </a:xfrm>
        </p:spPr>
        <p:txBody>
          <a:bodyPr lIns="0" tIns="0" rIns="0" bIns="0">
            <a:noAutofit/>
          </a:bodyPr>
          <a:lstStyle>
            <a:lvl1pPr algn="l">
              <a:lnSpc>
                <a:spcPts val="1725"/>
              </a:lnSpc>
              <a:defRPr sz="15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540000"/>
            <a:ext cx="8064900" cy="338682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4688459" y="967886"/>
            <a:ext cx="3915000" cy="203682"/>
          </a:xfrm>
        </p:spPr>
        <p:txBody>
          <a:bodyPr lIns="0" tIns="0" rIns="0" bIns="0">
            <a:noAutofit/>
          </a:bodyPr>
          <a:lstStyle>
            <a:lvl1pPr algn="l">
              <a:lnSpc>
                <a:spcPts val="1725"/>
              </a:lnSpc>
              <a:defRPr sz="15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22" name="Zástupný symbol pro obsah 2"/>
          <p:cNvSpPr>
            <a:spLocks noGrp="1"/>
          </p:cNvSpPr>
          <p:nvPr>
            <p:ph idx="1"/>
          </p:nvPr>
        </p:nvSpPr>
        <p:spPr>
          <a:xfrm>
            <a:off x="540000" y="1269001"/>
            <a:ext cx="3914999" cy="3105000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buNone/>
              <a:defRPr/>
            </a:lvl3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23" name="Zástupný symbol pro obsah 2"/>
          <p:cNvSpPr>
            <a:spLocks noGrp="1"/>
          </p:cNvSpPr>
          <p:nvPr>
            <p:ph idx="28"/>
          </p:nvPr>
        </p:nvSpPr>
        <p:spPr>
          <a:xfrm>
            <a:off x="4688460" y="1267703"/>
            <a:ext cx="3914999" cy="3105000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buNone/>
              <a:defRPr/>
            </a:lvl3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8D071A41-2EBD-49A7-A906-FB9C1EE30D4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0958" y="4540762"/>
            <a:ext cx="650507" cy="448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419002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orient="horz" pos="2886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obsah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ástupný symbol pro obsah 12">
            <a:extLst>
              <a:ext uri="{FF2B5EF4-FFF2-40B4-BE49-F238E27FC236}">
                <a16:creationId xmlns:a16="http://schemas.microsoft.com/office/drawing/2014/main" id="{83517C49-9C06-4658-8660-E0D21D83CE29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539353" y="1271306"/>
            <a:ext cx="3913810" cy="2922533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  <a:endParaRPr lang="cs-CZ" dirty="0"/>
          </a:p>
        </p:txBody>
      </p:sp>
      <p:sp>
        <p:nvSpPr>
          <p:cNvPr id="9" name="Zástupný symbol pro text 13">
            <a:extLst>
              <a:ext uri="{FF2B5EF4-FFF2-40B4-BE49-F238E27FC236}">
                <a16:creationId xmlns:a16="http://schemas.microsoft.com/office/drawing/2014/main" id="{F7FD9E97-5F69-494E-8672-59575278330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40544" y="4199753"/>
            <a:ext cx="3913809" cy="162000"/>
          </a:xfrm>
        </p:spPr>
        <p:txBody>
          <a:bodyPr anchor="ctr"/>
          <a:lstStyle>
            <a:lvl1pPr>
              <a:lnSpc>
                <a:spcPts val="825"/>
              </a:lnSpc>
              <a:defRPr sz="750" b="0" i="0"/>
            </a:lvl1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12" name="Zástupný symbol pro obsah 2"/>
          <p:cNvSpPr>
            <a:spLocks noGrp="1"/>
          </p:cNvSpPr>
          <p:nvPr>
            <p:ph idx="28"/>
          </p:nvPr>
        </p:nvSpPr>
        <p:spPr>
          <a:xfrm>
            <a:off x="4688460" y="1250268"/>
            <a:ext cx="3914999" cy="3105000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1500"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200"/>
            </a:lvl2pPr>
            <a:lvl3pPr marL="685800" indent="0">
              <a:buNone/>
              <a:defRPr/>
            </a:lvl3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8EF222EE-72EC-4915-BFF7-454D9FCA75D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0958" y="4540762"/>
            <a:ext cx="650507" cy="448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38827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orient="horz" pos="3657">
          <p15:clr>
            <a:srgbClr val="FBAE40"/>
          </p15:clr>
        </p15:guide>
        <p15:guide id="2" pos="7242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tři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3330000" y="1269002"/>
            <a:ext cx="2483644" cy="1673033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39999" y="3310703"/>
            <a:ext cx="2484000" cy="10707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350"/>
              </a:lnSpc>
              <a:defRPr sz="1125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330000" y="3310703"/>
            <a:ext cx="2484000" cy="10707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350"/>
              </a:lnSpc>
              <a:defRPr sz="1125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20900" y="3310702"/>
            <a:ext cx="2484000" cy="10707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350"/>
              </a:lnSpc>
              <a:defRPr sz="1125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40544" y="3018852"/>
            <a:ext cx="2483644" cy="162000"/>
          </a:xfrm>
        </p:spPr>
        <p:txBody>
          <a:bodyPr anchor="ctr"/>
          <a:lstStyle>
            <a:lvl1pPr>
              <a:lnSpc>
                <a:spcPts val="825"/>
              </a:lnSpc>
              <a:defRPr sz="750" b="0"/>
            </a:lvl1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330357" y="3018852"/>
            <a:ext cx="2483644" cy="162000"/>
          </a:xfrm>
        </p:spPr>
        <p:txBody>
          <a:bodyPr anchor="ctr"/>
          <a:lstStyle>
            <a:lvl1pPr>
              <a:lnSpc>
                <a:spcPts val="825"/>
              </a:lnSpc>
              <a:defRPr sz="750" b="0"/>
            </a:lvl1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121077" y="3018852"/>
            <a:ext cx="2483644" cy="162000"/>
          </a:xfrm>
        </p:spPr>
        <p:txBody>
          <a:bodyPr anchor="ctr"/>
          <a:lstStyle>
            <a:lvl1pPr>
              <a:lnSpc>
                <a:spcPts val="825"/>
              </a:lnSpc>
              <a:defRPr sz="750" b="0"/>
            </a:lvl1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540000" y="1269002"/>
            <a:ext cx="2483644" cy="1673033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6120001" y="1269002"/>
            <a:ext cx="2483644" cy="1673033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0544" y="972001"/>
            <a:ext cx="8064104" cy="203682"/>
          </a:xfrm>
        </p:spPr>
        <p:txBody>
          <a:bodyPr lIns="0" tIns="0" rIns="0" bIns="0">
            <a:noAutofit/>
          </a:bodyPr>
          <a:lstStyle>
            <a:lvl1pPr algn="l">
              <a:lnSpc>
                <a:spcPts val="1725"/>
              </a:lnSpc>
              <a:defRPr sz="15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540000"/>
            <a:ext cx="8064900" cy="338682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pic>
        <p:nvPicPr>
          <p:cNvPr id="17" name="Obrázek 16">
            <a:extLst>
              <a:ext uri="{FF2B5EF4-FFF2-40B4-BE49-F238E27FC236}">
                <a16:creationId xmlns:a16="http://schemas.microsoft.com/office/drawing/2014/main" id="{46E8DF9B-B034-4030-8D59-8EB30894BEB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0958" y="4540762"/>
            <a:ext cx="650507" cy="448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188605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orient="horz" pos="1049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 a text bez nadp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4" name="Zástupný symbol pro obsah 2"/>
          <p:cNvSpPr>
            <a:spLocks noGrp="1"/>
          </p:cNvSpPr>
          <p:nvPr>
            <p:ph idx="1"/>
          </p:nvPr>
        </p:nvSpPr>
        <p:spPr>
          <a:xfrm>
            <a:off x="4704160" y="519112"/>
            <a:ext cx="3900740" cy="3854888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1500"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200"/>
            </a:lvl2pPr>
            <a:lvl3pPr marL="685800" indent="0">
              <a:buNone/>
              <a:defRPr/>
            </a:lvl3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9" name="Zástupný symbol pro obsah 12">
            <a:extLst>
              <a:ext uri="{FF2B5EF4-FFF2-40B4-BE49-F238E27FC236}">
                <a16:creationId xmlns:a16="http://schemas.microsoft.com/office/drawing/2014/main" id="{83517C49-9C06-4658-8660-E0D21D83CE29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539353" y="519113"/>
            <a:ext cx="3913810" cy="3674726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10" name="Zástupný symbol pro text 13">
            <a:extLst>
              <a:ext uri="{FF2B5EF4-FFF2-40B4-BE49-F238E27FC236}">
                <a16:creationId xmlns:a16="http://schemas.microsoft.com/office/drawing/2014/main" id="{F7FD9E97-5F69-494E-8672-59575278330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40544" y="4199753"/>
            <a:ext cx="3913809" cy="162000"/>
          </a:xfrm>
        </p:spPr>
        <p:txBody>
          <a:bodyPr anchor="ctr"/>
          <a:lstStyle>
            <a:lvl1pPr>
              <a:lnSpc>
                <a:spcPts val="825"/>
              </a:lnSpc>
              <a:defRPr sz="750" b="0" i="0"/>
            </a:lvl1pPr>
          </a:lstStyle>
          <a:p>
            <a:pPr lvl="0"/>
            <a:r>
              <a:rPr lang="cs-CZ"/>
              <a:t>Klepnutím lze upravit styly předlohy textu.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11D939FD-1FD8-4E6C-BF1C-80C9479ECF5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0958" y="4540762"/>
            <a:ext cx="650507" cy="448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41114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orient="horz" pos="3158">
          <p15:clr>
            <a:srgbClr val="FBAE40"/>
          </p15:clr>
        </p15:guide>
        <p15:guide id="2" pos="438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 bez nadp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0" name="Zástupný symbol pro obsah 2"/>
          <p:cNvSpPr>
            <a:spLocks noGrp="1"/>
          </p:cNvSpPr>
          <p:nvPr>
            <p:ph idx="1"/>
          </p:nvPr>
        </p:nvSpPr>
        <p:spPr>
          <a:xfrm>
            <a:off x="540000" y="519112"/>
            <a:ext cx="8064900" cy="3854888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buNone/>
              <a:defRPr/>
            </a:lvl3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F8A642DD-F4D1-4553-8BF4-32A8C8CF50D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0958" y="4540762"/>
            <a:ext cx="650507" cy="448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731797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orient="horz" pos="436">
          <p15:clr>
            <a:srgbClr val="FBAE40"/>
          </p15:clr>
        </p15:guide>
        <p15:guide id="2" pos="438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ky text -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539998" y="539034"/>
            <a:ext cx="3915001" cy="2403001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39999" y="3375000"/>
            <a:ext cx="3915000" cy="998999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350"/>
              </a:lnSpc>
              <a:defRPr sz="1125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40543" y="3051000"/>
            <a:ext cx="3915000" cy="270000"/>
          </a:xfrm>
        </p:spPr>
        <p:txBody>
          <a:bodyPr/>
          <a:lstStyle>
            <a:lvl1pPr>
              <a:lnSpc>
                <a:spcPts val="825"/>
              </a:lnSpc>
              <a:defRPr sz="675" b="1"/>
            </a:lvl1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688459" y="3375000"/>
            <a:ext cx="3915000" cy="998999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350"/>
              </a:lnSpc>
              <a:defRPr sz="1125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689002" y="3051000"/>
            <a:ext cx="3915000" cy="270000"/>
          </a:xfrm>
        </p:spPr>
        <p:txBody>
          <a:bodyPr/>
          <a:lstStyle>
            <a:lvl1pPr>
              <a:lnSpc>
                <a:spcPts val="825"/>
              </a:lnSpc>
              <a:defRPr sz="675" b="1"/>
            </a:lvl1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4688459" y="539034"/>
            <a:ext cx="3915001" cy="2403001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5FEE0D4D-8DE9-4C74-909E-3D6A7A05C0C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0958" y="4540762"/>
            <a:ext cx="650507" cy="448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317916"/>
      </p:ext>
    </p:extLst>
  </p:cSld>
  <p:clrMapOvr>
    <a:masterClrMapping/>
  </p:clrMapOvr>
  <p:hf hd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BD9EAA30-1FED-4896-80B1-3BDC9D59935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0958" y="4540762"/>
            <a:ext cx="650507" cy="448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8266"/>
      </p:ext>
    </p:extLst>
  </p:cSld>
  <p:clrMapOvr>
    <a:masterClrMapping/>
  </p:clrMapOvr>
  <p:hf hd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zní snímek s obrázkem">
    <p:bg>
      <p:bgPr>
        <a:solidFill>
          <a:srgbClr val="9100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1"/>
          <p:cNvSpPr>
            <a:spLocks noGrp="1"/>
          </p:cNvSpPr>
          <p:nvPr>
            <p:ph type="ftr" sz="quarter" idx="10"/>
          </p:nvPr>
        </p:nvSpPr>
        <p:spPr>
          <a:xfrm>
            <a:off x="540000" y="4671000"/>
            <a:ext cx="5940000" cy="189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5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310500" y="4671000"/>
            <a:ext cx="189000" cy="189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D6C118-631F-4A80-9886-907009361577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8" name="Zástupný symbol pro obrázek 7"/>
          <p:cNvSpPr>
            <a:spLocks noGrp="1"/>
          </p:cNvSpPr>
          <p:nvPr>
            <p:ph type="pic" sz="quarter" idx="12"/>
          </p:nvPr>
        </p:nvSpPr>
        <p:spPr>
          <a:xfrm>
            <a:off x="0" y="1"/>
            <a:ext cx="9144000" cy="43815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Klepnutím na ikonu přidáte obrázek.</a:t>
            </a:r>
            <a:endParaRPr 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507BAEFB-3478-47F5-888D-1DA9C581BEA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0958" y="4536036"/>
            <a:ext cx="649064" cy="447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848839"/>
      </p:ext>
    </p:extLst>
  </p:cSld>
  <p:clrMapOvr>
    <a:masterClrMapping/>
  </p:clrMapOvr>
  <p:hf hd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nímek MUNI LAW">
    <p:bg>
      <p:bgPr>
        <a:solidFill>
          <a:srgbClr val="9100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3CB5923B-A900-438F-B7D2-0E35F40784C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2153" y="1514475"/>
            <a:ext cx="3079691" cy="2124988"/>
          </a:xfrm>
          <a:prstGeom prst="rect">
            <a:avLst/>
          </a:prstGeom>
        </p:spPr>
      </p:pic>
      <p:sp>
        <p:nvSpPr>
          <p:cNvPr id="3" name="Zástupný symbol pro zápatí 1"/>
          <p:cNvSpPr>
            <a:spLocks noGrp="1"/>
          </p:cNvSpPr>
          <p:nvPr>
            <p:ph type="ftr" sz="quarter" idx="10"/>
          </p:nvPr>
        </p:nvSpPr>
        <p:spPr>
          <a:xfrm>
            <a:off x="540000" y="4671000"/>
            <a:ext cx="5940000" cy="189000"/>
          </a:xfrm>
        </p:spPr>
        <p:txBody>
          <a:bodyPr/>
          <a:lstStyle>
            <a:lvl1pPr>
              <a:defRPr>
                <a:solidFill>
                  <a:srgbClr val="9100DC"/>
                </a:solidFill>
              </a:defRPr>
            </a:lvl1pPr>
          </a:lstStyle>
          <a:p>
            <a:r>
              <a:rPr lang="cs-CZ" dirty="0"/>
              <a:t>Definujte zápatí - název prezentace / pracoviště</a:t>
            </a:r>
          </a:p>
        </p:txBody>
      </p:sp>
      <p:sp>
        <p:nvSpPr>
          <p:cNvPr id="4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310500" y="4671000"/>
            <a:ext cx="189000" cy="189000"/>
          </a:xfrm>
        </p:spPr>
        <p:txBody>
          <a:bodyPr/>
          <a:lstStyle>
            <a:lvl1pPr>
              <a:defRPr>
                <a:solidFill>
                  <a:srgbClr val="9100DC"/>
                </a:solidFill>
              </a:defRPr>
            </a:lvl1pPr>
          </a:lstStyle>
          <a:p>
            <a:fld id="{D6D6C118-631F-4A80-9886-907009361577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47394667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nímek MUNI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7656" y="1825717"/>
            <a:ext cx="5755117" cy="1492067"/>
          </a:xfrm>
          <a:prstGeom prst="rect">
            <a:avLst/>
          </a:prstGeom>
        </p:spPr>
      </p:pic>
      <p:sp>
        <p:nvSpPr>
          <p:cNvPr id="3" name="Zástupný symbol pro zápatí 1">
            <a:extLst>
              <a:ext uri="{FF2B5EF4-FFF2-40B4-BE49-F238E27FC236}">
                <a16:creationId xmlns:a16="http://schemas.microsoft.com/office/drawing/2014/main" id="{AA728D69-F43C-45BB-A655-A4B6ABA23BC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40000" y="4671000"/>
            <a:ext cx="5940000" cy="189000"/>
          </a:xfrm>
        </p:spPr>
        <p:txBody>
          <a:bodyPr/>
          <a:lstStyle>
            <a:lvl1pPr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Definujte zápatí - název prezentace / pracoviště</a:t>
            </a:r>
          </a:p>
        </p:txBody>
      </p:sp>
      <p:sp>
        <p:nvSpPr>
          <p:cNvPr id="5" name="Zástupný symbol pro číslo snímku 2">
            <a:extLst>
              <a:ext uri="{FF2B5EF4-FFF2-40B4-BE49-F238E27FC236}">
                <a16:creationId xmlns:a16="http://schemas.microsoft.com/office/drawing/2014/main" id="{B1B107C1-A64C-4C75-A4EF-124CAB9AEE0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10500" y="4671000"/>
            <a:ext cx="189000" cy="189000"/>
          </a:xfrm>
        </p:spPr>
        <p:txBody>
          <a:bodyPr/>
          <a:lstStyle>
            <a:lvl1pPr>
              <a:defRPr>
                <a:solidFill>
                  <a:srgbClr val="0000DC"/>
                </a:solidFill>
              </a:defRPr>
            </a:lvl1pPr>
          </a:lstStyle>
          <a:p>
            <a:fld id="{D6D6C118-631F-4A80-9886-907009361577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41714258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Úvodní snímek – inverzní">
    <p:bg>
      <p:bgPr>
        <a:solidFill>
          <a:srgbClr val="9100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sk-SK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FA6F6B4-626A-4882-8D46-05691AA53B56}" type="slidenum">
              <a:rPr lang="sk-SK" smtClean="0"/>
              <a:pPr/>
              <a:t>‹#›</a:t>
            </a:fld>
            <a:endParaRPr lang="sk-SK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877" y="2175274"/>
            <a:ext cx="8521200" cy="878685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/>
              <a:t>Klepnutím lze upravit styl předlohy nadpisů.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298877" y="3087303"/>
            <a:ext cx="8521200" cy="523873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Klepnutím lze upravit styl předlohy podnadpisů.</a:t>
            </a:r>
            <a:endParaRPr lang="cs-CZ" dirty="0"/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7A9A2BD2-1096-47BE-BE7D-31D4B6ED512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500" y="310501"/>
            <a:ext cx="1151994" cy="794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8"/>
          <p:cNvSpPr>
            <a:spLocks noGrp="1"/>
          </p:cNvSpPr>
          <p:nvPr>
            <p:ph type="ctrTitle"/>
          </p:nvPr>
        </p:nvSpPr>
        <p:spPr>
          <a:xfrm>
            <a:off x="685800" y="1314452"/>
            <a:ext cx="7772400" cy="137232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sk-SK"/>
              <a:t>Upravte štýly predlohy textu</a:t>
            </a:r>
            <a:endParaRPr kumimoji="0" lang="en-US"/>
          </a:p>
        </p:txBody>
      </p:sp>
      <p:sp>
        <p:nvSpPr>
          <p:cNvPr id="17" name="Podnadpis 16"/>
          <p:cNvSpPr>
            <a:spLocks noGrp="1"/>
          </p:cNvSpPr>
          <p:nvPr>
            <p:ph type="subTitle" idx="1"/>
          </p:nvPr>
        </p:nvSpPr>
        <p:spPr>
          <a:xfrm>
            <a:off x="685800" y="2708705"/>
            <a:ext cx="7772400" cy="899778"/>
          </a:xfrm>
        </p:spPr>
        <p:txBody>
          <a:bodyPr lIns="45720" rIns="45720"/>
          <a:lstStyle>
            <a:lvl1pPr marL="0" marR="64007" indent="0" algn="r">
              <a:buNone/>
              <a:defRPr>
                <a:solidFill>
                  <a:schemeClr val="tx2"/>
                </a:solidFill>
              </a:defRPr>
            </a:lvl1pPr>
            <a:lvl2pPr marL="457189" indent="0" algn="ctr">
              <a:buNone/>
            </a:lvl2pPr>
            <a:lvl3pPr marL="914378" indent="0" algn="ctr">
              <a:buNone/>
            </a:lvl3pPr>
            <a:lvl4pPr marL="1371566" indent="0" algn="ctr">
              <a:buNone/>
            </a:lvl4pPr>
            <a:lvl5pPr marL="1828754" indent="0" algn="ctr">
              <a:buNone/>
            </a:lvl5pPr>
            <a:lvl6pPr marL="2285943" indent="0" algn="ctr">
              <a:buNone/>
            </a:lvl6pPr>
            <a:lvl7pPr marL="2743132" indent="0" algn="ctr">
              <a:buNone/>
            </a:lvl7pPr>
            <a:lvl8pPr marL="3200320" indent="0" algn="ctr">
              <a:buNone/>
            </a:lvl8pPr>
            <a:lvl9pPr marL="3657509" indent="0" algn="ctr">
              <a:buNone/>
            </a:lvl9pPr>
            <a:extLst/>
          </a:lstStyle>
          <a:p>
            <a:r>
              <a:rPr kumimoji="0" lang="sk-SK"/>
              <a:t>Upravte štýl predlohy podnadpisov</a:t>
            </a:r>
            <a:endParaRPr kumimoji="0" lang="en-US"/>
          </a:p>
        </p:txBody>
      </p:sp>
      <p:sp>
        <p:nvSpPr>
          <p:cNvPr id="30" name="Zástupný symbol dátumu 29"/>
          <p:cNvSpPr>
            <a:spLocks noGrp="1"/>
          </p:cNvSpPr>
          <p:nvPr>
            <p:ph type="dt" sz="half" idx="10"/>
          </p:nvPr>
        </p:nvSpPr>
        <p:spPr>
          <a:xfrm>
            <a:off x="6727032" y="4805958"/>
            <a:ext cx="1920240" cy="27432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42DE262F-37CE-4736-B69F-4C3DC2E2C2E8}" type="datetimeFigureOut">
              <a:rPr lang="sk-SK" smtClean="0"/>
              <a:pPr/>
              <a:t>13. 10. 2020</a:t>
            </a:fld>
            <a:endParaRPr lang="sk-SK"/>
          </a:p>
        </p:txBody>
      </p:sp>
      <p:sp>
        <p:nvSpPr>
          <p:cNvPr id="19" name="Zástupný symbol päty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sk-SK"/>
          </a:p>
        </p:txBody>
      </p:sp>
      <p:sp>
        <p:nvSpPr>
          <p:cNvPr id="27" name="Zástupný symbol čísla snímky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BFA6F6B4-626A-4882-8D46-05691AA53B56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1938196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dpis, pod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40000" y="1269001"/>
            <a:ext cx="8064900" cy="3104999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200"/>
            </a:lvl1pPr>
          </a:lstStyle>
          <a:p>
            <a:endParaRPr lang="sk-SK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FA6F6B4-626A-4882-8D46-05691AA53B56}" type="slidenum">
              <a:rPr lang="sk-SK" smtClean="0"/>
              <a:pPr/>
              <a:t>‹#›</a:t>
            </a:fld>
            <a:endParaRPr lang="sk-SK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0544" y="972001"/>
            <a:ext cx="8064104" cy="203682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BD636BBA-EAE3-4723-B113-5D7145D09DF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0959" y="4540762"/>
            <a:ext cx="650507" cy="448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4282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k-SK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FA6F6B4-626A-4882-8D46-05691AA53B56}" type="slidenum">
              <a:rPr lang="sk-SK" smtClean="0"/>
              <a:pPr/>
              <a:t>‹#›</a:t>
            </a:fld>
            <a:endParaRPr lang="sk-SK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540544" y="972001"/>
            <a:ext cx="3915000" cy="203682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540000"/>
            <a:ext cx="8064900" cy="338682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4688459" y="967886"/>
            <a:ext cx="3915000" cy="203682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22" name="Zástupný symbol pro obsah 2"/>
          <p:cNvSpPr>
            <a:spLocks noGrp="1"/>
          </p:cNvSpPr>
          <p:nvPr>
            <p:ph idx="1"/>
          </p:nvPr>
        </p:nvSpPr>
        <p:spPr>
          <a:xfrm>
            <a:off x="540001" y="1269001"/>
            <a:ext cx="3914999" cy="3105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23" name="Zástupný symbol pro obsah 2"/>
          <p:cNvSpPr>
            <a:spLocks noGrp="1"/>
          </p:cNvSpPr>
          <p:nvPr>
            <p:ph idx="28"/>
          </p:nvPr>
        </p:nvSpPr>
        <p:spPr>
          <a:xfrm>
            <a:off x="4688460" y="1267703"/>
            <a:ext cx="3914999" cy="3105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8D071A41-2EBD-49A7-A906-FB9C1EE30D4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0959" y="4540762"/>
            <a:ext cx="650507" cy="448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1684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6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dpis, obsah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ástupný symbol pro obsah 12">
            <a:extLst>
              <a:ext uri="{FF2B5EF4-FFF2-40B4-BE49-F238E27FC236}">
                <a16:creationId xmlns:a16="http://schemas.microsoft.com/office/drawing/2014/main" id="{83517C49-9C06-4658-8660-E0D21D83CE29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539353" y="1271307"/>
            <a:ext cx="3913810" cy="2922533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k-SK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FA6F6B4-626A-4882-8D46-05691AA53B56}" type="slidenum">
              <a:rPr lang="sk-SK" smtClean="0"/>
              <a:pPr/>
              <a:t>‹#›</a:t>
            </a:fld>
            <a:endParaRPr lang="sk-SK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  <a:endParaRPr lang="cs-CZ" dirty="0"/>
          </a:p>
        </p:txBody>
      </p:sp>
      <p:sp>
        <p:nvSpPr>
          <p:cNvPr id="9" name="Zástupný symbol pro text 13">
            <a:extLst>
              <a:ext uri="{FF2B5EF4-FFF2-40B4-BE49-F238E27FC236}">
                <a16:creationId xmlns:a16="http://schemas.microsoft.com/office/drawing/2014/main" id="{F7FD9E97-5F69-494E-8672-59575278330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40545" y="4199753"/>
            <a:ext cx="3913809" cy="162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12" name="Zástupný symbol pro obsah 2"/>
          <p:cNvSpPr>
            <a:spLocks noGrp="1"/>
          </p:cNvSpPr>
          <p:nvPr>
            <p:ph idx="28"/>
          </p:nvPr>
        </p:nvSpPr>
        <p:spPr>
          <a:xfrm>
            <a:off x="4688460" y="1250268"/>
            <a:ext cx="3914999" cy="3105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8EF222EE-72EC-4915-BFF7-454D9FCA75D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0959" y="4540762"/>
            <a:ext cx="650507" cy="448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7395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pos="7242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dpis, podnadpis a tři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3330000" y="1269003"/>
            <a:ext cx="2483644" cy="1673033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k-SK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FA6F6B4-626A-4882-8D46-05691AA53B56}" type="slidenum">
              <a:rPr lang="sk-SK" smtClean="0"/>
              <a:pPr/>
              <a:t>‹#›</a:t>
            </a:fld>
            <a:endParaRPr lang="sk-SK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39999" y="3310703"/>
            <a:ext cx="2484000" cy="10707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330000" y="3310703"/>
            <a:ext cx="2484000" cy="10707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20900" y="3310702"/>
            <a:ext cx="2484000" cy="10707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40544" y="3018852"/>
            <a:ext cx="2483644" cy="162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330357" y="3018852"/>
            <a:ext cx="2483644" cy="162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121077" y="3018852"/>
            <a:ext cx="2483644" cy="162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540000" y="1269003"/>
            <a:ext cx="2483644" cy="1673033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6120001" y="1269003"/>
            <a:ext cx="2483644" cy="1673033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0544" y="972001"/>
            <a:ext cx="8064104" cy="203682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540000"/>
            <a:ext cx="8064900" cy="338682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pic>
        <p:nvPicPr>
          <p:cNvPr id="17" name="Obrázek 16">
            <a:extLst>
              <a:ext uri="{FF2B5EF4-FFF2-40B4-BE49-F238E27FC236}">
                <a16:creationId xmlns:a16="http://schemas.microsoft.com/office/drawing/2014/main" id="{46E8DF9B-B034-4030-8D59-8EB30894BEB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0959" y="4540762"/>
            <a:ext cx="650507" cy="448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410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49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sah a text bez nadp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k-SK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FA6F6B4-626A-4882-8D46-05691AA53B56}" type="slidenum">
              <a:rPr lang="sk-SK" smtClean="0"/>
              <a:pPr/>
              <a:t>‹#›</a:t>
            </a:fld>
            <a:endParaRPr lang="sk-SK"/>
          </a:p>
        </p:txBody>
      </p:sp>
      <p:sp>
        <p:nvSpPr>
          <p:cNvPr id="14" name="Zástupný symbol pro obsah 2"/>
          <p:cNvSpPr>
            <a:spLocks noGrp="1"/>
          </p:cNvSpPr>
          <p:nvPr>
            <p:ph idx="1"/>
          </p:nvPr>
        </p:nvSpPr>
        <p:spPr>
          <a:xfrm>
            <a:off x="4704160" y="519112"/>
            <a:ext cx="3900740" cy="385488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9" name="Zástupný symbol pro obsah 12">
            <a:extLst>
              <a:ext uri="{FF2B5EF4-FFF2-40B4-BE49-F238E27FC236}">
                <a16:creationId xmlns:a16="http://schemas.microsoft.com/office/drawing/2014/main" id="{83517C49-9C06-4658-8660-E0D21D83CE29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539353" y="519114"/>
            <a:ext cx="3913810" cy="3674726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10" name="Zástupný symbol pro text 13">
            <a:extLst>
              <a:ext uri="{FF2B5EF4-FFF2-40B4-BE49-F238E27FC236}">
                <a16:creationId xmlns:a16="http://schemas.microsoft.com/office/drawing/2014/main" id="{F7FD9E97-5F69-494E-8672-59575278330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40545" y="4199753"/>
            <a:ext cx="3913809" cy="162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cs-CZ"/>
              <a:t>Klepnutím lze upravit styly předlohy textu.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11D939FD-1FD8-4E6C-BF1C-80C9479ECF5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0959" y="4540762"/>
            <a:ext cx="650507" cy="448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3837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58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sah bez nadp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k-SK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FA6F6B4-626A-4882-8D46-05691AA53B56}" type="slidenum">
              <a:rPr lang="sk-SK" smtClean="0"/>
              <a:pPr/>
              <a:t>‹#›</a:t>
            </a:fld>
            <a:endParaRPr lang="sk-SK"/>
          </a:p>
        </p:txBody>
      </p:sp>
      <p:sp>
        <p:nvSpPr>
          <p:cNvPr id="10" name="Zástupný symbol pro obsah 2"/>
          <p:cNvSpPr>
            <a:spLocks noGrp="1"/>
          </p:cNvSpPr>
          <p:nvPr>
            <p:ph idx="1"/>
          </p:nvPr>
        </p:nvSpPr>
        <p:spPr>
          <a:xfrm>
            <a:off x="540000" y="519112"/>
            <a:ext cx="8064900" cy="385488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F8A642DD-F4D1-4553-8BF4-32A8C8CF50D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0959" y="4540762"/>
            <a:ext cx="650507" cy="448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755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17" Type="http://schemas.openxmlformats.org/officeDocument/2006/relationships/image" Target="../media/image1.emf"/><Relationship Id="rId2" Type="http://schemas.openxmlformats.org/officeDocument/2006/relationships/slideLayout" Target="../slideLayouts/slideLayout17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40000" y="4671000"/>
            <a:ext cx="5940000" cy="18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1200" dirty="0" smtClean="0">
                <a:solidFill>
                  <a:schemeClr val="tx2"/>
                </a:solidFill>
                <a:latin typeface="+mj-lt"/>
              </a:defRPr>
            </a:lvl1pPr>
          </a:lstStyle>
          <a:p>
            <a:endParaRPr lang="sk-SK"/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10500" y="4671000"/>
            <a:ext cx="189000" cy="18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BFA6F6B4-626A-4882-8D46-05691AA53B56}" type="slidenum">
              <a:rPr lang="sk-SK" smtClean="0"/>
              <a:pPr/>
              <a:t>‹#›</a:t>
            </a:fld>
            <a:endParaRPr lang="sk-SK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540000"/>
            <a:ext cx="8064900" cy="33868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9100" y="1404000"/>
            <a:ext cx="8064900" cy="297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cs-CZ" dirty="0"/>
              <a:t>Upravte styly předlohy textu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</p:sldLayoutIdLst>
  <p:txStyles>
    <p:titleStyle>
      <a:lvl1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0" indent="0" algn="l" rtl="0" eaLnBrk="1" fontAlgn="base" hangingPunct="1">
        <a:lnSpc>
          <a:spcPct val="100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28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500" b="0">
          <a:solidFill>
            <a:schemeClr val="tx1"/>
          </a:solidFill>
          <a:latin typeface="+mn-lt"/>
        </a:defRPr>
      </a:lvl2pPr>
      <a:lvl3pPr marL="914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500" b="0">
          <a:solidFill>
            <a:schemeClr val="tx1"/>
          </a:solidFill>
          <a:latin typeface="+mn-lt"/>
        </a:defRPr>
      </a:lvl3pPr>
      <a:lvl4pPr marL="1371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500" b="0">
          <a:solidFill>
            <a:schemeClr val="tx1"/>
          </a:solidFill>
          <a:latin typeface="+mn-lt"/>
        </a:defRPr>
      </a:lvl4pPr>
      <a:lvl5pPr marL="18288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500" b="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7"/>
        </a:buBlip>
        <a:defRPr>
          <a:solidFill>
            <a:schemeClr val="tx1"/>
          </a:solidFill>
          <a:latin typeface="+mn-lt"/>
        </a:defRPr>
      </a:lvl6pPr>
      <a:lvl7pPr marL="27432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3200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3657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049" userDrawn="1">
          <p15:clr>
            <a:srgbClr val="F26B43"/>
          </p15:clr>
        </p15:guide>
        <p15:guide id="2" pos="438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40000" y="4671000"/>
            <a:ext cx="5940000" cy="18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900" dirty="0" smtClean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cs-CZ" dirty="0"/>
              <a:t>Definujte zápatí - název prezentace / pracoviště</a:t>
            </a:r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10500" y="4671000"/>
            <a:ext cx="189000" cy="18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9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540000"/>
            <a:ext cx="8064900" cy="33868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9100" y="1404000"/>
            <a:ext cx="8064900" cy="297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cs-CZ" dirty="0"/>
              <a:t>Upravte styly předlohy textu</a:t>
            </a:r>
          </a:p>
        </p:txBody>
      </p:sp>
    </p:spTree>
    <p:extLst>
      <p:ext uri="{BB962C8B-B14F-4D97-AF65-F5344CB8AC3E}">
        <p14:creationId xmlns:p14="http://schemas.microsoft.com/office/powerpoint/2010/main" val="35414304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  <p:sldLayoutId id="2147483701" r:id="rId13"/>
    <p:sldLayoutId id="2147483702" r:id="rId14"/>
    <p:sldLayoutId id="2147483703" r:id="rId15"/>
  </p:sldLayoutIdLst>
  <p:hf sldNum="0" hdr="0" ftr="0" dt="0"/>
  <p:txStyles>
    <p:titleStyle>
      <a:lvl1pPr algn="l" rtl="0" eaLnBrk="1" fontAlgn="base" hangingPunct="1">
        <a:lnSpc>
          <a:spcPts val="3000"/>
        </a:lnSpc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5pPr>
      <a:lvl6pPr marL="342900"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6pPr>
      <a:lvl7pPr marL="685800"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7pPr>
      <a:lvl8pPr marL="1028700"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8pPr>
      <a:lvl9pPr marL="1371600"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9pPr>
    </p:titleStyle>
    <p:bodyStyle>
      <a:lvl1pPr marL="0" indent="0" algn="l" rtl="0" eaLnBrk="1" fontAlgn="base" hangingPunct="1">
        <a:lnSpc>
          <a:spcPct val="100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21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125" b="0">
          <a:solidFill>
            <a:schemeClr val="tx1"/>
          </a:solidFill>
          <a:latin typeface="+mn-lt"/>
        </a:defRPr>
      </a:lvl2pPr>
      <a:lvl3pPr marL="6858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125" b="0">
          <a:solidFill>
            <a:schemeClr val="tx1"/>
          </a:solidFill>
          <a:latin typeface="+mn-lt"/>
        </a:defRPr>
      </a:lvl3pPr>
      <a:lvl4pPr marL="10287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125" b="0">
          <a:solidFill>
            <a:schemeClr val="tx1"/>
          </a:solidFill>
          <a:latin typeface="+mn-lt"/>
        </a:defRPr>
      </a:lvl4pPr>
      <a:lvl5pPr marL="13716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125" b="0">
          <a:solidFill>
            <a:schemeClr val="tx1"/>
          </a:solidFill>
          <a:latin typeface="+mn-lt"/>
        </a:defRPr>
      </a:lvl5pPr>
      <a:lvl6pPr marL="1885950" indent="-17145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7"/>
        </a:buBlip>
        <a:defRPr>
          <a:solidFill>
            <a:schemeClr val="tx1"/>
          </a:solidFill>
          <a:latin typeface="+mn-lt"/>
        </a:defRPr>
      </a:lvl6pPr>
      <a:lvl7pPr marL="20574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24003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27432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049">
          <p15:clr>
            <a:srgbClr val="F26B43"/>
          </p15:clr>
        </p15:guide>
        <p15:guide id="2" pos="43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k-SK" dirty="0" err="1">
                <a:effectLst/>
              </a:rPr>
              <a:t>Evropský</a:t>
            </a:r>
            <a:r>
              <a:rPr lang="sk-SK" dirty="0">
                <a:effectLst/>
              </a:rPr>
              <a:t> </a:t>
            </a:r>
            <a:r>
              <a:rPr lang="sk-SK" dirty="0" err="1">
                <a:effectLst/>
              </a:rPr>
              <a:t>správní</a:t>
            </a:r>
            <a:r>
              <a:rPr lang="sk-SK" dirty="0">
                <a:effectLst/>
              </a:rPr>
              <a:t> </a:t>
            </a:r>
            <a:r>
              <a:rPr lang="sk-SK" dirty="0" err="1">
                <a:effectLst/>
              </a:rPr>
              <a:t>prostor</a:t>
            </a:r>
            <a:endParaRPr lang="sk-SK" dirty="0">
              <a:effectLst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683568" y="2708705"/>
            <a:ext cx="7774632" cy="899778"/>
          </a:xfrm>
        </p:spPr>
        <p:txBody>
          <a:bodyPr/>
          <a:lstStyle/>
          <a:p>
            <a:r>
              <a:rPr lang="sk-SK" dirty="0"/>
              <a:t>Radislav Bražina</a:t>
            </a:r>
          </a:p>
        </p:txBody>
      </p:sp>
    </p:spTree>
    <p:extLst>
      <p:ext uri="{BB962C8B-B14F-4D97-AF65-F5344CB8AC3E}">
        <p14:creationId xmlns:p14="http://schemas.microsoft.com/office/powerpoint/2010/main" val="13256530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A2B3CA1-3C3D-4FE0-B05F-4713043DB4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Principy dobré správy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422673F-0FC3-48C8-8B4B-FD3BCF80FA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71999" indent="0">
              <a:buNone/>
            </a:pPr>
            <a:r>
              <a:rPr lang="cs-CZ" sz="1800" dirty="0"/>
              <a:t>a) povahy hodnotové/materiální, “obsahové“/ -míří ke spravedlnosti, ochraně práv, apod. Mnohdy usměrňují obsah rozhodnutí (proporcionalita, předvídatelnost, ochrana veřejného zájmu, transparentnost, nestrannost, objektivita).</a:t>
            </a:r>
          </a:p>
          <a:p>
            <a:pPr marL="71999" indent="0">
              <a:buNone/>
            </a:pPr>
            <a:endParaRPr lang="cs-CZ" sz="1800" dirty="0"/>
          </a:p>
          <a:p>
            <a:pPr marL="71999" indent="0">
              <a:buNone/>
            </a:pPr>
            <a:r>
              <a:rPr lang="cs-CZ" sz="1800" dirty="0"/>
              <a:t>b) povahy spíše procedurální /“technické“, resp. etické/-jak postupovat, řešit procesní otázky, jak se chovat k adresátům – klientům (včasnost, rychlost, otevřenost-transparentnost, procesní rovnost, procesní ekonomie, ale také slušnost a zdvořilost) blízké procesním zásadám.</a:t>
            </a:r>
          </a:p>
        </p:txBody>
      </p:sp>
      <p:pic>
        <p:nvPicPr>
          <p:cNvPr id="4" name="22 slide">
            <a:hlinkClick r:id="" action="ppaction://media"/>
            <a:extLst>
              <a:ext uri="{FF2B5EF4-FFF2-40B4-BE49-F238E27FC236}">
                <a16:creationId xmlns:a16="http://schemas.microsoft.com/office/drawing/2014/main" id="{92526BDD-D8A6-4894-8132-22BCCC800E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456760" y="4679156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143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99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904A95D-CC53-4742-8F04-28F629BC46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Principy dobré správy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FF14089-A059-458F-B64C-D781FEC619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71999" indent="0">
              <a:buNone/>
            </a:pPr>
            <a:r>
              <a:rPr lang="cs-CZ" dirty="0"/>
              <a:t>Principy dobré správy slouží jako:</a:t>
            </a:r>
          </a:p>
          <a:p>
            <a:pPr marL="414899" indent="-342900">
              <a:buFont typeface="Wingdings" panose="05000000000000000000" pitchFamily="2" charset="2"/>
              <a:buChar char="§"/>
            </a:pPr>
            <a:r>
              <a:rPr lang="cs-CZ" dirty="0"/>
              <a:t>jedno z hlavních hledisek pro činnost Veřejného ochránce práv (§1 z. č. 349/1999 Sb.) </a:t>
            </a:r>
          </a:p>
          <a:p>
            <a:pPr marL="414899" indent="-342900">
              <a:buFont typeface="Wingdings" panose="05000000000000000000" pitchFamily="2" charset="2"/>
              <a:buChar char="§"/>
            </a:pPr>
            <a:r>
              <a:rPr lang="cs-CZ" dirty="0"/>
              <a:t>„správnému výkladu a aplikaci právních předpisů správními orgány.</a:t>
            </a:r>
          </a:p>
          <a:p>
            <a:pPr marL="414899" indent="-342900">
              <a:buFont typeface="Wingdings" panose="05000000000000000000" pitchFamily="2" charset="2"/>
              <a:buChar char="§"/>
            </a:pPr>
            <a:r>
              <a:rPr lang="cs-CZ" dirty="0"/>
              <a:t>naplňování požadavků (idejí) spravedlnosti, racionálnosti (rozumnosti) a</a:t>
            </a:r>
          </a:p>
          <a:p>
            <a:pPr marL="71999" indent="0">
              <a:buNone/>
            </a:pPr>
            <a:r>
              <a:rPr lang="cs-CZ" dirty="0"/>
              <a:t>       efektivnosti /dobré/ veřejné správy</a:t>
            </a:r>
          </a:p>
          <a:p>
            <a:pPr marL="414899" indent="-342900">
              <a:buFont typeface="Wingdings" panose="05000000000000000000" pitchFamily="2" charset="2"/>
              <a:buChar char="§"/>
            </a:pPr>
            <a:r>
              <a:rPr lang="cs-CZ" dirty="0"/>
              <a:t>eliminaci nebo snižování rizik spojených s nesprávným výkonem veřejné správy („špatné správy“).</a:t>
            </a:r>
          </a:p>
          <a:p>
            <a:pPr marL="414899" indent="-342900">
              <a:buFont typeface="Wingdings" panose="05000000000000000000" pitchFamily="2" charset="2"/>
              <a:buChar char="§"/>
            </a:pPr>
            <a:r>
              <a:rPr lang="cs-CZ" dirty="0"/>
              <a:t>jsou vodítkem pro správní orgány v otázkách: JAK ROZHODOVAT i JAK POSTUPOVAT.</a:t>
            </a:r>
          </a:p>
        </p:txBody>
      </p:sp>
      <p:pic>
        <p:nvPicPr>
          <p:cNvPr id="4" name="23 slide">
            <a:hlinkClick r:id="" action="ppaction://media"/>
            <a:extLst>
              <a:ext uri="{FF2B5EF4-FFF2-40B4-BE49-F238E27FC236}">
                <a16:creationId xmlns:a16="http://schemas.microsoft.com/office/drawing/2014/main" id="{0EBF7436-8FC6-45B3-ADD0-151CC53E0A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5856" y="4221956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736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95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Zdroje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40000" y="1269002"/>
            <a:ext cx="8064900" cy="3534997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§"/>
            </a:pPr>
            <a:r>
              <a:rPr lang="cs-CZ" dirty="0"/>
              <a:t>Rada Evropy a její doporučení, </a:t>
            </a:r>
          </a:p>
          <a:p>
            <a:pPr>
              <a:buFont typeface="Wingdings" pitchFamily="2" charset="2"/>
              <a:buChar char="§"/>
            </a:pPr>
            <a:r>
              <a:rPr lang="cs-CZ" dirty="0"/>
              <a:t>Čl. 41 Listiny základních práv EU (právo na dobrou správu) </a:t>
            </a:r>
          </a:p>
          <a:p>
            <a:pPr>
              <a:buFont typeface="Wingdings" pitchFamily="2" charset="2"/>
              <a:buChar char="§"/>
            </a:pPr>
            <a:r>
              <a:rPr lang="cs-CZ" dirty="0"/>
              <a:t>Evropský ombudsman </a:t>
            </a:r>
          </a:p>
          <a:p>
            <a:pPr>
              <a:buFont typeface="Wingdings" pitchFamily="2" charset="2"/>
              <a:buChar char="§"/>
            </a:pPr>
            <a:r>
              <a:rPr lang="cs-CZ" dirty="0"/>
              <a:t>Judikatura Soudního dvora Evropské unie</a:t>
            </a:r>
          </a:p>
          <a:p>
            <a:pPr>
              <a:buFont typeface="Wingdings" pitchFamily="2" charset="2"/>
              <a:buChar char="§"/>
            </a:pPr>
            <a:r>
              <a:rPr lang="cs-CZ" dirty="0"/>
              <a:t>Veřejný ochránce práv</a:t>
            </a:r>
          </a:p>
          <a:p>
            <a:pPr>
              <a:buFont typeface="Wingdings" pitchFamily="2" charset="2"/>
              <a:buChar char="§"/>
            </a:pPr>
            <a:r>
              <a:rPr lang="cs-CZ" dirty="0"/>
              <a:t>Doktrína</a:t>
            </a:r>
          </a:p>
        </p:txBody>
      </p:sp>
      <p:pic>
        <p:nvPicPr>
          <p:cNvPr id="4" name="24 slide">
            <a:hlinkClick r:id="" action="ppaction://media"/>
            <a:extLst>
              <a:ext uri="{FF2B5EF4-FFF2-40B4-BE49-F238E27FC236}">
                <a16:creationId xmlns:a16="http://schemas.microsoft.com/office/drawing/2014/main" id="{3FC366FA-F2C1-4C16-BA16-66E4ADF6C7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08660" y="4107656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3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40000" y="540001"/>
            <a:ext cx="8064900" cy="1023638"/>
          </a:xfrm>
        </p:spPr>
        <p:txBody>
          <a:bodyPr/>
          <a:lstStyle/>
          <a:p>
            <a:r>
              <a:rPr lang="cs-CZ" dirty="0"/>
              <a:t>Přehled doporučení Výboru ministrů Rady Evropy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39552" y="1563639"/>
            <a:ext cx="8064900" cy="3104999"/>
          </a:xfrm>
        </p:spPr>
        <p:txBody>
          <a:bodyPr>
            <a:normAutofit fontScale="47500" lnSpcReduction="20000"/>
          </a:bodyPr>
          <a:lstStyle/>
          <a:p>
            <a:pPr lvl="0">
              <a:buFont typeface="Arial" pitchFamily="34" charset="0"/>
              <a:buChar char="•"/>
            </a:pPr>
            <a:r>
              <a:rPr lang="x-none"/>
              <a:t>Rezoluce (77)31Výboru ministrů o ochraně jednotlivce ve vztahu k úkonům správních orgánů</a:t>
            </a:r>
            <a:endParaRPr lang="cs-CZ" dirty="0"/>
          </a:p>
          <a:p>
            <a:pPr lvl="0">
              <a:buFont typeface="Arial" pitchFamily="34" charset="0"/>
              <a:buChar char="•"/>
            </a:pPr>
            <a:r>
              <a:rPr lang="x-none"/>
              <a:t>Doporučení R(80)2 Výboru ministrů ohledně výkonu povinností dle vlastního volného uvážení ze strany správních orgánů</a:t>
            </a:r>
            <a:endParaRPr lang="cs-CZ" dirty="0"/>
          </a:p>
          <a:p>
            <a:pPr lvl="0">
              <a:buFont typeface="Arial" pitchFamily="34" charset="0"/>
              <a:buChar char="•"/>
            </a:pPr>
            <a:r>
              <a:rPr lang="x-none"/>
              <a:t>Doporučení R(81)19 Výboru ministrů o přístupu k informacím v držení veřejných orgánů</a:t>
            </a:r>
            <a:endParaRPr lang="cs-CZ" dirty="0"/>
          </a:p>
          <a:p>
            <a:pPr lvl="0">
              <a:buFont typeface="Arial" pitchFamily="34" charset="0"/>
              <a:buChar char="•"/>
            </a:pPr>
            <a:r>
              <a:rPr lang="x-none"/>
              <a:t>Doporučení R(84)15 Výboru ministrů ohledně veřejné odpovědnosti (týká se náhrady škody způsobené při výkonu veřejné moci)</a:t>
            </a:r>
            <a:endParaRPr lang="cs-CZ" dirty="0"/>
          </a:p>
          <a:p>
            <a:pPr lvl="0">
              <a:buFont typeface="Arial" pitchFamily="34" charset="0"/>
              <a:buChar char="•"/>
            </a:pPr>
            <a:r>
              <a:rPr lang="x-none"/>
              <a:t>Doporučení R(87)16 Výboru ministrů o správních postupech ovlivňujících značné množství osob</a:t>
            </a:r>
            <a:endParaRPr lang="cs-CZ" dirty="0"/>
          </a:p>
          <a:p>
            <a:pPr lvl="0">
              <a:buFont typeface="Arial" pitchFamily="34" charset="0"/>
              <a:buChar char="•"/>
            </a:pPr>
            <a:r>
              <a:rPr lang="x-none"/>
              <a:t>Doporučení R(91)10 Výboru ministrů o sdělování osobních údajů v držení veřejných orgánů třetím osobám</a:t>
            </a:r>
            <a:endParaRPr lang="cs-CZ" dirty="0"/>
          </a:p>
          <a:p>
            <a:pPr lvl="0">
              <a:buFont typeface="Arial" pitchFamily="34" charset="0"/>
              <a:buChar char="•"/>
            </a:pPr>
            <a:r>
              <a:rPr lang="x-none"/>
              <a:t>Doporučení R(2000)6 Výboru ministrů o postavení veřejných činitelů v Evropě</a:t>
            </a:r>
            <a:endParaRPr lang="cs-CZ" dirty="0"/>
          </a:p>
          <a:p>
            <a:pPr lvl="0">
              <a:buFont typeface="Arial" pitchFamily="34" charset="0"/>
              <a:buChar char="•"/>
            </a:pPr>
            <a:r>
              <a:rPr lang="x-none"/>
              <a:t>Doporučení R(2000)10 Výboru ministrů o kodexech chování pro veřejné činitele</a:t>
            </a:r>
            <a:endParaRPr lang="cs-CZ" dirty="0"/>
          </a:p>
          <a:p>
            <a:pPr lvl="0">
              <a:buFont typeface="Arial" pitchFamily="34" charset="0"/>
              <a:buChar char="•"/>
            </a:pPr>
            <a:r>
              <a:rPr lang="x-none"/>
              <a:t>Doporučení Rec(2002)2 Výboru ministrů o přístupu k oficiálním dokumentům</a:t>
            </a:r>
            <a:endParaRPr lang="cs-CZ" dirty="0"/>
          </a:p>
          <a:p>
            <a:pPr lvl="0">
              <a:buFont typeface="Arial" pitchFamily="34" charset="0"/>
              <a:buChar char="•"/>
            </a:pPr>
            <a:r>
              <a:rPr lang="x-none"/>
              <a:t>Doporučení Rec(2003)16 Výboru ministrů o výkonu správních rozhodnutí a soudních rozhodnutí v oblasti správního práva</a:t>
            </a:r>
            <a:endParaRPr lang="cs-CZ" dirty="0"/>
          </a:p>
          <a:p>
            <a:pPr lvl="0">
              <a:buFont typeface="Arial" pitchFamily="34" charset="0"/>
              <a:buChar char="•"/>
            </a:pPr>
            <a:r>
              <a:rPr lang="x-none"/>
              <a:t>Doporučení Rec(2004)20 Výboru ministrů o soudním přezkumu správních úkonů</a:t>
            </a:r>
            <a:endParaRPr lang="cs-CZ" dirty="0"/>
          </a:p>
          <a:p>
            <a:pPr>
              <a:buFont typeface="Arial" pitchFamily="34" charset="0"/>
              <a:buChar char="•"/>
            </a:pPr>
            <a:r>
              <a:rPr lang="cs-CZ" dirty="0"/>
              <a:t>Doporučení </a:t>
            </a:r>
            <a:r>
              <a:rPr lang="cs-CZ" dirty="0" err="1"/>
              <a:t>Rec</a:t>
            </a:r>
            <a:r>
              <a:rPr lang="cs-CZ" dirty="0"/>
              <a:t>(2007)7 Výboru ministrů o dobré veřejné správě </a:t>
            </a:r>
          </a:p>
          <a:p>
            <a:endParaRPr lang="cs-CZ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9552" y="411510"/>
            <a:ext cx="8064900" cy="338682"/>
          </a:xfrm>
        </p:spPr>
        <p:txBody>
          <a:bodyPr/>
          <a:lstStyle/>
          <a:p>
            <a:r>
              <a:rPr lang="cs-CZ" dirty="0"/>
              <a:t>Doporučení Výboru ministrů RE o dobré správě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39552" y="1419623"/>
            <a:ext cx="8064900" cy="3104999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cs-CZ" dirty="0"/>
              <a:t>Zásadami dobré veřejné správy podle Dodatku k Doporučení RE o dobré správě jsou: zákonnost (čl. 2), rovnoprávnost (čl. 3), nestrannost (čl. 4), proporcionalita (čl. 5), právní jistota (čl. 6), časová přiměřenost (čl. 7), participace (čl. 8), úcta k soukromí (čl. 9) a transparentnost (čl. 10). </a:t>
            </a:r>
          </a:p>
        </p:txBody>
      </p:sp>
      <p:pic>
        <p:nvPicPr>
          <p:cNvPr id="4" name="26 slide">
            <a:hlinkClick r:id="" action="ppaction://media"/>
            <a:extLst>
              <a:ext uri="{FF2B5EF4-FFF2-40B4-BE49-F238E27FC236}">
                <a16:creationId xmlns:a16="http://schemas.microsoft.com/office/drawing/2014/main" id="{165AFF98-A25E-4541-BBCA-D40F0423C2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5856" y="432316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1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Děkuji </a:t>
            </a:r>
            <a:r>
              <a:rPr lang="cs-CZ"/>
              <a:t>za pozornost!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9C88BA58-63D2-4621-BFC5-35BF30CDEB9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fld id="{0970407D-EE58-4A0B-824B-1D3AE42DD9CF}" type="slidenum">
              <a:rPr lang="cs-CZ" altLang="cs-CZ">
                <a:solidFill>
                  <a:srgbClr val="0000DC"/>
                </a:solidFill>
                <a:latin typeface="Arial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cs-CZ" altLang="cs-CZ" dirty="0">
              <a:solidFill>
                <a:srgbClr val="0000DC"/>
              </a:solidFill>
              <a:latin typeface="Arial"/>
            </a:endParaRPr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51854D3D-7E3C-4C12-A742-642F5AC956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Evropský správní prostor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FFC9896F-474F-4BC8-9A15-D0FDDF2B7C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276145"/>
            <a:ext cx="8064900" cy="3104999"/>
          </a:xfrm>
        </p:spPr>
        <p:txBody>
          <a:bodyPr>
            <a:normAutofit fontScale="62500" lnSpcReduction="20000"/>
          </a:bodyPr>
          <a:lstStyle/>
          <a:p>
            <a:pPr>
              <a:buNone/>
            </a:pPr>
            <a:r>
              <a:rPr lang="cs-CZ" dirty="0"/>
              <a:t>Evropský správní prostor – jako pojem:</a:t>
            </a:r>
          </a:p>
          <a:p>
            <a:pPr>
              <a:buNone/>
            </a:pPr>
            <a:r>
              <a:rPr lang="cs-CZ" b="1" i="1" dirty="0"/>
              <a:t>Trojí pojetí:</a:t>
            </a:r>
          </a:p>
          <a:p>
            <a:pPr>
              <a:buNone/>
            </a:pPr>
            <a:r>
              <a:rPr lang="cs-CZ" dirty="0"/>
              <a:t>a) </a:t>
            </a:r>
            <a:r>
              <a:rPr lang="cs-CZ" b="1" dirty="0"/>
              <a:t>prostor EU </a:t>
            </a:r>
            <a:r>
              <a:rPr lang="cs-CZ" dirty="0"/>
              <a:t>(členských států EU),vymezený komunitárním, resp. unijním právem,</a:t>
            </a:r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cs-CZ" dirty="0"/>
              <a:t>b) </a:t>
            </a:r>
            <a:r>
              <a:rPr lang="cs-CZ" b="1" dirty="0"/>
              <a:t>společný správní prostor vytvářený na bázi mezivládní spolupráce </a:t>
            </a:r>
            <a:r>
              <a:rPr lang="cs-CZ" dirty="0"/>
              <a:t>(smlouvy, dohody) tj. administrativní spolupráce států(nejen EU),veřejnoprávních korporací i nevládních organizací.</a:t>
            </a:r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cs-CZ" dirty="0"/>
              <a:t>c) </a:t>
            </a:r>
            <a:r>
              <a:rPr lang="cs-CZ" b="1" dirty="0"/>
              <a:t>prostor veřejné správy evropských demokratických států, založený na společném, sdíleném hodnotovém základě</a:t>
            </a:r>
            <a:r>
              <a:rPr lang="cs-CZ" dirty="0"/>
              <a:t> (včetně respektu k základním právům jednotlivce), a projevený ve společných obecných principech, na bázi tzv. ius </a:t>
            </a:r>
            <a:r>
              <a:rPr lang="cs-CZ" dirty="0" err="1"/>
              <a:t>commune</a:t>
            </a:r>
            <a:r>
              <a:rPr lang="cs-CZ" dirty="0"/>
              <a:t> (zejména na bázi Rady Evropy).</a:t>
            </a:r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cs-CZ" dirty="0"/>
              <a:t>Vliv soudní judikatury (SD EU,ESLP),OECD, SIGMA.</a:t>
            </a:r>
          </a:p>
        </p:txBody>
      </p:sp>
      <p:pic>
        <p:nvPicPr>
          <p:cNvPr id="2" name="14 slide">
            <a:hlinkClick r:id="" action="ppaction://media"/>
            <a:extLst>
              <a:ext uri="{FF2B5EF4-FFF2-40B4-BE49-F238E27FC236}">
                <a16:creationId xmlns:a16="http://schemas.microsoft.com/office/drawing/2014/main" id="{AC51D377-2954-471C-ADCE-F252707AA7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79960" y="4221956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278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74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Definice evropského správního prostoru</a:t>
            </a:r>
          </a:p>
        </p:txBody>
      </p:sp>
      <p:sp>
        <p:nvSpPr>
          <p:cNvPr id="2" name="Zástupný symbol obsahu 1"/>
          <p:cNvSpPr>
            <a:spLocks noGrp="1"/>
          </p:cNvSpPr>
          <p:nvPr>
            <p:ph idx="1"/>
          </p:nvPr>
        </p:nvSpPr>
        <p:spPr>
          <a:xfrm>
            <a:off x="540000" y="1269002"/>
            <a:ext cx="8064900" cy="3354977"/>
          </a:xfrm>
        </p:spPr>
        <p:txBody>
          <a:bodyPr>
            <a:normAutofit fontScale="92500"/>
          </a:bodyPr>
          <a:lstStyle/>
          <a:p>
            <a:pPr>
              <a:buFont typeface="Wingdings" pitchFamily="2" charset="2"/>
              <a:buChar char="§"/>
            </a:pPr>
            <a:r>
              <a:rPr lang="cs-CZ" dirty="0"/>
              <a:t>Evropský správní prostor je chápán jako určitá metafora, která popisuje proces konvergence (přibližování se) správně-právních národních systémů a správních procesů.</a:t>
            </a:r>
          </a:p>
          <a:p>
            <a:pPr>
              <a:buFont typeface="Wingdings" pitchFamily="2" charset="2"/>
              <a:buChar char="§"/>
            </a:pPr>
            <a:endParaRPr lang="cs-CZ" dirty="0"/>
          </a:p>
          <a:p>
            <a:pPr>
              <a:buFont typeface="Wingdings" pitchFamily="2" charset="2"/>
              <a:buChar char="§"/>
            </a:pPr>
            <a:r>
              <a:rPr lang="cs-CZ" dirty="0"/>
              <a:t>Vyznačuje se prosazováním nikoliv jednotných pravidel pro každodenní fungování veřejné správy v jednotlivých členských státech EU, ale formuluje a prosazuje sdílené či společné standardy. </a:t>
            </a:r>
            <a:endParaRPr lang="sk-SK" dirty="0"/>
          </a:p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6912365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§"/>
            </a:pPr>
            <a:r>
              <a:rPr lang="cs-CZ" dirty="0"/>
              <a:t>Ve své podstatě směřuje ke sbližování činností veřejných správ jednotlivých členských států.</a:t>
            </a:r>
          </a:p>
          <a:p>
            <a:pPr>
              <a:buFont typeface="Wingdings" pitchFamily="2" charset="2"/>
              <a:buChar char="§"/>
            </a:pPr>
            <a:r>
              <a:rPr lang="cs-CZ" dirty="0"/>
              <a:t>Nemusí být nutně vytvářeny stejné orgány a instituce, nicméně je potřebné zajistit, aby tyto instituce fungovaly na stejných principech.</a:t>
            </a:r>
          </a:p>
        </p:txBody>
      </p:sp>
      <p:pic>
        <p:nvPicPr>
          <p:cNvPr id="4" name="16 slide">
            <a:hlinkClick r:id="" action="ppaction://media"/>
            <a:extLst>
              <a:ext uri="{FF2B5EF4-FFF2-40B4-BE49-F238E27FC236}">
                <a16:creationId xmlns:a16="http://schemas.microsoft.com/office/drawing/2014/main" id="{49A721D8-272A-4D16-87F9-5D07346D94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5856" y="4183856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28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Pět základních pilířů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itchFamily="2" charset="2"/>
              <a:buChar char="§"/>
            </a:pPr>
            <a:r>
              <a:rPr lang="cs-CZ" dirty="0"/>
              <a:t>Právní stát</a:t>
            </a:r>
          </a:p>
          <a:p>
            <a:pPr>
              <a:buFont typeface="Wingdings" pitchFamily="2" charset="2"/>
              <a:buChar char="§"/>
            </a:pPr>
            <a:r>
              <a:rPr lang="cs-CZ" dirty="0"/>
              <a:t>Spolehlivost a předvídatelnost správního práva</a:t>
            </a:r>
          </a:p>
          <a:p>
            <a:pPr>
              <a:buFont typeface="Wingdings" pitchFamily="2" charset="2"/>
              <a:buChar char="§"/>
            </a:pPr>
            <a:r>
              <a:rPr lang="cs-CZ" dirty="0"/>
              <a:t>Otevřenost a průhlednost</a:t>
            </a:r>
          </a:p>
          <a:p>
            <a:pPr>
              <a:buFont typeface="Wingdings" pitchFamily="2" charset="2"/>
              <a:buChar char="§"/>
            </a:pPr>
            <a:r>
              <a:rPr lang="cs-CZ" dirty="0"/>
              <a:t>Odpovědnost</a:t>
            </a:r>
          </a:p>
          <a:p>
            <a:pPr>
              <a:buFont typeface="Wingdings" pitchFamily="2" charset="2"/>
              <a:buChar char="§"/>
            </a:pPr>
            <a:r>
              <a:rPr lang="cs-CZ" dirty="0"/>
              <a:t>Efektivita</a:t>
            </a:r>
          </a:p>
          <a:p>
            <a:endParaRPr lang="cs-CZ" dirty="0"/>
          </a:p>
        </p:txBody>
      </p:sp>
      <p:pic>
        <p:nvPicPr>
          <p:cNvPr id="4" name="17 slide">
            <a:hlinkClick r:id="" action="ppaction://media"/>
            <a:extLst>
              <a:ext uri="{FF2B5EF4-FFF2-40B4-BE49-F238E27FC236}">
                <a16:creationId xmlns:a16="http://schemas.microsoft.com/office/drawing/2014/main" id="{DB8E6175-6EB8-41A6-983B-D9E6DD0B44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45356" y="413266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9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9552" y="1707654"/>
            <a:ext cx="8064900" cy="338682"/>
          </a:xfrm>
        </p:spPr>
        <p:txBody>
          <a:bodyPr/>
          <a:lstStyle/>
          <a:p>
            <a:pPr algn="ctr"/>
            <a:r>
              <a:rPr lang="cs-CZ" dirty="0" err="1"/>
              <a:t>Good</a:t>
            </a:r>
            <a:r>
              <a:rPr lang="cs-CZ" dirty="0"/>
              <a:t> </a:t>
            </a:r>
            <a:r>
              <a:rPr lang="cs-CZ" dirty="0" err="1"/>
              <a:t>governance</a:t>
            </a:r>
            <a:br>
              <a:rPr lang="cs-CZ" dirty="0"/>
            </a:br>
            <a:r>
              <a:rPr lang="cs-CZ" dirty="0"/>
              <a:t>x </a:t>
            </a:r>
            <a:br>
              <a:rPr lang="cs-CZ" dirty="0"/>
            </a:br>
            <a:r>
              <a:rPr lang="cs-CZ" dirty="0" err="1"/>
              <a:t>Good</a:t>
            </a:r>
            <a:r>
              <a:rPr lang="cs-CZ" dirty="0"/>
              <a:t> </a:t>
            </a:r>
            <a:r>
              <a:rPr lang="cs-CZ" dirty="0" err="1"/>
              <a:t>administration</a:t>
            </a:r>
            <a:r>
              <a:rPr lang="cs-CZ" dirty="0"/>
              <a:t> </a:t>
            </a:r>
          </a:p>
        </p:txBody>
      </p:sp>
      <p:pic>
        <p:nvPicPr>
          <p:cNvPr id="3" name="18 slide">
            <a:hlinkClick r:id="" action="ppaction://media"/>
            <a:extLst>
              <a:ext uri="{FF2B5EF4-FFF2-40B4-BE49-F238E27FC236}">
                <a16:creationId xmlns:a16="http://schemas.microsoft.com/office/drawing/2014/main" id="{1842B5FE-D404-4340-B008-7B6A3A13D3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87154" y="3625454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30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Good </a:t>
            </a:r>
            <a:r>
              <a:rPr lang="cs-CZ" dirty="0" err="1"/>
              <a:t>governance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itchFamily="2" charset="2"/>
              <a:buChar char="§"/>
            </a:pPr>
            <a:r>
              <a:rPr lang="cs-CZ" dirty="0"/>
              <a:t>Zdůrazňují se zejména takové prvky v systému veřejné správy jako je efektivita veřejných služeb a odpovědné rozdělování finančních prostředků, nezávislé soudy a právní rámec pro vynucování smluvních povinností, legalita a úcta k lidským právům, rovné příležitosti, neformální smiřování rozdílných zájmů apod. </a:t>
            </a:r>
          </a:p>
        </p:txBody>
      </p:sp>
      <p:pic>
        <p:nvPicPr>
          <p:cNvPr id="4" name="19 slide">
            <a:hlinkClick r:id="" action="ppaction://media"/>
            <a:extLst>
              <a:ext uri="{FF2B5EF4-FFF2-40B4-BE49-F238E27FC236}">
                <a16:creationId xmlns:a16="http://schemas.microsoft.com/office/drawing/2014/main" id="{3FD39A11-55AF-4455-9AB7-BF59FE1443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99060" y="420886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79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</a:pPr>
            <a:r>
              <a:rPr lang="sk-SK" dirty="0">
                <a:effectLst/>
              </a:rPr>
              <a:t>Dobrá správa </a:t>
            </a:r>
            <a:br>
              <a:rPr lang="sk-SK" dirty="0">
                <a:effectLst/>
              </a:rPr>
            </a:br>
            <a:r>
              <a:rPr lang="sk-SK" dirty="0">
                <a:effectLst/>
              </a:rPr>
              <a:t>(good </a:t>
            </a:r>
            <a:r>
              <a:rPr lang="sk-SK" dirty="0" err="1">
                <a:effectLst/>
              </a:rPr>
              <a:t>admistration</a:t>
            </a:r>
            <a:r>
              <a:rPr lang="sk-SK" dirty="0">
                <a:effectLst/>
              </a:rPr>
              <a:t>) 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5343637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40000" y="411511"/>
            <a:ext cx="8064900" cy="3962490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§"/>
            </a:pPr>
            <a:r>
              <a:rPr lang="cs-CZ" dirty="0"/>
              <a:t>Dobrá správa představuje v prvé řadě právní koncept a občané státu z ní zpravidla mohou dovozovat práva vůči státu, jichž se mohou dovolávat před národními soudy. Jejím nutným předpokladem a neodmyslitelnou součástí jsou procesy výsostně demokratické, zejména participace dotčených osob, potažmo veřejnosti na procesu přijímání důležitých administrativních rozhodnutí a politických koncepcí. </a:t>
            </a:r>
          </a:p>
        </p:txBody>
      </p:sp>
      <p:pic>
        <p:nvPicPr>
          <p:cNvPr id="2" name="21 slide">
            <a:hlinkClick r:id="" action="ppaction://media"/>
            <a:extLst>
              <a:ext uri="{FF2B5EF4-FFF2-40B4-BE49-F238E27FC236}">
                <a16:creationId xmlns:a16="http://schemas.microsoft.com/office/drawing/2014/main" id="{7D372F34-AF7B-4840-96B9-B82DCEDFD9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60960" y="424696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8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Prezentace_MU_CZ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zentace-LAW-CZ.potx" id="{9368F25A-D07D-4454-BB9E-323E9573381A}" vid="{D76D3162-79D4-49CC-8197-D810905360BE}"/>
    </a:ext>
  </a:extLst>
</a:theme>
</file>

<file path=ppt/theme/theme2.xml><?xml version="1.0" encoding="utf-8"?>
<a:theme xmlns:a="http://schemas.openxmlformats.org/drawingml/2006/main" name="46859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zentace-LAW-CZ.potx" id="{9368F25A-D07D-4454-BB9E-323E9573381A}" vid="{D76D3162-79D4-49CC-8197-D810905360B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šablona prezentace</Template>
  <TotalTime>284</TotalTime>
  <Words>807</Words>
  <Application>Microsoft Office PowerPoint</Application>
  <PresentationFormat>Předvádění na obrazovce (16:9)</PresentationFormat>
  <Paragraphs>65</Paragraphs>
  <Slides>15</Slides>
  <Notes>0</Notes>
  <HiddenSlides>0</HiddenSlides>
  <MMClips>10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2</vt:i4>
      </vt:variant>
      <vt:variant>
        <vt:lpstr>Nadpisy snímků</vt:lpstr>
      </vt:variant>
      <vt:variant>
        <vt:i4>15</vt:i4>
      </vt:variant>
    </vt:vector>
  </HeadingPairs>
  <TitlesOfParts>
    <vt:vector size="20" baseType="lpstr">
      <vt:lpstr>Arial</vt:lpstr>
      <vt:lpstr>Tahoma</vt:lpstr>
      <vt:lpstr>Wingdings</vt:lpstr>
      <vt:lpstr>Prezentace_MU_CZ</vt:lpstr>
      <vt:lpstr>46859</vt:lpstr>
      <vt:lpstr>Evropský správní prostor</vt:lpstr>
      <vt:lpstr>Evropský správní prostor</vt:lpstr>
      <vt:lpstr>Definice evropského správního prostoru</vt:lpstr>
      <vt:lpstr>Prezentace aplikace PowerPoint</vt:lpstr>
      <vt:lpstr>Pět základních pilířů</vt:lpstr>
      <vt:lpstr>Good governance x  Good administration </vt:lpstr>
      <vt:lpstr>Good governance</vt:lpstr>
      <vt:lpstr>Dobrá správa  (good admistration) </vt:lpstr>
      <vt:lpstr>Prezentace aplikace PowerPoint</vt:lpstr>
      <vt:lpstr>Principy dobré správy</vt:lpstr>
      <vt:lpstr>Principy dobré správy</vt:lpstr>
      <vt:lpstr>Zdroje</vt:lpstr>
      <vt:lpstr>Přehled doporučení Výboru ministrů Rady Evropy</vt:lpstr>
      <vt:lpstr>Doporučení Výboru ministrů RE o dobré správě</vt:lpstr>
      <vt:lpstr>Děkuji za pozornost!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Evropský správní prostor</dc:title>
  <dc:creator>PrF</dc:creator>
  <cp:lastModifiedBy>Radislav Bražina</cp:lastModifiedBy>
  <cp:revision>26</cp:revision>
  <dcterms:created xsi:type="dcterms:W3CDTF">2014-03-04T15:54:20Z</dcterms:created>
  <dcterms:modified xsi:type="dcterms:W3CDTF">2020-10-13T17:23:20Z</dcterms:modified>
</cp:coreProperties>
</file>